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65A072E" w14:textId="77777777" w:rsidR="006857A9" w:rsidRDefault="00606FBE">
      <w:pPr>
        <w:pStyle w:val="Corpodetexto"/>
        <w:rPr>
          <w:rFonts w:ascii="Times New Roman"/>
          <w:sz w:val="52"/>
        </w:rPr>
      </w:pPr>
      <w:r>
        <w:rPr>
          <w:rFonts w:ascii="Times New Roman"/>
          <w:noProof/>
          <w:sz w:val="52"/>
        </w:rPr>
        <mc:AlternateContent>
          <mc:Choice Requires="wpg">
            <w:drawing>
              <wp:anchor distT="0" distB="0" distL="0" distR="0" simplePos="0" relativeHeight="483953152" behindDoc="1" locked="0" layoutInCell="1" allowOverlap="1" wp14:anchorId="2AFC9776" wp14:editId="374B43DD">
                <wp:simplePos x="0" y="0"/>
                <wp:positionH relativeFrom="page">
                  <wp:posOffset>0</wp:posOffset>
                </wp:positionH>
                <wp:positionV relativeFrom="page">
                  <wp:posOffset>0</wp:posOffset>
                </wp:positionV>
                <wp:extent cx="7566659" cy="10698480"/>
                <wp:effectExtent l="0" t="0" r="0" b="0"/>
                <wp:wrapNone/>
                <wp:docPr id="1" name="Group 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7566659" cy="10698480"/>
                          <a:chOff x="0" y="0"/>
                          <a:chExt cx="7566659" cy="10698480"/>
                        </a:xfrm>
                      </wpg:grpSpPr>
                      <wps:wsp>
                        <wps:cNvPr id="2" name="Graphic 2"/>
                        <wps:cNvSpPr/>
                        <wps:spPr>
                          <a:xfrm>
                            <a:off x="2160270" y="10073335"/>
                            <a:ext cx="4700905" cy="6350"/>
                          </a:xfrm>
                          <a:custGeom>
                            <a:avLst/>
                            <a:gdLst/>
                            <a:ahLst/>
                            <a:cxnLst/>
                            <a:rect l="l" t="t" r="r" b="b"/>
                            <a:pathLst>
                              <a:path w="4700905" h="6350">
                                <a:moveTo>
                                  <a:pt x="0" y="6095"/>
                                </a:moveTo>
                                <a:lnTo>
                                  <a:pt x="4700447" y="6095"/>
                                </a:lnTo>
                                <a:lnTo>
                                  <a:pt x="4700447" y="0"/>
                                </a:lnTo>
                                <a:lnTo>
                                  <a:pt x="0" y="0"/>
                                </a:lnTo>
                                <a:lnTo>
                                  <a:pt x="0" y="6095"/>
                                </a:lnTo>
                                <a:close/>
                              </a:path>
                            </a:pathLst>
                          </a:custGeom>
                          <a:solidFill>
                            <a:srgbClr val="00CCFF"/>
                          </a:solidFill>
                        </wps:spPr>
                        <wps:bodyPr wrap="square" lIns="0" tIns="0" rIns="0" bIns="0" rtlCol="0">
                          <a:prstTxWarp prst="textNoShape">
                            <a:avLst/>
                          </a:prstTxWarp>
                          <a:noAutofit/>
                        </wps:bodyPr>
                      </wps:wsp>
                      <wps:wsp>
                        <wps:cNvPr id="3" name="Graphic 3"/>
                        <wps:cNvSpPr/>
                        <wps:spPr>
                          <a:xfrm>
                            <a:off x="0" y="0"/>
                            <a:ext cx="2160270" cy="10692765"/>
                          </a:xfrm>
                          <a:custGeom>
                            <a:avLst/>
                            <a:gdLst/>
                            <a:ahLst/>
                            <a:cxnLst/>
                            <a:rect l="l" t="t" r="r" b="b"/>
                            <a:pathLst>
                              <a:path w="2160270" h="10692765">
                                <a:moveTo>
                                  <a:pt x="0" y="10692383"/>
                                </a:moveTo>
                                <a:lnTo>
                                  <a:pt x="2160270" y="10692383"/>
                                </a:lnTo>
                                <a:lnTo>
                                  <a:pt x="2160270" y="0"/>
                                </a:lnTo>
                                <a:lnTo>
                                  <a:pt x="0" y="0"/>
                                </a:lnTo>
                                <a:lnTo>
                                  <a:pt x="0" y="10692383"/>
                                </a:lnTo>
                                <a:close/>
                              </a:path>
                            </a:pathLst>
                          </a:custGeom>
                          <a:solidFill>
                            <a:srgbClr val="253150"/>
                          </a:solidFill>
                        </wps:spPr>
                        <wps:bodyPr wrap="square" lIns="0" tIns="0" rIns="0" bIns="0" rtlCol="0">
                          <a:prstTxWarp prst="textNoShape">
                            <a:avLst/>
                          </a:prstTxWarp>
                          <a:noAutofit/>
                        </wps:bodyPr>
                      </wps:wsp>
                      <wps:wsp>
                        <wps:cNvPr id="4" name="Graphic 4"/>
                        <wps:cNvSpPr/>
                        <wps:spPr>
                          <a:xfrm>
                            <a:off x="6256323" y="5954234"/>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5" name="Graphic 5"/>
                        <wps:cNvSpPr/>
                        <wps:spPr>
                          <a:xfrm>
                            <a:off x="6262116" y="5960021"/>
                            <a:ext cx="1298575" cy="1837055"/>
                          </a:xfrm>
                          <a:custGeom>
                            <a:avLst/>
                            <a:gdLst/>
                            <a:ahLst/>
                            <a:cxnLst/>
                            <a:rect l="l" t="t" r="r" b="b"/>
                            <a:pathLst>
                              <a:path w="1298575" h="1837055">
                                <a:moveTo>
                                  <a:pt x="0" y="0"/>
                                </a:moveTo>
                                <a:lnTo>
                                  <a:pt x="167528" y="109938"/>
                                </a:lnTo>
                              </a:path>
                              <a:path w="1298575" h="1837055">
                                <a:moveTo>
                                  <a:pt x="167528" y="109938"/>
                                </a:moveTo>
                                <a:lnTo>
                                  <a:pt x="323471" y="225663"/>
                                </a:lnTo>
                              </a:path>
                              <a:path w="1298575" h="1837055">
                                <a:moveTo>
                                  <a:pt x="323471" y="225663"/>
                                </a:moveTo>
                                <a:lnTo>
                                  <a:pt x="468060" y="341388"/>
                                </a:lnTo>
                              </a:path>
                              <a:path w="1298575" h="1837055">
                                <a:moveTo>
                                  <a:pt x="468060" y="341388"/>
                                </a:moveTo>
                                <a:lnTo>
                                  <a:pt x="606625" y="474472"/>
                                </a:lnTo>
                              </a:path>
                              <a:path w="1298575" h="1837055">
                                <a:moveTo>
                                  <a:pt x="606625" y="474472"/>
                                </a:moveTo>
                                <a:lnTo>
                                  <a:pt x="727811" y="613342"/>
                                </a:lnTo>
                              </a:path>
                              <a:path w="1298575" h="1837055">
                                <a:moveTo>
                                  <a:pt x="727811" y="613342"/>
                                </a:moveTo>
                                <a:lnTo>
                                  <a:pt x="849228" y="757998"/>
                                </a:lnTo>
                              </a:path>
                              <a:path w="1298575" h="1837055">
                                <a:moveTo>
                                  <a:pt x="849228" y="757998"/>
                                </a:moveTo>
                                <a:lnTo>
                                  <a:pt x="959060" y="908441"/>
                                </a:lnTo>
                              </a:path>
                              <a:path w="1298575" h="1837055">
                                <a:moveTo>
                                  <a:pt x="959060" y="908441"/>
                                </a:moveTo>
                                <a:lnTo>
                                  <a:pt x="1051282" y="1064670"/>
                                </a:lnTo>
                              </a:path>
                              <a:path w="1298575" h="1837055">
                                <a:moveTo>
                                  <a:pt x="1051282" y="1064670"/>
                                </a:moveTo>
                                <a:lnTo>
                                  <a:pt x="1143736" y="1226685"/>
                                </a:lnTo>
                              </a:path>
                              <a:path w="1298575" h="1837055">
                                <a:moveTo>
                                  <a:pt x="1143736" y="1226685"/>
                                </a:moveTo>
                                <a:lnTo>
                                  <a:pt x="1224604" y="1394486"/>
                                </a:lnTo>
                              </a:path>
                              <a:path w="1298575" h="1837055">
                                <a:moveTo>
                                  <a:pt x="1224604" y="1394486"/>
                                </a:moveTo>
                                <a:lnTo>
                                  <a:pt x="1294117" y="1562287"/>
                                </a:lnTo>
                              </a:path>
                              <a:path w="1298575" h="1837055">
                                <a:moveTo>
                                  <a:pt x="1294117" y="1562287"/>
                                </a:moveTo>
                                <a:lnTo>
                                  <a:pt x="1298447" y="1575314"/>
                                </a:lnTo>
                              </a:path>
                              <a:path w="1298575" h="1837055">
                                <a:moveTo>
                                  <a:pt x="1298447" y="1836824"/>
                                </a:moveTo>
                                <a:lnTo>
                                  <a:pt x="1253568" y="1724302"/>
                                </a:lnTo>
                              </a:path>
                              <a:path w="1298575" h="1837055">
                                <a:moveTo>
                                  <a:pt x="1253568" y="1724302"/>
                                </a:moveTo>
                                <a:lnTo>
                                  <a:pt x="1184285" y="1591218"/>
                                </a:lnTo>
                              </a:path>
                              <a:path w="1298575" h="1837055">
                                <a:moveTo>
                                  <a:pt x="1184285" y="1591218"/>
                                </a:moveTo>
                                <a:lnTo>
                                  <a:pt x="1109210" y="1452348"/>
                                </a:lnTo>
                              </a:path>
                              <a:path w="1298575" h="1837055">
                                <a:moveTo>
                                  <a:pt x="1109210" y="1452348"/>
                                </a:moveTo>
                                <a:lnTo>
                                  <a:pt x="1028342" y="1319265"/>
                                </a:lnTo>
                              </a:path>
                              <a:path w="1298575" h="1837055">
                                <a:moveTo>
                                  <a:pt x="1028342" y="1319265"/>
                                </a:moveTo>
                                <a:lnTo>
                                  <a:pt x="941682" y="1197753"/>
                                </a:lnTo>
                              </a:path>
                              <a:path w="1298575" h="1837055">
                                <a:moveTo>
                                  <a:pt x="941682" y="1197753"/>
                                </a:moveTo>
                                <a:lnTo>
                                  <a:pt x="843435" y="1070456"/>
                                </a:lnTo>
                              </a:path>
                              <a:path w="1298575" h="1837055">
                                <a:moveTo>
                                  <a:pt x="843435" y="1070456"/>
                                </a:moveTo>
                                <a:lnTo>
                                  <a:pt x="739396" y="954731"/>
                                </a:lnTo>
                              </a:path>
                              <a:path w="1298575" h="1837055">
                                <a:moveTo>
                                  <a:pt x="739396" y="954731"/>
                                </a:moveTo>
                                <a:lnTo>
                                  <a:pt x="624003" y="839006"/>
                                </a:lnTo>
                              </a:path>
                              <a:path w="1298575" h="1837055">
                                <a:moveTo>
                                  <a:pt x="624003" y="839006"/>
                                </a:moveTo>
                                <a:lnTo>
                                  <a:pt x="508378" y="734853"/>
                                </a:lnTo>
                              </a:path>
                              <a:path w="1298575" h="1837055">
                                <a:moveTo>
                                  <a:pt x="508378" y="734853"/>
                                </a:moveTo>
                                <a:lnTo>
                                  <a:pt x="387192" y="630701"/>
                                </a:lnTo>
                              </a:path>
                              <a:path w="1298575" h="1837055">
                                <a:moveTo>
                                  <a:pt x="387192" y="630701"/>
                                </a:moveTo>
                                <a:lnTo>
                                  <a:pt x="254189" y="538121"/>
                                </a:lnTo>
                              </a:path>
                              <a:path w="1298575" h="1837055">
                                <a:moveTo>
                                  <a:pt x="254189" y="538121"/>
                                </a:moveTo>
                                <a:lnTo>
                                  <a:pt x="115624" y="451327"/>
                                </a:lnTo>
                              </a:path>
                            </a:pathLst>
                          </a:custGeom>
                          <a:ln w="11579">
                            <a:solidFill>
                              <a:srgbClr val="FDE097"/>
                            </a:solidFill>
                            <a:prstDash val="solid"/>
                          </a:ln>
                        </wps:spPr>
                        <wps:bodyPr wrap="square" lIns="0" tIns="0" rIns="0" bIns="0" rtlCol="0">
                          <a:prstTxWarp prst="textNoShape">
                            <a:avLst/>
                          </a:prstTxWarp>
                          <a:noAutofit/>
                        </wps:bodyPr>
                      </wps:wsp>
                      <wps:wsp>
                        <wps:cNvPr id="6" name="Graphic 6"/>
                        <wps:cNvSpPr/>
                        <wps:spPr>
                          <a:xfrm>
                            <a:off x="6371948" y="6405562"/>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7" name="Graphic 7"/>
                        <wps:cNvSpPr/>
                        <wps:spPr>
                          <a:xfrm>
                            <a:off x="2368732" y="5988952"/>
                            <a:ext cx="4009390" cy="1406525"/>
                          </a:xfrm>
                          <a:custGeom>
                            <a:avLst/>
                            <a:gdLst/>
                            <a:ahLst/>
                            <a:cxnLst/>
                            <a:rect l="l" t="t" r="r" b="b"/>
                            <a:pathLst>
                              <a:path w="4009390" h="1406525">
                                <a:moveTo>
                                  <a:pt x="4009008" y="422396"/>
                                </a:moveTo>
                                <a:lnTo>
                                  <a:pt x="3881797" y="347175"/>
                                </a:lnTo>
                              </a:path>
                              <a:path w="4009390" h="1406525">
                                <a:moveTo>
                                  <a:pt x="3881797" y="347175"/>
                                </a:moveTo>
                                <a:lnTo>
                                  <a:pt x="3743233" y="277740"/>
                                </a:lnTo>
                              </a:path>
                              <a:path w="4009390" h="1406525">
                                <a:moveTo>
                                  <a:pt x="3743233" y="277740"/>
                                </a:moveTo>
                                <a:lnTo>
                                  <a:pt x="3610461" y="219877"/>
                                </a:lnTo>
                              </a:path>
                              <a:path w="4009390" h="1406525">
                                <a:moveTo>
                                  <a:pt x="3610461" y="219877"/>
                                </a:moveTo>
                                <a:lnTo>
                                  <a:pt x="3477458" y="167801"/>
                                </a:lnTo>
                              </a:path>
                              <a:path w="4009390" h="1406525">
                                <a:moveTo>
                                  <a:pt x="3477458" y="167801"/>
                                </a:moveTo>
                                <a:lnTo>
                                  <a:pt x="3333100" y="115725"/>
                                </a:lnTo>
                              </a:path>
                              <a:path w="4009390" h="1406525">
                                <a:moveTo>
                                  <a:pt x="3333100" y="115725"/>
                                </a:moveTo>
                                <a:lnTo>
                                  <a:pt x="3200329" y="81007"/>
                                </a:lnTo>
                              </a:path>
                              <a:path w="4009390" h="1406525">
                                <a:moveTo>
                                  <a:pt x="3200329" y="81007"/>
                                </a:moveTo>
                                <a:lnTo>
                                  <a:pt x="3061533" y="52076"/>
                                </a:lnTo>
                              </a:path>
                              <a:path w="4009390" h="1406525">
                                <a:moveTo>
                                  <a:pt x="3061533" y="52076"/>
                                </a:moveTo>
                                <a:lnTo>
                                  <a:pt x="2922968" y="28931"/>
                                </a:lnTo>
                              </a:path>
                              <a:path w="4009390" h="1406525">
                                <a:moveTo>
                                  <a:pt x="2922968" y="28931"/>
                                </a:moveTo>
                                <a:lnTo>
                                  <a:pt x="2778611" y="11572"/>
                                </a:lnTo>
                              </a:path>
                              <a:path w="4009390" h="1406525">
                                <a:moveTo>
                                  <a:pt x="2778611" y="11572"/>
                                </a:moveTo>
                                <a:lnTo>
                                  <a:pt x="2634022" y="0"/>
                                </a:lnTo>
                              </a:path>
                              <a:path w="4009390" h="1406525">
                                <a:moveTo>
                                  <a:pt x="2634022" y="0"/>
                                </a:moveTo>
                                <a:lnTo>
                                  <a:pt x="2495457" y="0"/>
                                </a:lnTo>
                              </a:path>
                              <a:path w="4009390" h="1406525">
                                <a:moveTo>
                                  <a:pt x="2495457" y="0"/>
                                </a:moveTo>
                                <a:lnTo>
                                  <a:pt x="2356893" y="0"/>
                                </a:lnTo>
                              </a:path>
                              <a:path w="4009390" h="1406525">
                                <a:moveTo>
                                  <a:pt x="2356893" y="0"/>
                                </a:moveTo>
                                <a:lnTo>
                                  <a:pt x="2218328" y="11572"/>
                                </a:lnTo>
                              </a:path>
                              <a:path w="4009390" h="1406525">
                                <a:moveTo>
                                  <a:pt x="2218328" y="11572"/>
                                </a:moveTo>
                                <a:lnTo>
                                  <a:pt x="2073739" y="28931"/>
                                </a:lnTo>
                              </a:path>
                              <a:path w="4009390" h="1406525">
                                <a:moveTo>
                                  <a:pt x="2073739" y="28931"/>
                                </a:moveTo>
                                <a:lnTo>
                                  <a:pt x="1935175" y="52076"/>
                                </a:lnTo>
                              </a:path>
                              <a:path w="4009390" h="1406525">
                                <a:moveTo>
                                  <a:pt x="1935175" y="52076"/>
                                </a:moveTo>
                                <a:lnTo>
                                  <a:pt x="1802403" y="81007"/>
                                </a:lnTo>
                              </a:path>
                              <a:path w="4009390" h="1406525">
                                <a:moveTo>
                                  <a:pt x="1802403" y="81007"/>
                                </a:moveTo>
                                <a:lnTo>
                                  <a:pt x="1663607" y="115725"/>
                                </a:lnTo>
                              </a:path>
                              <a:path w="4009390" h="1406525">
                                <a:moveTo>
                                  <a:pt x="1663607" y="115725"/>
                                </a:moveTo>
                                <a:lnTo>
                                  <a:pt x="1530836" y="162015"/>
                                </a:lnTo>
                              </a:path>
                              <a:path w="4009390" h="1406525">
                                <a:moveTo>
                                  <a:pt x="1530836" y="162015"/>
                                </a:moveTo>
                                <a:lnTo>
                                  <a:pt x="1403718" y="214091"/>
                                </a:lnTo>
                              </a:path>
                              <a:path w="4009390" h="1406525">
                                <a:moveTo>
                                  <a:pt x="1403718" y="214091"/>
                                </a:moveTo>
                                <a:lnTo>
                                  <a:pt x="1276623" y="266167"/>
                                </a:lnTo>
                              </a:path>
                              <a:path w="4009390" h="1406525">
                                <a:moveTo>
                                  <a:pt x="1276623" y="266167"/>
                                </a:moveTo>
                                <a:lnTo>
                                  <a:pt x="1149552" y="329816"/>
                                </a:lnTo>
                              </a:path>
                              <a:path w="4009390" h="1406525">
                                <a:moveTo>
                                  <a:pt x="1149552" y="329816"/>
                                </a:moveTo>
                                <a:lnTo>
                                  <a:pt x="1016687" y="399251"/>
                                </a:lnTo>
                              </a:path>
                              <a:path w="4009390" h="1406525">
                                <a:moveTo>
                                  <a:pt x="1016687" y="399251"/>
                                </a:moveTo>
                                <a:lnTo>
                                  <a:pt x="901155" y="474472"/>
                                </a:lnTo>
                              </a:path>
                              <a:path w="4009390" h="1406525">
                                <a:moveTo>
                                  <a:pt x="901155" y="474472"/>
                                </a:moveTo>
                                <a:lnTo>
                                  <a:pt x="785623" y="549693"/>
                                </a:lnTo>
                              </a:path>
                              <a:path w="4009390" h="1406525">
                                <a:moveTo>
                                  <a:pt x="785623" y="549693"/>
                                </a:moveTo>
                                <a:lnTo>
                                  <a:pt x="670091" y="636487"/>
                                </a:lnTo>
                              </a:path>
                              <a:path w="4009390" h="1406525">
                                <a:moveTo>
                                  <a:pt x="670091" y="636487"/>
                                </a:moveTo>
                                <a:lnTo>
                                  <a:pt x="560328" y="729067"/>
                                </a:lnTo>
                              </a:path>
                              <a:path w="4009390" h="1406525">
                                <a:moveTo>
                                  <a:pt x="560328" y="729067"/>
                                </a:moveTo>
                                <a:lnTo>
                                  <a:pt x="456359" y="833220"/>
                                </a:lnTo>
                              </a:path>
                              <a:path w="4009390" h="1406525">
                                <a:moveTo>
                                  <a:pt x="456359" y="833220"/>
                                </a:moveTo>
                                <a:lnTo>
                                  <a:pt x="352366" y="931586"/>
                                </a:lnTo>
                              </a:path>
                              <a:path w="4009390" h="1406525">
                                <a:moveTo>
                                  <a:pt x="352366" y="931586"/>
                                </a:moveTo>
                                <a:lnTo>
                                  <a:pt x="259958" y="1041525"/>
                                </a:lnTo>
                              </a:path>
                              <a:path w="4009390" h="1406525">
                                <a:moveTo>
                                  <a:pt x="259958" y="1041525"/>
                                </a:moveTo>
                                <a:lnTo>
                                  <a:pt x="167528" y="1157250"/>
                                </a:lnTo>
                              </a:path>
                              <a:path w="4009390" h="1406525">
                                <a:moveTo>
                                  <a:pt x="167528" y="1157250"/>
                                </a:moveTo>
                                <a:lnTo>
                                  <a:pt x="80867" y="1278761"/>
                                </a:lnTo>
                              </a:path>
                              <a:path w="4009390" h="1406525">
                                <a:moveTo>
                                  <a:pt x="80867" y="1278761"/>
                                </a:moveTo>
                                <a:lnTo>
                                  <a:pt x="0" y="1406058"/>
                                </a:lnTo>
                              </a:path>
                            </a:pathLst>
                          </a:custGeom>
                          <a:ln w="11579">
                            <a:solidFill>
                              <a:srgbClr val="FDE097"/>
                            </a:solidFill>
                            <a:prstDash val="solid"/>
                          </a:ln>
                        </wps:spPr>
                        <wps:bodyPr wrap="square" lIns="0" tIns="0" rIns="0" bIns="0" rtlCol="0">
                          <a:prstTxWarp prst="textNoShape">
                            <a:avLst/>
                          </a:prstTxWarp>
                          <a:noAutofit/>
                        </wps:bodyPr>
                      </wps:wsp>
                      <wps:wsp>
                        <wps:cNvPr id="8" name="Graphic 8"/>
                        <wps:cNvSpPr/>
                        <wps:spPr>
                          <a:xfrm>
                            <a:off x="2362940" y="7389224"/>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9" name="Graphic 9"/>
                        <wps:cNvSpPr/>
                        <wps:spPr>
                          <a:xfrm>
                            <a:off x="1594669" y="6995759"/>
                            <a:ext cx="960119" cy="3696970"/>
                          </a:xfrm>
                          <a:custGeom>
                            <a:avLst/>
                            <a:gdLst/>
                            <a:ahLst/>
                            <a:cxnLst/>
                            <a:rect l="l" t="t" r="r" b="b"/>
                            <a:pathLst>
                              <a:path w="960119" h="3696970">
                                <a:moveTo>
                                  <a:pt x="774063" y="399251"/>
                                </a:moveTo>
                                <a:lnTo>
                                  <a:pt x="704734" y="520762"/>
                                </a:lnTo>
                              </a:path>
                              <a:path w="960119" h="3696970">
                                <a:moveTo>
                                  <a:pt x="704734" y="520762"/>
                                </a:moveTo>
                                <a:lnTo>
                                  <a:pt x="641198" y="648060"/>
                                </a:lnTo>
                              </a:path>
                              <a:path w="960119" h="3696970">
                                <a:moveTo>
                                  <a:pt x="641198" y="648060"/>
                                </a:moveTo>
                                <a:lnTo>
                                  <a:pt x="583432" y="775357"/>
                                </a:lnTo>
                              </a:path>
                              <a:path w="960119" h="3696970">
                                <a:moveTo>
                                  <a:pt x="583432" y="775357"/>
                                </a:moveTo>
                                <a:lnTo>
                                  <a:pt x="531436" y="902655"/>
                                </a:lnTo>
                              </a:path>
                              <a:path w="960119" h="3696970">
                                <a:moveTo>
                                  <a:pt x="531436" y="902655"/>
                                </a:moveTo>
                                <a:lnTo>
                                  <a:pt x="485232" y="1035738"/>
                                </a:lnTo>
                              </a:path>
                              <a:path w="960119" h="3696970">
                                <a:moveTo>
                                  <a:pt x="485232" y="1035738"/>
                                </a:moveTo>
                                <a:lnTo>
                                  <a:pt x="444798" y="1168822"/>
                                </a:lnTo>
                              </a:path>
                              <a:path w="960119" h="3696970">
                                <a:moveTo>
                                  <a:pt x="444798" y="1168822"/>
                                </a:moveTo>
                                <a:lnTo>
                                  <a:pt x="415904" y="1296120"/>
                                </a:lnTo>
                              </a:path>
                              <a:path w="960119" h="3696970">
                                <a:moveTo>
                                  <a:pt x="415904" y="1296120"/>
                                </a:moveTo>
                                <a:lnTo>
                                  <a:pt x="387032" y="1434990"/>
                                </a:lnTo>
                              </a:path>
                              <a:path w="960119" h="3696970">
                                <a:moveTo>
                                  <a:pt x="387032" y="1434990"/>
                                </a:moveTo>
                                <a:lnTo>
                                  <a:pt x="375470" y="1562287"/>
                                </a:lnTo>
                              </a:path>
                              <a:path w="960119" h="3696970">
                                <a:moveTo>
                                  <a:pt x="375470" y="1562287"/>
                                </a:moveTo>
                                <a:lnTo>
                                  <a:pt x="358138" y="1701157"/>
                                </a:lnTo>
                              </a:path>
                              <a:path w="960119" h="3696970">
                                <a:moveTo>
                                  <a:pt x="358138" y="1701157"/>
                                </a:moveTo>
                                <a:lnTo>
                                  <a:pt x="352368" y="1834241"/>
                                </a:lnTo>
                              </a:path>
                              <a:path w="960119" h="3696970">
                                <a:moveTo>
                                  <a:pt x="352368" y="1834241"/>
                                </a:moveTo>
                                <a:lnTo>
                                  <a:pt x="352368" y="1967325"/>
                                </a:lnTo>
                              </a:path>
                              <a:path w="960119" h="3696970">
                                <a:moveTo>
                                  <a:pt x="352368" y="1967325"/>
                                </a:moveTo>
                                <a:lnTo>
                                  <a:pt x="352368" y="2106149"/>
                                </a:lnTo>
                              </a:path>
                              <a:path w="960119" h="3696970">
                                <a:moveTo>
                                  <a:pt x="352368" y="2106149"/>
                                </a:moveTo>
                                <a:lnTo>
                                  <a:pt x="369700" y="2239232"/>
                                </a:lnTo>
                              </a:path>
                              <a:path w="960119" h="3696970">
                                <a:moveTo>
                                  <a:pt x="369700" y="2239232"/>
                                </a:moveTo>
                                <a:lnTo>
                                  <a:pt x="387032" y="2366530"/>
                                </a:lnTo>
                              </a:path>
                              <a:path w="960119" h="3696970">
                                <a:moveTo>
                                  <a:pt x="387032" y="2366530"/>
                                </a:moveTo>
                                <a:lnTo>
                                  <a:pt x="410134" y="2499614"/>
                                </a:lnTo>
                              </a:path>
                              <a:path w="960119" h="3696970">
                                <a:moveTo>
                                  <a:pt x="410134" y="2499614"/>
                                </a:moveTo>
                                <a:lnTo>
                                  <a:pt x="439029" y="2626911"/>
                                </a:lnTo>
                              </a:path>
                              <a:path w="960119" h="3696970">
                                <a:moveTo>
                                  <a:pt x="439029" y="2626911"/>
                                </a:moveTo>
                                <a:lnTo>
                                  <a:pt x="473670" y="2754209"/>
                                </a:lnTo>
                              </a:path>
                              <a:path w="960119" h="3696970">
                                <a:moveTo>
                                  <a:pt x="473670" y="2754209"/>
                                </a:moveTo>
                                <a:lnTo>
                                  <a:pt x="514127" y="2887292"/>
                                </a:lnTo>
                              </a:path>
                              <a:path w="960119" h="3696970">
                                <a:moveTo>
                                  <a:pt x="514127" y="2887292"/>
                                </a:moveTo>
                                <a:lnTo>
                                  <a:pt x="566100" y="3008804"/>
                                </a:lnTo>
                              </a:path>
                              <a:path w="960119" h="3696970">
                                <a:moveTo>
                                  <a:pt x="566100" y="3008804"/>
                                </a:moveTo>
                                <a:lnTo>
                                  <a:pt x="618097" y="3130315"/>
                                </a:lnTo>
                              </a:path>
                              <a:path w="960119" h="3696970">
                                <a:moveTo>
                                  <a:pt x="618097" y="3130315"/>
                                </a:moveTo>
                                <a:lnTo>
                                  <a:pt x="675863" y="3246040"/>
                                </a:lnTo>
                              </a:path>
                              <a:path w="960119" h="3696970">
                                <a:moveTo>
                                  <a:pt x="675863" y="3246040"/>
                                </a:moveTo>
                                <a:lnTo>
                                  <a:pt x="739399" y="3367551"/>
                                </a:lnTo>
                              </a:path>
                              <a:path w="960119" h="3696970">
                                <a:moveTo>
                                  <a:pt x="739399" y="3367551"/>
                                </a:moveTo>
                                <a:lnTo>
                                  <a:pt x="808727" y="3483276"/>
                                </a:lnTo>
                              </a:path>
                              <a:path w="960119" h="3696970">
                                <a:moveTo>
                                  <a:pt x="808727" y="3483276"/>
                                </a:moveTo>
                                <a:lnTo>
                                  <a:pt x="883825" y="3599001"/>
                                </a:lnTo>
                              </a:path>
                              <a:path w="960119" h="3696970">
                                <a:moveTo>
                                  <a:pt x="883825" y="3599001"/>
                                </a:moveTo>
                                <a:lnTo>
                                  <a:pt x="959621" y="3696621"/>
                                </a:lnTo>
                              </a:path>
                              <a:path w="960119" h="3696970">
                                <a:moveTo>
                                  <a:pt x="816836" y="3696621"/>
                                </a:moveTo>
                                <a:lnTo>
                                  <a:pt x="768293" y="3645291"/>
                                </a:lnTo>
                              </a:path>
                              <a:path w="960119" h="3696970">
                                <a:moveTo>
                                  <a:pt x="768293" y="3645291"/>
                                </a:moveTo>
                                <a:lnTo>
                                  <a:pt x="675863" y="3523780"/>
                                </a:lnTo>
                              </a:path>
                              <a:path w="960119" h="3696970">
                                <a:moveTo>
                                  <a:pt x="583432" y="3408055"/>
                                </a:moveTo>
                                <a:lnTo>
                                  <a:pt x="496795" y="3280757"/>
                                </a:lnTo>
                              </a:path>
                              <a:path w="960119" h="3696970">
                                <a:moveTo>
                                  <a:pt x="496795" y="3280757"/>
                                </a:moveTo>
                                <a:lnTo>
                                  <a:pt x="421697" y="3159246"/>
                                </a:lnTo>
                              </a:path>
                              <a:path w="960119" h="3696970">
                                <a:moveTo>
                                  <a:pt x="421697" y="3159246"/>
                                </a:moveTo>
                                <a:lnTo>
                                  <a:pt x="346598" y="3026162"/>
                                </a:lnTo>
                              </a:path>
                              <a:path w="960119" h="3696970">
                                <a:moveTo>
                                  <a:pt x="346598" y="3026162"/>
                                </a:moveTo>
                                <a:lnTo>
                                  <a:pt x="277270" y="2893079"/>
                                </a:lnTo>
                              </a:path>
                              <a:path w="960119" h="3696970">
                                <a:moveTo>
                                  <a:pt x="277270" y="2893079"/>
                                </a:moveTo>
                                <a:lnTo>
                                  <a:pt x="225297" y="2759995"/>
                                </a:lnTo>
                              </a:path>
                              <a:path w="960119" h="3696970">
                                <a:moveTo>
                                  <a:pt x="225297" y="2759995"/>
                                </a:moveTo>
                                <a:lnTo>
                                  <a:pt x="173298" y="2615339"/>
                                </a:lnTo>
                              </a:path>
                              <a:path w="960119" h="3696970">
                                <a:moveTo>
                                  <a:pt x="173298" y="2615339"/>
                                </a:moveTo>
                                <a:lnTo>
                                  <a:pt x="127085" y="2476469"/>
                                </a:lnTo>
                              </a:path>
                              <a:path w="960119" h="3696970">
                                <a:moveTo>
                                  <a:pt x="127085" y="2476469"/>
                                </a:moveTo>
                                <a:lnTo>
                                  <a:pt x="92425" y="2337599"/>
                                </a:lnTo>
                              </a:path>
                              <a:path w="960119" h="3696970">
                                <a:moveTo>
                                  <a:pt x="92425" y="2337599"/>
                                </a:moveTo>
                                <a:lnTo>
                                  <a:pt x="57766" y="2187156"/>
                                </a:lnTo>
                              </a:path>
                              <a:path w="960119" h="3696970">
                                <a:moveTo>
                                  <a:pt x="57766" y="2187156"/>
                                </a:moveTo>
                                <a:lnTo>
                                  <a:pt x="34659" y="2048286"/>
                                </a:lnTo>
                              </a:path>
                              <a:path w="960119" h="3696970">
                                <a:moveTo>
                                  <a:pt x="34659" y="2048286"/>
                                </a:moveTo>
                                <a:lnTo>
                                  <a:pt x="11553" y="1897890"/>
                                </a:lnTo>
                              </a:path>
                              <a:path w="960119" h="3696970">
                                <a:moveTo>
                                  <a:pt x="11553" y="1897890"/>
                                </a:moveTo>
                                <a:lnTo>
                                  <a:pt x="5776" y="1747447"/>
                                </a:lnTo>
                              </a:path>
                              <a:path w="960119" h="3696970">
                                <a:moveTo>
                                  <a:pt x="5776" y="1747447"/>
                                </a:moveTo>
                                <a:lnTo>
                                  <a:pt x="0" y="1597005"/>
                                </a:lnTo>
                              </a:path>
                              <a:path w="960119" h="3696970">
                                <a:moveTo>
                                  <a:pt x="0" y="1597005"/>
                                </a:moveTo>
                                <a:lnTo>
                                  <a:pt x="0" y="1452348"/>
                                </a:lnTo>
                              </a:path>
                              <a:path w="960119" h="3696970">
                                <a:moveTo>
                                  <a:pt x="0" y="1452348"/>
                                </a:moveTo>
                                <a:lnTo>
                                  <a:pt x="11553" y="1301906"/>
                                </a:lnTo>
                              </a:path>
                              <a:path w="960119" h="3696970">
                                <a:moveTo>
                                  <a:pt x="11553" y="1301906"/>
                                </a:moveTo>
                                <a:lnTo>
                                  <a:pt x="28883" y="1157250"/>
                                </a:lnTo>
                              </a:path>
                              <a:path w="960119" h="3696970">
                                <a:moveTo>
                                  <a:pt x="28883" y="1157250"/>
                                </a:moveTo>
                                <a:lnTo>
                                  <a:pt x="57766" y="1006807"/>
                                </a:lnTo>
                              </a:path>
                              <a:path w="960119" h="3696970">
                                <a:moveTo>
                                  <a:pt x="57766" y="1006807"/>
                                </a:moveTo>
                                <a:lnTo>
                                  <a:pt x="86649" y="856365"/>
                                </a:lnTo>
                              </a:path>
                              <a:path w="960119" h="3696970">
                                <a:moveTo>
                                  <a:pt x="86649" y="856365"/>
                                </a:moveTo>
                                <a:lnTo>
                                  <a:pt x="127085" y="711708"/>
                                </a:lnTo>
                              </a:path>
                              <a:path w="960119" h="3696970">
                                <a:moveTo>
                                  <a:pt x="127085" y="711708"/>
                                </a:moveTo>
                                <a:lnTo>
                                  <a:pt x="173298" y="567052"/>
                                </a:lnTo>
                              </a:path>
                              <a:path w="960119" h="3696970">
                                <a:moveTo>
                                  <a:pt x="173298" y="567052"/>
                                </a:moveTo>
                                <a:lnTo>
                                  <a:pt x="231066" y="422396"/>
                                </a:lnTo>
                              </a:path>
                              <a:path w="960119" h="3696970">
                                <a:moveTo>
                                  <a:pt x="231066" y="422396"/>
                                </a:moveTo>
                                <a:lnTo>
                                  <a:pt x="294602" y="277740"/>
                                </a:lnTo>
                              </a:path>
                              <a:path w="960119" h="3696970">
                                <a:moveTo>
                                  <a:pt x="294602" y="277740"/>
                                </a:moveTo>
                                <a:lnTo>
                                  <a:pt x="363930" y="138870"/>
                                </a:lnTo>
                              </a:path>
                              <a:path w="960119" h="3696970">
                                <a:moveTo>
                                  <a:pt x="363930" y="138870"/>
                                </a:moveTo>
                                <a:lnTo>
                                  <a:pt x="444798" y="0"/>
                                </a:lnTo>
                              </a:path>
                            </a:pathLst>
                          </a:custGeom>
                          <a:ln w="11579">
                            <a:solidFill>
                              <a:srgbClr val="FDE097"/>
                            </a:solidFill>
                            <a:prstDash val="solid"/>
                          </a:ln>
                        </wps:spPr>
                        <wps:bodyPr wrap="square" lIns="0" tIns="0" rIns="0" bIns="0" rtlCol="0">
                          <a:prstTxWarp prst="textNoShape">
                            <a:avLst/>
                          </a:prstTxWarp>
                          <a:noAutofit/>
                        </wps:bodyPr>
                      </wps:wsp>
                      <wps:wsp>
                        <wps:cNvPr id="10" name="Graphic 10"/>
                        <wps:cNvSpPr/>
                        <wps:spPr>
                          <a:xfrm>
                            <a:off x="2033675" y="6989973"/>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11" name="Graphic 11"/>
                        <wps:cNvSpPr/>
                        <wps:spPr>
                          <a:xfrm>
                            <a:off x="2039468" y="5514479"/>
                            <a:ext cx="4222750" cy="1481455"/>
                          </a:xfrm>
                          <a:custGeom>
                            <a:avLst/>
                            <a:gdLst/>
                            <a:ahLst/>
                            <a:cxnLst/>
                            <a:rect l="l" t="t" r="r" b="b"/>
                            <a:pathLst>
                              <a:path w="4222750" h="1481455">
                                <a:moveTo>
                                  <a:pt x="0" y="1481280"/>
                                </a:moveTo>
                                <a:lnTo>
                                  <a:pt x="80867" y="1353982"/>
                                </a:lnTo>
                              </a:path>
                              <a:path w="4222750" h="1481455">
                                <a:moveTo>
                                  <a:pt x="80867" y="1353982"/>
                                </a:moveTo>
                                <a:lnTo>
                                  <a:pt x="179067" y="1226685"/>
                                </a:lnTo>
                              </a:path>
                              <a:path w="4222750" h="1481455">
                                <a:moveTo>
                                  <a:pt x="179067" y="1226685"/>
                                </a:moveTo>
                                <a:lnTo>
                                  <a:pt x="271498" y="1099387"/>
                                </a:lnTo>
                              </a:path>
                              <a:path w="4222750" h="1481455">
                                <a:moveTo>
                                  <a:pt x="271498" y="1099387"/>
                                </a:moveTo>
                                <a:lnTo>
                                  <a:pt x="375467" y="983662"/>
                                </a:lnTo>
                              </a:path>
                              <a:path w="4222750" h="1481455">
                                <a:moveTo>
                                  <a:pt x="375467" y="983662"/>
                                </a:moveTo>
                                <a:lnTo>
                                  <a:pt x="479460" y="873723"/>
                                </a:lnTo>
                              </a:path>
                              <a:path w="4222750" h="1481455">
                                <a:moveTo>
                                  <a:pt x="479460" y="873723"/>
                                </a:moveTo>
                                <a:lnTo>
                                  <a:pt x="594992" y="769571"/>
                                </a:lnTo>
                              </a:path>
                              <a:path w="4222750" h="1481455">
                                <a:moveTo>
                                  <a:pt x="594992" y="769571"/>
                                </a:moveTo>
                                <a:lnTo>
                                  <a:pt x="704755" y="676991"/>
                                </a:lnTo>
                              </a:path>
                              <a:path w="4222750" h="1481455">
                                <a:moveTo>
                                  <a:pt x="704755" y="676991"/>
                                </a:moveTo>
                                <a:lnTo>
                                  <a:pt x="826057" y="584411"/>
                                </a:lnTo>
                              </a:path>
                              <a:path w="4222750" h="1481455">
                                <a:moveTo>
                                  <a:pt x="826057" y="584411"/>
                                </a:moveTo>
                                <a:lnTo>
                                  <a:pt x="947359" y="497617"/>
                                </a:lnTo>
                              </a:path>
                              <a:path w="4222750" h="1481455">
                                <a:moveTo>
                                  <a:pt x="947359" y="497617"/>
                                </a:moveTo>
                                <a:lnTo>
                                  <a:pt x="1080223" y="422396"/>
                                </a:lnTo>
                              </a:path>
                              <a:path w="4222750" h="1481455">
                                <a:moveTo>
                                  <a:pt x="1080223" y="422396"/>
                                </a:moveTo>
                                <a:lnTo>
                                  <a:pt x="1207318" y="352961"/>
                                </a:lnTo>
                              </a:path>
                              <a:path w="4222750" h="1481455">
                                <a:moveTo>
                                  <a:pt x="1207318" y="352961"/>
                                </a:moveTo>
                                <a:lnTo>
                                  <a:pt x="1340182" y="283526"/>
                                </a:lnTo>
                              </a:path>
                              <a:path w="4222750" h="1481455">
                                <a:moveTo>
                                  <a:pt x="1340182" y="283526"/>
                                </a:moveTo>
                                <a:lnTo>
                                  <a:pt x="1478816" y="225663"/>
                                </a:lnTo>
                              </a:path>
                              <a:path w="4222750" h="1481455">
                                <a:moveTo>
                                  <a:pt x="1478816" y="225663"/>
                                </a:moveTo>
                                <a:lnTo>
                                  <a:pt x="1611680" y="173587"/>
                                </a:lnTo>
                              </a:path>
                              <a:path w="4222750" h="1481455">
                                <a:moveTo>
                                  <a:pt x="1611680" y="173587"/>
                                </a:moveTo>
                                <a:lnTo>
                                  <a:pt x="1750314" y="127297"/>
                                </a:lnTo>
                              </a:path>
                              <a:path w="4222750" h="1481455">
                                <a:moveTo>
                                  <a:pt x="1750314" y="127297"/>
                                </a:moveTo>
                                <a:lnTo>
                                  <a:pt x="1900418" y="92580"/>
                                </a:lnTo>
                              </a:path>
                              <a:path w="4222750" h="1481455">
                                <a:moveTo>
                                  <a:pt x="1900418" y="92580"/>
                                </a:moveTo>
                                <a:lnTo>
                                  <a:pt x="2039214" y="57862"/>
                                </a:lnTo>
                              </a:path>
                              <a:path w="4222750" h="1481455">
                                <a:moveTo>
                                  <a:pt x="2039214" y="57862"/>
                                </a:moveTo>
                                <a:lnTo>
                                  <a:pt x="2189364" y="34717"/>
                                </a:lnTo>
                              </a:path>
                              <a:path w="4222750" h="1481455">
                                <a:moveTo>
                                  <a:pt x="2189364" y="34717"/>
                                </a:moveTo>
                                <a:lnTo>
                                  <a:pt x="2333722" y="11572"/>
                                </a:lnTo>
                              </a:path>
                              <a:path w="4222750" h="1481455">
                                <a:moveTo>
                                  <a:pt x="2333722" y="11572"/>
                                </a:moveTo>
                                <a:lnTo>
                                  <a:pt x="2483872" y="0"/>
                                </a:lnTo>
                              </a:path>
                              <a:path w="4222750" h="1481455">
                                <a:moveTo>
                                  <a:pt x="2483872" y="0"/>
                                </a:moveTo>
                                <a:lnTo>
                                  <a:pt x="2628461" y="0"/>
                                </a:lnTo>
                              </a:path>
                              <a:path w="4222750" h="1481455">
                                <a:moveTo>
                                  <a:pt x="2628461" y="0"/>
                                </a:moveTo>
                                <a:lnTo>
                                  <a:pt x="2778611" y="0"/>
                                </a:lnTo>
                              </a:path>
                              <a:path w="4222750" h="1481455">
                                <a:moveTo>
                                  <a:pt x="2778611" y="0"/>
                                </a:moveTo>
                                <a:lnTo>
                                  <a:pt x="2922968" y="11572"/>
                                </a:lnTo>
                              </a:path>
                              <a:path w="4222750" h="1481455">
                                <a:moveTo>
                                  <a:pt x="2922968" y="11572"/>
                                </a:moveTo>
                                <a:lnTo>
                                  <a:pt x="3078911" y="28931"/>
                                </a:lnTo>
                              </a:path>
                              <a:path w="4222750" h="1481455">
                                <a:moveTo>
                                  <a:pt x="3078911" y="28931"/>
                                </a:moveTo>
                                <a:lnTo>
                                  <a:pt x="3223268" y="57862"/>
                                </a:lnTo>
                              </a:path>
                              <a:path w="4222750" h="1481455">
                                <a:moveTo>
                                  <a:pt x="3223268" y="57862"/>
                                </a:moveTo>
                                <a:lnTo>
                                  <a:pt x="3367857" y="86793"/>
                                </a:lnTo>
                              </a:path>
                              <a:path w="4222750" h="1481455">
                                <a:moveTo>
                                  <a:pt x="3367857" y="86793"/>
                                </a:moveTo>
                                <a:lnTo>
                                  <a:pt x="3518007" y="127297"/>
                                </a:lnTo>
                              </a:path>
                              <a:path w="4222750" h="1481455">
                                <a:moveTo>
                                  <a:pt x="3518007" y="127297"/>
                                </a:moveTo>
                                <a:lnTo>
                                  <a:pt x="3662365" y="173587"/>
                                </a:lnTo>
                              </a:path>
                              <a:path w="4222750" h="1481455">
                                <a:moveTo>
                                  <a:pt x="3662365" y="173587"/>
                                </a:moveTo>
                                <a:lnTo>
                                  <a:pt x="3806722" y="231450"/>
                                </a:lnTo>
                              </a:path>
                              <a:path w="4222750" h="1481455">
                                <a:moveTo>
                                  <a:pt x="3806722" y="231450"/>
                                </a:moveTo>
                                <a:lnTo>
                                  <a:pt x="3945518" y="295098"/>
                                </a:lnTo>
                              </a:path>
                              <a:path w="4222750" h="1481455">
                                <a:moveTo>
                                  <a:pt x="3945518" y="295098"/>
                                </a:moveTo>
                                <a:lnTo>
                                  <a:pt x="4084083" y="364533"/>
                                </a:lnTo>
                              </a:path>
                              <a:path w="4222750" h="1481455">
                                <a:moveTo>
                                  <a:pt x="4084083" y="364533"/>
                                </a:moveTo>
                                <a:lnTo>
                                  <a:pt x="4222647" y="445541"/>
                                </a:lnTo>
                              </a:path>
                            </a:pathLst>
                          </a:custGeom>
                          <a:ln w="11579">
                            <a:solidFill>
                              <a:srgbClr val="FDE097"/>
                            </a:solidFill>
                            <a:prstDash val="solid"/>
                          </a:ln>
                        </wps:spPr>
                        <wps:bodyPr wrap="square" lIns="0" tIns="0" rIns="0" bIns="0" rtlCol="0">
                          <a:prstTxWarp prst="textNoShape">
                            <a:avLst/>
                          </a:prstTxWarp>
                          <a:noAutofit/>
                        </wps:bodyPr>
                      </wps:wsp>
                      <wps:wsp>
                        <wps:cNvPr id="12" name="Graphic 12"/>
                        <wps:cNvSpPr/>
                        <wps:spPr>
                          <a:xfrm>
                            <a:off x="5655488" y="5954241"/>
                            <a:ext cx="612775" cy="1261745"/>
                          </a:xfrm>
                          <a:custGeom>
                            <a:avLst/>
                            <a:gdLst/>
                            <a:ahLst/>
                            <a:cxnLst/>
                            <a:rect l="l" t="t" r="r" b="b"/>
                            <a:pathLst>
                              <a:path w="612775" h="1261745">
                                <a:moveTo>
                                  <a:pt x="11582" y="1255610"/>
                                </a:moveTo>
                                <a:lnTo>
                                  <a:pt x="9880" y="1251521"/>
                                </a:lnTo>
                                <a:lnTo>
                                  <a:pt x="5791" y="1249832"/>
                                </a:lnTo>
                                <a:lnTo>
                                  <a:pt x="1689" y="1251521"/>
                                </a:lnTo>
                                <a:lnTo>
                                  <a:pt x="0" y="1255610"/>
                                </a:lnTo>
                                <a:lnTo>
                                  <a:pt x="1689" y="1259713"/>
                                </a:lnTo>
                                <a:lnTo>
                                  <a:pt x="5791" y="1261402"/>
                                </a:lnTo>
                                <a:lnTo>
                                  <a:pt x="9880" y="1259713"/>
                                </a:lnTo>
                                <a:lnTo>
                                  <a:pt x="11582" y="1255610"/>
                                </a:lnTo>
                                <a:close/>
                              </a:path>
                              <a:path w="612775" h="1261745">
                                <a:moveTo>
                                  <a:pt x="612419" y="5791"/>
                                </a:moveTo>
                                <a:lnTo>
                                  <a:pt x="610717" y="1689"/>
                                </a:lnTo>
                                <a:lnTo>
                                  <a:pt x="606628" y="0"/>
                                </a:lnTo>
                                <a:lnTo>
                                  <a:pt x="602526" y="1689"/>
                                </a:lnTo>
                                <a:lnTo>
                                  <a:pt x="600824" y="5791"/>
                                </a:lnTo>
                                <a:lnTo>
                                  <a:pt x="602526" y="9880"/>
                                </a:lnTo>
                                <a:lnTo>
                                  <a:pt x="606628" y="11569"/>
                                </a:lnTo>
                                <a:lnTo>
                                  <a:pt x="610717" y="9880"/>
                                </a:lnTo>
                                <a:lnTo>
                                  <a:pt x="612419" y="5791"/>
                                </a:lnTo>
                                <a:close/>
                              </a:path>
                            </a:pathLst>
                          </a:custGeom>
                          <a:solidFill>
                            <a:srgbClr val="FDE097"/>
                          </a:solidFill>
                        </wps:spPr>
                        <wps:bodyPr wrap="square" lIns="0" tIns="0" rIns="0" bIns="0" rtlCol="0">
                          <a:prstTxWarp prst="textNoShape">
                            <a:avLst/>
                          </a:prstTxWarp>
                          <a:noAutofit/>
                        </wps:bodyPr>
                      </wps:wsp>
                      <wps:wsp>
                        <wps:cNvPr id="13" name="Graphic 13"/>
                        <wps:cNvSpPr/>
                        <wps:spPr>
                          <a:xfrm>
                            <a:off x="4997194" y="7099912"/>
                            <a:ext cx="664210" cy="110489"/>
                          </a:xfrm>
                          <a:custGeom>
                            <a:avLst/>
                            <a:gdLst/>
                            <a:ahLst/>
                            <a:cxnLst/>
                            <a:rect l="l" t="t" r="r" b="b"/>
                            <a:pathLst>
                              <a:path w="664210" h="110489">
                                <a:moveTo>
                                  <a:pt x="664089" y="109938"/>
                                </a:moveTo>
                                <a:lnTo>
                                  <a:pt x="583221" y="86793"/>
                                </a:lnTo>
                              </a:path>
                              <a:path w="664210" h="110489">
                                <a:moveTo>
                                  <a:pt x="583221" y="86793"/>
                                </a:moveTo>
                                <a:lnTo>
                                  <a:pt x="508146" y="63648"/>
                                </a:lnTo>
                              </a:path>
                              <a:path w="664210" h="110489">
                                <a:moveTo>
                                  <a:pt x="508146" y="63648"/>
                                </a:moveTo>
                                <a:lnTo>
                                  <a:pt x="421486" y="40503"/>
                                </a:lnTo>
                              </a:path>
                              <a:path w="664210" h="110489">
                                <a:moveTo>
                                  <a:pt x="421486" y="40503"/>
                                </a:moveTo>
                                <a:lnTo>
                                  <a:pt x="340618" y="28931"/>
                                </a:lnTo>
                              </a:path>
                              <a:path w="664210" h="110489">
                                <a:moveTo>
                                  <a:pt x="340618" y="28931"/>
                                </a:moveTo>
                                <a:lnTo>
                                  <a:pt x="259750" y="17358"/>
                                </a:lnTo>
                              </a:path>
                              <a:path w="664210" h="110489">
                                <a:moveTo>
                                  <a:pt x="259750" y="17358"/>
                                </a:moveTo>
                                <a:lnTo>
                                  <a:pt x="173089" y="5786"/>
                                </a:lnTo>
                              </a:path>
                              <a:path w="664210" h="110489">
                                <a:moveTo>
                                  <a:pt x="173089" y="5786"/>
                                </a:moveTo>
                                <a:lnTo>
                                  <a:pt x="86429" y="0"/>
                                </a:lnTo>
                              </a:path>
                              <a:path w="664210" h="110489">
                                <a:moveTo>
                                  <a:pt x="86429" y="0"/>
                                </a:moveTo>
                                <a:lnTo>
                                  <a:pt x="0" y="0"/>
                                </a:lnTo>
                              </a:path>
                            </a:pathLst>
                          </a:custGeom>
                          <a:ln w="11579">
                            <a:solidFill>
                              <a:srgbClr val="FDE097"/>
                            </a:solidFill>
                            <a:prstDash val="solid"/>
                          </a:ln>
                        </wps:spPr>
                        <wps:bodyPr wrap="square" lIns="0" tIns="0" rIns="0" bIns="0" rtlCol="0">
                          <a:prstTxWarp prst="textNoShape">
                            <a:avLst/>
                          </a:prstTxWarp>
                          <a:noAutofit/>
                        </wps:bodyPr>
                      </wps:wsp>
                      <wps:wsp>
                        <wps:cNvPr id="14" name="Graphic 14"/>
                        <wps:cNvSpPr/>
                        <wps:spPr>
                          <a:xfrm>
                            <a:off x="4991401" y="7094125"/>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15" name="Graphic 15"/>
                        <wps:cNvSpPr/>
                        <wps:spPr>
                          <a:xfrm>
                            <a:off x="3119692" y="7099912"/>
                            <a:ext cx="1877695" cy="1950085"/>
                          </a:xfrm>
                          <a:custGeom>
                            <a:avLst/>
                            <a:gdLst/>
                            <a:ahLst/>
                            <a:cxnLst/>
                            <a:rect l="l" t="t" r="r" b="b"/>
                            <a:pathLst>
                              <a:path w="1877695" h="1950085">
                                <a:moveTo>
                                  <a:pt x="1877502" y="0"/>
                                </a:moveTo>
                                <a:lnTo>
                                  <a:pt x="1779255" y="11572"/>
                                </a:lnTo>
                              </a:path>
                              <a:path w="1877695" h="1950085">
                                <a:moveTo>
                                  <a:pt x="1779255" y="11572"/>
                                </a:moveTo>
                                <a:lnTo>
                                  <a:pt x="1681009" y="17358"/>
                                </a:lnTo>
                              </a:path>
                              <a:path w="1877695" h="1950085">
                                <a:moveTo>
                                  <a:pt x="1681009" y="17358"/>
                                </a:moveTo>
                                <a:lnTo>
                                  <a:pt x="1588555" y="28931"/>
                                </a:lnTo>
                              </a:path>
                              <a:path w="1877695" h="1950085">
                                <a:moveTo>
                                  <a:pt x="1588555" y="28931"/>
                                </a:moveTo>
                                <a:lnTo>
                                  <a:pt x="1496102" y="52076"/>
                                </a:lnTo>
                              </a:path>
                              <a:path w="1877695" h="1950085">
                                <a:moveTo>
                                  <a:pt x="1496102" y="52076"/>
                                </a:moveTo>
                                <a:lnTo>
                                  <a:pt x="1397855" y="75221"/>
                                </a:lnTo>
                              </a:path>
                              <a:path w="1877695" h="1950085">
                                <a:moveTo>
                                  <a:pt x="1397855" y="75221"/>
                                </a:moveTo>
                                <a:lnTo>
                                  <a:pt x="1311195" y="98366"/>
                                </a:lnTo>
                              </a:path>
                              <a:path w="1877695" h="1950085">
                                <a:moveTo>
                                  <a:pt x="1311195" y="98366"/>
                                </a:moveTo>
                                <a:lnTo>
                                  <a:pt x="1218973" y="133083"/>
                                </a:lnTo>
                              </a:path>
                              <a:path w="1877695" h="1950085">
                                <a:moveTo>
                                  <a:pt x="1218973" y="133083"/>
                                </a:moveTo>
                                <a:lnTo>
                                  <a:pt x="1132312" y="167801"/>
                                </a:lnTo>
                              </a:path>
                              <a:path w="1877695" h="1950085">
                                <a:moveTo>
                                  <a:pt x="1132312" y="167801"/>
                                </a:moveTo>
                                <a:lnTo>
                                  <a:pt x="1051444" y="208305"/>
                                </a:lnTo>
                              </a:path>
                              <a:path w="1877695" h="1950085">
                                <a:moveTo>
                                  <a:pt x="1051444" y="208305"/>
                                </a:moveTo>
                                <a:lnTo>
                                  <a:pt x="970576" y="254595"/>
                                </a:lnTo>
                              </a:path>
                              <a:path w="1877695" h="1950085">
                                <a:moveTo>
                                  <a:pt x="970576" y="254595"/>
                                </a:moveTo>
                                <a:lnTo>
                                  <a:pt x="895270" y="300885"/>
                                </a:lnTo>
                              </a:path>
                              <a:path w="1877695" h="1950085">
                                <a:moveTo>
                                  <a:pt x="895270" y="300885"/>
                                </a:moveTo>
                                <a:lnTo>
                                  <a:pt x="814402" y="352961"/>
                                </a:lnTo>
                              </a:path>
                              <a:path w="1877695" h="1950085">
                                <a:moveTo>
                                  <a:pt x="814402" y="352961"/>
                                </a:moveTo>
                                <a:lnTo>
                                  <a:pt x="739396" y="405037"/>
                                </a:lnTo>
                              </a:path>
                              <a:path w="1877695" h="1950085">
                                <a:moveTo>
                                  <a:pt x="739396" y="405037"/>
                                </a:moveTo>
                                <a:lnTo>
                                  <a:pt x="670091" y="457113"/>
                                </a:lnTo>
                              </a:path>
                              <a:path w="1877695" h="1950085">
                                <a:moveTo>
                                  <a:pt x="670091" y="457113"/>
                                </a:moveTo>
                                <a:lnTo>
                                  <a:pt x="600762" y="520762"/>
                                </a:lnTo>
                              </a:path>
                              <a:path w="1877695" h="1950085">
                                <a:moveTo>
                                  <a:pt x="600762" y="520762"/>
                                </a:moveTo>
                                <a:lnTo>
                                  <a:pt x="531457" y="590197"/>
                                </a:lnTo>
                              </a:path>
                              <a:path w="1877695" h="1950085">
                                <a:moveTo>
                                  <a:pt x="531457" y="590197"/>
                                </a:moveTo>
                                <a:lnTo>
                                  <a:pt x="473691" y="653846"/>
                                </a:lnTo>
                              </a:path>
                              <a:path w="1877695" h="1950085">
                                <a:moveTo>
                                  <a:pt x="473691" y="653846"/>
                                </a:moveTo>
                                <a:lnTo>
                                  <a:pt x="415925" y="729067"/>
                                </a:lnTo>
                              </a:path>
                              <a:path w="1877695" h="1950085">
                                <a:moveTo>
                                  <a:pt x="415925" y="729067"/>
                                </a:moveTo>
                                <a:lnTo>
                                  <a:pt x="363928" y="798502"/>
                                </a:lnTo>
                              </a:path>
                              <a:path w="1877695" h="1950085">
                                <a:moveTo>
                                  <a:pt x="363928" y="798502"/>
                                </a:moveTo>
                                <a:lnTo>
                                  <a:pt x="306162" y="879510"/>
                                </a:lnTo>
                              </a:path>
                              <a:path w="1877695" h="1950085">
                                <a:moveTo>
                                  <a:pt x="306162" y="879510"/>
                                </a:moveTo>
                                <a:lnTo>
                                  <a:pt x="259958" y="954731"/>
                                </a:lnTo>
                              </a:path>
                              <a:path w="1877695" h="1950085">
                                <a:moveTo>
                                  <a:pt x="259958" y="954731"/>
                                </a:moveTo>
                                <a:lnTo>
                                  <a:pt x="219501" y="1035738"/>
                                </a:lnTo>
                              </a:path>
                              <a:path w="1877695" h="1950085">
                                <a:moveTo>
                                  <a:pt x="219501" y="1035738"/>
                                </a:moveTo>
                                <a:lnTo>
                                  <a:pt x="173298" y="1116746"/>
                                </a:lnTo>
                              </a:path>
                              <a:path w="1877695" h="1950085">
                                <a:moveTo>
                                  <a:pt x="173298" y="1116746"/>
                                </a:moveTo>
                                <a:lnTo>
                                  <a:pt x="138633" y="1203540"/>
                                </a:lnTo>
                              </a:path>
                              <a:path w="1877695" h="1950085">
                                <a:moveTo>
                                  <a:pt x="138633" y="1203540"/>
                                </a:moveTo>
                                <a:lnTo>
                                  <a:pt x="103969" y="1290333"/>
                                </a:lnTo>
                              </a:path>
                              <a:path w="1877695" h="1950085">
                                <a:moveTo>
                                  <a:pt x="103969" y="1290333"/>
                                </a:moveTo>
                                <a:lnTo>
                                  <a:pt x="75098" y="1382913"/>
                                </a:lnTo>
                              </a:path>
                              <a:path w="1877695" h="1950085">
                                <a:moveTo>
                                  <a:pt x="75098" y="1382913"/>
                                </a:moveTo>
                                <a:lnTo>
                                  <a:pt x="51996" y="1475493"/>
                                </a:lnTo>
                              </a:path>
                              <a:path w="1877695" h="1950085">
                                <a:moveTo>
                                  <a:pt x="51996" y="1475493"/>
                                </a:moveTo>
                                <a:lnTo>
                                  <a:pt x="28894" y="1562287"/>
                                </a:lnTo>
                              </a:path>
                              <a:path w="1877695" h="1950085">
                                <a:moveTo>
                                  <a:pt x="28894" y="1562287"/>
                                </a:moveTo>
                                <a:lnTo>
                                  <a:pt x="17332" y="1660654"/>
                                </a:lnTo>
                              </a:path>
                              <a:path w="1877695" h="1950085">
                                <a:moveTo>
                                  <a:pt x="17332" y="1660654"/>
                                </a:moveTo>
                                <a:lnTo>
                                  <a:pt x="5769" y="1759020"/>
                                </a:lnTo>
                              </a:path>
                              <a:path w="1877695" h="1950085">
                                <a:moveTo>
                                  <a:pt x="5769" y="1759020"/>
                                </a:moveTo>
                                <a:lnTo>
                                  <a:pt x="0" y="1857386"/>
                                </a:lnTo>
                              </a:path>
                              <a:path w="1877695" h="1950085">
                                <a:moveTo>
                                  <a:pt x="0" y="1857386"/>
                                </a:moveTo>
                                <a:lnTo>
                                  <a:pt x="0" y="1949920"/>
                                </a:lnTo>
                              </a:path>
                            </a:pathLst>
                          </a:custGeom>
                          <a:ln w="11579">
                            <a:solidFill>
                              <a:srgbClr val="FDE097"/>
                            </a:solidFill>
                            <a:prstDash val="solid"/>
                          </a:ln>
                        </wps:spPr>
                        <wps:bodyPr wrap="square" lIns="0" tIns="0" rIns="0" bIns="0" rtlCol="0">
                          <a:prstTxWarp prst="textNoShape">
                            <a:avLst/>
                          </a:prstTxWarp>
                          <a:noAutofit/>
                        </wps:bodyPr>
                      </wps:wsp>
                      <wps:wsp>
                        <wps:cNvPr id="16" name="Graphic 16"/>
                        <wps:cNvSpPr/>
                        <wps:spPr>
                          <a:xfrm>
                            <a:off x="3113899" y="9044046"/>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17" name="Graphic 17"/>
                        <wps:cNvSpPr/>
                        <wps:spPr>
                          <a:xfrm>
                            <a:off x="3119692" y="9049832"/>
                            <a:ext cx="780415" cy="1516380"/>
                          </a:xfrm>
                          <a:custGeom>
                            <a:avLst/>
                            <a:gdLst/>
                            <a:ahLst/>
                            <a:cxnLst/>
                            <a:rect l="l" t="t" r="r" b="b"/>
                            <a:pathLst>
                              <a:path w="780415" h="1516380">
                                <a:moveTo>
                                  <a:pt x="0" y="0"/>
                                </a:moveTo>
                                <a:lnTo>
                                  <a:pt x="5769" y="121511"/>
                                </a:lnTo>
                              </a:path>
                              <a:path w="780415" h="1516380">
                                <a:moveTo>
                                  <a:pt x="5769" y="121511"/>
                                </a:moveTo>
                                <a:lnTo>
                                  <a:pt x="17332" y="231450"/>
                                </a:lnTo>
                              </a:path>
                              <a:path w="780415" h="1516380">
                                <a:moveTo>
                                  <a:pt x="17332" y="231450"/>
                                </a:moveTo>
                                <a:lnTo>
                                  <a:pt x="34664" y="347175"/>
                                </a:lnTo>
                              </a:path>
                              <a:path w="780415" h="1516380">
                                <a:moveTo>
                                  <a:pt x="34664" y="347175"/>
                                </a:moveTo>
                                <a:lnTo>
                                  <a:pt x="57766" y="451327"/>
                                </a:lnTo>
                              </a:path>
                              <a:path w="780415" h="1516380">
                                <a:moveTo>
                                  <a:pt x="57766" y="451327"/>
                                </a:moveTo>
                                <a:lnTo>
                                  <a:pt x="86660" y="561266"/>
                                </a:lnTo>
                              </a:path>
                              <a:path w="780415" h="1516380">
                                <a:moveTo>
                                  <a:pt x="86660" y="561266"/>
                                </a:moveTo>
                                <a:lnTo>
                                  <a:pt x="127094" y="665418"/>
                                </a:lnTo>
                              </a:path>
                              <a:path w="780415" h="1516380">
                                <a:moveTo>
                                  <a:pt x="127094" y="665418"/>
                                </a:moveTo>
                                <a:lnTo>
                                  <a:pt x="167528" y="769571"/>
                                </a:lnTo>
                              </a:path>
                              <a:path w="780415" h="1516380">
                                <a:moveTo>
                                  <a:pt x="167528" y="769571"/>
                                </a:moveTo>
                                <a:lnTo>
                                  <a:pt x="219501" y="867937"/>
                                </a:lnTo>
                              </a:path>
                              <a:path w="780415" h="1516380">
                                <a:moveTo>
                                  <a:pt x="219501" y="867937"/>
                                </a:moveTo>
                                <a:lnTo>
                                  <a:pt x="277267" y="960517"/>
                                </a:lnTo>
                              </a:path>
                              <a:path w="780415" h="1516380">
                                <a:moveTo>
                                  <a:pt x="277267" y="960517"/>
                                </a:moveTo>
                                <a:lnTo>
                                  <a:pt x="335034" y="1053097"/>
                                </a:lnTo>
                              </a:path>
                              <a:path w="780415" h="1516380">
                                <a:moveTo>
                                  <a:pt x="335034" y="1053097"/>
                                </a:moveTo>
                                <a:lnTo>
                                  <a:pt x="392800" y="1134105"/>
                                </a:lnTo>
                              </a:path>
                              <a:path w="780415" h="1516380">
                                <a:moveTo>
                                  <a:pt x="392800" y="1134105"/>
                                </a:moveTo>
                                <a:lnTo>
                                  <a:pt x="462128" y="1220898"/>
                                </a:lnTo>
                              </a:path>
                              <a:path w="780415" h="1516380">
                                <a:moveTo>
                                  <a:pt x="462128" y="1220898"/>
                                </a:moveTo>
                                <a:lnTo>
                                  <a:pt x="537226" y="1301906"/>
                                </a:lnTo>
                              </a:path>
                              <a:path w="780415" h="1516380">
                                <a:moveTo>
                                  <a:pt x="537226" y="1301906"/>
                                </a:moveTo>
                                <a:lnTo>
                                  <a:pt x="618094" y="1382913"/>
                                </a:lnTo>
                              </a:path>
                              <a:path w="780415" h="1516380">
                                <a:moveTo>
                                  <a:pt x="618094" y="1382913"/>
                                </a:moveTo>
                                <a:lnTo>
                                  <a:pt x="693193" y="1452348"/>
                                </a:lnTo>
                              </a:path>
                              <a:path w="780415" h="1516380">
                                <a:moveTo>
                                  <a:pt x="693193" y="1452348"/>
                                </a:moveTo>
                                <a:lnTo>
                                  <a:pt x="779876" y="1515997"/>
                                </a:lnTo>
                              </a:path>
                            </a:pathLst>
                          </a:custGeom>
                          <a:ln w="11579">
                            <a:solidFill>
                              <a:srgbClr val="FDE097"/>
                            </a:solidFill>
                            <a:prstDash val="solid"/>
                          </a:ln>
                        </wps:spPr>
                        <wps:bodyPr wrap="square" lIns="0" tIns="0" rIns="0" bIns="0" rtlCol="0">
                          <a:prstTxWarp prst="textNoShape">
                            <a:avLst/>
                          </a:prstTxWarp>
                          <a:noAutofit/>
                        </wps:bodyPr>
                      </wps:wsp>
                      <wps:wsp>
                        <wps:cNvPr id="18" name="Graphic 18"/>
                        <wps:cNvSpPr/>
                        <wps:spPr>
                          <a:xfrm>
                            <a:off x="3893776" y="10560043"/>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19" name="Graphic 19"/>
                        <wps:cNvSpPr/>
                        <wps:spPr>
                          <a:xfrm>
                            <a:off x="2940624" y="8945726"/>
                            <a:ext cx="959485" cy="1620520"/>
                          </a:xfrm>
                          <a:custGeom>
                            <a:avLst/>
                            <a:gdLst/>
                            <a:ahLst/>
                            <a:cxnLst/>
                            <a:rect l="l" t="t" r="r" b="b"/>
                            <a:pathLst>
                              <a:path w="959485" h="1620520">
                                <a:moveTo>
                                  <a:pt x="958944" y="1620103"/>
                                </a:moveTo>
                                <a:lnTo>
                                  <a:pt x="854928" y="1556455"/>
                                </a:lnTo>
                              </a:path>
                              <a:path w="959485" h="1620520">
                                <a:moveTo>
                                  <a:pt x="854928" y="1556455"/>
                                </a:moveTo>
                                <a:lnTo>
                                  <a:pt x="756728" y="1487020"/>
                                </a:lnTo>
                              </a:path>
                              <a:path w="959485" h="1620520">
                                <a:moveTo>
                                  <a:pt x="756728" y="1487020"/>
                                </a:moveTo>
                                <a:lnTo>
                                  <a:pt x="664298" y="1411798"/>
                                </a:lnTo>
                              </a:path>
                              <a:path w="959485" h="1620520">
                                <a:moveTo>
                                  <a:pt x="664298" y="1411798"/>
                                </a:moveTo>
                                <a:lnTo>
                                  <a:pt x="571868" y="1330791"/>
                                </a:lnTo>
                              </a:path>
                              <a:path w="959485" h="1620520">
                                <a:moveTo>
                                  <a:pt x="571868" y="1330791"/>
                                </a:moveTo>
                                <a:lnTo>
                                  <a:pt x="496793" y="1243997"/>
                                </a:lnTo>
                              </a:path>
                              <a:path w="959485" h="1620520">
                                <a:moveTo>
                                  <a:pt x="496793" y="1243997"/>
                                </a:moveTo>
                                <a:lnTo>
                                  <a:pt x="415901" y="1151417"/>
                                </a:lnTo>
                              </a:path>
                              <a:path w="959485" h="1620520">
                                <a:moveTo>
                                  <a:pt x="415901" y="1151417"/>
                                </a:moveTo>
                                <a:lnTo>
                                  <a:pt x="340803" y="1053051"/>
                                </a:lnTo>
                              </a:path>
                              <a:path w="959485" h="1620520">
                                <a:moveTo>
                                  <a:pt x="340803" y="1053051"/>
                                </a:moveTo>
                                <a:lnTo>
                                  <a:pt x="271498" y="948898"/>
                                </a:lnTo>
                              </a:path>
                              <a:path w="959485" h="1620520">
                                <a:moveTo>
                                  <a:pt x="271498" y="948898"/>
                                </a:moveTo>
                                <a:lnTo>
                                  <a:pt x="219501" y="844746"/>
                                </a:lnTo>
                              </a:path>
                              <a:path w="959485" h="1620520">
                                <a:moveTo>
                                  <a:pt x="219501" y="844746"/>
                                </a:moveTo>
                                <a:lnTo>
                                  <a:pt x="167505" y="734807"/>
                                </a:lnTo>
                              </a:path>
                              <a:path w="959485" h="1620520">
                                <a:moveTo>
                                  <a:pt x="167505" y="734807"/>
                                </a:moveTo>
                                <a:lnTo>
                                  <a:pt x="115532" y="624868"/>
                                </a:lnTo>
                              </a:path>
                              <a:path w="959485" h="1620520">
                                <a:moveTo>
                                  <a:pt x="115532" y="624868"/>
                                </a:moveTo>
                                <a:lnTo>
                                  <a:pt x="75098" y="503357"/>
                                </a:lnTo>
                              </a:path>
                              <a:path w="959485" h="1620520">
                                <a:moveTo>
                                  <a:pt x="75098" y="503357"/>
                                </a:moveTo>
                                <a:lnTo>
                                  <a:pt x="40433" y="381846"/>
                                </a:lnTo>
                              </a:path>
                              <a:path w="959485" h="1620520">
                                <a:moveTo>
                                  <a:pt x="40433" y="381846"/>
                                </a:moveTo>
                                <a:lnTo>
                                  <a:pt x="17332" y="260334"/>
                                </a:lnTo>
                              </a:path>
                              <a:path w="959485" h="1620520">
                                <a:moveTo>
                                  <a:pt x="17332" y="260334"/>
                                </a:moveTo>
                                <a:lnTo>
                                  <a:pt x="11539" y="133037"/>
                                </a:lnTo>
                              </a:path>
                              <a:path w="959485" h="1620520">
                                <a:moveTo>
                                  <a:pt x="11539" y="133037"/>
                                </a:moveTo>
                                <a:lnTo>
                                  <a:pt x="0" y="0"/>
                                </a:lnTo>
                              </a:path>
                            </a:pathLst>
                          </a:custGeom>
                          <a:ln w="11579">
                            <a:solidFill>
                              <a:srgbClr val="FDE097"/>
                            </a:solidFill>
                            <a:prstDash val="solid"/>
                          </a:ln>
                        </wps:spPr>
                        <wps:bodyPr wrap="square" lIns="0" tIns="0" rIns="0" bIns="0" rtlCol="0">
                          <a:prstTxWarp prst="textNoShape">
                            <a:avLst/>
                          </a:prstTxWarp>
                          <a:noAutofit/>
                        </wps:bodyPr>
                      </wps:wsp>
                      <wps:wsp>
                        <wps:cNvPr id="20" name="Graphic 20"/>
                        <wps:cNvSpPr/>
                        <wps:spPr>
                          <a:xfrm>
                            <a:off x="2934831" y="8939940"/>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21" name="Graphic 21"/>
                        <wps:cNvSpPr/>
                        <wps:spPr>
                          <a:xfrm>
                            <a:off x="2940624" y="7018904"/>
                            <a:ext cx="1860550" cy="1927225"/>
                          </a:xfrm>
                          <a:custGeom>
                            <a:avLst/>
                            <a:gdLst/>
                            <a:ahLst/>
                            <a:cxnLst/>
                            <a:rect l="l" t="t" r="r" b="b"/>
                            <a:pathLst>
                              <a:path w="1860550" h="1927225">
                                <a:moveTo>
                                  <a:pt x="0" y="1926821"/>
                                </a:moveTo>
                                <a:lnTo>
                                  <a:pt x="5769" y="1828455"/>
                                </a:lnTo>
                              </a:path>
                              <a:path w="1860550" h="1927225">
                                <a:moveTo>
                                  <a:pt x="5769" y="1828455"/>
                                </a:moveTo>
                                <a:lnTo>
                                  <a:pt x="5769" y="1735875"/>
                                </a:lnTo>
                              </a:path>
                              <a:path w="1860550" h="1927225">
                                <a:moveTo>
                                  <a:pt x="5769" y="1735875"/>
                                </a:moveTo>
                                <a:lnTo>
                                  <a:pt x="17332" y="1637508"/>
                                </a:lnTo>
                              </a:path>
                              <a:path w="1860550" h="1927225">
                                <a:moveTo>
                                  <a:pt x="17332" y="1637508"/>
                                </a:moveTo>
                                <a:lnTo>
                                  <a:pt x="28871" y="1544928"/>
                                </a:lnTo>
                              </a:path>
                              <a:path w="1860550" h="1927225">
                                <a:moveTo>
                                  <a:pt x="28871" y="1544928"/>
                                </a:moveTo>
                                <a:lnTo>
                                  <a:pt x="51973" y="1452348"/>
                                </a:lnTo>
                              </a:path>
                              <a:path w="1860550" h="1927225">
                                <a:moveTo>
                                  <a:pt x="51973" y="1452348"/>
                                </a:moveTo>
                                <a:lnTo>
                                  <a:pt x="75098" y="1365555"/>
                                </a:lnTo>
                              </a:path>
                              <a:path w="1860550" h="1927225">
                                <a:moveTo>
                                  <a:pt x="75098" y="1365555"/>
                                </a:moveTo>
                                <a:lnTo>
                                  <a:pt x="103969" y="1278761"/>
                                </a:lnTo>
                              </a:path>
                              <a:path w="1860550" h="1927225">
                                <a:moveTo>
                                  <a:pt x="103969" y="1278761"/>
                                </a:moveTo>
                                <a:lnTo>
                                  <a:pt x="138633" y="1191967"/>
                                </a:lnTo>
                              </a:path>
                              <a:path w="1860550" h="1927225">
                                <a:moveTo>
                                  <a:pt x="138633" y="1191967"/>
                                </a:moveTo>
                                <a:lnTo>
                                  <a:pt x="173298" y="1105173"/>
                                </a:lnTo>
                              </a:path>
                              <a:path w="1860550" h="1927225">
                                <a:moveTo>
                                  <a:pt x="173298" y="1105173"/>
                                </a:moveTo>
                                <a:lnTo>
                                  <a:pt x="213732" y="1024166"/>
                                </a:lnTo>
                              </a:path>
                              <a:path w="1860550" h="1927225">
                                <a:moveTo>
                                  <a:pt x="213732" y="1024166"/>
                                </a:moveTo>
                                <a:lnTo>
                                  <a:pt x="254166" y="937372"/>
                                </a:lnTo>
                              </a:path>
                              <a:path w="1860550" h="1927225">
                                <a:moveTo>
                                  <a:pt x="254166" y="937372"/>
                                </a:moveTo>
                                <a:lnTo>
                                  <a:pt x="306162" y="862151"/>
                                </a:lnTo>
                              </a:path>
                              <a:path w="1860550" h="1927225">
                                <a:moveTo>
                                  <a:pt x="306162" y="862151"/>
                                </a:moveTo>
                                <a:lnTo>
                                  <a:pt x="358135" y="792716"/>
                                </a:lnTo>
                              </a:path>
                              <a:path w="1860550" h="1927225">
                                <a:moveTo>
                                  <a:pt x="358135" y="792716"/>
                                </a:moveTo>
                                <a:lnTo>
                                  <a:pt x="415901" y="717495"/>
                                </a:lnTo>
                              </a:path>
                              <a:path w="1860550" h="1927225">
                                <a:moveTo>
                                  <a:pt x="415901" y="717495"/>
                                </a:moveTo>
                                <a:lnTo>
                                  <a:pt x="467898" y="648060"/>
                                </a:lnTo>
                              </a:path>
                              <a:path w="1860550" h="1927225">
                                <a:moveTo>
                                  <a:pt x="467898" y="648060"/>
                                </a:moveTo>
                                <a:lnTo>
                                  <a:pt x="531434" y="578625"/>
                                </a:lnTo>
                              </a:path>
                              <a:path w="1860550" h="1927225">
                                <a:moveTo>
                                  <a:pt x="531434" y="578625"/>
                                </a:moveTo>
                                <a:lnTo>
                                  <a:pt x="594992" y="514976"/>
                                </a:lnTo>
                              </a:path>
                              <a:path w="1860550" h="1927225">
                                <a:moveTo>
                                  <a:pt x="594992" y="514976"/>
                                </a:moveTo>
                                <a:lnTo>
                                  <a:pt x="664298" y="457113"/>
                                </a:lnTo>
                              </a:path>
                              <a:path w="1860550" h="1927225">
                                <a:moveTo>
                                  <a:pt x="664298" y="457113"/>
                                </a:moveTo>
                                <a:lnTo>
                                  <a:pt x="733626" y="393465"/>
                                </a:lnTo>
                              </a:path>
                              <a:path w="1860550" h="1927225">
                                <a:moveTo>
                                  <a:pt x="733626" y="393465"/>
                                </a:moveTo>
                                <a:lnTo>
                                  <a:pt x="808725" y="341388"/>
                                </a:lnTo>
                              </a:path>
                              <a:path w="1860550" h="1927225">
                                <a:moveTo>
                                  <a:pt x="808725" y="341388"/>
                                </a:moveTo>
                                <a:lnTo>
                                  <a:pt x="883823" y="295098"/>
                                </a:lnTo>
                              </a:path>
                              <a:path w="1860550" h="1927225">
                                <a:moveTo>
                                  <a:pt x="883823" y="295098"/>
                                </a:moveTo>
                                <a:lnTo>
                                  <a:pt x="964737" y="243022"/>
                                </a:lnTo>
                              </a:path>
                              <a:path w="1860550" h="1927225">
                                <a:moveTo>
                                  <a:pt x="964737" y="243022"/>
                                </a:moveTo>
                                <a:lnTo>
                                  <a:pt x="1039812" y="202518"/>
                                </a:lnTo>
                              </a:path>
                              <a:path w="1860550" h="1927225">
                                <a:moveTo>
                                  <a:pt x="1039812" y="202518"/>
                                </a:moveTo>
                                <a:lnTo>
                                  <a:pt x="1132266" y="162015"/>
                                </a:lnTo>
                              </a:path>
                              <a:path w="1860550" h="1927225">
                                <a:moveTo>
                                  <a:pt x="1132266" y="162015"/>
                                </a:moveTo>
                                <a:lnTo>
                                  <a:pt x="1207341" y="127297"/>
                                </a:lnTo>
                              </a:path>
                              <a:path w="1860550" h="1927225">
                                <a:moveTo>
                                  <a:pt x="1207341" y="127297"/>
                                </a:moveTo>
                                <a:lnTo>
                                  <a:pt x="1299794" y="98366"/>
                                </a:lnTo>
                              </a:path>
                              <a:path w="1860550" h="1927225">
                                <a:moveTo>
                                  <a:pt x="1299794" y="98366"/>
                                </a:moveTo>
                                <a:lnTo>
                                  <a:pt x="1392248" y="69435"/>
                                </a:lnTo>
                              </a:path>
                              <a:path w="1860550" h="1927225">
                                <a:moveTo>
                                  <a:pt x="1392248" y="69435"/>
                                </a:moveTo>
                                <a:lnTo>
                                  <a:pt x="1484470" y="46290"/>
                                </a:lnTo>
                              </a:path>
                              <a:path w="1860550" h="1927225">
                                <a:moveTo>
                                  <a:pt x="1484470" y="46290"/>
                                </a:moveTo>
                                <a:lnTo>
                                  <a:pt x="1576923" y="28931"/>
                                </a:lnTo>
                              </a:path>
                              <a:path w="1860550" h="1927225">
                                <a:moveTo>
                                  <a:pt x="1576923" y="28931"/>
                                </a:moveTo>
                                <a:lnTo>
                                  <a:pt x="1663584" y="11572"/>
                                </a:lnTo>
                              </a:path>
                              <a:path w="1860550" h="1927225">
                                <a:moveTo>
                                  <a:pt x="1663584" y="11572"/>
                                </a:moveTo>
                                <a:lnTo>
                                  <a:pt x="1767623" y="5786"/>
                                </a:lnTo>
                              </a:path>
                              <a:path w="1860550" h="1927225">
                                <a:moveTo>
                                  <a:pt x="1767623" y="5786"/>
                                </a:moveTo>
                                <a:lnTo>
                                  <a:pt x="1860077" y="0"/>
                                </a:lnTo>
                              </a:path>
                            </a:pathLst>
                          </a:custGeom>
                          <a:ln w="11579">
                            <a:solidFill>
                              <a:srgbClr val="FDE097"/>
                            </a:solidFill>
                            <a:prstDash val="solid"/>
                          </a:ln>
                        </wps:spPr>
                        <wps:bodyPr wrap="square" lIns="0" tIns="0" rIns="0" bIns="0" rtlCol="0">
                          <a:prstTxWarp prst="textNoShape">
                            <a:avLst/>
                          </a:prstTxWarp>
                          <a:noAutofit/>
                        </wps:bodyPr>
                      </wps:wsp>
                      <wps:wsp>
                        <wps:cNvPr id="22" name="Graphic 22"/>
                        <wps:cNvSpPr/>
                        <wps:spPr>
                          <a:xfrm>
                            <a:off x="4794908" y="7013118"/>
                            <a:ext cx="12065" cy="12065"/>
                          </a:xfrm>
                          <a:custGeom>
                            <a:avLst/>
                            <a:gdLst/>
                            <a:ahLst/>
                            <a:cxnLst/>
                            <a:rect l="l" t="t" r="r" b="b"/>
                            <a:pathLst>
                              <a:path w="12065" h="12065">
                                <a:moveTo>
                                  <a:pt x="0" y="5786"/>
                                </a:moveTo>
                                <a:lnTo>
                                  <a:pt x="1696" y="1694"/>
                                </a:lnTo>
                                <a:lnTo>
                                  <a:pt x="5792" y="0"/>
                                </a:lnTo>
                                <a:lnTo>
                                  <a:pt x="9888" y="1694"/>
                                </a:lnTo>
                                <a:lnTo>
                                  <a:pt x="11585" y="5786"/>
                                </a:lnTo>
                                <a:lnTo>
                                  <a:pt x="9888" y="9877"/>
                                </a:lnTo>
                                <a:lnTo>
                                  <a:pt x="5792" y="11572"/>
                                </a:lnTo>
                                <a:lnTo>
                                  <a:pt x="1696" y="9877"/>
                                </a:lnTo>
                                <a:lnTo>
                                  <a:pt x="0" y="5786"/>
                                </a:lnTo>
                                <a:close/>
                              </a:path>
                            </a:pathLst>
                          </a:custGeom>
                          <a:solidFill>
                            <a:srgbClr val="FDE097"/>
                          </a:solidFill>
                        </wps:spPr>
                        <wps:bodyPr wrap="square" lIns="0" tIns="0" rIns="0" bIns="0" rtlCol="0">
                          <a:prstTxWarp prst="textNoShape">
                            <a:avLst/>
                          </a:prstTxWarp>
                          <a:noAutofit/>
                        </wps:bodyPr>
                      </wps:wsp>
                      <wps:wsp>
                        <wps:cNvPr id="23" name="Graphic 23"/>
                        <wps:cNvSpPr/>
                        <wps:spPr>
                          <a:xfrm>
                            <a:off x="4800701" y="7018904"/>
                            <a:ext cx="861060" cy="191135"/>
                          </a:xfrm>
                          <a:custGeom>
                            <a:avLst/>
                            <a:gdLst/>
                            <a:ahLst/>
                            <a:cxnLst/>
                            <a:rect l="l" t="t" r="r" b="b"/>
                            <a:pathLst>
                              <a:path w="861060" h="191135">
                                <a:moveTo>
                                  <a:pt x="0" y="0"/>
                                </a:moveTo>
                                <a:lnTo>
                                  <a:pt x="115624" y="0"/>
                                </a:lnTo>
                              </a:path>
                              <a:path w="861060" h="191135">
                                <a:moveTo>
                                  <a:pt x="115624" y="0"/>
                                </a:moveTo>
                                <a:lnTo>
                                  <a:pt x="231018" y="11572"/>
                                </a:lnTo>
                              </a:path>
                              <a:path w="861060" h="191135">
                                <a:moveTo>
                                  <a:pt x="231018" y="11572"/>
                                </a:moveTo>
                                <a:lnTo>
                                  <a:pt x="340850" y="23145"/>
                                </a:lnTo>
                              </a:path>
                              <a:path w="861060" h="191135">
                                <a:moveTo>
                                  <a:pt x="340850" y="23145"/>
                                </a:moveTo>
                                <a:lnTo>
                                  <a:pt x="450450" y="52076"/>
                                </a:lnTo>
                              </a:path>
                              <a:path w="861060" h="191135">
                                <a:moveTo>
                                  <a:pt x="450450" y="52076"/>
                                </a:moveTo>
                                <a:lnTo>
                                  <a:pt x="554489" y="75221"/>
                                </a:lnTo>
                              </a:path>
                              <a:path w="861060" h="191135">
                                <a:moveTo>
                                  <a:pt x="554489" y="75221"/>
                                </a:moveTo>
                                <a:lnTo>
                                  <a:pt x="658528" y="104152"/>
                                </a:lnTo>
                              </a:path>
                              <a:path w="861060" h="191135">
                                <a:moveTo>
                                  <a:pt x="658528" y="104152"/>
                                </a:moveTo>
                                <a:lnTo>
                                  <a:pt x="756775" y="144656"/>
                                </a:lnTo>
                              </a:path>
                              <a:path w="861060" h="191135">
                                <a:moveTo>
                                  <a:pt x="756775" y="144656"/>
                                </a:moveTo>
                                <a:lnTo>
                                  <a:pt x="860582" y="190946"/>
                                </a:lnTo>
                              </a:path>
                            </a:pathLst>
                          </a:custGeom>
                          <a:ln w="11579">
                            <a:solidFill>
                              <a:srgbClr val="FDE097"/>
                            </a:solidFill>
                            <a:prstDash val="solid"/>
                          </a:ln>
                        </wps:spPr>
                        <wps:bodyPr wrap="square" lIns="0" tIns="0" rIns="0" bIns="0" rtlCol="0">
                          <a:prstTxWarp prst="textNoShape">
                            <a:avLst/>
                          </a:prstTxWarp>
                          <a:noAutofit/>
                        </wps:bodyPr>
                      </wps:wsp>
                      <wps:wsp>
                        <wps:cNvPr id="24" name="Graphic 24"/>
                        <wps:cNvSpPr/>
                        <wps:spPr>
                          <a:xfrm>
                            <a:off x="5655488" y="7204075"/>
                            <a:ext cx="12065" cy="12065"/>
                          </a:xfrm>
                          <a:custGeom>
                            <a:avLst/>
                            <a:gdLst/>
                            <a:ahLst/>
                            <a:cxnLst/>
                            <a:rect l="l" t="t" r="r" b="b"/>
                            <a:pathLst>
                              <a:path w="12065" h="12065">
                                <a:moveTo>
                                  <a:pt x="11582" y="5778"/>
                                </a:moveTo>
                                <a:lnTo>
                                  <a:pt x="9880" y="1689"/>
                                </a:lnTo>
                                <a:lnTo>
                                  <a:pt x="5791" y="0"/>
                                </a:lnTo>
                                <a:lnTo>
                                  <a:pt x="1689" y="1689"/>
                                </a:lnTo>
                                <a:lnTo>
                                  <a:pt x="0" y="5778"/>
                                </a:lnTo>
                                <a:lnTo>
                                  <a:pt x="1689" y="9880"/>
                                </a:lnTo>
                                <a:lnTo>
                                  <a:pt x="5791" y="11569"/>
                                </a:lnTo>
                                <a:lnTo>
                                  <a:pt x="9880" y="9880"/>
                                </a:lnTo>
                                <a:lnTo>
                                  <a:pt x="11582" y="5778"/>
                                </a:lnTo>
                                <a:close/>
                              </a:path>
                            </a:pathLst>
                          </a:custGeom>
                          <a:solidFill>
                            <a:srgbClr val="FDE097"/>
                          </a:solidFill>
                        </wps:spPr>
                        <wps:bodyPr wrap="square" lIns="0" tIns="0" rIns="0" bIns="0" rtlCol="0">
                          <a:prstTxWarp prst="textNoShape">
                            <a:avLst/>
                          </a:prstTxWarp>
                          <a:noAutofit/>
                        </wps:bodyPr>
                      </wps:wsp>
                      <wps:wsp>
                        <wps:cNvPr id="25" name="Graphic 25"/>
                        <wps:cNvSpPr/>
                        <wps:spPr>
                          <a:xfrm>
                            <a:off x="28308" y="1188795"/>
                            <a:ext cx="4872990" cy="5219700"/>
                          </a:xfrm>
                          <a:custGeom>
                            <a:avLst/>
                            <a:gdLst/>
                            <a:ahLst/>
                            <a:cxnLst/>
                            <a:rect l="l" t="t" r="r" b="b"/>
                            <a:pathLst>
                              <a:path w="4872990" h="5219700">
                                <a:moveTo>
                                  <a:pt x="1394117" y="4847729"/>
                                </a:moveTo>
                                <a:lnTo>
                                  <a:pt x="1064882" y="4723892"/>
                                </a:lnTo>
                                <a:lnTo>
                                  <a:pt x="762038" y="4569269"/>
                                </a:lnTo>
                                <a:lnTo>
                                  <a:pt x="667283" y="4506493"/>
                                </a:lnTo>
                                <a:lnTo>
                                  <a:pt x="392722" y="4308246"/>
                                </a:lnTo>
                                <a:lnTo>
                                  <a:pt x="312102" y="4223639"/>
                                </a:lnTo>
                                <a:lnTo>
                                  <a:pt x="151574" y="4068280"/>
                                </a:lnTo>
                                <a:lnTo>
                                  <a:pt x="102781" y="4009225"/>
                                </a:lnTo>
                                <a:lnTo>
                                  <a:pt x="80619" y="3973753"/>
                                </a:lnTo>
                                <a:lnTo>
                                  <a:pt x="12242" y="3880193"/>
                                </a:lnTo>
                                <a:lnTo>
                                  <a:pt x="33959" y="3956202"/>
                                </a:lnTo>
                                <a:lnTo>
                                  <a:pt x="105625" y="4064571"/>
                                </a:lnTo>
                                <a:lnTo>
                                  <a:pt x="220929" y="4230052"/>
                                </a:lnTo>
                                <a:lnTo>
                                  <a:pt x="266420" y="4274299"/>
                                </a:lnTo>
                                <a:lnTo>
                                  <a:pt x="345871" y="4385602"/>
                                </a:lnTo>
                                <a:lnTo>
                                  <a:pt x="436841" y="4474095"/>
                                </a:lnTo>
                                <a:lnTo>
                                  <a:pt x="631063" y="4642129"/>
                                </a:lnTo>
                                <a:lnTo>
                                  <a:pt x="836815" y="4787366"/>
                                </a:lnTo>
                                <a:lnTo>
                                  <a:pt x="1052195" y="4922647"/>
                                </a:lnTo>
                                <a:lnTo>
                                  <a:pt x="1200010" y="4978247"/>
                                </a:lnTo>
                                <a:lnTo>
                                  <a:pt x="1090447" y="4923460"/>
                                </a:lnTo>
                                <a:lnTo>
                                  <a:pt x="770597" y="4735309"/>
                                </a:lnTo>
                                <a:lnTo>
                                  <a:pt x="672541" y="4657725"/>
                                </a:lnTo>
                                <a:lnTo>
                                  <a:pt x="483514" y="4491647"/>
                                </a:lnTo>
                                <a:lnTo>
                                  <a:pt x="392531" y="4403153"/>
                                </a:lnTo>
                                <a:lnTo>
                                  <a:pt x="308597" y="4303738"/>
                                </a:lnTo>
                                <a:lnTo>
                                  <a:pt x="227266" y="4205300"/>
                                </a:lnTo>
                                <a:lnTo>
                                  <a:pt x="148526" y="4107840"/>
                                </a:lnTo>
                                <a:lnTo>
                                  <a:pt x="74269" y="3998493"/>
                                </a:lnTo>
                                <a:lnTo>
                                  <a:pt x="144513" y="4079202"/>
                                </a:lnTo>
                                <a:lnTo>
                                  <a:pt x="219240" y="4148010"/>
                                </a:lnTo>
                                <a:lnTo>
                                  <a:pt x="292074" y="4229684"/>
                                </a:lnTo>
                                <a:lnTo>
                                  <a:pt x="531787" y="4441964"/>
                                </a:lnTo>
                                <a:lnTo>
                                  <a:pt x="799757" y="4610595"/>
                                </a:lnTo>
                                <a:lnTo>
                                  <a:pt x="987856" y="4708487"/>
                                </a:lnTo>
                                <a:lnTo>
                                  <a:pt x="1288491" y="4821567"/>
                                </a:lnTo>
                                <a:lnTo>
                                  <a:pt x="1394117" y="4847729"/>
                                </a:lnTo>
                                <a:close/>
                              </a:path>
                              <a:path w="4872990" h="5219700">
                                <a:moveTo>
                                  <a:pt x="3606393" y="2395690"/>
                                </a:moveTo>
                                <a:lnTo>
                                  <a:pt x="3601364" y="2298954"/>
                                </a:lnTo>
                                <a:lnTo>
                                  <a:pt x="3592385" y="2230323"/>
                                </a:lnTo>
                                <a:lnTo>
                                  <a:pt x="3592385" y="2488107"/>
                                </a:lnTo>
                                <a:lnTo>
                                  <a:pt x="3589680" y="2558110"/>
                                </a:lnTo>
                                <a:lnTo>
                                  <a:pt x="3584473" y="2627160"/>
                                </a:lnTo>
                                <a:lnTo>
                                  <a:pt x="3574021" y="2694368"/>
                                </a:lnTo>
                                <a:lnTo>
                                  <a:pt x="3563505" y="2761424"/>
                                </a:lnTo>
                                <a:lnTo>
                                  <a:pt x="3550501" y="2827553"/>
                                </a:lnTo>
                                <a:lnTo>
                                  <a:pt x="3532263" y="2891828"/>
                                </a:lnTo>
                                <a:lnTo>
                                  <a:pt x="3515042" y="2953397"/>
                                </a:lnTo>
                                <a:lnTo>
                                  <a:pt x="3470148" y="3072727"/>
                                </a:lnTo>
                                <a:lnTo>
                                  <a:pt x="3416820" y="3182963"/>
                                </a:lnTo>
                                <a:lnTo>
                                  <a:pt x="3387585" y="3237052"/>
                                </a:lnTo>
                                <a:lnTo>
                                  <a:pt x="3358400" y="3291281"/>
                                </a:lnTo>
                                <a:lnTo>
                                  <a:pt x="3291433" y="3390455"/>
                                </a:lnTo>
                                <a:lnTo>
                                  <a:pt x="3252876" y="3438067"/>
                                </a:lnTo>
                                <a:lnTo>
                                  <a:pt x="3214205" y="3485654"/>
                                </a:lnTo>
                                <a:lnTo>
                                  <a:pt x="3176587" y="3530777"/>
                                </a:lnTo>
                                <a:lnTo>
                                  <a:pt x="3133699" y="3573805"/>
                                </a:lnTo>
                                <a:lnTo>
                                  <a:pt x="3090888" y="3616985"/>
                                </a:lnTo>
                                <a:lnTo>
                                  <a:pt x="3046387" y="3656431"/>
                                </a:lnTo>
                                <a:lnTo>
                                  <a:pt x="2952343" y="3733571"/>
                                </a:lnTo>
                                <a:lnTo>
                                  <a:pt x="2903677" y="3768623"/>
                                </a:lnTo>
                                <a:lnTo>
                                  <a:pt x="2852356" y="3802545"/>
                                </a:lnTo>
                                <a:lnTo>
                                  <a:pt x="2802064" y="3834015"/>
                                </a:lnTo>
                                <a:lnTo>
                                  <a:pt x="2746629" y="3863429"/>
                                </a:lnTo>
                                <a:lnTo>
                                  <a:pt x="2694724" y="3891330"/>
                                </a:lnTo>
                                <a:lnTo>
                                  <a:pt x="2637612" y="3917264"/>
                                </a:lnTo>
                                <a:lnTo>
                                  <a:pt x="2581529" y="3940518"/>
                                </a:lnTo>
                                <a:lnTo>
                                  <a:pt x="2466060" y="3979951"/>
                                </a:lnTo>
                                <a:lnTo>
                                  <a:pt x="2347430" y="4012387"/>
                                </a:lnTo>
                                <a:lnTo>
                                  <a:pt x="2286470" y="4024909"/>
                                </a:lnTo>
                                <a:lnTo>
                                  <a:pt x="2161235" y="4043007"/>
                                </a:lnTo>
                                <a:lnTo>
                                  <a:pt x="2034857" y="4048709"/>
                                </a:lnTo>
                                <a:lnTo>
                                  <a:pt x="1969096" y="4050652"/>
                                </a:lnTo>
                                <a:lnTo>
                                  <a:pt x="1916569" y="4048671"/>
                                </a:lnTo>
                                <a:lnTo>
                                  <a:pt x="1862404" y="4043121"/>
                                </a:lnTo>
                                <a:lnTo>
                                  <a:pt x="1810854" y="4038511"/>
                                </a:lnTo>
                                <a:lnTo>
                                  <a:pt x="1760283" y="4031335"/>
                                </a:lnTo>
                                <a:lnTo>
                                  <a:pt x="1707210" y="4023220"/>
                                </a:lnTo>
                                <a:lnTo>
                                  <a:pt x="1655000" y="4012476"/>
                                </a:lnTo>
                                <a:lnTo>
                                  <a:pt x="1555153" y="3986746"/>
                                </a:lnTo>
                                <a:lnTo>
                                  <a:pt x="1504937" y="3970832"/>
                                </a:lnTo>
                                <a:lnTo>
                                  <a:pt x="1357185" y="3915245"/>
                                </a:lnTo>
                                <a:lnTo>
                                  <a:pt x="1217917" y="3845102"/>
                                </a:lnTo>
                                <a:lnTo>
                                  <a:pt x="1172527" y="3816185"/>
                                </a:lnTo>
                                <a:lnTo>
                                  <a:pt x="1100620" y="3771366"/>
                                </a:lnTo>
                                <a:lnTo>
                                  <a:pt x="1031646" y="3718788"/>
                                </a:lnTo>
                                <a:lnTo>
                                  <a:pt x="963637" y="3663569"/>
                                </a:lnTo>
                                <a:lnTo>
                                  <a:pt x="899172" y="3606838"/>
                                </a:lnTo>
                                <a:lnTo>
                                  <a:pt x="839292" y="3545776"/>
                                </a:lnTo>
                                <a:lnTo>
                                  <a:pt x="783945" y="3480511"/>
                                </a:lnTo>
                                <a:lnTo>
                                  <a:pt x="729551" y="3412744"/>
                                </a:lnTo>
                                <a:lnTo>
                                  <a:pt x="678751" y="3343249"/>
                                </a:lnTo>
                                <a:lnTo>
                                  <a:pt x="736676" y="3409492"/>
                                </a:lnTo>
                                <a:lnTo>
                                  <a:pt x="796607" y="3470452"/>
                                </a:lnTo>
                                <a:lnTo>
                                  <a:pt x="861047" y="3527285"/>
                                </a:lnTo>
                                <a:lnTo>
                                  <a:pt x="929030" y="3582505"/>
                                </a:lnTo>
                                <a:lnTo>
                                  <a:pt x="996391" y="3631552"/>
                                </a:lnTo>
                                <a:lnTo>
                                  <a:pt x="1068336" y="3676269"/>
                                </a:lnTo>
                                <a:lnTo>
                                  <a:pt x="1141222" y="3718509"/>
                                </a:lnTo>
                                <a:lnTo>
                                  <a:pt x="1217676" y="3759123"/>
                                </a:lnTo>
                                <a:lnTo>
                                  <a:pt x="1373797" y="3823766"/>
                                </a:lnTo>
                                <a:lnTo>
                                  <a:pt x="1456105" y="3848798"/>
                                </a:lnTo>
                                <a:lnTo>
                                  <a:pt x="1536788" y="3870261"/>
                                </a:lnTo>
                                <a:lnTo>
                                  <a:pt x="1622031" y="3887495"/>
                                </a:lnTo>
                                <a:lnTo>
                                  <a:pt x="1708213" y="3902252"/>
                                </a:lnTo>
                                <a:lnTo>
                                  <a:pt x="1793887" y="3910761"/>
                                </a:lnTo>
                                <a:lnTo>
                                  <a:pt x="1881403" y="3914051"/>
                                </a:lnTo>
                                <a:lnTo>
                                  <a:pt x="1961134" y="3914394"/>
                                </a:lnTo>
                                <a:lnTo>
                                  <a:pt x="2042782" y="3909657"/>
                                </a:lnTo>
                                <a:lnTo>
                                  <a:pt x="2122843" y="3901236"/>
                                </a:lnTo>
                                <a:lnTo>
                                  <a:pt x="2201380" y="3889286"/>
                                </a:lnTo>
                                <a:lnTo>
                                  <a:pt x="2278151" y="3873830"/>
                                </a:lnTo>
                                <a:lnTo>
                                  <a:pt x="2357031" y="3853103"/>
                                </a:lnTo>
                                <a:lnTo>
                                  <a:pt x="2430551" y="3830497"/>
                                </a:lnTo>
                                <a:lnTo>
                                  <a:pt x="2506180" y="3802634"/>
                                </a:lnTo>
                                <a:lnTo>
                                  <a:pt x="2576576" y="3772916"/>
                                </a:lnTo>
                                <a:lnTo>
                                  <a:pt x="2648851" y="3737851"/>
                                </a:lnTo>
                                <a:lnTo>
                                  <a:pt x="2718600" y="3701961"/>
                                </a:lnTo>
                                <a:lnTo>
                                  <a:pt x="2787739" y="3659797"/>
                                </a:lnTo>
                                <a:lnTo>
                                  <a:pt x="2851632" y="3615791"/>
                                </a:lnTo>
                                <a:lnTo>
                                  <a:pt x="2916517" y="3569182"/>
                                </a:lnTo>
                                <a:lnTo>
                                  <a:pt x="2978188" y="3515309"/>
                                </a:lnTo>
                                <a:lnTo>
                                  <a:pt x="3037230" y="3460572"/>
                                </a:lnTo>
                                <a:lnTo>
                                  <a:pt x="3102762" y="3396437"/>
                                </a:lnTo>
                                <a:lnTo>
                                  <a:pt x="3164090" y="3327730"/>
                                </a:lnTo>
                                <a:lnTo>
                                  <a:pt x="3217748" y="3256038"/>
                                </a:lnTo>
                                <a:lnTo>
                                  <a:pt x="3272244" y="3181820"/>
                                </a:lnTo>
                                <a:lnTo>
                                  <a:pt x="3318078" y="3107296"/>
                                </a:lnTo>
                                <a:lnTo>
                                  <a:pt x="3359683" y="3028213"/>
                                </a:lnTo>
                                <a:lnTo>
                                  <a:pt x="3399574" y="2945523"/>
                                </a:lnTo>
                                <a:lnTo>
                                  <a:pt x="3433381" y="2863519"/>
                                </a:lnTo>
                                <a:lnTo>
                                  <a:pt x="3476104" y="2734475"/>
                                </a:lnTo>
                                <a:lnTo>
                                  <a:pt x="3492690" y="2666733"/>
                                </a:lnTo>
                                <a:lnTo>
                                  <a:pt x="3508337" y="2601493"/>
                                </a:lnTo>
                                <a:lnTo>
                                  <a:pt x="3519716" y="2531795"/>
                                </a:lnTo>
                                <a:lnTo>
                                  <a:pt x="3527628" y="2463749"/>
                                </a:lnTo>
                                <a:lnTo>
                                  <a:pt x="3532873" y="2394597"/>
                                </a:lnTo>
                                <a:lnTo>
                                  <a:pt x="3535591" y="2324595"/>
                                </a:lnTo>
                                <a:lnTo>
                                  <a:pt x="3536924" y="2265832"/>
                                </a:lnTo>
                                <a:lnTo>
                                  <a:pt x="3534753" y="2208822"/>
                                </a:lnTo>
                                <a:lnTo>
                                  <a:pt x="3531552" y="2154263"/>
                                </a:lnTo>
                                <a:lnTo>
                                  <a:pt x="3526777" y="2096274"/>
                                </a:lnTo>
                                <a:lnTo>
                                  <a:pt x="3518370" y="2039759"/>
                                </a:lnTo>
                                <a:lnTo>
                                  <a:pt x="3509048" y="1985987"/>
                                </a:lnTo>
                                <a:lnTo>
                                  <a:pt x="3497173" y="1931136"/>
                                </a:lnTo>
                                <a:lnTo>
                                  <a:pt x="3482543" y="1875358"/>
                                </a:lnTo>
                                <a:lnTo>
                                  <a:pt x="3511346" y="1948319"/>
                                </a:lnTo>
                                <a:lnTo>
                                  <a:pt x="3532962" y="2024621"/>
                                </a:lnTo>
                                <a:lnTo>
                                  <a:pt x="3552012" y="2099830"/>
                                </a:lnTo>
                                <a:lnTo>
                                  <a:pt x="3568471" y="2174075"/>
                                </a:lnTo>
                                <a:lnTo>
                                  <a:pt x="3580333" y="2252637"/>
                                </a:lnTo>
                                <a:lnTo>
                                  <a:pt x="3589642" y="2330119"/>
                                </a:lnTo>
                                <a:lnTo>
                                  <a:pt x="3591903" y="2410866"/>
                                </a:lnTo>
                                <a:lnTo>
                                  <a:pt x="3592385" y="2488107"/>
                                </a:lnTo>
                                <a:lnTo>
                                  <a:pt x="3592385" y="2230323"/>
                                </a:lnTo>
                                <a:lnTo>
                                  <a:pt x="3570859" y="2112848"/>
                                </a:lnTo>
                                <a:lnTo>
                                  <a:pt x="3548888" y="2021713"/>
                                </a:lnTo>
                                <a:lnTo>
                                  <a:pt x="3519805" y="1933714"/>
                                </a:lnTo>
                                <a:lnTo>
                                  <a:pt x="3500094" y="1881962"/>
                                </a:lnTo>
                                <a:lnTo>
                                  <a:pt x="3485591" y="1843913"/>
                                </a:lnTo>
                                <a:lnTo>
                                  <a:pt x="3446729" y="1758276"/>
                                </a:lnTo>
                                <a:lnTo>
                                  <a:pt x="3435997" y="1763128"/>
                                </a:lnTo>
                                <a:lnTo>
                                  <a:pt x="3457981" y="1830565"/>
                                </a:lnTo>
                                <a:lnTo>
                                  <a:pt x="3476358" y="1899704"/>
                                </a:lnTo>
                                <a:lnTo>
                                  <a:pt x="3491192" y="1970379"/>
                                </a:lnTo>
                                <a:lnTo>
                                  <a:pt x="3503523" y="2040102"/>
                                </a:lnTo>
                                <a:lnTo>
                                  <a:pt x="3513124" y="2108924"/>
                                </a:lnTo>
                                <a:lnTo>
                                  <a:pt x="3519182" y="2179243"/>
                                </a:lnTo>
                                <a:lnTo>
                                  <a:pt x="3521621" y="2251303"/>
                                </a:lnTo>
                                <a:lnTo>
                                  <a:pt x="3521621" y="2322309"/>
                                </a:lnTo>
                                <a:lnTo>
                                  <a:pt x="3517595" y="2403665"/>
                                </a:lnTo>
                                <a:lnTo>
                                  <a:pt x="3511080" y="2484082"/>
                                </a:lnTo>
                                <a:lnTo>
                                  <a:pt x="3500196" y="2560015"/>
                                </a:lnTo>
                                <a:lnTo>
                                  <a:pt x="3484905" y="2640101"/>
                                </a:lnTo>
                                <a:lnTo>
                                  <a:pt x="3465398" y="2715628"/>
                                </a:lnTo>
                                <a:lnTo>
                                  <a:pt x="3443287" y="2790190"/>
                                </a:lnTo>
                                <a:lnTo>
                                  <a:pt x="3418535" y="2863862"/>
                                </a:lnTo>
                                <a:lnTo>
                                  <a:pt x="3387661" y="2938081"/>
                                </a:lnTo>
                                <a:lnTo>
                                  <a:pt x="3355149" y="3008731"/>
                                </a:lnTo>
                                <a:lnTo>
                                  <a:pt x="3317456" y="3077413"/>
                                </a:lnTo>
                                <a:lnTo>
                                  <a:pt x="3277108" y="3145231"/>
                                </a:lnTo>
                                <a:lnTo>
                                  <a:pt x="3235287" y="3209404"/>
                                </a:lnTo>
                                <a:lnTo>
                                  <a:pt x="3187192" y="3274187"/>
                                </a:lnTo>
                                <a:lnTo>
                                  <a:pt x="3137535" y="3335528"/>
                                </a:lnTo>
                                <a:lnTo>
                                  <a:pt x="3085325" y="3395802"/>
                                </a:lnTo>
                                <a:lnTo>
                                  <a:pt x="3028785" y="3451479"/>
                                </a:lnTo>
                                <a:lnTo>
                                  <a:pt x="2969742" y="3506216"/>
                                </a:lnTo>
                                <a:lnTo>
                                  <a:pt x="2906458" y="3556495"/>
                                </a:lnTo>
                                <a:lnTo>
                                  <a:pt x="2844177" y="3604095"/>
                                </a:lnTo>
                                <a:lnTo>
                                  <a:pt x="2780233" y="3648202"/>
                                </a:lnTo>
                                <a:lnTo>
                                  <a:pt x="2711132" y="3690264"/>
                                </a:lnTo>
                                <a:lnTo>
                                  <a:pt x="2641485" y="3726192"/>
                                </a:lnTo>
                                <a:lnTo>
                                  <a:pt x="2572689" y="3759593"/>
                                </a:lnTo>
                                <a:lnTo>
                                  <a:pt x="2498712" y="3790924"/>
                                </a:lnTo>
                                <a:lnTo>
                                  <a:pt x="2426766" y="3817213"/>
                                </a:lnTo>
                                <a:lnTo>
                                  <a:pt x="2353132" y="3839794"/>
                                </a:lnTo>
                                <a:lnTo>
                                  <a:pt x="2274265" y="3860508"/>
                                </a:lnTo>
                                <a:lnTo>
                                  <a:pt x="2197443" y="3876078"/>
                                </a:lnTo>
                                <a:lnTo>
                                  <a:pt x="2119045" y="3887965"/>
                                </a:lnTo>
                                <a:lnTo>
                                  <a:pt x="2042464" y="3894721"/>
                                </a:lnTo>
                                <a:lnTo>
                                  <a:pt x="1960816" y="3899458"/>
                                </a:lnTo>
                                <a:lnTo>
                                  <a:pt x="1892173" y="3899154"/>
                                </a:lnTo>
                                <a:lnTo>
                                  <a:pt x="1787398" y="3896474"/>
                                </a:lnTo>
                                <a:lnTo>
                                  <a:pt x="1694027" y="3885057"/>
                                </a:lnTo>
                                <a:lnTo>
                                  <a:pt x="1601635" y="3871061"/>
                                </a:lnTo>
                                <a:lnTo>
                                  <a:pt x="1512214" y="3849154"/>
                                </a:lnTo>
                                <a:lnTo>
                                  <a:pt x="1423733" y="3824770"/>
                                </a:lnTo>
                                <a:lnTo>
                                  <a:pt x="1334706" y="3794239"/>
                                </a:lnTo>
                                <a:lnTo>
                                  <a:pt x="1250124" y="3759466"/>
                                </a:lnTo>
                                <a:lnTo>
                                  <a:pt x="1089380" y="3675418"/>
                                </a:lnTo>
                                <a:lnTo>
                                  <a:pt x="1010666" y="3625062"/>
                                </a:lnTo>
                                <a:lnTo>
                                  <a:pt x="936510" y="3570490"/>
                                </a:lnTo>
                                <a:lnTo>
                                  <a:pt x="866902" y="3511702"/>
                                </a:lnTo>
                                <a:lnTo>
                                  <a:pt x="798220" y="3450425"/>
                                </a:lnTo>
                                <a:lnTo>
                                  <a:pt x="731545" y="3383851"/>
                                </a:lnTo>
                                <a:lnTo>
                                  <a:pt x="706361" y="3353638"/>
                                </a:lnTo>
                                <a:lnTo>
                                  <a:pt x="670382" y="3310458"/>
                                </a:lnTo>
                                <a:lnTo>
                                  <a:pt x="612749" y="3235553"/>
                                </a:lnTo>
                                <a:lnTo>
                                  <a:pt x="601065" y="3243008"/>
                                </a:lnTo>
                                <a:lnTo>
                                  <a:pt x="653808" y="3330905"/>
                                </a:lnTo>
                                <a:lnTo>
                                  <a:pt x="713663" y="3415652"/>
                                </a:lnTo>
                                <a:lnTo>
                                  <a:pt x="778090" y="3496081"/>
                                </a:lnTo>
                                <a:lnTo>
                                  <a:pt x="847026" y="3572395"/>
                                </a:lnTo>
                                <a:lnTo>
                                  <a:pt x="917956" y="3643426"/>
                                </a:lnTo>
                                <a:lnTo>
                                  <a:pt x="995984" y="3711295"/>
                                </a:lnTo>
                                <a:lnTo>
                                  <a:pt x="1079550" y="3772331"/>
                                </a:lnTo>
                                <a:lnTo>
                                  <a:pt x="1165059" y="3828186"/>
                                </a:lnTo>
                                <a:lnTo>
                                  <a:pt x="1210437" y="3857091"/>
                                </a:lnTo>
                                <a:lnTo>
                                  <a:pt x="1352308" y="3928211"/>
                                </a:lnTo>
                                <a:lnTo>
                                  <a:pt x="1401584" y="3946753"/>
                                </a:lnTo>
                                <a:lnTo>
                                  <a:pt x="1449882" y="3967886"/>
                                </a:lnTo>
                                <a:lnTo>
                                  <a:pt x="1550276" y="3999712"/>
                                </a:lnTo>
                                <a:lnTo>
                                  <a:pt x="1652727" y="4026408"/>
                                </a:lnTo>
                                <a:lnTo>
                                  <a:pt x="1704822" y="4037126"/>
                                </a:lnTo>
                                <a:lnTo>
                                  <a:pt x="1757997" y="4045280"/>
                                </a:lnTo>
                                <a:lnTo>
                                  <a:pt x="1808581" y="4052468"/>
                                </a:lnTo>
                                <a:lnTo>
                                  <a:pt x="1862734" y="4058031"/>
                                </a:lnTo>
                                <a:lnTo>
                                  <a:pt x="1914283" y="4062628"/>
                                </a:lnTo>
                                <a:lnTo>
                                  <a:pt x="2050122" y="4063339"/>
                                </a:lnTo>
                                <a:lnTo>
                                  <a:pt x="2131758" y="4058602"/>
                                </a:lnTo>
                                <a:lnTo>
                                  <a:pt x="2211819" y="4050182"/>
                                </a:lnTo>
                                <a:lnTo>
                                  <a:pt x="2293937" y="4036606"/>
                                </a:lnTo>
                                <a:lnTo>
                                  <a:pt x="2370709" y="4021150"/>
                                </a:lnTo>
                                <a:lnTo>
                                  <a:pt x="2523109" y="3977817"/>
                                </a:lnTo>
                                <a:lnTo>
                                  <a:pt x="2596146" y="3948976"/>
                                </a:lnTo>
                                <a:lnTo>
                                  <a:pt x="2666428" y="3919220"/>
                                </a:lnTo>
                                <a:lnTo>
                                  <a:pt x="2738805" y="3884206"/>
                                </a:lnTo>
                                <a:lnTo>
                                  <a:pt x="2805963" y="3847338"/>
                                </a:lnTo>
                                <a:lnTo>
                                  <a:pt x="2871520" y="3806787"/>
                                </a:lnTo>
                                <a:lnTo>
                                  <a:pt x="2935427" y="3762781"/>
                                </a:lnTo>
                                <a:lnTo>
                                  <a:pt x="2996730" y="3717785"/>
                                </a:lnTo>
                                <a:lnTo>
                                  <a:pt x="3057423" y="3666515"/>
                                </a:lnTo>
                                <a:lnTo>
                                  <a:pt x="3111906" y="3615994"/>
                                </a:lnTo>
                                <a:lnTo>
                                  <a:pt x="3168345" y="3560280"/>
                                </a:lnTo>
                                <a:lnTo>
                                  <a:pt x="3219716" y="3502545"/>
                                </a:lnTo>
                                <a:lnTo>
                                  <a:pt x="3268357" y="3443897"/>
                                </a:lnTo>
                                <a:lnTo>
                                  <a:pt x="3312884" y="3380740"/>
                                </a:lnTo>
                                <a:lnTo>
                                  <a:pt x="3357346" y="3317443"/>
                                </a:lnTo>
                                <a:lnTo>
                                  <a:pt x="3397643" y="3249726"/>
                                </a:lnTo>
                                <a:lnTo>
                                  <a:pt x="3434372" y="3183636"/>
                                </a:lnTo>
                                <a:lnTo>
                                  <a:pt x="3467849" y="3110395"/>
                                </a:lnTo>
                                <a:lnTo>
                                  <a:pt x="3497796" y="3038665"/>
                                </a:lnTo>
                                <a:lnTo>
                                  <a:pt x="3525101" y="2966072"/>
                                </a:lnTo>
                                <a:lnTo>
                                  <a:pt x="3548189" y="2888919"/>
                                </a:lnTo>
                                <a:lnTo>
                                  <a:pt x="3567696" y="2813393"/>
                                </a:lnTo>
                                <a:lnTo>
                                  <a:pt x="3583025" y="2733205"/>
                                </a:lnTo>
                                <a:lnTo>
                                  <a:pt x="3594849" y="2654782"/>
                                </a:lnTo>
                                <a:lnTo>
                                  <a:pt x="3602342" y="2571762"/>
                                </a:lnTo>
                                <a:lnTo>
                                  <a:pt x="3606355" y="2490406"/>
                                </a:lnTo>
                                <a:lnTo>
                                  <a:pt x="3606393" y="2395690"/>
                                </a:lnTo>
                                <a:close/>
                              </a:path>
                              <a:path w="4872990" h="5219700">
                                <a:moveTo>
                                  <a:pt x="4473321" y="2450922"/>
                                </a:moveTo>
                                <a:lnTo>
                                  <a:pt x="4472076" y="2328341"/>
                                </a:lnTo>
                                <a:lnTo>
                                  <a:pt x="4449648" y="2089238"/>
                                </a:lnTo>
                                <a:lnTo>
                                  <a:pt x="4428350" y="1972678"/>
                                </a:lnTo>
                                <a:lnTo>
                                  <a:pt x="4404449" y="1855139"/>
                                </a:lnTo>
                                <a:lnTo>
                                  <a:pt x="4372851" y="1734705"/>
                                </a:lnTo>
                                <a:lnTo>
                                  <a:pt x="4331589" y="1624203"/>
                                </a:lnTo>
                                <a:lnTo>
                                  <a:pt x="4292193" y="1500835"/>
                                </a:lnTo>
                                <a:lnTo>
                                  <a:pt x="4240542" y="1386420"/>
                                </a:lnTo>
                                <a:lnTo>
                                  <a:pt x="4181805" y="1282928"/>
                                </a:lnTo>
                                <a:lnTo>
                                  <a:pt x="4122356" y="1165580"/>
                                </a:lnTo>
                                <a:lnTo>
                                  <a:pt x="4053332" y="1058214"/>
                                </a:lnTo>
                                <a:lnTo>
                                  <a:pt x="3979748" y="962685"/>
                                </a:lnTo>
                                <a:lnTo>
                                  <a:pt x="3981920" y="949934"/>
                                </a:lnTo>
                                <a:lnTo>
                                  <a:pt x="3905529" y="853351"/>
                                </a:lnTo>
                                <a:lnTo>
                                  <a:pt x="3822268" y="767765"/>
                                </a:lnTo>
                                <a:lnTo>
                                  <a:pt x="3733901" y="680250"/>
                                </a:lnTo>
                                <a:lnTo>
                                  <a:pt x="3550018" y="516102"/>
                                </a:lnTo>
                                <a:lnTo>
                                  <a:pt x="3351365" y="359981"/>
                                </a:lnTo>
                                <a:lnTo>
                                  <a:pt x="3022562" y="195592"/>
                                </a:lnTo>
                                <a:lnTo>
                                  <a:pt x="2910395" y="139839"/>
                                </a:lnTo>
                                <a:lnTo>
                                  <a:pt x="2793758" y="95961"/>
                                </a:lnTo>
                                <a:lnTo>
                                  <a:pt x="2551531" y="31991"/>
                                </a:lnTo>
                                <a:lnTo>
                                  <a:pt x="2623401" y="45453"/>
                                </a:lnTo>
                                <a:lnTo>
                                  <a:pt x="2702280" y="47993"/>
                                </a:lnTo>
                                <a:lnTo>
                                  <a:pt x="2848648" y="75907"/>
                                </a:lnTo>
                                <a:lnTo>
                                  <a:pt x="2993148" y="116687"/>
                                </a:lnTo>
                                <a:lnTo>
                                  <a:pt x="2824632" y="53301"/>
                                </a:lnTo>
                                <a:lnTo>
                                  <a:pt x="2665996" y="34340"/>
                                </a:lnTo>
                                <a:lnTo>
                                  <a:pt x="2586393" y="17970"/>
                                </a:lnTo>
                                <a:lnTo>
                                  <a:pt x="2504871" y="14439"/>
                                </a:lnTo>
                                <a:lnTo>
                                  <a:pt x="2430411" y="0"/>
                                </a:lnTo>
                                <a:lnTo>
                                  <a:pt x="2428532" y="12865"/>
                                </a:lnTo>
                                <a:lnTo>
                                  <a:pt x="2456103" y="23241"/>
                                </a:lnTo>
                                <a:lnTo>
                                  <a:pt x="2554833" y="46799"/>
                                </a:lnTo>
                                <a:lnTo>
                                  <a:pt x="2617038" y="70205"/>
                                </a:lnTo>
                                <a:lnTo>
                                  <a:pt x="2745943" y="105117"/>
                                </a:lnTo>
                                <a:lnTo>
                                  <a:pt x="2812580" y="116611"/>
                                </a:lnTo>
                                <a:lnTo>
                                  <a:pt x="2872244" y="139065"/>
                                </a:lnTo>
                                <a:lnTo>
                                  <a:pt x="2929940" y="174320"/>
                                </a:lnTo>
                                <a:lnTo>
                                  <a:pt x="3051772" y="220154"/>
                                </a:lnTo>
                                <a:lnTo>
                                  <a:pt x="3109569" y="255460"/>
                                </a:lnTo>
                                <a:lnTo>
                                  <a:pt x="3169132" y="277863"/>
                                </a:lnTo>
                                <a:lnTo>
                                  <a:pt x="3341700" y="369912"/>
                                </a:lnTo>
                                <a:lnTo>
                                  <a:pt x="3392322" y="416090"/>
                                </a:lnTo>
                                <a:lnTo>
                                  <a:pt x="3447516" y="450418"/>
                                </a:lnTo>
                                <a:lnTo>
                                  <a:pt x="3495548" y="495617"/>
                                </a:lnTo>
                                <a:lnTo>
                                  <a:pt x="3550742" y="529945"/>
                                </a:lnTo>
                                <a:lnTo>
                                  <a:pt x="3747528" y="698944"/>
                                </a:lnTo>
                                <a:lnTo>
                                  <a:pt x="3829634" y="811250"/>
                                </a:lnTo>
                                <a:lnTo>
                                  <a:pt x="3879532" y="843584"/>
                                </a:lnTo>
                                <a:lnTo>
                                  <a:pt x="3920591" y="899731"/>
                                </a:lnTo>
                                <a:lnTo>
                                  <a:pt x="3951440" y="938466"/>
                                </a:lnTo>
                                <a:lnTo>
                                  <a:pt x="3959060" y="954900"/>
                                </a:lnTo>
                                <a:lnTo>
                                  <a:pt x="4074337" y="1120381"/>
                                </a:lnTo>
                                <a:lnTo>
                                  <a:pt x="4110088" y="1174534"/>
                                </a:lnTo>
                                <a:lnTo>
                                  <a:pt x="4169549" y="1291882"/>
                                </a:lnTo>
                                <a:lnTo>
                                  <a:pt x="4228274" y="1395387"/>
                                </a:lnTo>
                                <a:lnTo>
                                  <a:pt x="4277334" y="1508810"/>
                                </a:lnTo>
                                <a:lnTo>
                                  <a:pt x="4316717" y="1632178"/>
                                </a:lnTo>
                                <a:lnTo>
                                  <a:pt x="4357979" y="1742681"/>
                                </a:lnTo>
                                <a:lnTo>
                                  <a:pt x="4387075" y="1862175"/>
                                </a:lnTo>
                                <a:lnTo>
                                  <a:pt x="4417949" y="1968766"/>
                                </a:lnTo>
                                <a:lnTo>
                                  <a:pt x="4439247" y="2085327"/>
                                </a:lnTo>
                                <a:lnTo>
                                  <a:pt x="4450880" y="2211819"/>
                                </a:lnTo>
                                <a:lnTo>
                                  <a:pt x="4454614" y="2335339"/>
                                </a:lnTo>
                                <a:lnTo>
                                  <a:pt x="4455858" y="2457932"/>
                                </a:lnTo>
                                <a:lnTo>
                                  <a:pt x="4456366" y="2566670"/>
                                </a:lnTo>
                                <a:lnTo>
                                  <a:pt x="4447311" y="2685377"/>
                                </a:lnTo>
                                <a:lnTo>
                                  <a:pt x="4428490" y="2813989"/>
                                </a:lnTo>
                                <a:lnTo>
                                  <a:pt x="4413504" y="2916898"/>
                                </a:lnTo>
                                <a:lnTo>
                                  <a:pt x="4384281" y="3041599"/>
                                </a:lnTo>
                                <a:lnTo>
                                  <a:pt x="4354436" y="3152495"/>
                                </a:lnTo>
                                <a:lnTo>
                                  <a:pt x="4319397" y="3261423"/>
                                </a:lnTo>
                                <a:lnTo>
                                  <a:pt x="4279163" y="3368408"/>
                                </a:lnTo>
                                <a:lnTo>
                                  <a:pt x="4226649" y="3484346"/>
                                </a:lnTo>
                                <a:lnTo>
                                  <a:pt x="4176014" y="3587419"/>
                                </a:lnTo>
                                <a:lnTo>
                                  <a:pt x="4120286" y="3688575"/>
                                </a:lnTo>
                                <a:lnTo>
                                  <a:pt x="4054779" y="3799624"/>
                                </a:lnTo>
                                <a:lnTo>
                                  <a:pt x="3990530" y="3884003"/>
                                </a:lnTo>
                                <a:lnTo>
                                  <a:pt x="3919207" y="3979303"/>
                                </a:lnTo>
                                <a:lnTo>
                                  <a:pt x="3835616" y="4083545"/>
                                </a:lnTo>
                                <a:lnTo>
                                  <a:pt x="3755771" y="4162056"/>
                                </a:lnTo>
                                <a:lnTo>
                                  <a:pt x="3668852" y="4251490"/>
                                </a:lnTo>
                                <a:lnTo>
                                  <a:pt x="3574148" y="4337977"/>
                                </a:lnTo>
                                <a:lnTo>
                                  <a:pt x="3478809" y="4410672"/>
                                </a:lnTo>
                                <a:lnTo>
                                  <a:pt x="3375571" y="4480395"/>
                                </a:lnTo>
                                <a:lnTo>
                                  <a:pt x="3269843" y="4549165"/>
                                </a:lnTo>
                                <a:lnTo>
                                  <a:pt x="3168586" y="4606061"/>
                                </a:lnTo>
                                <a:lnTo>
                                  <a:pt x="3069196" y="4650092"/>
                                </a:lnTo>
                                <a:lnTo>
                                  <a:pt x="2962745" y="4705032"/>
                                </a:lnTo>
                                <a:lnTo>
                                  <a:pt x="2851086" y="4758017"/>
                                </a:lnTo>
                                <a:lnTo>
                                  <a:pt x="2745778" y="4786249"/>
                                </a:lnTo>
                                <a:lnTo>
                                  <a:pt x="2529954" y="4840757"/>
                                </a:lnTo>
                                <a:lnTo>
                                  <a:pt x="2412377" y="4877943"/>
                                </a:lnTo>
                                <a:lnTo>
                                  <a:pt x="2301138" y="4890376"/>
                                </a:lnTo>
                                <a:lnTo>
                                  <a:pt x="2191880" y="4889982"/>
                                </a:lnTo>
                                <a:lnTo>
                                  <a:pt x="2075446" y="4900473"/>
                                </a:lnTo>
                                <a:lnTo>
                                  <a:pt x="1729371" y="4892408"/>
                                </a:lnTo>
                                <a:lnTo>
                                  <a:pt x="1503375" y="4848110"/>
                                </a:lnTo>
                                <a:lnTo>
                                  <a:pt x="1171130" y="4763846"/>
                                </a:lnTo>
                                <a:lnTo>
                                  <a:pt x="1394117" y="4847729"/>
                                </a:lnTo>
                                <a:lnTo>
                                  <a:pt x="1501495" y="4860976"/>
                                </a:lnTo>
                                <a:lnTo>
                                  <a:pt x="1614805" y="4890033"/>
                                </a:lnTo>
                                <a:lnTo>
                                  <a:pt x="1847151" y="4909578"/>
                                </a:lnTo>
                                <a:lnTo>
                                  <a:pt x="2076170" y="4914303"/>
                                </a:lnTo>
                                <a:lnTo>
                                  <a:pt x="2192604" y="4903825"/>
                                </a:lnTo>
                                <a:lnTo>
                                  <a:pt x="2301862" y="4904219"/>
                                </a:lnTo>
                                <a:lnTo>
                                  <a:pt x="2417572" y="4879899"/>
                                </a:lnTo>
                                <a:lnTo>
                                  <a:pt x="2530678" y="4854600"/>
                                </a:lnTo>
                                <a:lnTo>
                                  <a:pt x="2641193" y="4828324"/>
                                </a:lnTo>
                                <a:lnTo>
                                  <a:pt x="2748991" y="4801032"/>
                                </a:lnTo>
                                <a:lnTo>
                                  <a:pt x="2858782" y="4760912"/>
                                </a:lnTo>
                                <a:lnTo>
                                  <a:pt x="2965958" y="4719815"/>
                                </a:lnTo>
                                <a:lnTo>
                                  <a:pt x="3075013" y="4665853"/>
                                </a:lnTo>
                                <a:lnTo>
                                  <a:pt x="3178975" y="4609973"/>
                                </a:lnTo>
                                <a:lnTo>
                                  <a:pt x="3381502" y="4496181"/>
                                </a:lnTo>
                                <a:lnTo>
                                  <a:pt x="3484626" y="4426432"/>
                                </a:lnTo>
                                <a:lnTo>
                                  <a:pt x="3584537" y="4341888"/>
                                </a:lnTo>
                                <a:lnTo>
                                  <a:pt x="3679253" y="4255401"/>
                                </a:lnTo>
                                <a:lnTo>
                                  <a:pt x="3768661" y="4166908"/>
                                </a:lnTo>
                                <a:lnTo>
                                  <a:pt x="3848506" y="4088396"/>
                                </a:lnTo>
                                <a:lnTo>
                                  <a:pt x="3925024" y="3995051"/>
                                </a:lnTo>
                                <a:lnTo>
                                  <a:pt x="4003522" y="3888892"/>
                                </a:lnTo>
                                <a:lnTo>
                                  <a:pt x="4067772" y="3804513"/>
                                </a:lnTo>
                                <a:lnTo>
                                  <a:pt x="4133177" y="3693426"/>
                                </a:lnTo>
                                <a:lnTo>
                                  <a:pt x="4189006" y="3592309"/>
                                </a:lnTo>
                                <a:lnTo>
                                  <a:pt x="4242244" y="3490214"/>
                                </a:lnTo>
                                <a:lnTo>
                                  <a:pt x="4292054" y="3373259"/>
                                </a:lnTo>
                                <a:lnTo>
                                  <a:pt x="4332287" y="3266275"/>
                                </a:lnTo>
                                <a:lnTo>
                                  <a:pt x="4367428" y="3157372"/>
                                </a:lnTo>
                                <a:lnTo>
                                  <a:pt x="4401756" y="3034601"/>
                                </a:lnTo>
                                <a:lnTo>
                                  <a:pt x="4426394" y="2921749"/>
                                </a:lnTo>
                                <a:lnTo>
                                  <a:pt x="4445952" y="2806992"/>
                                </a:lnTo>
                                <a:lnTo>
                                  <a:pt x="4460202" y="2690228"/>
                                </a:lnTo>
                                <a:lnTo>
                                  <a:pt x="4469358" y="2571559"/>
                                </a:lnTo>
                                <a:lnTo>
                                  <a:pt x="4473321" y="2450922"/>
                                </a:lnTo>
                                <a:close/>
                              </a:path>
                              <a:path w="4872990" h="5219700">
                                <a:moveTo>
                                  <a:pt x="4872507" y="2601074"/>
                                </a:moveTo>
                                <a:lnTo>
                                  <a:pt x="4868672" y="2477516"/>
                                </a:lnTo>
                                <a:lnTo>
                                  <a:pt x="4864100" y="2340114"/>
                                </a:lnTo>
                                <a:lnTo>
                                  <a:pt x="4842903" y="2223592"/>
                                </a:lnTo>
                                <a:lnTo>
                                  <a:pt x="4823472" y="2094166"/>
                                </a:lnTo>
                                <a:lnTo>
                                  <a:pt x="4794478" y="1974710"/>
                                </a:lnTo>
                                <a:lnTo>
                                  <a:pt x="4760290" y="1853298"/>
                                </a:lnTo>
                                <a:lnTo>
                                  <a:pt x="4720895" y="1729930"/>
                                </a:lnTo>
                                <a:lnTo>
                                  <a:pt x="4676318" y="1604606"/>
                                </a:lnTo>
                                <a:lnTo>
                                  <a:pt x="4622050" y="1489227"/>
                                </a:lnTo>
                                <a:lnTo>
                                  <a:pt x="4565205" y="1372857"/>
                                </a:lnTo>
                                <a:lnTo>
                                  <a:pt x="4503140" y="1254531"/>
                                </a:lnTo>
                                <a:lnTo>
                                  <a:pt x="4415206" y="1126477"/>
                                </a:lnTo>
                                <a:lnTo>
                                  <a:pt x="4366463" y="1067435"/>
                                </a:lnTo>
                                <a:lnTo>
                                  <a:pt x="4319473" y="995489"/>
                                </a:lnTo>
                                <a:lnTo>
                                  <a:pt x="4270718" y="936447"/>
                                </a:lnTo>
                                <a:lnTo>
                                  <a:pt x="4163441" y="828255"/>
                                </a:lnTo>
                                <a:lnTo>
                                  <a:pt x="3997020" y="657110"/>
                                </a:lnTo>
                                <a:lnTo>
                                  <a:pt x="3687356" y="418503"/>
                                </a:lnTo>
                                <a:lnTo>
                                  <a:pt x="3342335" y="234454"/>
                                </a:lnTo>
                                <a:lnTo>
                                  <a:pt x="3049384" y="124269"/>
                                </a:lnTo>
                                <a:lnTo>
                                  <a:pt x="2972358" y="108864"/>
                                </a:lnTo>
                                <a:lnTo>
                                  <a:pt x="2993148" y="116687"/>
                                </a:lnTo>
                                <a:lnTo>
                                  <a:pt x="3340455" y="247319"/>
                                </a:lnTo>
                                <a:lnTo>
                                  <a:pt x="3664686" y="423557"/>
                                </a:lnTo>
                                <a:lnTo>
                                  <a:pt x="3723208" y="472706"/>
                                </a:lnTo>
                                <a:lnTo>
                                  <a:pt x="3783507" y="508952"/>
                                </a:lnTo>
                                <a:lnTo>
                                  <a:pt x="3904919" y="595325"/>
                                </a:lnTo>
                                <a:lnTo>
                                  <a:pt x="4016565" y="691591"/>
                                </a:lnTo>
                                <a:lnTo>
                                  <a:pt x="4069892" y="738784"/>
                                </a:lnTo>
                                <a:lnTo>
                                  <a:pt x="4121239" y="798804"/>
                                </a:lnTo>
                                <a:lnTo>
                                  <a:pt x="4223321" y="905052"/>
                                </a:lnTo>
                                <a:lnTo>
                                  <a:pt x="4269575" y="963155"/>
                                </a:lnTo>
                                <a:lnTo>
                                  <a:pt x="4318330" y="1022197"/>
                                </a:lnTo>
                                <a:lnTo>
                                  <a:pt x="4361980" y="1079322"/>
                                </a:lnTo>
                                <a:lnTo>
                                  <a:pt x="4408144" y="1137386"/>
                                </a:lnTo>
                                <a:lnTo>
                                  <a:pt x="4490885" y="1263484"/>
                                </a:lnTo>
                                <a:lnTo>
                                  <a:pt x="4552937" y="1381810"/>
                                </a:lnTo>
                                <a:lnTo>
                                  <a:pt x="4609782" y="1498180"/>
                                </a:lnTo>
                                <a:lnTo>
                                  <a:pt x="4661446" y="1612582"/>
                                </a:lnTo>
                                <a:lnTo>
                                  <a:pt x="4710506" y="1726018"/>
                                </a:lnTo>
                                <a:lnTo>
                                  <a:pt x="4749889" y="1849386"/>
                                </a:lnTo>
                                <a:lnTo>
                                  <a:pt x="4779619" y="1982685"/>
                                </a:lnTo>
                                <a:lnTo>
                                  <a:pt x="4808715" y="2102180"/>
                                </a:lnTo>
                                <a:lnTo>
                                  <a:pt x="4832515" y="2219680"/>
                                </a:lnTo>
                                <a:lnTo>
                                  <a:pt x="4846739" y="2347150"/>
                                </a:lnTo>
                                <a:lnTo>
                                  <a:pt x="4855781" y="2472664"/>
                                </a:lnTo>
                                <a:lnTo>
                                  <a:pt x="4855045" y="2608072"/>
                                </a:lnTo>
                                <a:lnTo>
                                  <a:pt x="4853673" y="2729687"/>
                                </a:lnTo>
                                <a:lnTo>
                                  <a:pt x="4842751" y="2861259"/>
                                </a:lnTo>
                                <a:lnTo>
                                  <a:pt x="4830991" y="2978950"/>
                                </a:lnTo>
                                <a:lnTo>
                                  <a:pt x="4809566" y="3106585"/>
                                </a:lnTo>
                                <a:lnTo>
                                  <a:pt x="4783048" y="3232289"/>
                                </a:lnTo>
                                <a:lnTo>
                                  <a:pt x="4748733" y="3355073"/>
                                </a:lnTo>
                                <a:lnTo>
                                  <a:pt x="4704753" y="3487788"/>
                                </a:lnTo>
                                <a:lnTo>
                                  <a:pt x="4664507" y="3594773"/>
                                </a:lnTo>
                                <a:lnTo>
                                  <a:pt x="4607534" y="3722586"/>
                                </a:lnTo>
                                <a:lnTo>
                                  <a:pt x="4554296" y="3824681"/>
                                </a:lnTo>
                                <a:lnTo>
                                  <a:pt x="4491393" y="3936708"/>
                                </a:lnTo>
                                <a:lnTo>
                                  <a:pt x="4427867" y="4034942"/>
                                </a:lnTo>
                                <a:lnTo>
                                  <a:pt x="4354677" y="4143095"/>
                                </a:lnTo>
                                <a:lnTo>
                                  <a:pt x="4273677" y="4248315"/>
                                </a:lnTo>
                                <a:lnTo>
                                  <a:pt x="4194568" y="4340669"/>
                                </a:lnTo>
                                <a:lnTo>
                                  <a:pt x="4103179" y="4441990"/>
                                </a:lnTo>
                                <a:lnTo>
                                  <a:pt x="4011066" y="4529455"/>
                                </a:lnTo>
                                <a:lnTo>
                                  <a:pt x="3918331" y="4603127"/>
                                </a:lnTo>
                                <a:lnTo>
                                  <a:pt x="3815816" y="4686681"/>
                                </a:lnTo>
                                <a:lnTo>
                                  <a:pt x="3712692" y="4756442"/>
                                </a:lnTo>
                                <a:lnTo>
                                  <a:pt x="3599891" y="4836134"/>
                                </a:lnTo>
                                <a:lnTo>
                                  <a:pt x="3486251" y="4901946"/>
                                </a:lnTo>
                                <a:lnTo>
                                  <a:pt x="3372104" y="4953990"/>
                                </a:lnTo>
                                <a:lnTo>
                                  <a:pt x="3255251" y="5005019"/>
                                </a:lnTo>
                                <a:lnTo>
                                  <a:pt x="3133204" y="5054092"/>
                                </a:lnTo>
                                <a:lnTo>
                                  <a:pt x="2892945" y="5126545"/>
                                </a:lnTo>
                                <a:lnTo>
                                  <a:pt x="2772041" y="5148910"/>
                                </a:lnTo>
                                <a:lnTo>
                                  <a:pt x="2648648" y="5170348"/>
                                </a:lnTo>
                                <a:lnTo>
                                  <a:pt x="2522550" y="5190756"/>
                                </a:lnTo>
                                <a:lnTo>
                                  <a:pt x="2398420" y="5198338"/>
                                </a:lnTo>
                                <a:lnTo>
                                  <a:pt x="2151938" y="5200612"/>
                                </a:lnTo>
                                <a:lnTo>
                                  <a:pt x="2029675" y="5195328"/>
                                </a:lnTo>
                                <a:lnTo>
                                  <a:pt x="1786216" y="5158029"/>
                                </a:lnTo>
                                <a:lnTo>
                                  <a:pt x="1667700" y="5127028"/>
                                </a:lnTo>
                                <a:lnTo>
                                  <a:pt x="1544726" y="5107902"/>
                                </a:lnTo>
                                <a:lnTo>
                                  <a:pt x="1635480" y="5142039"/>
                                </a:lnTo>
                                <a:lnTo>
                                  <a:pt x="2129993" y="5219497"/>
                                </a:lnTo>
                                <a:lnTo>
                                  <a:pt x="2381681" y="5219179"/>
                                </a:lnTo>
                                <a:lnTo>
                                  <a:pt x="2634513" y="5192166"/>
                                </a:lnTo>
                                <a:lnTo>
                                  <a:pt x="2760510" y="5171706"/>
                                </a:lnTo>
                                <a:lnTo>
                                  <a:pt x="2881414" y="5149342"/>
                                </a:lnTo>
                                <a:lnTo>
                                  <a:pt x="3011157" y="5103165"/>
                                </a:lnTo>
                                <a:lnTo>
                                  <a:pt x="3133928" y="5067935"/>
                                </a:lnTo>
                                <a:lnTo>
                                  <a:pt x="3255975" y="5018862"/>
                                </a:lnTo>
                                <a:lnTo>
                                  <a:pt x="3375329" y="4968773"/>
                                </a:lnTo>
                                <a:lnTo>
                                  <a:pt x="3553409" y="4872926"/>
                                </a:lnTo>
                                <a:lnTo>
                                  <a:pt x="3610178" y="4840008"/>
                                </a:lnTo>
                                <a:lnTo>
                                  <a:pt x="3718509" y="4772203"/>
                                </a:lnTo>
                                <a:lnTo>
                                  <a:pt x="3826218" y="4690592"/>
                                </a:lnTo>
                                <a:lnTo>
                                  <a:pt x="3926751" y="4619866"/>
                                </a:lnTo>
                                <a:lnTo>
                                  <a:pt x="4116070" y="4446829"/>
                                </a:lnTo>
                                <a:lnTo>
                                  <a:pt x="4204855" y="4344543"/>
                                </a:lnTo>
                                <a:lnTo>
                                  <a:pt x="4282097" y="4265053"/>
                                </a:lnTo>
                                <a:lnTo>
                                  <a:pt x="4363097" y="4159821"/>
                                </a:lnTo>
                                <a:lnTo>
                                  <a:pt x="4436389" y="4051706"/>
                                </a:lnTo>
                                <a:lnTo>
                                  <a:pt x="4499915" y="3953484"/>
                                </a:lnTo>
                                <a:lnTo>
                                  <a:pt x="4567288" y="3829570"/>
                                </a:lnTo>
                                <a:lnTo>
                                  <a:pt x="4620425" y="3727437"/>
                                </a:lnTo>
                                <a:lnTo>
                                  <a:pt x="4677397" y="3599611"/>
                                </a:lnTo>
                                <a:lnTo>
                                  <a:pt x="4717643" y="3492639"/>
                                </a:lnTo>
                                <a:lnTo>
                                  <a:pt x="4761623" y="3359924"/>
                                </a:lnTo>
                                <a:lnTo>
                                  <a:pt x="4796040" y="3237179"/>
                                </a:lnTo>
                                <a:lnTo>
                                  <a:pt x="4822571" y="3111474"/>
                                </a:lnTo>
                                <a:lnTo>
                                  <a:pt x="4848466" y="2971952"/>
                                </a:lnTo>
                                <a:lnTo>
                                  <a:pt x="4860112" y="2854223"/>
                                </a:lnTo>
                                <a:lnTo>
                                  <a:pt x="4871148" y="2722676"/>
                                </a:lnTo>
                                <a:lnTo>
                                  <a:pt x="4872507" y="2601074"/>
                                </a:lnTo>
                                <a:close/>
                              </a:path>
                            </a:pathLst>
                          </a:custGeom>
                          <a:solidFill>
                            <a:srgbClr val="FFE0A0"/>
                          </a:solidFill>
                        </wps:spPr>
                        <wps:bodyPr wrap="square" lIns="0" tIns="0" rIns="0" bIns="0" rtlCol="0">
                          <a:prstTxWarp prst="textNoShape">
                            <a:avLst/>
                          </a:prstTxWarp>
                          <a:noAutofit/>
                        </wps:bodyPr>
                      </wps:wsp>
                      <wps:wsp>
                        <wps:cNvPr id="26" name="Graphic 26"/>
                        <wps:cNvSpPr/>
                        <wps:spPr>
                          <a:xfrm>
                            <a:off x="381000" y="10374883"/>
                            <a:ext cx="2383790" cy="188595"/>
                          </a:xfrm>
                          <a:custGeom>
                            <a:avLst/>
                            <a:gdLst/>
                            <a:ahLst/>
                            <a:cxnLst/>
                            <a:rect l="l" t="t" r="r" b="b"/>
                            <a:pathLst>
                              <a:path w="2383790" h="188595">
                                <a:moveTo>
                                  <a:pt x="2383205" y="0"/>
                                </a:moveTo>
                                <a:lnTo>
                                  <a:pt x="0" y="0"/>
                                </a:lnTo>
                                <a:lnTo>
                                  <a:pt x="0" y="188315"/>
                                </a:lnTo>
                                <a:lnTo>
                                  <a:pt x="2383205" y="188315"/>
                                </a:lnTo>
                                <a:lnTo>
                                  <a:pt x="2383205" y="0"/>
                                </a:lnTo>
                                <a:close/>
                              </a:path>
                            </a:pathLst>
                          </a:custGeom>
                          <a:solidFill>
                            <a:srgbClr val="FFFFFF"/>
                          </a:solidFill>
                        </wps:spPr>
                        <wps:bodyPr wrap="square" lIns="0" tIns="0" rIns="0" bIns="0" rtlCol="0">
                          <a:prstTxWarp prst="textNoShape">
                            <a:avLst/>
                          </a:prstTxWarp>
                          <a:noAutofit/>
                        </wps:bodyPr>
                      </wps:wsp>
                    </wpg:wgp>
                  </a:graphicData>
                </a:graphic>
              </wp:anchor>
            </w:drawing>
          </mc:Choice>
          <mc:Fallback>
            <w:pict>
              <v:group w14:anchorId="042FFAF1" id="Group 1" o:spid="_x0000_s1026" style="position:absolute;margin-left:0;margin-top:0;width:595.8pt;height:842.4pt;z-index:-19363328;mso-wrap-distance-left:0;mso-wrap-distance-right:0;mso-position-horizontal-relative:page;mso-position-vertical-relative:page" coordsize="75666,1069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u8jw1zMAABY9AQAOAAAAZHJzL2Uyb0RvYy54bWzsndtuXEeSru83sN+B4P221vkgWB407LbR&#10;QMPTQPegr0sUdcBQKnYVLanffn+RGVlVXKzISJlrZA3AwaBF26ngv/IQGfHHIb//j8/vby4+Xu/2&#10;77YfXlzW31WXF9cfrrav3n148+Lyv/7x8/+bLi/2d5sPrzY32w/XLy7/fb2//I8f/u//+f7T7fPr&#10;Zvt2e/PqeneBkA/7559uX1y+vbu7ff7s2f7q7fX7zf677e31B/7j6+3u/eaOf9y9efZqt/mE9Pc3&#10;z5qqGp592u5e3e62V9f7Pf/2p/gfL38I8l+/vr66+8/Xr/fXdxc3Ly7Bdhf+dxf+96X877Mfvt88&#10;f7Pb3L59d6UwNr8DxfvNuw/80oOonzZ3m4vfdu8eiHr/7mq33W9f3313tX3/bPv69bur6/ANfE1d&#10;Lb7ml932t9vwLW+ef3pze5gmpnYxT79b7NWvH3/Z3f799m+7iJ4f/7q9+u898/Ls0+2b56f/Xf75&#10;zXHw59e79/KX+IiLz2FG/32Y0evPdxdX/MuxH4ahny8vrvhvdTXMUzfppF+9ZWUe/MWrt3/2/uqz&#10;zfP4qwPAA6BPt+yg/XGS9o+bpL+/3dxeh7nfyyT8bXfx7tWLy+by4sPmPfv4F90yjewg+dWMkVnU&#10;f9rrhC7mqKmHqhnZh2E2qrFt2z5uwTRh3VhVc9XHCRvaPkzW4Ys3z69+29/9cr0NE7/5+Nf9XdzA&#10;r9JPm7fpp6vPH9KPO46BHICbcADuLi84ALvLCw7Ay/jbbzd38vdkNeXHi08vLg9A3r64DDjkP77f&#10;frz+xzYMuzsu3VDN4SuAeRxw8+F0oEjrujF8+MnwNCj9eRukng5O359GpD/jyDiTJWPO/NKrm+3+&#10;mukDtnz04YcwEfzL06neb2/evfr53c2NfPt+9+bljze7i48bUSrVjz/+/LNMI3/lZBibc/88bgP5&#10;6eX21b/ZQ5/YNi8u9//6bbO7vry4+csHdqmopfTDLv3wMv2wu7v5cRuUV5j23f7uH5//udndXtzy&#10;44vLOzbOr9u0WTfP056QjzqMlb/5Yfun3+62r9/JhgnYIiL9Bw5O3Mb/4yeoXZ6gVuau+ASdrPjm&#10;eTo0h2OVtEwzDmlHphN4upppklDX6x+cAxgOjmi8gEVW4Hg2TjdvGNJOYRZYtOOg+zv9IFX1aHP8&#10;K2lg+jNKP/0LJQekZMwCa/qF6xykpm/rg7p7OkgnRk063XpI9Crqlgep+6KDNDT90DacRjZUP/dd&#10;04a/fzxUdVNxiOLFHX6MKu6rnyfFIacpwLCPUj9Ogypi6xjVwzzE23eYw/dy5NI2Tn/G89OPM5c9&#10;k5M/GPM0YeHKofQE1nU/MZ8y3Uec6XemP+PvPgidp3HUL0oj0p8LlEgfgy1iftDh012hUceeQbnO&#10;Qf/5pz9Xc/qsp4PuHnQ2zX2bM1xtxTfm0AxNXcdd389DVTW1bKnTgz5P/ZiO+tSOVf+HXZ51o1jk&#10;uCsU+8Cno2mf9rFv9HhW89xO986SmEjB7jsavaW/vh7OC7aAoGi7sQ6Hv0HvDum2j4f5EUAswRaQ&#10;bpiqIZ7vtqtbdFfU6o8GYgm2gAzVwA0UZqQb8Qzu665HzIgl2AIyNuNUx6UZ6rbtVgNiCbaATN3c&#10;6GYduXzm1ZbGEmwBmfs57ZG5mrouqIvDtfKIpbEEW0Dqqq+bKd7CmJ7dgOe80na1RZtg6q4dWzUe&#10;mmYYuMzXAmOKNsE0TTdUWIBieLRz1x0Mn0cf5NoUbYOZu7qOvn3dD2zidLmvAMYSnQHDlk1gRnyK&#10;+2beI7avXA4H0VM7TE0SbYPp237QC2hsurZaTbvUuEvnRZtg6qlr1AKt+7lu6tU0TG2KtsFUc1PH&#10;i6jueq7HFcFYok0wVTOJ4o+nqZ6bA3nw+A1sirbAsOHZWRFLPY/s4LXUjCnZgjJ1bQc/GaalGquu&#10;T97Vo6fFlGxBGdu5Vc8NX3VsV7uTLMEWkKHpqip6zVM7E4BYa3UswRaQvsI8jqpl5PSst00swRaQ&#10;dho5MmGXDC3bZLWlsQRbQJq+qydCDeJhtxP6ba2lsQRbQPDFWc0ApOvrtjGuQ72KztHNNx+Eghef&#10;fg5RpRMveUE/W850pH9/2uzfRpo6SDhMiLK+T/T0gwAPBt59Zzsc8HJnu+UwcJfJJhw6HOkh3Pin&#10;zvYTqyaTc9+SP5JwCwLsiVUrjUNZiuApDnWePsdFuH/Qg5YuPugN9v/Yxmuvh6+d+8VBx0zAZMHC&#10;DTGpjlMP3REdxq9OoR+wCKumUM6xajKuqqL26ppGLK6I2LrpIJDqES5XTrQwXLCIjk9cCsWUbEIZ&#10;O8iwaJk14zh29zXMGb+vGIol2YQy1FU3KN1XP6DbHwPFkmxC6ZiJXj3QYZx866x4VizJJhSSHepK&#10;XT6JVqy3VyzJJhQyh9ommooTmAwD7cgLF0+KIdgEUg11r5u2b6oxnTfTwSoGYgi2gDRwj7MyFc00&#10;+/5VKRBLsAlkJDimfOzDmNYjjg464axgE8jQdlUTFfxqqqQ5I9QE0OHp9lG3rgfgjFATgBBMc9So&#10;6wE4I9QEAEXVpvjNg/jmY/aCIdgEQqYWREG45tY9HYZgC0g9t71cssHHXVNfWIJNIFMFEaI8yJoa&#10;tDYEm0AIpg0ocJmRoC9Wu1VqS7IJpW/hZFJ6Aemc60GxJJtQWJsRfldmpcHim10upFSfI+y8ZBMK&#10;+U+D5pkQNSFyupaJWFuSTSg12g87PVirkPkExVeyVmtLsgmlYnsRJwlQ5rnp11sgS7IFZa44N18S&#10;iS3dKpZgC8g4wZZEldJ388DNs9LqWIItIMQZ5cTI2qBcOj+cVTojlmALSD9gpsZTPDYEZVc7OpZg&#10;CwjUfytZ3MzI1LZNs5o5YAm2gLSEioaoYjFSez/sWbo0lmALSNPPc/Krqq4+OvePNt1NyRaU02SU&#10;4FettjqmZAvKVE1sUtkmKOdpxAde6Qhbgi0gKbJIIgOrdBaE2o9P9LswQd9KdjjK7j4rFxbvS1i5&#10;Zob5kR04thNO7VNS62kZxlNS68PU26ekVgpTvnoZCMbE/YM+i5YuPugksHTDEC2SgZt4xDrh7x/j&#10;bCS61jX/Xdj3lqTv+ZA79tXZ9wQF8j0hOUe+C2VNYqiorvbUI7CuOBIyCPyH8YE6dFOLSnEYci0c&#10;A8lfJCsKbmxlyRw8e90eydRCHJZcC0dPDo8GZCRrBuZsHRyWXBMHKWfKAswVqUQuC1A4H5LKdk6u&#10;hYOckEbno66YDj/7uRCIKdhEQtac7hAS0acJVnWdpekswSYS9EZKm4TvpqBkLSSWYAsJyS34duHU&#10;sKzdTKRwnTkxBZtIRhKq1F4uy94s3CetJdhE0k+kpMc5IY8IX2atObEE20gkvhuRSGqgnwNdOifi&#10;v54TXIJkHog4r6VOgsOrSO4JLkBC5uYA47Xa6hzm5L5gE4nc5nHHSpBatNxKZ8cSbCI5nmK+YYCm&#10;XQuJJdhC0tVVrdZAgzZheVZCYgo2kZD1oLFVKo+GmWDeOqvTWYJNJOTrq2Zr0EVNtdaOxfA6L9hC&#10;0tcdhEjQJ800weWttWNNwSYSKHg9Oy2pHhO34TqrQ1XTecEWkoFQT0odqdsKNm8lJKZgE8kIkaiW&#10;d6irWOsUUyV2XrCFJGQjR6+mZYv1flig8N4xBVtIINwoYAo7luxicljdWEkhElOwiWRqJ60Ug4Mm&#10;P2ktfTJZgi0k1C9RShnnBJdSfl7n7BCJSoFD8RCPgi0kIyUCGpknQNE3fnyvcHVMwRaS0y2ObUOG&#10;0UpzcuJ2kYgxHWtSLSSEjEb6kAT/uZkqauhWQmIKNpHQe+Gg2foZlbIWEkuwhaTtaL4TjTxqjwi+&#10;rnXvmIItJKTfpMY3kkFRkdi+ztkxBZtIGs6L3sXQRpBHayGxBFtIasx5XR3WhjywtebEFGwiYW20&#10;NKzpRiotV0NiCbaQcFpU2ZPMKcuz0uJYci0c/UjaQjTYagpc/NKnQgVrybVwhIMWcVTd1PgBz0Ic&#10;llwLh+QIRBOJGptxWo2usORaOGT+wnTUY6gbX2l7GGItFIkuET90LfVxTqbz+8sKJwt3hP7+ezKt&#10;33+yam1Vk5mw0jJYci0cOFN0TpIrn79JRvFaxocl18JxPNX4QLRYWMv0sORaOKZhgJaR+SCXpvXL&#10;WAu3hiHWQoGrm26TkcJwCgrWueotuSaO4/3a46/HCg3C/maKRuF0nFyv9+RaOBry3vUyuVdV8Vgc&#10;llwTBzEzKtBle5RVSBTOByH3s3ItHO1ANa+qG+o8DpG5x86HJdfCcRI+MBTHU46Idhv8lnJEpG3A&#10;/dgx/wYNUxw8bqpAroSDQEfSeR5DquExePzU+uxc3UNSnERyQ5vOQ5eypyLNpyLN2/+RdrtSCLQ4&#10;6oFz+5KjzuUUGRDYVIkXi6o4HnUuZGIDaJRYpjnRjCQZ9F89UeSAJZRpRijnMkWSpU6PgwPdZt1x&#10;J4mTbd/OdBZxbLFSEJZgCwh1opLAHGz1svZJpUhMyRaUZiR4qaHP0BbONddLoZiSLSgSI9dZmaGA&#10;fX6uFIkl2ALCwcCIi64DxU7k4a+0TyzBFhASu8h+CkDGgcQul2MvnRFLsAVE8qu0LmIAiU+xlwKx&#10;BFtApoYk5nhyemnHttqMWIItIDNxT60C6GaSu1c7NpZgC0hNPIDIf9gkzPqxTt30IErXxpRsQqEK&#10;r9VKK1IqCLyvdXAwQs9LNqEQJ6m1dRQNrfrGZWWKZ8WSbELpRjoDKH9a1PCyGIol2YRCNTGMTLx4&#10;2L8F1TzJJHCu4dqSbELB0JB+dPEOJAtgtQNETeh5ySYU4qh0SwpQqD47mBGPP0CGYAsIvhiN4DSN&#10;leTs1ewTS7AJBF6bWGqYkdDKYq1zTK3xWcEmELoZjFp4HljN1YAYgk0gxP1JAggzYvAjx6Te0vPb&#10;nBFqAhiaKfXRWA/AGaEmgJOeAesBOCPUBHDSlmHdvWAItoAQsJ0kkytwh+zn1W45S7AJhOu+SQ7d&#10;mvqCqsazgk0g5OfQNjvMCEVvBdWqhdeKcFPnBJtAehKpUgV8s+atQq+B85JNKFLpLY8GSEBm1btW&#10;XKOzkk0oVCIkLQpP3vmhoVIN1lqSTSgznEIqxp/7CtdzJd+Kzr/nJVtQSKTh/zXVjcQhWs+sBMWU&#10;bELhOAzaqLfjM6wU6ycK/luk4LEKFrxcMNyKebmeuphOX84Ir4/E5T/yctRmUMWTnh/B1+z+MFou&#10;QRF3gDwdQXKOleN+Tn17G/o+xpgEu9c6ANDn6pXQ/aFf5BIuuXYKN+PlW5PdTTrmvWO7HIy/E4PA&#10;NIl2JR8wnECOXkBO7DzW91XHcvAJYHLRF32vl4NPp8KVbM1zAv2gnvNopBauJMM6qR3kFgufEVWk&#10;tY6sNI3v4p0nE3+qUJcfGh4niF7XfXvy4UCSyTTRxRdaSSvyBdw0HenPGLMhTpvkhkkvBMucL1LC&#10;HgA+zoIv+Oz8JqAP1i9zA3x5X9yndpjn22FynJcaPRzwYo0Oayutb8M2HGHVaTAvR+FEow9d6Pge&#10;Ai00SDwcla8eZyFJJiARhR6BnNPnjKqSHj19PMbSAyQsN5odXuQPlKEwpJogKsJGUW+E1jX3tJEe&#10;JPnY9MpjIYjzUi0QzK48SCEKiRbIdAk71TK/G4Qh1QIBZUkhSABR1LKtbCYMqRYIermE4GLyh9aZ&#10;CUOqBQJPLG3kB296/e7VOC/UgjBx4uKFev/a+92//qFA61dH+8b4tfr7n3rAiE74VnrACBu8cC5C&#10;kdqXXEWYnNFe5iqi9C74Dser6Cm/5xyruzTpsOM0SP70tGHhY8BPTdjlOfZzT5kbVice/uKoh6Na&#10;fNRbeo/wxK5tdVK8IWkESiTAvklmcrRHvrrdecAihqdCOWd5yrheE3XTxWVdb/XIO6WaplAUISgG&#10;YQg2gQzSSVt5B+F+PVunGIgh2ATST1OvM1Jk+RUDMQSbQCgcrHUZi5p7FwMxBJtAWip2dEZ4t3JB&#10;NZ2xwYqBGIJtIDXnNcYHQrrTansEPXBOsAlEgrJk/YZARStte1dDYkk2ofBAUIuvHKAUdegvXh1L&#10;sgmF9xbJiY8+E3PilzYVQ7EkW1AorOq10IvXl2CI11ofS7AFRB720B4SoV/CakAswSYQlkaVSVme&#10;UenaQBicFWwBOXkxLXj3bhJLKRBLsAXkpJsuffLrBSH9CLVmCTaBEH4lcSUQsNKU/T47/xgghmAL&#10;iLQIS5mCdF/284tKl8YSbAGRBimpgzJvsfkF8KVALMEmEPpyaT1xWQflYiCGYAuI1CalVs48cb0I&#10;iDxij1iCTSDQYrpZJ/olHMJUkX5/DBBDsAXkpM9x4ZOOyZR3zGdLsAlEbHGNrpU1yivdJI0l2YJy&#10;UlmIQTOM6x0cU7IJpaV1jVpI5NL1/ntKpbNCj7fzkk0o5Ahqr0/e4KV4az1rzZJsQcEvS5UDdKWZ&#10;17tzLMEWkL6myVc0GklT7/z0o9LVsQRbQCiV1qhP6dvPpcfYEGwBYYenhooDcdbebWxVOiOWYAsI&#10;hmtyg+k26beYLMVhyLVgaGCfVDLO21rm8zmhDoBQz5FojMUto9fNE//+TfHv6JUFKRf2z5eQcvRe&#10;j2eAdqsdj+HJ/nvi37Vw9qkL+1MX9j/9drd9/e5OmGg5Vy+3r/6ILuySt7Q46sGd/5KjfuDfOeop&#10;Ne141GkIx+soSr/39UD2rN5FX51+T1DEfVAk59j3+wFj63I7XsYNwtx0+MLffV6qheFomJRlOBeC&#10;MMRaKOgkdVo24xJkhSgMsRaKY6ec3JPrx8SXQhSGWAsFjXK0iJZsSl4788yuQhSGWAuF9MlRm5ye&#10;xFLm5STgFMKw5Jo4aA6ZOI+iUt5SHIZcC8eJGx4ys1zGshCHJdfEQQ/EVOxNSa9fP1uKw5Br4Whb&#10;krIizV9X9Kz2ecJCIKZgEwmc2OFJ4JZW06tpD0uwhaSj6Wp6apT3zSa/SKNwTkzBFpJeqv/UtS9r&#10;rlaIxBRsIQmNlHWflLEdhUhMwSYSKs603y0Md0NH4pVUGq8MnhdsISEqzrtmkXghuZ6k1/NInjzb&#10;b7FshXymhbkbNlK5uUvp46EBZcUrilUXuMijvfuUWvaUWnZPI9Aa6ma7v44WmKRd4/FFM/Qc6/VU&#10;0HD9frP/7v27q912v319993V9v2z7evX766un31hahn80+Ksh9qc4rMuDwkOWlcDxU170QWLRTt4&#10;nkJS13Zo6C/5h7m2CYq4torknGvLi6Wz5nfIMJ6F0q1q3XYTkYVkFVHTduyNteBxj35VIRJTsIVk&#10;pNNmQsKLvAW0eiESU7CFRAoFUgyIZjzyspXjXhUiMQVbSEh6mNJjQiQxSYngOkhMwRaS0CI/BQt5&#10;p8Wyir54n5iCTSTyEJcGcyFmOt/JKlwdWKzzgi0klIpMHLCQ1yVeVsFbHqpQnFNsCraQnHQlQ2MV&#10;uDaFU2LJNXEcw+H0sSoIbpfiMORaOORZYzxNWRleUCzp1ly2MJZcE4f0VI/mEheNHOV1ji95wGfl&#10;WjiOsWd4gZKHE8umwxBroSBMpPkG7VQXpAwVbg5DrIXihPzk8XVYkpWW5BCcppnbUayJgtcgNIaM&#10;Ym8NH/OLtSkb45xYC8V9Jnxx5WeM2JsPF5+ktJI4V6iU/3Kjli/b7e9+2uzfXnzc3Ly4DBIOS6Ex&#10;k/2tvFsr9lyMnlx82m1uGfuv3za768uLm798oCcp33CXftilH16mH3Z3Nz9ukV8FnPI7//H5n5vd&#10;7YX8+OLy7vrz3a/bVLqweb75iM0eN8Rx7LcUusUCXRi90Sb9AqNXXnuK9ye+7iyPafPBT/7tU+g2&#10;aoMHFaRP/u0fE7qVUvP7/m2s6/iCo370b3ltlSddwmV3ctQnghSH1sgzraViHSWa/6vHbnF0IpaQ&#10;+xmhnPNw4yatZ1qEHcpcrOvtGGzlXZ0C17YUgyHXhxE6ZrkRkC+HcU+uBeNo+BCkx3RzjdFSHJZg&#10;C4g8kKkOXN8F+sExwUqBWIItIGRCphKhsphDKRBLsAXkaEjX9ECT2raVZsQSbAGBMDom4o7EQVzC&#10;oXRKTMkmlJMk4nqmCNS1kYuhWJJNKMdnZmgnQlg3sWoLi/lorhdDsSRbUJq65a8o50ATIz8DoRSK&#10;KdmEQuKBPnpDzISY5lqblnqws4ItIO1JXQJBXp+GKZ0SS7AJRF4hV9qB25T2yCsdY4ptzwq2gJxQ&#10;WXSu6kqK68puX0uwCYR6R6VSB3gYUmdWmhF66p8VbAGR+ibNiBAD92DnPPoEW4JNIMfu95CXNFlf&#10;a0agbFJb/XuCLSAnZHRpcV3ZHrEEW0AgTnhFPKg0Xo3iPdO1ZsQSbAEJDxfH40umCu9WrQXEEmwC&#10;kXeLI7HcFLUTLVVo4UHkM4ItIDP9O+GmhEdtOt6XXU3FW4ItIGI98BhKREKHOz/jrXRKTMkmFIqu&#10;JfEv0P4SY1ttv1Lgel6yCUUeEKCvZoBS1Bi4eFYsyTYUQkKaklhY+F+mTagHOyvYBEIVJlR7mBO6&#10;2nAdr3Tj1IZgE0gnIZDorpIi5r+nWrw2hmATiLirSZ2UdPYuBmIINoEMA4aMppvJa56rLY0h2AQy&#10;8t6LzsgDuktpb+EeUg+94gk5L9eEAeVRjVG9GobREwf/DSaZydMNC2IubOViYk5eTJrhX0J8sqpp&#10;bRJMjRNirqG8MbVGlh+jDvv6pFzEIZRc+Mkm5E6Okbndh1TP6nUbeyqfeiqf+jbKp+SSWBz1wP2U&#10;H3V5X+HQqfAMBz/RQUoqSkLTXB7gOBgsX/2wJySBgA9A7OOerivzrEupeLzp01DT0y77vQSblxKt&#10;Xy6vJmtjWAlRu2ZGGQBDqgVCcngktCKukzRt8WydMhCGVAsEj2LIuxgCoqg/WRkIQ6oFgncApBV0&#10;uOxKepOVgTCkWiCGfkqVSjSEpmf+OuthibVgSC6iPHrAgtCUaehd9qdsMiyxFgyJtaWnDGYqyQwY&#10;T9bnt2h9olYXV9KXNc89fZljbKquYkNiX/7vtD5R8LqRKeRMhJ217Y+vUHgvLoRXIeSU3r+9lg10&#10;j+9weAJVCR8xxuvQFOg+sXBAKBdj/k2Kw2e7Qs/OZkL6VOXwRxTwS2+zxXEPx7XYAuWhUHU1cTOl&#10;Idj9w06qPQybGqA8UkP7xLTnv7oFesCCCZqgnLNBoeIkLz9co5BhFMemA2CdfGxs8qIjf9zx9vFE&#10;R+FTXnB5DqGHqjY66B3Hq3FO2CClC5FXxzgals2altJhEtPLZbDqPO1y//59MLzmMQvFzht29JnL&#10;YicA2o/R9ib/h8yXtJ7pIKc/44MxiB6nyCF3tPc9pgClYenPOJwgnr6cQ2tY0kjuh8KX0Gu42Iic&#10;cAr9CvOj25aU37Cq/MAK5NeISLzE8URL850Sw8pOCzW/sz5R0DV0+lyYgEvkUPydJFuK9GakICQ/&#10;6W3Hu7M6i+1E3WAee9cOkxL3kidfLSK0SzADHs2g+0ueNjns97Q26U9dI6RLSw7BThIHT+tlZ4aJ&#10;lEL3OJ4NII+25Q4HXFBFaZGOH9m/zvhKegTpcYWJlmfIc/JHWsNSXxLh86Y9Padzwzl78rZcGD5g&#10;BSxiu8u5JPuV+Ggc3s2197GcVUK8OpwneJ0Nz3E+YJe8bpRIDnuDItBYEruNT83PDK+upMedKKUf&#10;eeovK51tq43KyPOdPK2EQ9LLI0HhPNFz3NnCbJmG3x+Gg0s2RPZLEZi0UsMr2sQBcsOZc3auTjtv&#10;ddGAJDd8JEikfVF5T5btc9/fXu4BKrw5o1H6yIuJiyejl8PpG8Ds6SYg7RAnLovGvp/SOX1gSx2D&#10;DaWXYEsLPOLl4SN4IJ1bKi2AdQnyN0gvi1ufJaA/cX5SeQqemzLqBe6dijbW2c++N57rlh3qjJ/Y&#10;B3EL0eF+IrfKG48a0S8eJL/GG49mlSxadjQHQXSuI5/4lJYNNaS+dTBYuU3Xkjub+oo2UzNSk+OM&#10;l/iu4uexXa5mZ3wNfxOvT/IAuB2d+STcyEkM30uxIKrFG4//onccL9xzKB38PBYNjRLlNy1aOn/J&#10;UWmEhorr29JKs8HMyM4nYw4VQi13xiIPcnksW166S60a2i682urIZ0l1fSmCwA921rce4XeiEpJr&#10;aCRWl8Vfk8miXfEosgJQXgtxsVXpBZaWnr10Dc7Lp80eSxDnH+6oWzzSvJwf9gyXbdxv3ERAys+/&#10;dF6Fnoryx4Esqfx+aLiMWlWjfKy0cc/ixxIlihT1TztBZS5SJx7gp4CQwHnEQ0dZeWEqN/9yxkdl&#10;nbHwWY28fuAscsrVPJ1rbuL8fmhQUX3CQ93MMgvlAX7gB24f/cPZnenFnMfPq/T4A+F7mRx0b36/&#10;NQ2PZKUMg4pnQx1Dqan5Ws1PlKI5IhN5PPQQSu9UM56a7Pz8y0Mtlcb4pHH84OgHsnrZxXF9Rf7g&#10;7E/C8FgcybNh9x8KANK1mv5Uz4YbiDJ0nU9uskUXt+V6cdyrgxuHqceJyc5PPaJkkx1c8bh4LMWC&#10;NU040p+Kh9RuLOfD+naL5L/j39PxJIKLvSn3F+lPD5pFPxxPfz5N12K/8b5DXj8Ta6K+XPX5zNZ2&#10;zi/zTQW66gfqKcQpzZ1HXHQ0dBrP5nP0G/c//Rj0vhh5f9b1W1rMd80c5EvGRcbecn643zjxcTol&#10;Y8Rx6mlwygfocBxpx5Sf8BT0nSJ6aUtbuezkjIxnvsPaYj17exOKg82gw2nTRpOH3NSTHTum4VwB&#10;6IbscHERtecRapnkhPzCjjOKTScSBUTtRFa6xDDU/eNhC5iS/LFiGivVghgQjVhkuU+lS3artjnL&#10;S2F0HgyO9MQ1rcsKz+PsgpoOAzxkHsfLcfGUIIfkMJdjj9WTv0Qln39Ub1eyPkdv08NH4eBEPOK5&#10;LLpTLDc9CoTNoEahtNVYlHQ8GD+gxtThhbN5kDz+YDx6htKBiIdm2Jz47HKhQkSsjsdF8PDgR3Ta&#10;ZYF1lls3L58nmWrN9JbxnLLseAIg8F/JCOD6wo3MbTfIF2rJDt/L8ubPObNJKrEqNVozcGfn5Qsb&#10;l44u3A3sbX48Svy4XrjNh5Yv6fJJf8ZLRfJ4D5oE4aSg5+Vzj9cH/GyfRcX8cj80JAXy/3peUFuL&#10;KogH44WYTd/LUZCfs/MvLVGSU4G/w3I74+lGrzXx1FZhhjnfC4BBK2wwykOYJYtHjJh0KXKl4Efl&#10;8fBSFzx8nB+53h19IiQSvnccD3O2zGdYzicbAN9V9zPFXN2it8DD8byCLPy/GBltw1zl91uLfhuT&#10;k9lAdDrXIiLhgNXor/l0x0hq8URhtiIe1ANeaXY+MdIgEfQ8Yr6JLsqtF170nOhxGkBxXTjj8Uhp&#10;VxHwcHbhDvNXKTa8XHdxPNnZvN2Qx8NlK9RNJCm4hhdvXzxYLwo325STD6HjsXoCWCqRgnxh1Rxq&#10;TG7oQfswEZhouQDy+GlEgpqK8sWkcc4XjnTPrajjMTldPPjU6tTBnshr2R4eplzx0OZzWhQtPJzP&#10;aDOE+al7GFNnP0DAChEQxnNdYIo5eOoJqkTHY5YT4cjuTwwMfKEwvoYRgKrMj0eBS0Gi4CG+wt3n&#10;nJcOk0rvL0xmVsMlobhO4/7h9XdaR3j4oXpU/0AhS3PUPH5OIL5umk9qBxz900Mda6QFVZSyF0yn&#10;i+8L78mE9cI4EQ8gP/+Qkol0g0Hg1UFnPLWpap9Qj1nRydkbfyRVi0jSLyVhMcg0itbUcG7spfz3&#10;AkLvI9arxu1yxrMr1f5kv7UjsZS8fFze9H4Mtpzsjex4KIekH2gShAnn4CGNSuK/Yf9DT6K9HPlc&#10;GGpvY6lDIjjzgytH6VGUz+aENXTkI5QzFfDgQuIeOeNJ+lS/UYLvOAP58XRwkjsr7GeSdzwnHP3P&#10;N+p9xPYUXZqdf+4LsWGCfG4L7EVnPLRSItkpzMJeKR8PZeLaPxhXckcEPDgC9Dt35EMjpKACyQF4&#10;J854YplKWok545GSUGIQbYoH04lU07x8svwgbyL+UZJYvf2Gu67+UTPKG3+OPqT7O0o8ysc+gSPL&#10;44FVHLCZw3ziilUeKc91jZERxsMYctU734uJgYuq4zEVvfOLycmCxfGh9bMjHwYzzU9LSF8Iwex+&#10;5pJL5wtblNly9D8OeZpPLD9uJ2e90LYEIiJ+wnBw3Hk82Kg4OXE8HBq1INnxXKYzcdw4Hl+M0+aM&#10;l1wInU/p6OnYV1wQtFBMrBgKxRtPB/AmtXHDd3PDxLzbSV1jxI+h65LsQydR7jgeSl7WLre++Ju0&#10;gtH9KZrCyTGBCmNDKB7Ol6cPyV+BztH9PEEIOvuZ7QlzrPLh+KQoMotfkkuk2Ef8L8nLXfRlWdqr&#10;kqHVJf6Boyy+UlY+twsMncqHLnL0p/Ah3SFIIwGV/HlEd6JC0vzQTsyxJymBwMiI95e8IYXJncUv&#10;aQBJfzKegIczniAQHnD6XtjD/HkniIy/n+YHVeTwCXAzvK+t/qxkBXj4STYSny6uL6ky+AK59SLq&#10;AKWq88nmIbSfHw9Bmu53NBe53Hn9ICbAgY+iTeby8ZDlfuN+q3jzJOIn3woNlMUzQ7JoTESYKe7K&#10;7HDMZXRClA4HDj+ZHY4pJlGWMJlShuDk+nBZSVAyDIdJ87gl5h3KR4fDmzrUBq8Iw9jqcHx+Z+cT&#10;fBNnOoBBS3jZAuzLUAQoekFIO0cvYGVwlysYiSznzaQQXdFdSTmEF6ojb/lAEtGx1zMa8NBQ9BEM&#10;+plrMbuqxFnIX4nDIazQh/nhKHktI8b9IBkuLx0SidiJbhrSw2CYsuJ5lhWtoQtFjgZ8Y348MUBh&#10;2eIJZ88vujQ/OFFiv6elgg/GS8vLl0B5+l7Ot5tzSU+tlOsKAQj57+BncsRrCvhnPBZux6yGYrNI&#10;aomMR9ViA+dvIA41ZkI8JxjwiHfwkMmVPDSsOwywvAqBL5yIzCseophOmo+EkSHm0njoAWf+iSIc&#10;w8IEjByLkBQTNHL6Xh7CdTQ4FgUuTjy6hDewAfLzz/UDjxr3p4TZXca5oc2n7s/gQHG75NZXMnsk&#10;1K/rS01Afv4hVSCd9bzMaIpFR+7l/uf1ZnKr0n6jNMzx2EmQhJBR1QbZ4oXZWVxyjdONPpHy43wv&#10;gyX1KZ5fEswctY/9Tqxc9Qnp0JKnmJ3PmXhwskjgViXbOj+eQ5sYf7g98RZy4+EkMCEVP3NFUCE/&#10;HoN8ThYGEQ5sNmc8/Hq6RSWz2TmPRAgOjDP5dG5aUIv9jqkQ5x/Tlg2RxyOcTdKHXHpwgM54crHS&#10;fhPv1GM0MNq5hSIe3AX8i7x8bizpfhb2D2QvNoQzni2TDAHICu92bIGA2R7lY3H4DAg0jJYc4z3i&#10;IeT1CbuTOy6eXyaWxKm8xUniBA1FIh5uR9Sbx/hAm6mHzNnEaXf2pzQf1/nBMyKD3cHPlsRmCPOD&#10;Nwip547H4I/6QZKmKB7Ir5eZaJsiqytk80piKwcnfgSWLVpOQVnZvPwNMqp1GaCMpBFQTk10mAX4&#10;6/E3CA/oqLlOLj01mzjQeMH5a15eAeZXBPlQUjCB+W0kZyYFfnEIsRjz24I4HGaQyicRjCyF/PeS&#10;jXN4+Yu8Kz7GGc9lqttIHrDnF+THSzBTrxkUEr/NmR9sgpQtKSYmTFFePuUAh/fOpVzXI9oltK3r&#10;C8k+eLcGpDYp+WG5pHOcE9YnHRcqLM4+hBeschY8fhHBurjZSIchJSA/nM2f3t4gIxwvMz9c8ui0&#10;wp9ovUuBCweeKBauO+f+lT5n0LRxI+M5eATUHFW4qH/2PJRPFjucLm56nBn8GIdtIC2eFAF1SWvY&#10;krxsMnZxFgLyDsc3f0B4Q5RUlrgDYCEdLS6BpKQ+oBm81FHEpVR0NvvgmUhSA6ekGZvLodQxCFlF&#10;vRC5fPObhazdQ50EfqZDv7D1yKmKU0hBjLeY+OVUIoYJd1CgTdOTHWgL5zwQFmdXRxOEvFJHs7NJ&#10;iMvG0biHTqUalKrwFgEzO8DRulAWXMdRNmlnUnWZu2SwB5jvuKdk3R3XFlP6kBzC2Tl2Oko3a/pT&#10;c5dIDZT3CsJRI1Xa0dDyIg/+fhguaVgOUydOTEpHlin1qktI2E9ELzEMNll2ZqD1mPeIXaoEHCcb&#10;fSgJxQE73XCFfMnNe8gzURZWeLFFf8SlC4ZJKXsmSuejnVXFWsLKjmC4BCRvNQtmJANDHTaKGuRB&#10;suzwUHkS/XFqgFzlLzXMqiuIDwszkpXOJZfiyRKOdZx9jHGOfVwmeFKPTWU4u1aH85QaC5wDQ7YC&#10;Zkx0dfhSjmFeoaNbMFziOnH00Oj5j2WnUNSlNhKpd0IDZfFwAXDC44HiW7yKA9xYbmodT6SCBPu8&#10;fBK0McijfBQ8ZL4zHuqHgJgecCwIZ34ALO0rwnhoHXiUvHzOIMZOHE/amJdsKxeAVLeKfHKJ2HZ5&#10;9UcFJZMSt0OiabLzzy0NFxLlY1R5VBHyKcCK+4E7AlPCWV/uEcmiD/h7uAHn9sOA54DE+0wsSJ5C&#10;deYTsyAlr+EKctid8dQcpOQ4EieXL5Ut9RRkAPdmxCM3Ldd+Xj6+LGV+4XvxFvDunP0gbwNrMgg0&#10;BDxfXomz/0Gt1ICUcDvUZ4cRTAQ24sGpFRoiux+kBCUFlyg9o/DVGU/4FXpX1hc4FOs434uHA5cQ&#10;x2MoSEetHB5yJaUoOY6Hc6kcn4tsHSnzjeM5yG4yCE4ZhW9hPHMpdRN5PNRYki4Qx4d3MPPzyd5n&#10;UvQWhRXxolHQUBJ9jvJR1BAveTyQEwRG4niSv8hEyo/H9JcqPFkvmmL51A+poSnZHFUhqcZ5+Rwp&#10;zN0oX2rPHPeCBvesWBqPU+X6OpLvGPWtOOyUBGfxiINPRlzEg9dTOYaGCMeU0vFS7pXf/1DPZPNG&#10;/Sm5PlIDntvPWNKw23F/YuZzF+TPO3EakhcUD+/nUJ2Rly+5U8mlgkkjWpkfD2Ly1+L3YjxIdXMO&#10;P+kHeI+6fySVy9E/UPfsYl0vHDjMibx80v/I4NL5J/7p6Cs0vtGIJRnu6c9U0SYJywkPVq0zn/j2&#10;UhsV8TD/fE0ev6SGajEBZ51E77y9IQQaVrnOP8Uijn6DUOJ1P91vbAdSabN4ZP9IQlY47zCN/P38&#10;eOwTSfAP46W0x7nvaE0h8QcdLy5Lfn0J1sH9q6dIaBPXMo8HQklIh4iHgLR/3kluUvxcZZ6XAz1N&#10;xk467ySWeqELzgvlNBEPLAAWShY/bD/RBN0/wJHnfnLnSzL9iVhE+dClUHz58Sid9HYBfClRg/x5&#10;F28FoyrKxyGUxNssHrx51jiOF5/UYUbQT4QHDvcjqRWOfHQCGR1RPpYr4eI8HtCQ0x3GSx2FV4wl&#10;BgMtH+N4STN27heoeHLr03hiv06yFcmFLLHaGwMcphOqYcZRIvF7Q7cKp/iGVKgDP4HPTHp0/rxQ&#10;oY63qfND2g+hzux84gzigSl+TEV6SDjjKQJOoVBqk5aP7jywn9kw9IaM8081N8ZlXj4TKAVzct6F&#10;PveKP/AXOL9xvaASoTXy+5+7DsZJx0vij8eZdyxq8ncwnCBjHfxWFCXdQ2uEaiCt4EPiJEmWziEj&#10;zQzV8PKvmIZhWjHA4azznwHTiuMfxwuj6207vKRDDYJEGbxloM6U6FGUTwqtvLaUU0PSrxxLN4yX&#10;9EOy5JzxLLO6hZKdLK+p5+XjXKtZICYOfkN+PAFIysQiHu5j7FxnPPRfCmVxo9F1KT9e8qFSaCeE&#10;qbzx5JAkXlLi3Q7JRMYt8uOxhAYip9GRjx8DPx6/FxW5fNXiwbHHrRVTUvab2MeeV04kgKrKOJwG&#10;QU47L7YLdGO8ZLAhuJayk8k9ITRzkE5lqGeC4sbymqFeSVJu7d3Y+Owp/R1YHscrHRI0d4CsSa/4&#10;uyHumfQPjgzHMvupsnOT+1gQ9YBJ44qL1gksk1tZJZsgOVOSQJjfNOxbCPJkW7HE+TNC5S3UTNRq&#10;kFii1XNHVtrzSKKAbDGuAMmAzw1Hh9HqI34qLqcQsvnhwhtHBUU2D+kS+eF0ppA8WQGD0Tw5JQHc&#10;6YdYO/yG18ZIdokQK+E0hQ4DeTBoJuk8I8OJTEoyjDOeHPcUMiFVUVj/7Nzg9EFRR/nSPYAtkR8v&#10;XYYifHSN1K/kx0ucN3HU8lC7p+zFjVObH+dOguJ5+RioyeeVhjTSvzeLn9sm2ahcDly43mUi6Y9x&#10;M1BAxnF35keSa3QnsxBu4ByHVBLAwvxLX073e/GyJCVL9oPsBul4lv1eXIpUsC7XtJd+J/VyklIW&#10;5HOroyUc+URzlMNhNsmfcuafCxxAUb6UYzuxXPYXZqziofWHawOTHZR8TPQtmsebHwnTqU0rKdJO&#10;ogOGC9Rx1IN0sMPkdGxIfF6syPC9Uv/DE1v5+SS9NRUcc7igr5z9yQIlRYulxt3vyCeBS+I+sr7o&#10;dAln5/HgJrJKcbzE1R0flpwdaBz9XrL3KR/Ny2d5sWaDfNJJO0oU8uNhdVNXMchVFtu5KsgRO4zn&#10;JS94/Lx8bB1qgiMeblQKCpzxGGvKgeO/kFTh7DfMb4RG+ahGtysdFKCkmMt6YZmSrJjX/0I5pAIa&#10;ud+99QoJ1Ho3svEw1/LzL+Wu5PRFPGQnSnOUnP5hD1PmoeOl/tDhACEYJQE+yscS8OYTbdgn+TDO&#10;8Dn59ZI+XBQlBfnc1RSo5b+X8y2LFMdz4XkxBUKaiI/fS4SAqcrvB8z1QyIM+QXSIy07n3DUfHG0&#10;B6it5TDnzy+GjOQsK37yiZw8PXnwlksujqczLxo3jwfXjBqCJB/TLY8fCi0UHcp+5h4jOyu/XjiT&#10;1Dgl/JJk5MiHAZcU2ygfA8hJf5dqLe5gHS9pgHk80i1ZkpuCfO5ft+ENB1LOYBovuiJ3XsSkEp4q&#10;4oc0cZxpSi2gzRJ+ouOOYU5KLi2odP9jYEmqaw6PhCyghhQP+seNGUmuie4fnEsIl7x8dnPiVKX4&#10;QPjtLB4CEDAAAQ+UqnTjyY+nMIpDHsdLc3qH00OjQXKp/pcQpXN/oT9DEy9ZLy5fmAEHDyYhRl7E&#10;A2flkStMJsdL9aeY9s5+gJHnho/7gfuIjqz5/caOF5Mv4gkebx4/fCFl0npfow4J6Gbnn/g5d7SO&#10;x1Mj8TQ/Xv6C2tvSncvbz9gbmHsRv6Sc+P4I1JnmwBBwwRXL62cI+VAXKOvL1QRZkr9/xTg55ABI&#10;XqGTs4ZFfiwPkOY9jv6RfkDpsUnsSSjS/P0L2QalFfcD9iq/zdkPpNqmmDK5GxSUO/Lh/CWtSeYH&#10;e5vG7/nzy22HRlGykHaaOM/5/YB3lEgQ6f0kzfBy+gGT2aBTTc428y7Rfnvz7tXP725u5N2I/e7N&#10;yx9vdhcfNzcvLn/++c/Vn9LWORn27NPt/vn+9m+7H76Xn15uX/HMx8Wn3eb2xeX+X79tdteXFzd/&#10;+bCXt2Au7tIPu/TDy/TD7u7mxy2/p7qUX3272+vbQRfy44vLu+vPd79u//52c3sdBmw+/nV/F+fl&#10;OFb+5oftN/L0HVtk8fBIWEiZpKtfP/6dGQP+cfI2z9N7IdvXry8+c/hgDtQOIHCIV0WXLv7G8Z0h&#10;KhBIsWBWw9t3cBQHzyBJuvptf/fL9fa9/K00YZvnb17FqePfvU0/XX3+kH7cXV/dXbAQNywX8355&#10;sXtxubu8ePni8mX8/fKsK4PDMvHjxScOQoIij99FJPKfj4S+JqAyLBHDaSsdx6T9GsfGE5xGpf+W&#10;/jwdwy/0nBzBl37xFw5fIngQAfmdp+ln/k8P9v/u04QCePP805vbH75nJt5w7t++u/ppc7c5/Wd+&#10;/nT7/LrZvt3evLre/fD/AQAA//8DAFBLAwQUAAYACAAAACEAyOgWlt4AAAAHAQAADwAAAGRycy9k&#10;b3ducmV2LnhtbEyPzWrDMBCE74W+g9hCb43s/hjHsRxCaHsKhSSF0tvG2tgm1spYiu28fZVe2ssy&#10;yywz3+bLybRioN41lhXEswgEcWl1w5WCz/3bQwrCeWSNrWVScCEHy+L2JsdM25G3NOx8JUIIuwwV&#10;1N53mZSurMmgm9mOOHhH2xv0Ye0rqXscQ7hp5WMUJdJgw6Ghxo7WNZWn3dkoeB9xXD3Fr8PmdFxf&#10;vvcvH1+bmJS6v5tWCxCeJv93DFf8gA5FYDrYM2snWgXhEf87r148jxMQh6CS9DkFWeTyP3/xAwAA&#10;//8DAFBLAQItABQABgAIAAAAIQC2gziS/gAAAOEBAAATAAAAAAAAAAAAAAAAAAAAAABbQ29udGVu&#10;dF9UeXBlc10ueG1sUEsBAi0AFAAGAAgAAAAhADj9If/WAAAAlAEAAAsAAAAAAAAAAAAAAAAALwEA&#10;AF9yZWxzLy5yZWxzUEsBAi0AFAAGAAgAAAAhAHC7yPDXMwAAFj0BAA4AAAAAAAAAAAAAAAAALgIA&#10;AGRycy9lMm9Eb2MueG1sUEsBAi0AFAAGAAgAAAAhAMjoFpbeAAAABwEAAA8AAAAAAAAAAAAAAAAA&#10;MTYAAGRycy9kb3ducmV2LnhtbFBLBQYAAAAABAAEAPMAAAA8NwAAAAA=&#10;">
                <v:shape id="Graphic 2" o:spid="_x0000_s1027" style="position:absolute;left:21602;top:100733;width:47009;height:63;visibility:visible;mso-wrap-style:square;v-text-anchor:top" coordsize="4700905,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dekywQAAANoAAAAPAAAAZHJzL2Rvd25yZXYueG1sRI/NasMw&#10;EITvgb6D2EJviRwXQupaCaEQ8C2u3d4Xa/1DrJVrKbb79lUhkOMwM98w6XExvZhodJ1lBdtNBIK4&#10;srrjRsFXeV7vQTiPrLG3TAp+ycHx8LRKMdF25k+aCt+IAGGXoILW+yGR0lUtGXQbOxAHr7ajQR/k&#10;2Eg94hzgppdxFO2kwY7DQosDfbRUXYubUXCmZs6zwl/jKCsu369l/lO/5Uq9PC+ndxCeFv8I39uZ&#10;VhDD/5VwA+ThDwAA//8DAFBLAQItABQABgAIAAAAIQDb4fbL7gAAAIUBAAATAAAAAAAAAAAAAAAA&#10;AAAAAABbQ29udGVudF9UeXBlc10ueG1sUEsBAi0AFAAGAAgAAAAhAFr0LFu/AAAAFQEAAAsAAAAA&#10;AAAAAAAAAAAAHwEAAF9yZWxzLy5yZWxzUEsBAi0AFAAGAAgAAAAhAFF16TLBAAAA2gAAAA8AAAAA&#10;AAAAAAAAAAAABwIAAGRycy9kb3ducmV2LnhtbFBLBQYAAAAAAwADALcAAAD1AgAAAAA=&#10;" path="m,6095r4700447,l4700447,,,,,6095xe" fillcolor="#0cf" stroked="f">
                  <v:path arrowok="t"/>
                </v:shape>
                <v:shape id="Graphic 3" o:spid="_x0000_s1028" style="position:absolute;width:21602;height:106927;visibility:visible;mso-wrap-style:square;v-text-anchor:top" coordsize="2160270,106927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4oCbwQAAANoAAAAPAAAAZHJzL2Rvd25yZXYueG1sRI9Bi8Iw&#10;FITvC/6H8ARva6q7yFKNIkJhQWHRFfT4aJ5NsXkpSdT6740geBxm5htmtuhsI67kQ+1YwWiYgSAu&#10;na65UrD/Lz5/QISIrLFxTAruFGAx733MMNfuxlu67mIlEoRDjgpMjG0uZSgNWQxD1xIn7+S8xZik&#10;r6T2eEtw28hxlk2kxZrTgsGWVobK8+5iFWw3x+JvfdnzmNe119/FwXSjg1KDfrecgojUxXf41f7V&#10;Cr7geSXdADl/AAAA//8DAFBLAQItABQABgAIAAAAIQDb4fbL7gAAAIUBAAATAAAAAAAAAAAAAAAA&#10;AAAAAABbQ29udGVudF9UeXBlc10ueG1sUEsBAi0AFAAGAAgAAAAhAFr0LFu/AAAAFQEAAAsAAAAA&#10;AAAAAAAAAAAAHwEAAF9yZWxzLy5yZWxzUEsBAi0AFAAGAAgAAAAhABrigJvBAAAA2gAAAA8AAAAA&#10;AAAAAAAAAAAABwIAAGRycy9kb3ducmV2LnhtbFBLBQYAAAAAAwADALcAAAD1AgAAAAA=&#10;" path="m,10692383r2160270,l2160270,,,,,10692383xe" fillcolor="#253150" stroked="f">
                  <v:path arrowok="t"/>
                </v:shape>
                <v:shape id="Graphic 4" o:spid="_x0000_s1029" style="position:absolute;left:62563;top:59542;width:120;height:120;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iD7fxAAAANoAAAAPAAAAZHJzL2Rvd25yZXYueG1sRI9Ba8JA&#10;FITvhf6H5RV6q5sWEUndhFKpFA9Sk1ivj+wzCc2+Ddk1if/eLQgeh5n5hlmlk2nFQL1rLCt4nUUg&#10;iEurG64UFPnXyxKE88gaW8uk4EIO0uTxYYWxtiPvach8JQKEXYwKau+7WEpX1mTQzWxHHLyT7Q36&#10;IPtK6h7HADetfIuihTTYcFiosaPPmsq/7GwUjPttud7k1e7wO4/yYjgusp81KvX8NH28g/A0+Xv4&#10;1v7WCubwfyXcAJlcAQAA//8DAFBLAQItABQABgAIAAAAIQDb4fbL7gAAAIUBAAATAAAAAAAAAAAA&#10;AAAAAAAAAABbQ29udGVudF9UeXBlc10ueG1sUEsBAi0AFAAGAAgAAAAhAFr0LFu/AAAAFQEAAAsA&#10;AAAAAAAAAAAAAAAAHwEAAF9yZWxzLy5yZWxzUEsBAi0AFAAGAAgAAAAhALeIPt/EAAAA2gAAAA8A&#10;AAAAAAAAAAAAAAAABwIAAGRycy9kb3ducmV2LnhtbFBLBQYAAAAAAwADALcAAAD4AgAAAAA=&#10;" path="m,5786l1696,1694,5792,,9888,1694r1697,4092l9888,9877,5792,11572,1696,9877,,5786xe" fillcolor="#fde097" stroked="f">
                  <v:path arrowok="t"/>
                </v:shape>
                <v:shape id="Graphic 5" o:spid="_x0000_s1030" style="position:absolute;left:62621;top:59600;width:12985;height:18370;visibility:visible;mso-wrap-style:square;v-text-anchor:top" coordsize="1298575,18370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SKs6xAAAANoAAAAPAAAAZHJzL2Rvd25yZXYueG1sRI9Pa8JA&#10;FMTvBb/D8gQvpW6q+IfUVaRQ8eKhUQreHtnXbDT7Ns1uNH57tyB4HGbmN8xi1dlKXKjxpWMF78ME&#10;BHHudMmFgsP+620OwgdkjZVjUnAjD6tl72WBqXZX/qZLFgoRIexTVGBCqFMpfW7Ioh+6mjh6v66x&#10;GKJsCqkbvEa4reQoSabSYslxwWBNn4byc9baSDF29nfKNpvTT7ub6bYdh+PrWKlBv1t/gAjUhWf4&#10;0d5qBRP4vxJvgFzeAQAA//8DAFBLAQItABQABgAIAAAAIQDb4fbL7gAAAIUBAAATAAAAAAAAAAAA&#10;AAAAAAAAAABbQ29udGVudF9UeXBlc10ueG1sUEsBAi0AFAAGAAgAAAAhAFr0LFu/AAAAFQEAAAsA&#10;AAAAAAAAAAAAAAAAHwEAAF9yZWxzLy5yZWxzUEsBAi0AFAAGAAgAAAAhAJ5IqzrEAAAA2gAAAA8A&#10;AAAAAAAAAAAAAAAABwIAAGRycy9kb3ducmV2LnhtbFBLBQYAAAAAAwADALcAAAD4AgAAAAA=&#10;" path="m,l167528,109938em167528,109938l323471,225663em323471,225663l468060,341388em468060,341388l606625,474472em606625,474472l727811,613342em727811,613342l849228,757998em849228,757998l959060,908441em959060,908441r92222,156229em1051282,1064670r92454,162015em1143736,1226685r80868,167801em1224604,1394486r69513,167801em1294117,1562287r4330,13027em1298447,1836824r-44879,-112522em1253568,1724302r-69283,-133084em1184285,1591218r-75075,-138870em1109210,1452348r-80868,-133083em1028342,1319265l941682,1197753em941682,1197753l843435,1070456em843435,1070456l739396,954731em739396,954731l624003,839006em624003,839006l508378,734853em508378,734853l387192,630701em387192,630701l254189,538121em254189,538121l115624,451327e" filled="f" strokecolor="#fde097" strokeweight=".32164mm">
                  <v:path arrowok="t"/>
                </v:shape>
                <v:shape id="Graphic 6" o:spid="_x0000_s1031" style="position:absolute;left:63719;top:64055;width:121;height:121;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FgUzxAAAANoAAAAPAAAAZHJzL2Rvd25yZXYueG1sRI9Ba8JA&#10;FITvQv/D8gq96aZSgqSuQRoqpQepidXrI/tMQrNvQ3abpP/eLQgeh5n5hlmnk2nFQL1rLCt4XkQg&#10;iEurG64UHIv3+QqE88gaW8uk4I8cpJuH2RoTbUc+0JD7SgQIuwQV1N53iZSurMmgW9iOOHgX2xv0&#10;QfaV1D2OAW5auYyiWBpsOCzU2NFbTeVP/msUjIfPMtsV1f779BIVx+Ec518ZKvX0OG1fQXia/D18&#10;a39oBTH8Xwk3QG6uAAAA//8DAFBLAQItABQABgAIAAAAIQDb4fbL7gAAAIUBAAATAAAAAAAAAAAA&#10;AAAAAAAAAABbQ29udGVudF9UeXBlc10ueG1sUEsBAi0AFAAGAAgAAAAhAFr0LFu/AAAAFQEAAAsA&#10;AAAAAAAAAAAAAAAAHwEAAF9yZWxzLy5yZWxzUEsBAi0AFAAGAAgAAAAhACgWBTPEAAAA2gAAAA8A&#10;AAAAAAAAAAAAAAAABwIAAGRycy9kb3ducmV2LnhtbFBLBQYAAAAAAwADALcAAAD4AgAAAAA=&#10;" path="m,5786l1696,1694,5792,,9888,1694r1697,4092l9888,9877,5792,11572,1696,9877,,5786xe" fillcolor="#fde097" stroked="f">
                  <v:path arrowok="t"/>
                </v:shape>
                <v:shape id="Graphic 7" o:spid="_x0000_s1032" style="position:absolute;left:23687;top:59889;width:40094;height:14065;visibility:visible;mso-wrap-style:square;v-text-anchor:top" coordsize="4009390,14065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Egg7wgAAANoAAAAPAAAAZHJzL2Rvd25yZXYueG1sRI/disIw&#10;FITvF3yHcARvFk0VV6UaRYVlRYTFnwc4Nse22JyUJmp8eyMs7OUwM98ws0UwlbhT40rLCvq9BARx&#10;ZnXJuYLT8bs7AeE8ssbKMil4koPFvPUxw1TbB+/pfvC5iBB2KSoovK9TKV1WkEHXszVx9C62Meij&#10;bHKpG3xEuKnkIElG0mDJcaHAmtYFZdfDzSgw4Wf1pfPd1enPc3i69XC3/d0o1WmH5RSEp+D/w3/t&#10;jVYwhveVeAPk/AUAAP//AwBQSwECLQAUAAYACAAAACEA2+H2y+4AAACFAQAAEwAAAAAAAAAAAAAA&#10;AAAAAAAAW0NvbnRlbnRfVHlwZXNdLnhtbFBLAQItABQABgAIAAAAIQBa9CxbvwAAABUBAAALAAAA&#10;AAAAAAAAAAAAAB8BAABfcmVscy8ucmVsc1BLAQItABQABgAIAAAAIQCdEgg7wgAAANoAAAAPAAAA&#10;AAAAAAAAAAAAAAcCAABkcnMvZG93bnJldi54bWxQSwUGAAAAAAMAAwC3AAAA9gIAAAAA&#10;" path="m4009008,422396l3881797,347175em3881797,347175l3743233,277740em3743233,277740l3610461,219877em3610461,219877l3477458,167801em3477458,167801l3333100,115725em3333100,115725l3200329,81007em3200329,81007l3061533,52076em3061533,52076l2922968,28931em2922968,28931l2778611,11572em2778611,11572l2634022,em2634022,l2495457,em2495457,l2356893,em2356893,l2218328,11572em2218328,11572l2073739,28931em2073739,28931l1935175,52076em1935175,52076l1802403,81007em1802403,81007r-138796,34718em1663607,115725r-132771,46290em1530836,162015r-127118,52076em1403718,214091r-127095,52076em1276623,266167r-127071,63649em1149552,329816r-132865,69435em1016687,399251l901155,474472em901155,474472l785623,549693em785623,549693l670091,636487em670091,636487l560328,729067em560328,729067l456359,833220em456359,833220l352366,931586em352366,931586r-92408,109939em259958,1041525r-92430,115725em167528,1157250l80867,1278761em80867,1278761l,1406058e" filled="f" strokecolor="#fde097" strokeweight=".32164mm">
                  <v:path arrowok="t"/>
                </v:shape>
                <v:shape id="Graphic 8" o:spid="_x0000_s1033" style="position:absolute;left:23629;top:73892;width:121;height:120;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xTTawQAAANoAAAAPAAAAZHJzL2Rvd25yZXYueG1sRE/LasJA&#10;FN0X/IfhFrprJpUSSnSUoiilCzEP2+0lc5sEM3dCZpqkf+8shC4P573ezqYTIw2utazgJYpBEFdW&#10;t1wrKIvD8xsI55E1dpZJwR852G4WD2tMtZ04ozH3tQgh7FJU0Hjfp1K6qiGDLrI9ceB+7GDQBzjU&#10;Ug84hXDTyWUcJ9Jgy6GhwZ52DVXX/NcomLLPan8s6tPl6zUuyvE7yc97VOrpcX5fgfA0+3/x3f2h&#10;FYSt4Uq4AXJzAwAA//8DAFBLAQItABQABgAIAAAAIQDb4fbL7gAAAIUBAAATAAAAAAAAAAAAAAAA&#10;AAAAAABbQ29udGVudF9UeXBlc10ueG1sUEsBAi0AFAAGAAgAAAAhAFr0LFu/AAAAFQEAAAsAAAAA&#10;AAAAAAAAAAAAHwEAAF9yZWxzLy5yZWxzUEsBAi0AFAAGAAgAAAAhADbFNNrBAAAA2gAAAA8AAAAA&#10;AAAAAAAAAAAABwIAAGRycy9kb3ducmV2LnhtbFBLBQYAAAAAAwADALcAAAD1AgAAAAA=&#10;" path="m,5786l1696,1694,5792,,9888,1694r1697,4092l9888,9877,5792,11572,1696,9877,,5786xe" fillcolor="#fde097" stroked="f">
                  <v:path arrowok="t"/>
                </v:shape>
                <v:shape id="Graphic 9" o:spid="_x0000_s1034" style="position:absolute;left:15946;top:69957;width:9601;height:36970;visibility:visible;mso-wrap-style:square;v-text-anchor:top" coordsize="960119,36969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dxNMxAAAANoAAAAPAAAAZHJzL2Rvd25yZXYueG1sRI9Ba8JA&#10;FITvgv9heYIX0Y1ixUZXqRXBgojVen9kn0lo9m2aXTX6611B6HGYmW+Y6bw2hbhQ5XLLCvq9CARx&#10;YnXOqYKfw6o7BuE8ssbCMim4kYP5rNmYYqztlb/psvepCBB2MSrIvC9jKV2SkUHXsyVx8E62MuiD&#10;rFKpK7wGuCnkIIpG0mDOYSHDkj4zSn73Z6PguHkbln+rL1zsOqfx0u+297TYKtVu1R8TEJ5q/x9+&#10;tddawTs8r4QbIGcPAAAA//8DAFBLAQItABQABgAIAAAAIQDb4fbL7gAAAIUBAAATAAAAAAAAAAAA&#10;AAAAAAAAAABbQ29udGVudF9UeXBlc10ueG1sUEsBAi0AFAAGAAgAAAAhAFr0LFu/AAAAFQEAAAsA&#10;AAAAAAAAAAAAAAAAHwEAAF9yZWxzLy5yZWxzUEsBAi0AFAAGAAgAAAAhACB3E0zEAAAA2gAAAA8A&#10;AAAAAAAAAAAAAAAABwIAAGRycy9kb3ducmV2LnhtbFBLBQYAAAAAAwADALcAAAD4AgAAAAA=&#10;" path="m774063,399251l704734,520762em704734,520762l641198,648060em641198,648060l583432,775357em583432,775357l531436,902655em531436,902655r-46204,133083em485232,1035738r-40434,133084em444798,1168822r-28894,127298em415904,1296120r-28872,138870em387032,1434990r-11562,127297em375470,1562287r-17332,138870em358138,1701157r-5770,133084em352368,1834241r,133084em352368,1967325r,138824em352368,2106149r17332,133083em369700,2239232r17332,127298em387032,2366530r23102,133084em410134,2499614r28895,127297em439029,2626911r34641,127298em473670,2754209r40457,133083em514127,2887292r51973,121512em566100,3008804r51997,121511em618097,3130315r57766,115725em675863,3246040r63536,121511em739399,3367551r69328,115725em808727,3483276r75098,115725em883825,3599001r75796,97620em816836,3696621r-48543,-51330em768293,3645291l675863,3523780em583432,3408055l496795,3280757em496795,3280757l421697,3159246em421697,3159246l346598,3026162em346598,3026162l277270,2893079em277270,2893079l225297,2759995em225297,2759995l173298,2615339em173298,2615339l127085,2476469em127085,2476469l92425,2337599em92425,2337599l57766,2187156em57766,2187156l34659,2048286em34659,2048286l11553,1897890em11553,1897890l5776,1747447em5776,1747447l,1597005em,1597005l,1452348em,1452348l11553,1301906em11553,1301906l28883,1157250em28883,1157250l57766,1006807em57766,1006807l86649,856365em86649,856365l127085,711708em127085,711708l173298,567052em173298,567052l231066,422396em231066,422396l294602,277740em294602,277740l363930,138870em363930,138870l444798,e" filled="f" strokecolor="#fde097" strokeweight=".32164mm">
                  <v:path arrowok="t"/>
                </v:shape>
                <v:shape id="Graphic 10" o:spid="_x0000_s1035" style="position:absolute;left:20336;top:69899;width:121;height:121;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M87KxQAAANsAAAAPAAAAZHJzL2Rvd25yZXYueG1sRI9Ba8JA&#10;EIXvBf/DMkJvdWMpUlJXEcUiPZSaWL0O2TEJZmdDdk3Sf985FHqb4b1575vlenSN6qkLtWcD81kC&#10;irjwtubSwCnfP72CChHZYuOZDPxQgPVq8rDE1PqBj9RnsVQSwiFFA1WMbap1KCpyGGa+JRbt6juH&#10;Udau1LbDQcJdo5+TZKEd1iwNFba0rai4ZXdnYDh+FLv3vPz8Pr8k+am/LLKvHRrzOB03b6AijfHf&#10;/Hd9sIIv9PKLDKBXvwAAAP//AwBQSwECLQAUAAYACAAAACEA2+H2y+4AAACFAQAAEwAAAAAAAAAA&#10;AAAAAAAAAAAAW0NvbnRlbnRfVHlwZXNdLnhtbFBLAQItABQABgAIAAAAIQBa9CxbvwAAABUBAAAL&#10;AAAAAAAAAAAAAAAAAB8BAABfcmVscy8ucmVsc1BLAQItABQABgAIAAAAIQAHM87KxQAAANsAAAAP&#10;AAAAAAAAAAAAAAAAAAcCAABkcnMvZG93bnJldi54bWxQSwUGAAAAAAMAAwC3AAAA+QIAAAAA&#10;" path="m,5786l1696,1694,5792,,9888,1694r1697,4092l9888,9877,5792,11572,1696,9877,,5786xe" fillcolor="#fde097" stroked="f">
                  <v:path arrowok="t"/>
                </v:shape>
                <v:shape id="Graphic 11" o:spid="_x0000_s1036" style="position:absolute;left:20394;top:55144;width:42228;height:14815;visibility:visible;mso-wrap-style:square;v-text-anchor:top" coordsize="4222750,14814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8MH2wAAAANsAAAAPAAAAZHJzL2Rvd25yZXYueG1sRE9Li8Iw&#10;EL4L+x/CLHiRNa1CWbtGWQTBgxcf4HVoZptiMylJ1tZ/bwTB23x8z1muB9uKG/nQOFaQTzMQxJXT&#10;DdcKzqft1zeIEJE1to5JwZ0CrFcfoyWW2vV8oNsx1iKFcChRgYmxK6UMlSGLYeo64sT9OW8xJuhr&#10;qT32Kdy2cpZlhbTYcGow2NHGUHU9/lsF/dws9jleru29WBRz3xSbyQSVGn8Ovz8gIg3xLX65dzrN&#10;z+H5SzpArh4AAAD//wMAUEsBAi0AFAAGAAgAAAAhANvh9svuAAAAhQEAABMAAAAAAAAAAAAAAAAA&#10;AAAAAFtDb250ZW50X1R5cGVzXS54bWxQSwECLQAUAAYACAAAACEAWvQsW78AAAAVAQAACwAAAAAA&#10;AAAAAAAAAAAfAQAAX3JlbHMvLnJlbHNQSwECLQAUAAYACAAAACEAJvDB9sAAAADbAAAADwAAAAAA&#10;AAAAAAAAAAAHAgAAZHJzL2Rvd25yZXYueG1sUEsFBgAAAAADAAMAtwAAAPQCAAAAAA==&#10;" path="m,1481280l80867,1353982em80867,1353982r98200,-127297em179067,1226685r92431,-127298em271498,1099387l375467,983662em375467,983662l479460,873723em479460,873723l594992,769571em594992,769571l704755,676991em704755,676991l826057,584411em826057,584411l947359,497617em947359,497617r132864,-75221em1080223,422396r127095,-69435em1207318,352961r132864,-69435em1340182,283526r138634,-57863em1478816,225663r132864,-52076em1611680,173587r138634,-46290em1750314,127297l1900418,92580em1900418,92580l2039214,57862em2039214,57862l2189364,34717em2189364,34717l2333722,11572em2333722,11572l2483872,em2483872,r144589,em2628461,r150150,em2778611,r144357,11572em2922968,11572r155943,17359em3078911,28931r144357,28931em3223268,57862r144589,28931em3367857,86793r150150,40504em3518007,127297r144358,46290em3662365,173587r144357,57863em3806722,231450r138796,63648em3945518,295098r138565,69435em4084083,364533r138564,81008e" filled="f" strokecolor="#fde097" strokeweight=".32164mm">
                  <v:path arrowok="t"/>
                </v:shape>
                <v:shape id="Graphic 12" o:spid="_x0000_s1037" style="position:absolute;left:56554;top:59542;width:6128;height:12617;visibility:visible;mso-wrap-style:square;v-text-anchor:top" coordsize="612775,12617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5uONwAAAANsAAAAPAAAAZHJzL2Rvd25yZXYueG1sRE9Li8Iw&#10;EL4v+B/CCN7W1IJaukZZfIDHtdbD3oZmbMs2k9pErf9+Iwje5uN7zmLVm0bcqHO1ZQWTcQSCuLC6&#10;5lJBftx9JiCcR9bYWCYFD3KwWg4+Fphqe+cD3TJfihDCLkUFlfdtKqUrKjLoxrYlDtzZdgZ9gF0p&#10;dYf3EG4aGUfRTBqsOTRU2NK6ouIvuxoFpv392STkzqfsksf5dH5pki0qNRr2318gPPX+LX659zrM&#10;j+H5SzhALv8BAAD//wMAUEsBAi0AFAAGAAgAAAAhANvh9svuAAAAhQEAABMAAAAAAAAAAAAAAAAA&#10;AAAAAFtDb250ZW50X1R5cGVzXS54bWxQSwECLQAUAAYACAAAACEAWvQsW78AAAAVAQAACwAAAAAA&#10;AAAAAAAAAAAfAQAAX3JlbHMvLnJlbHNQSwECLQAUAAYACAAAACEAZObjjcAAAADbAAAADwAAAAAA&#10;AAAAAAAAAAAHAgAAZHJzL2Rvd25yZXYueG1sUEsFBgAAAAADAAMAtwAAAPQCAAAAAA==&#10;" path="m11582,1255610r-1702,-4089l5791,1249832r-4102,1689l,1255610r1689,4103l5791,1261402r4089,-1689l11582,1255610xem612419,5791l610717,1689,606628,r-4102,1689l600824,5791r1702,4089l606628,11569r4089,-1689l612419,5791xe" fillcolor="#fde097" stroked="f">
                  <v:path arrowok="t"/>
                </v:shape>
                <v:shape id="Graphic 13" o:spid="_x0000_s1038" style="position:absolute;left:49971;top:70999;width:6643;height:1105;visibility:visible;mso-wrap-style:square;v-text-anchor:top" coordsize="664210,11048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ZgrFwgAAANsAAAAPAAAAZHJzL2Rvd25yZXYueG1sRE/basJA&#10;EH0v+A/LCH2rG2uJGl1FCtJCL3j3dciOSTA7G7LbmPx9t1DwbQ7nOvNla0rRUO0KywqGgwgEcWp1&#10;wZmCw379NAHhPLLG0jIp6MjBctF7mGOi7Y231Ox8JkIIuwQV5N5XiZQuzcmgG9iKOHAXWxv0AdaZ&#10;1DXeQrgp5XMUxdJgwaEhx4pec0qvux+j4KPD6XfctKvN9nPc8enrfIxf3pR67LerGQhPrb+L/93v&#10;Oswfwd8v4QC5+AUAAP//AwBQSwECLQAUAAYACAAAACEA2+H2y+4AAACFAQAAEwAAAAAAAAAAAAAA&#10;AAAAAAAAW0NvbnRlbnRfVHlwZXNdLnhtbFBLAQItABQABgAIAAAAIQBa9CxbvwAAABUBAAALAAAA&#10;AAAAAAAAAAAAAB8BAABfcmVscy8ucmVsc1BLAQItABQABgAIAAAAIQCkZgrFwgAAANsAAAAPAAAA&#10;AAAAAAAAAAAAAAcCAABkcnMvZG93bnJldi54bWxQSwUGAAAAAAMAAwC3AAAA9gIAAAAA&#10;" path="m664089,109938l583221,86793em583221,86793l508146,63648em508146,63648l421486,40503em421486,40503l340618,28931em340618,28931l259750,17358em259750,17358l173089,5786em173089,5786l86429,em86429,l,e" filled="f" strokecolor="#fde097" strokeweight=".32164mm">
                  <v:path arrowok="t"/>
                </v:shape>
                <v:shape id="Graphic 14" o:spid="_x0000_s1039" style="position:absolute;left:49914;top:70941;width:120;height:120;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CMjJwwAAANsAAAAPAAAAZHJzL2Rvd25yZXYueG1sRE9Na8JA&#10;EL0X+h+WKfRWNy0ikroJpVIpHqQmsV6H7JiEZmdDdk3iv3cLgrd5vM9ZpZNpxUC9aywreJ1FIIhL&#10;qxuuFBT518sShPPIGlvLpOBCDtLk8WGFsbYj72nIfCVCCLsYFdTed7GUrqzJoJvZjjhwJ9sb9AH2&#10;ldQ9jiHctPItihbSYMOhocaOPmsq/7KzUTDut+V6k1e7w+88yovhuMh+1qjU89P08Q7C0+Tv4pv7&#10;W4f5c/j/JRwgkysAAAD//wMAUEsBAi0AFAAGAAgAAAAhANvh9svuAAAAhQEAABMAAAAAAAAAAAAA&#10;AAAAAAAAAFtDb250ZW50X1R5cGVzXS54bWxQSwECLQAUAAYACAAAACEAWvQsW78AAAAVAQAACwAA&#10;AAAAAAAAAAAAAAAfAQAAX3JlbHMvLnJlbHNQSwECLQAUAAYACAAAACEAeAjIycMAAADbAAAADwAA&#10;AAAAAAAAAAAAAAAHAgAAZHJzL2Rvd25yZXYueG1sUEsFBgAAAAADAAMAtwAAAPcCAAAAAA==&#10;" path="m,5786l1696,1694,5792,,9888,1694r1697,4092l9888,9877,5792,11572,1696,9877,,5786xe" fillcolor="#fde097" stroked="f">
                  <v:path arrowok="t"/>
                </v:shape>
                <v:shape id="Graphic 15" o:spid="_x0000_s1040" style="position:absolute;left:31196;top:70999;width:18777;height:19500;visibility:visible;mso-wrap-style:square;v-text-anchor:top" coordsize="1877695,195008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6HlEwAAAANsAAAAPAAAAZHJzL2Rvd25yZXYueG1sRE9Ni8Iw&#10;EL0L+x/CLHjT1AVdqUaRXQS9CFoPHodmbIvJpNtErf31RhD2No/3OfNla424UeMrxwpGwwQEce50&#10;xYWCY7YeTEH4gKzROCYFD/KwXHz05phqd+c93Q6hEDGEfYoKyhDqVEqfl2TRD11NHLmzayyGCJtC&#10;6gbvMdwa+ZUkE2mx4thQYk0/JeWXw9Uq2D663Wmb4R8b/N6bX511u02nVP+zXc1ABGrDv/jt3ug4&#10;fwyvX+IBcvEEAAD//wMAUEsBAi0AFAAGAAgAAAAhANvh9svuAAAAhQEAABMAAAAAAAAAAAAAAAAA&#10;AAAAAFtDb250ZW50X1R5cGVzXS54bWxQSwECLQAUAAYACAAAACEAWvQsW78AAAAVAQAACwAAAAAA&#10;AAAAAAAAAAAfAQAAX3JlbHMvLnJlbHNQSwECLQAUAAYACAAAACEA2Oh5RMAAAADbAAAADwAAAAAA&#10;AAAAAAAAAAAHAgAAZHJzL2Rvd25yZXYueG1sUEsFBgAAAAADAAMAtwAAAPQCAAAAAA==&#10;" path="m1877502,r-98247,11572em1779255,11572r-98246,5786em1681009,17358r-92454,11573em1588555,28931r-92453,23145em1496102,52076r-98247,23145em1397855,75221r-86660,23145em1311195,98366r-92222,34717em1218973,133083r-86661,34718em1132312,167801r-80868,40504em1051444,208305r-80868,46290em970576,254595r-75306,46290em895270,300885r-80868,52076em814402,352961r-75006,52076em739396,405037r-69305,52076em670091,457113r-69329,63649em600762,520762r-69305,69435em531457,590197r-57766,63649em473691,653846r-57766,75221em415925,729067r-51997,69435em363928,798502r-57766,81008em306162,879510r-46204,75221em259958,954731r-40457,81007em219501,1035738r-46203,81008em173298,1116746r-34665,86794em138633,1203540r-34664,86793em103969,1290333r-28871,92580em75098,1382913r-23102,92580em51996,1475493r-23102,86794em28894,1562287r-11562,98367em17332,1660654l5769,1759020em5769,1759020l,1857386em,1857386r,92534e" filled="f" strokecolor="#fde097" strokeweight=".32164mm">
                  <v:path arrowok="t"/>
                </v:shape>
                <v:shape id="Graphic 16" o:spid="_x0000_s1041" style="position:absolute;left:31138;top:90440;width:121;height:121;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lvMlwgAAANsAAAAPAAAAZHJzL2Rvd25yZXYueG1sRE9Na8JA&#10;EL0X/A/LCN7qxiKhpK5BGiylh6KJ1euQHZPQ7GzIbpP033eFgrd5vM/ZpJNpxUC9aywrWC0jEMSl&#10;1Q1XCk7F/vEZhPPIGlvLpOCXHKTb2cMGE21HPtKQ+0qEEHYJKqi97xIpXVmTQbe0HXHgrrY36APs&#10;K6l7HEO4aeVTFMXSYMOhocaOXmsqv/Mfo2A8fpTZW1F9fp3XUXEaLnF+yFCpxXzavYDwNPm7+N/9&#10;rsP8GG6/hAPk9g8AAP//AwBQSwECLQAUAAYACAAAACEA2+H2y+4AAACFAQAAEwAAAAAAAAAAAAAA&#10;AAAAAAAAW0NvbnRlbnRfVHlwZXNdLnhtbFBLAQItABQABgAIAAAAIQBa9CxbvwAAABUBAAALAAAA&#10;AAAAAAAAAAAAAB8BAABfcmVscy8ucmVsc1BLAQItABQABgAIAAAAIQDnlvMlwgAAANsAAAAPAAAA&#10;AAAAAAAAAAAAAAcCAABkcnMvZG93bnJldi54bWxQSwUGAAAAAAMAAwC3AAAA9gIAAAAA&#10;" path="m,5786l1696,1694,5792,,9888,1694r1697,4092l9888,9877,5792,11572,1696,9877,,5786xe" fillcolor="#fde097" stroked="f">
                  <v:path arrowok="t"/>
                </v:shape>
                <v:shape id="Graphic 17" o:spid="_x0000_s1042" style="position:absolute;left:31196;top:90498;width:7805;height:15164;visibility:visible;mso-wrap-style:square;v-text-anchor:top" coordsize="780415,15163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3UWVwQAAANsAAAAPAAAAZHJzL2Rvd25yZXYueG1sRE9Li8Iw&#10;EL4L/ocwwt40VUSXaipFkZX1ILp6H5rpA5tJabJa99dvBMHbfHzPWa46U4sbta6yrGA8ikAQZ1ZX&#10;XCg4/2yHnyCcR9ZYWyYFD3KwSvq9Jcba3vlIt5MvRAhhF6OC0vsmltJlJRl0I9sQBy63rUEfYFtI&#10;3eI9hJtaTqJoJg1WHBpKbGhdUnY9/RoF9pvz/d/XId3s/HSWbi/renp+KPUx6NIFCE+df4tf7p0O&#10;8+fw/CUcIJN/AAAA//8DAFBLAQItABQABgAIAAAAIQDb4fbL7gAAAIUBAAATAAAAAAAAAAAAAAAA&#10;AAAAAABbQ29udGVudF9UeXBlc10ueG1sUEsBAi0AFAAGAAgAAAAhAFr0LFu/AAAAFQEAAAsAAAAA&#10;AAAAAAAAAAAAHwEAAF9yZWxzLy5yZWxzUEsBAi0AFAAGAAgAAAAhAN3dRZXBAAAA2wAAAA8AAAAA&#10;AAAAAAAAAAAABwIAAGRycy9kb3ducmV2LnhtbFBLBQYAAAAAAwADALcAAAD1AgAAAAA=&#10;" path="m,l5769,121511em5769,121511l17332,231450em17332,231450l34664,347175em34664,347175l57766,451327em57766,451327l86660,561266em86660,561266r40434,104152em127094,665418r40434,104153em167528,769571r51973,98366em219501,867937r57766,92580em277267,960517r57767,92580em335034,1053097r57766,81008em392800,1134105r69328,86793em462128,1220898r75098,81008em537226,1301906r80868,81007em618094,1382913r75099,69435em693193,1452348r86683,63649e" filled="f" strokecolor="#fde097" strokeweight=".32164mm">
                  <v:path arrowok="t"/>
                </v:shape>
                <v:shape id="Graphic 18" o:spid="_x0000_s1043" style="position:absolute;left:38937;top:105600;width:121;height:121;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RcLMxQAAANsAAAAPAAAAZHJzL2Rvd25yZXYueG1sRI9Ba8JA&#10;EIXvBf/DMkJvdWMpUlJXEcUiPZSaWL0O2TEJZmdDdk3Sf985FHqb4b1575vlenSN6qkLtWcD81kC&#10;irjwtubSwCnfP72CChHZYuOZDPxQgPVq8rDE1PqBj9RnsVQSwiFFA1WMbap1KCpyGGa+JRbt6juH&#10;Udau1LbDQcJdo5+TZKEd1iwNFba0rai4ZXdnYDh+FLv3vPz8Pr8k+am/LLKvHRrzOB03b6AijfHf&#10;/Hd9sIIvsPKLDKBXvwAAAP//AwBQSwECLQAUAAYACAAAACEA2+H2y+4AAACFAQAAEwAAAAAAAAAA&#10;AAAAAAAAAAAAW0NvbnRlbnRfVHlwZXNdLnhtbFBLAQItABQABgAIAAAAIQBa9CxbvwAAABUBAAAL&#10;AAAAAAAAAAAAAAAAAB8BAABfcmVscy8ucmVsc1BLAQItABQABgAIAAAAIQD5RcLMxQAAANsAAAAP&#10;AAAAAAAAAAAAAAAAAAcCAABkcnMvZG93bnJldi54bWxQSwUGAAAAAAMAAwC3AAAA+QIAAAAA&#10;" path="m,5786l1696,1694,5792,,9888,1694r1697,4092l9888,9877,5792,11572,1696,9877,,5786xe" fillcolor="#fde097" stroked="f">
                  <v:path arrowok="t"/>
                </v:shape>
                <v:shape id="Graphic 19" o:spid="_x0000_s1044" style="position:absolute;left:29406;top:89457;width:9595;height:16205;visibility:visible;mso-wrap-style:square;v-text-anchor:top" coordsize="959485,16205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pO1rvQAAANsAAAAPAAAAZHJzL2Rvd25yZXYueG1sRE/LqsIw&#10;EN1f8B/CCO6uqQrSVqOIILq9vtZjM7bFZhKaqPXvzQXB3RzOc+bLzjTiQa2vLSsYDRMQxIXVNZcK&#10;jofNbwrCB2SNjWVS8CIPy0XvZ465tk/+o8c+lCKGsM9RQRWCy6X0RUUG/dA64shdbWswRNiWUrf4&#10;jOGmkeMkmUqDNceGCh2tKypu+7tRINNJlmxvO3d1l5RG5/uJD81GqUG/W81ABOrCV/xx73Scn8H/&#10;L/EAuXgDAAD//wMAUEsBAi0AFAAGAAgAAAAhANvh9svuAAAAhQEAABMAAAAAAAAAAAAAAAAAAAAA&#10;AFtDb250ZW50X1R5cGVzXS54bWxQSwECLQAUAAYACAAAACEAWvQsW78AAAAVAQAACwAAAAAAAAAA&#10;AAAAAAAfAQAAX3JlbHMvLnJlbHNQSwECLQAUAAYACAAAACEArKTta70AAADbAAAADwAAAAAAAAAA&#10;AAAAAAAHAgAAZHJzL2Rvd25yZXYueG1sUEsFBgAAAAADAAMAtwAAAPECAAAAAA==&#10;" path="m958944,1620103l854928,1556455em854928,1556455r-98200,-69435em756728,1487020r-92430,-75222em664298,1411798r-92430,-81007em571868,1330791r-75075,-86794em496793,1243997r-80892,-92580em415901,1151417r-75098,-98366em340803,1053051l271498,948898em271498,948898l219501,844746em219501,844746l167505,734807em167505,734807l115532,624868em115532,624868l75098,503357em75098,503357l40433,381846em40433,381846l17332,260334em17332,260334l11539,133037em11539,133037l,e" filled="f" strokecolor="#fde097" strokeweight=".32164mm">
                  <v:path arrowok="t"/>
                </v:shape>
                <v:shape id="Graphic 20" o:spid="_x0000_s1045" style="position:absolute;left:29348;top:89399;width:120;height:121;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wR3wgAAANsAAAAPAAAAZHJzL2Rvd25yZXYueG1sRE9Na4NA&#10;EL0X+h+WKeRW10qQYLMJpaGl5BAaNc11cCcqdWfF3ar599lDIcfH+15vZ9OJkQbXWlbwEsUgiCur&#10;W64VlMXH8wqE88gaO8uk4EoOtpvHhzVm2k58pDH3tQgh7DJU0HjfZ1K6qiGDLrI9ceAudjDoAxxq&#10;qQecQrjpZBLHqTTYcmhosKf3hqrf/M8omI77avdZ1IfTzzIuyvGc5t87VGrxNL+9gvA0+7v43/2l&#10;FSRhffgSfoDc3AAAAP//AwBQSwECLQAUAAYACAAAACEA2+H2y+4AAACFAQAAEwAAAAAAAAAAAAAA&#10;AAAAAAAAW0NvbnRlbnRfVHlwZXNdLnhtbFBLAQItABQABgAIAAAAIQBa9CxbvwAAABUBAAALAAAA&#10;AAAAAAAAAAAAAB8BAABfcmVscy8ucmVsc1BLAQItABQABgAIAAAAIQDJXwR3wgAAANsAAAAPAAAA&#10;AAAAAAAAAAAAAAcCAABkcnMvZG93bnJldi54bWxQSwUGAAAAAAMAAwC3AAAA9gIAAAAA&#10;" path="m,5786l1696,1694,5792,,9888,1694r1697,4092l9888,9877,5792,11572,1696,9877,,5786xe" fillcolor="#fde097" stroked="f">
                  <v:path arrowok="t"/>
                </v:shape>
                <v:shape id="Graphic 21" o:spid="_x0000_s1046" style="position:absolute;left:29406;top:70189;width:18605;height:19272;visibility:visible;mso-wrap-style:square;v-text-anchor:top" coordsize="1860550,19272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d4PcxAAAANsAAAAPAAAAZHJzL2Rvd25yZXYueG1sRI/NasMw&#10;EITvhbyD2EAupZFtSilOlFBSCoFAiu3S82JtbFNr5VjyT94+KhR6HGbmG2a7n00rRupdY1lBvI5A&#10;EJdWN1wp+Co+nl5BOI+ssbVMCm7kYL9bPGwx1XbijMbcVyJA2KWooPa+S6V0ZU0G3dp2xMG72N6g&#10;D7KvpO5xCnDTyiSKXqTBhsNCjR0daip/8sEoKLPT89AV1096b5uz1FMSPebfSq2W89sGhKfZ/4f/&#10;2ketIInh90v4AXJ3BwAA//8DAFBLAQItABQABgAIAAAAIQDb4fbL7gAAAIUBAAATAAAAAAAAAAAA&#10;AAAAAAAAAABbQ29udGVudF9UeXBlc10ueG1sUEsBAi0AFAAGAAgAAAAhAFr0LFu/AAAAFQEAAAsA&#10;AAAAAAAAAAAAAAAAHwEAAF9yZWxzLy5yZWxzUEsBAi0AFAAGAAgAAAAhABR3g9zEAAAA2wAAAA8A&#10;AAAAAAAAAAAAAAAABwIAAGRycy9kb3ducmV2LnhtbFBLBQYAAAAAAwADALcAAAD4AgAAAAA=&#10;" path="m,1926821r5769,-98366em5769,1828455r,-92580em5769,1735875r11563,-98367em17332,1637508r11539,-92580em28871,1544928r23102,-92580em51973,1452348r23125,-86793em75098,1365555r28871,-86794em103969,1278761r34664,-86794em138633,1191967r34665,-86794em173298,1105173r40434,-81007em213732,1024166r40434,-86794em254166,937372r51996,-75221em306162,862151r51973,-69435em358135,792716r57766,-75221em415901,717495r51997,-69435em467898,648060r63536,-69435em531434,578625r63558,-63649em594992,514976r69306,-57863em664298,457113r69328,-63648em733626,393465r75099,-52077em808725,341388r75098,-46290em883823,295098r80914,-52076em964737,243022r75075,-40504em1039812,202518r92454,-40503em1132266,162015r75075,-34718em1207341,127297r92453,-28931em1299794,98366r92454,-28931em1392248,69435r92222,-23145em1484470,46290r92453,-17359em1576923,28931r86661,-17359em1663584,11572l1767623,5786em1767623,5786l1860077,e" filled="f" strokecolor="#fde097" strokeweight=".32164mm">
                  <v:path arrowok="t"/>
                </v:shape>
                <v:shape id="Graphic 22" o:spid="_x0000_s1047" style="position:absolute;left:47949;top:70131;width:120;height:120;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wT+bxAAAANsAAAAPAAAAZHJzL2Rvd25yZXYueG1sRI9Ba8JA&#10;FITvBf/D8gRvdWMQKdFViqKIh6KJtddH9jUJzb4N2TWJ/74rFHocZuYbZrUZTC06al1lWcFsGoEg&#10;zq2uuFBwzfavbyCcR9ZYWyYFD3KwWY9eVpho2/OFutQXIkDYJaig9L5JpHR5SQbd1DbEwfu2rUEf&#10;ZFtI3WIf4KaWcRQtpMGKw0KJDW1Lyn/Su1HQX0757pAVH5+3eZRdu69Fet6hUpPx8L4E4Wnw/+G/&#10;9lEriGN4fgk/QK5/AQAA//8DAFBLAQItABQABgAIAAAAIQDb4fbL7gAAAIUBAAATAAAAAAAAAAAA&#10;AAAAAAAAAABbQ29udGVudF9UeXBlc10ueG1sUEsBAi0AFAAGAAgAAAAhAFr0LFu/AAAAFQEAAAsA&#10;AAAAAAAAAAAAAAAAHwEAAF9yZWxzLy5yZWxzUEsBAi0AFAAGAAgAAAAhAFbBP5vEAAAA2wAAAA8A&#10;AAAAAAAAAAAAAAAABwIAAGRycy9kb3ducmV2LnhtbFBLBQYAAAAAAwADALcAAAD4AgAAAAA=&#10;" path="m,5786l1696,1694,5792,,9888,1694r1697,4092l9888,9877,5792,11572,1696,9877,,5786xe" fillcolor="#fde097" stroked="f">
                  <v:path arrowok="t"/>
                </v:shape>
                <v:shape id="Graphic 23" o:spid="_x0000_s1048" style="position:absolute;left:48007;top:70189;width:8610;height:1911;visibility:visible;mso-wrap-style:square;v-text-anchor:top" coordsize="861060,19113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F6E4xAAAANsAAAAPAAAAZHJzL2Rvd25yZXYueG1sRI/dagIx&#10;FITvhb5DOAXvNKvFUlaj2EpFBC3+PMBhc9wsbk7WTXTXtzcFwcthZr5hJrPWluJGtS8cKxj0ExDE&#10;mdMF5wqOh9/eFwgfkDWWjknBnTzMpm+dCabaNbyj2z7kIkLYp6jAhFClUvrMkEXfdxVx9E6uthii&#10;rHOpa2wi3JZymCSf0mLBccFgRT+GsvP+ahX4nZyvLtvBZtlcv8/OLNajzR8q1X1v52MQgdrwCj/b&#10;K61g+AH/X+IPkNMHAAAA//8DAFBLAQItABQABgAIAAAAIQDb4fbL7gAAAIUBAAATAAAAAAAAAAAA&#10;AAAAAAAAAABbQ29udGVudF9UeXBlc10ueG1sUEsBAi0AFAAGAAgAAAAhAFr0LFu/AAAAFQEAAAsA&#10;AAAAAAAAAAAAAAAAHwEAAF9yZWxzLy5yZWxzUEsBAi0AFAAGAAgAAAAhABsXoTjEAAAA2wAAAA8A&#10;AAAAAAAAAAAAAAAABwIAAGRycy9kb3ducmV2LnhtbFBLBQYAAAAAAwADALcAAAD4AgAAAAA=&#10;" path="m,l115624,em115624,l231018,11572em231018,11572l340850,23145em340850,23145l450450,52076em450450,52076l554489,75221em554489,75221r104039,28931em658528,104152r98247,40504em756775,144656r103807,46290e" filled="f" strokecolor="#fde097" strokeweight=".32164mm">
                  <v:path arrowok="t"/>
                </v:shape>
                <v:shape id="Graphic 24" o:spid="_x0000_s1049" style="position:absolute;left:56554;top:72040;width:121;height:121;visibility:visible;mso-wrap-style:square;v-text-anchor:top" coordsize="12065,120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ZAJ0xQAAANsAAAAPAAAAZHJzL2Rvd25yZXYueG1sRI9Ba8JA&#10;FITvQv/D8gq96aYiIqmbIJWW0oPUJNXrI/tMQrNvQ3abpP/eLQgeh5n5htmmk2nFQL1rLCt4XkQg&#10;iEurG64UFPnbfAPCeWSNrWVS8EcO0uRhtsVY25GPNGS+EgHCLkYFtfddLKUrazLoFrYjDt7F9gZ9&#10;kH0ldY9jgJtWLqNoLQ02HBZq7Oi1pvIn+zUKxuNnuX/Pq8P3aRXlxXBeZ197VOrpcdq9gPA0+Xv4&#10;1v7QCpYr+P8SfoBMrgAAAP//AwBQSwECLQAUAAYACAAAACEA2+H2y+4AAACFAQAAEwAAAAAAAAAA&#10;AAAAAAAAAAAAW0NvbnRlbnRfVHlwZXNdLnhtbFBLAQItABQABgAIAAAAIQBa9CxbvwAAABUBAAAL&#10;AAAAAAAAAAAAAAAAAB8BAABfcmVscy8ucmVsc1BLAQItABQABgAIAAAAIQC2ZAJ0xQAAANsAAAAP&#10;AAAAAAAAAAAAAAAAAAcCAABkcnMvZG93bnJldi54bWxQSwUGAAAAAAMAAwC3AAAA+QIAAAAA&#10;" path="m11582,5778l9880,1689,5791,,1689,1689,,5778,1689,9880r4102,1689l9880,9880,11582,5778xe" fillcolor="#fde097" stroked="f">
                  <v:path arrowok="t"/>
                </v:shape>
                <v:shape id="Graphic 25" o:spid="_x0000_s1050" style="position:absolute;left:283;top:11887;width:48729;height:52197;visibility:visible;mso-wrap-style:square;v-text-anchor:top" coordsize="4872990,5219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5h/gHwgAAANsAAAAPAAAAZHJzL2Rvd25yZXYueG1sRI9Bi8Iw&#10;FITvC/6H8ARva6q4ItVYVHZxWbxYFa+P5tmWNi+liVr//UYQPA4z3wyzSDpTixu1rrSsYDSMQBBn&#10;VpecKzgefj5nIJxH1lhbJgUPcpAsex8LjLW9855uqc9FKGEXo4LC+yaW0mUFGXRD2xAH72Jbgz7I&#10;Npe6xXsoN7UcR9FUGiw5LBTY0KagrEqvRsH42pzT75lZn7Yp/a0mVVaujzulBv1uNQfhqfPv8Iv+&#10;1YH7gueX8APk8h8AAP//AwBQSwECLQAUAAYACAAAACEA2+H2y+4AAACFAQAAEwAAAAAAAAAAAAAA&#10;AAAAAAAAW0NvbnRlbnRfVHlwZXNdLnhtbFBLAQItABQABgAIAAAAIQBa9CxbvwAAABUBAAALAAAA&#10;AAAAAAAAAAAAAB8BAABfcmVscy8ucmVsc1BLAQItABQABgAIAAAAIQC5h/gHwgAAANsAAAAPAAAA&#10;AAAAAAAAAAAAAAcCAABkcnMvZG93bnJldi54bWxQSwUGAAAAAAMAAwC3AAAA9gIAAAAA&#10;" path="m1394117,4847729l1064882,4723892,762038,4569269r-94755,-62776l392722,4308246r-80620,-84607l151574,4068280r-48793,-59055l80619,3973753,12242,3880193r21717,76009l105625,4064571r115304,165481l266420,4274299r79451,111303l436841,4474095r194222,168034l836815,4787366r215380,135281l1200010,4978247r-109563,-54787l770597,4735309r-98056,-77584l483514,4491647r-90983,-88494l308597,4303738r-81331,-98438l148526,4107840,74269,3998493r70244,80709l219240,4148010r72834,81674l531787,4441964r267970,168631l987856,4708487r300635,113080l1394117,4847729xem3606393,2395690r-5029,-96736l3592385,2230323r,257784l3589680,2558110r-5207,69050l3574021,2694368r-10516,67056l3550501,2827553r-18238,64275l3515042,2953397r-44894,119330l3416820,3182963r-29235,54089l3358400,3291281r-66967,99174l3252876,3438067r-38671,47587l3176587,3530777r-42888,43028l3090888,3616985r-44501,39446l2952343,3733571r-48666,35052l2852356,3802545r-50292,31470l2746629,3863429r-51905,27901l2637612,3917264r-56083,23254l2466060,3979951r-118630,32436l2286470,4024909r-125235,18098l2034857,4048709r-65761,1943l1916569,4048671r-54165,-5550l1810854,4038511r-50571,-7176l1707210,4023220r-52210,-10744l1555153,3986746r-50216,-15914l1357185,3915245r-139268,-70143l1172527,3816185r-71907,-44819l1031646,3718788r-68009,-55219l899172,3606838r-59880,-61062l783945,3480511r-54394,-67767l678751,3343249r57925,66243l796607,3470452r64440,56833l929030,3582505r67361,49047l1068336,3676269r72886,42240l1217676,3759123r156121,64643l1456105,3848798r80683,21463l1622031,3887495r86182,14757l1793887,3910761r87516,3290l1961134,3914394r81648,-4737l2122843,3901236r78537,-11950l2278151,3873830r78880,-20727l2430551,3830497r75629,-27863l2576576,3772916r72275,-35065l2718600,3701961r69139,-42164l2851632,3615791r64885,-46609l2978188,3515309r59042,-54737l3102762,3396437r61328,-68707l3217748,3256038r54496,-74218l3318078,3107296r41605,-79083l3399574,2945523r33807,-82004l3476104,2734475r16586,-67742l3508337,2601493r11379,-69698l3527628,2463749r5245,-69152l3535591,2324595r1333,-58763l3534753,2208822r-3201,-54559l3526777,2096274r-8407,-56515l3509048,1985987r-11875,-54851l3482543,1875358r28803,72961l3532962,2024621r19050,75209l3568471,2174075r11862,78562l3589642,2330119r2261,80747l3592385,2488107r,-257784l3570859,2112848r-21971,-91135l3519805,1933714r-19711,-51752l3485591,1843913r-38862,-85637l3435997,1763128r21984,67437l3476358,1899704r14834,70675l3503523,2040102r9601,68822l3519182,2179243r2439,72060l3521621,2322309r-4026,81356l3511080,2484082r-10884,75933l3484905,2640101r-19507,75527l3443287,2790190r-24752,73672l3387661,2938081r-32512,70650l3317456,3077413r-40348,67818l3235287,3209404r-48095,64783l3137535,3335528r-52210,60274l3028785,3451479r-59043,54737l2906458,3556495r-62281,47600l2780233,3648202r-69101,42062l2641485,3726192r-68796,33401l2498712,3790924r-71946,26289l2353132,3839794r-78867,20714l2197443,3876078r-78398,11887l2042464,3894721r-81648,4737l1892173,3899154r-104775,-2680l1694027,3885057r-92392,-13996l1512214,3849154r-88481,-24384l1334706,3794239r-84582,-34773l1089380,3675418r-78714,-50356l936510,3570490r-69608,-58788l798220,3450425r-66675,-66574l706361,3353638r-35979,-43180l612749,3235553r-11684,7455l653808,3330905r59855,84747l778090,3496081r68936,76314l917956,3643426r78028,67869l1079550,3772331r85509,55855l1210437,3857091r141871,71120l1401584,3946753r48298,21133l1550276,3999712r102451,26696l1704822,4037126r53175,8154l1808581,4052468r54153,5563l1914283,4062628r135839,711l2131758,4058602r80061,-8420l2293937,4036606r76772,-15456l2523109,3977817r73037,-28841l2666428,3919220r72377,-35014l2805963,3847338r65557,-40551l2935427,3762781r61303,-44996l3057423,3666515r54483,-50521l3168345,3560280r51371,-57735l3268357,3443897r44527,-63157l3357346,3317443r40297,-67717l3434372,3183636r33477,-73241l3497796,3038665r27305,-72593l3548189,2888919r19507,-75526l3583025,2733205r11824,-78423l3602342,2571762r4013,-81356l3606393,2395690xem4473321,2450922r-1245,-122581l4449648,2089238r-21298,-116560l4404449,1855139r-31598,-120434l4331589,1624203r-39396,-123368l4240542,1386420r-58737,-103492l4122356,1165580r-69024,-107366l3979748,962685r2172,-12751l3905529,853351r-83261,-85586l3733901,680250,3550018,516102,3351365,359981,3022562,195592,2910395,139839,2793758,95961,2551531,31991r71870,13462l2702280,47993r146368,27914l2993148,116687,2824632,53301,2665996,34340,2586393,17970r-81522,-3531l2430411,r-1879,12865l2456103,23241r98730,23558l2617038,70205r128905,34912l2812580,116611r59664,22454l2929940,174320r121832,45834l3109569,255460r59563,22403l3341700,369912r50622,46178l3447516,450418r48032,45199l3550742,529945r196786,168999l3829634,811250r49898,32334l3920591,899731r30849,38735l3959060,954900r115277,165481l4110088,1174534r59461,117348l4228274,1395387r49060,113423l4316717,1632178r41262,110503l4387075,1862175r30874,106591l4439247,2085327r11633,126492l4454614,2335339r1244,122593l4456366,2566670r-9055,118707l4428490,2813989r-14986,102909l4384281,3041599r-29845,110896l4319397,3261423r-40234,106985l4226649,3484346r-50635,103073l4120286,3688575r-65507,111049l3990530,3884003r-71323,95300l3835616,4083545r-79845,78511l3668852,4251490r-94704,86487l3478809,4410672r-103238,69723l3269843,4549165r-101257,56896l3069196,4650092r-106451,54940l2851086,4758017r-105308,28232l2529954,4840757r-117577,37186l2301138,4890376r-109258,-394l2075446,4900473r-346075,-8065l1503375,4848110r-332245,-84264l1394117,4847729r107378,13247l1614805,4890033r232346,19545l2076170,4914303r116434,-10478l2301862,4904219r115710,-24320l2530678,4854600r110515,-26276l2748991,4801032r109791,-40120l2965958,4719815r109055,-53962l3178975,4609973r202527,-113792l3484626,4426432r99911,-84544l3679253,4255401r89408,-88493l3848506,4088396r76518,-93345l4003522,3888892r64250,-84379l4133177,3693426r55829,-101117l4242244,3490214r49810,-116955l4332287,3266275r35141,-108903l4401756,3034601r24638,-112852l4445952,2806992r14250,-116764l4469358,2571559r3963,-120637xem4872507,2601074r-3835,-123558l4864100,2340114r-21197,-116522l4823472,2094166r-28994,-119456l4760290,1853298r-39395,-123368l4676318,1604606r-54268,-115379l4565205,1372857r-62065,-118326l4415206,1126477r-48743,-59042l4319473,995489r-48755,-59042l4163441,828255,3997020,657110,3687356,418503,3342335,234454,3049384,124269r-77026,-15405l2993148,116687r347307,130632l3664686,423557r58522,49149l3783507,508952r121412,86373l4016565,691591r53327,47193l4121239,798804r102082,106248l4269575,963155r48755,59042l4361980,1079322r46164,58064l4490885,1263484r62052,118326l4609782,1498180r51664,114402l4710506,1726018r39383,123368l4779619,1982685r29096,119495l4832515,2219680r14224,127470l4855781,2472664r-736,135408l4853673,2729687r-10922,131572l4830991,2978950r-21425,127635l4783048,3232289r-34315,122784l4704753,3487788r-40246,106985l4607534,3722586r-53238,102095l4491393,3936708r-63526,98234l4354677,4143095r-81000,105220l4194568,4340669r-91389,101321l4011066,4529455r-92735,73672l3815816,4686681r-103124,69761l3599891,4836134r-113640,65812l3372104,4953990r-116853,51029l3133204,5054092r-240259,72453l2772041,5148910r-123393,21438l2522550,5190756r-124130,7582l2151938,5200612r-122263,-5284l1786216,5158029r-118516,-31001l1544726,5107902r90754,34137l2129993,5219497r251688,-318l2634513,5192166r125997,-20460l2881414,5149342r129743,-46177l3133928,5067935r122047,-49073l3375329,4968773r178080,-95847l3610178,4840008r108331,-67805l3826218,4690592r100533,-70726l4116070,4446829r88785,-102286l4282097,4265053r81000,-105232l4436389,4051706r63526,-98222l4567288,3829570r53137,-102133l4677397,3599611r40246,-106972l4761623,3359924r34417,-122745l4822571,3111474r25895,-139522l4860112,2854223r11036,-131547l4872507,2601074xe" fillcolor="#ffe0a0" stroked="f">
                  <v:path arrowok="t"/>
                </v:shape>
                <v:shape id="Graphic 26" o:spid="_x0000_s1051" style="position:absolute;left:3810;top:103748;width:23837;height:1886;visibility:visible;mso-wrap-style:square;v-text-anchor:top" coordsize="2383790,188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R9/9xQAAANsAAAAPAAAAZHJzL2Rvd25yZXYueG1sRI9Ba8JA&#10;FITvBf/D8gRvdWOwQaKriCAIlkLVFnN7ZF+zodm3Ibtq6q93C4Ueh5n5hlmsetuIK3W+dqxgMk5A&#10;EJdO11wpOB23zzMQPiBrbByTgh/ysFoOnhaYa3fjd7oeQiUihH2OCkwIbS6lLw1Z9GPXEkfvy3UW&#10;Q5RdJXWHtwi3jUyTJJMWa44LBlvaGCq/Dxer4CMzL9vNa180aXbWl+m9eNt/FkqNhv16DiJQH/7D&#10;f+2dVpBm8Psl/gC5fAAAAP//AwBQSwECLQAUAAYACAAAACEA2+H2y+4AAACFAQAAEwAAAAAAAAAA&#10;AAAAAAAAAAAAW0NvbnRlbnRfVHlwZXNdLnhtbFBLAQItABQABgAIAAAAIQBa9CxbvwAAABUBAAAL&#10;AAAAAAAAAAAAAAAAAB8BAABfcmVscy8ucmVsc1BLAQItABQABgAIAAAAIQAxR9/9xQAAANsAAAAP&#10;AAAAAAAAAAAAAAAAAAcCAABkcnMvZG93bnJldi54bWxQSwUGAAAAAAMAAwC3AAAA+QIAAAAA&#10;" path="m2383205,l,,,188315r2383205,l2383205,xe" stroked="f">
                  <v:path arrowok="t"/>
                </v:shape>
                <w10:wrap anchorx="page" anchory="page"/>
              </v:group>
            </w:pict>
          </mc:Fallback>
        </mc:AlternateContent>
      </w:r>
    </w:p>
    <w:p w14:paraId="16D22D14" w14:textId="77777777" w:rsidR="006857A9" w:rsidRDefault="006857A9">
      <w:pPr>
        <w:pStyle w:val="Corpodetexto"/>
        <w:rPr>
          <w:rFonts w:ascii="Times New Roman"/>
          <w:sz w:val="52"/>
        </w:rPr>
      </w:pPr>
    </w:p>
    <w:p w14:paraId="1818290B" w14:textId="77777777" w:rsidR="006857A9" w:rsidRDefault="006857A9">
      <w:pPr>
        <w:pStyle w:val="Corpodetexto"/>
        <w:rPr>
          <w:rFonts w:ascii="Times New Roman"/>
          <w:sz w:val="52"/>
        </w:rPr>
      </w:pPr>
    </w:p>
    <w:p w14:paraId="71EB3720" w14:textId="77777777" w:rsidR="006857A9" w:rsidRDefault="006857A9">
      <w:pPr>
        <w:pStyle w:val="Corpodetexto"/>
        <w:spacing w:before="204"/>
        <w:rPr>
          <w:rFonts w:ascii="Times New Roman"/>
          <w:sz w:val="52"/>
        </w:rPr>
      </w:pPr>
    </w:p>
    <w:p w14:paraId="67AEC64D" w14:textId="77777777" w:rsidR="006857A9" w:rsidRDefault="00606FBE">
      <w:pPr>
        <w:pStyle w:val="Ttulo"/>
        <w:spacing w:line="264" w:lineRule="auto"/>
        <w:ind w:left="5821" w:right="1384"/>
        <w:jc w:val="right"/>
      </w:pPr>
      <w:r>
        <w:rPr>
          <w:color w:val="000080"/>
          <w:spacing w:val="-2"/>
        </w:rPr>
        <w:t>DEMONSTRAÇÕES FINANCEIRAS INTERMEDIÁRIAS</w:t>
      </w:r>
    </w:p>
    <w:p w14:paraId="36FA6598" w14:textId="77777777" w:rsidR="006857A9" w:rsidRDefault="006857A9">
      <w:pPr>
        <w:pStyle w:val="Corpodetexto"/>
        <w:rPr>
          <w:rFonts w:ascii="Tahoma"/>
          <w:sz w:val="52"/>
        </w:rPr>
      </w:pPr>
    </w:p>
    <w:p w14:paraId="3F184818" w14:textId="77777777" w:rsidR="006857A9" w:rsidRDefault="006857A9">
      <w:pPr>
        <w:pStyle w:val="Corpodetexto"/>
        <w:rPr>
          <w:rFonts w:ascii="Tahoma"/>
          <w:sz w:val="52"/>
        </w:rPr>
      </w:pPr>
    </w:p>
    <w:p w14:paraId="21928C53" w14:textId="77777777" w:rsidR="006857A9" w:rsidRDefault="006857A9">
      <w:pPr>
        <w:pStyle w:val="Corpodetexto"/>
        <w:spacing w:before="292"/>
        <w:rPr>
          <w:rFonts w:ascii="Tahoma"/>
          <w:sz w:val="52"/>
        </w:rPr>
      </w:pPr>
    </w:p>
    <w:p w14:paraId="0E1E0A32" w14:textId="77777777" w:rsidR="006857A9" w:rsidRDefault="00606FBE">
      <w:pPr>
        <w:pStyle w:val="Ttulo"/>
        <w:ind w:firstLine="0"/>
      </w:pPr>
      <w:r>
        <w:rPr>
          <w:color w:val="000080"/>
        </w:rPr>
        <w:t>2°</w:t>
      </w:r>
      <w:r>
        <w:rPr>
          <w:color w:val="000080"/>
          <w:spacing w:val="-4"/>
        </w:rPr>
        <w:t xml:space="preserve"> </w:t>
      </w:r>
      <w:r>
        <w:rPr>
          <w:color w:val="000080"/>
        </w:rPr>
        <w:t>TRIMESTRE</w:t>
      </w:r>
      <w:r>
        <w:rPr>
          <w:color w:val="000080"/>
          <w:spacing w:val="-3"/>
        </w:rPr>
        <w:t xml:space="preserve"> </w:t>
      </w:r>
      <w:r>
        <w:rPr>
          <w:color w:val="000080"/>
        </w:rPr>
        <w:t>DE</w:t>
      </w:r>
      <w:r>
        <w:rPr>
          <w:color w:val="000080"/>
          <w:spacing w:val="-7"/>
        </w:rPr>
        <w:t xml:space="preserve"> </w:t>
      </w:r>
      <w:r>
        <w:rPr>
          <w:color w:val="000080"/>
          <w:spacing w:val="-4"/>
        </w:rPr>
        <w:t>2026</w:t>
      </w:r>
    </w:p>
    <w:p w14:paraId="3179E2ED" w14:textId="77777777" w:rsidR="006857A9" w:rsidRDefault="006857A9">
      <w:pPr>
        <w:pStyle w:val="Corpodetexto"/>
        <w:rPr>
          <w:rFonts w:ascii="Tahoma"/>
          <w:sz w:val="52"/>
        </w:rPr>
      </w:pPr>
    </w:p>
    <w:p w14:paraId="2C0371DE" w14:textId="77777777" w:rsidR="006857A9" w:rsidRDefault="006857A9">
      <w:pPr>
        <w:pStyle w:val="Corpodetexto"/>
        <w:rPr>
          <w:rFonts w:ascii="Tahoma"/>
          <w:sz w:val="52"/>
        </w:rPr>
      </w:pPr>
    </w:p>
    <w:p w14:paraId="1B342E56" w14:textId="77777777" w:rsidR="006857A9" w:rsidRDefault="006857A9">
      <w:pPr>
        <w:pStyle w:val="Corpodetexto"/>
        <w:rPr>
          <w:rFonts w:ascii="Tahoma"/>
          <w:sz w:val="52"/>
        </w:rPr>
      </w:pPr>
    </w:p>
    <w:p w14:paraId="3BE2672B" w14:textId="77777777" w:rsidR="006857A9" w:rsidRDefault="006857A9">
      <w:pPr>
        <w:pStyle w:val="Corpodetexto"/>
        <w:rPr>
          <w:rFonts w:ascii="Tahoma"/>
          <w:sz w:val="52"/>
        </w:rPr>
      </w:pPr>
    </w:p>
    <w:p w14:paraId="779CB2DC" w14:textId="77777777" w:rsidR="006857A9" w:rsidRDefault="006857A9">
      <w:pPr>
        <w:pStyle w:val="Corpodetexto"/>
        <w:spacing w:before="187"/>
        <w:rPr>
          <w:rFonts w:ascii="Tahoma"/>
          <w:sz w:val="52"/>
        </w:rPr>
      </w:pPr>
    </w:p>
    <w:p w14:paraId="5186A4BF" w14:textId="77777777" w:rsidR="006857A9" w:rsidRDefault="00606FBE">
      <w:pPr>
        <w:ind w:left="8219" w:right="1129" w:firstLine="365"/>
        <w:jc w:val="right"/>
        <w:rPr>
          <w:rFonts w:ascii="Trebuchet MS"/>
          <w:b/>
          <w:sz w:val="24"/>
        </w:rPr>
      </w:pPr>
      <w:r>
        <w:rPr>
          <w:rFonts w:ascii="Trebuchet MS"/>
          <w:b/>
          <w:color w:val="000080"/>
          <w:sz w:val="24"/>
        </w:rPr>
        <w:t>Rio</w:t>
      </w:r>
      <w:r>
        <w:rPr>
          <w:rFonts w:ascii="Trebuchet MS"/>
          <w:b/>
          <w:color w:val="000080"/>
          <w:spacing w:val="-16"/>
          <w:sz w:val="24"/>
        </w:rPr>
        <w:t xml:space="preserve"> </w:t>
      </w:r>
      <w:r>
        <w:rPr>
          <w:rFonts w:ascii="Trebuchet MS"/>
          <w:b/>
          <w:color w:val="000080"/>
          <w:sz w:val="24"/>
        </w:rPr>
        <w:t>de</w:t>
      </w:r>
      <w:r>
        <w:rPr>
          <w:rFonts w:ascii="Trebuchet MS"/>
          <w:b/>
          <w:color w:val="000080"/>
          <w:spacing w:val="-16"/>
          <w:sz w:val="24"/>
        </w:rPr>
        <w:t xml:space="preserve"> </w:t>
      </w:r>
      <w:r>
        <w:rPr>
          <w:rFonts w:ascii="Trebuchet MS"/>
          <w:b/>
          <w:color w:val="000080"/>
          <w:sz w:val="24"/>
        </w:rPr>
        <w:t>Janeiro 30</w:t>
      </w:r>
      <w:r>
        <w:rPr>
          <w:rFonts w:ascii="Trebuchet MS"/>
          <w:b/>
          <w:color w:val="000080"/>
          <w:spacing w:val="-2"/>
          <w:sz w:val="24"/>
        </w:rPr>
        <w:t xml:space="preserve"> </w:t>
      </w:r>
      <w:r>
        <w:rPr>
          <w:rFonts w:ascii="Trebuchet MS"/>
          <w:b/>
          <w:color w:val="000080"/>
          <w:sz w:val="24"/>
        </w:rPr>
        <w:t>de junho</w:t>
      </w:r>
      <w:r>
        <w:rPr>
          <w:rFonts w:ascii="Trebuchet MS"/>
          <w:b/>
          <w:color w:val="000080"/>
          <w:spacing w:val="-2"/>
          <w:sz w:val="24"/>
        </w:rPr>
        <w:t xml:space="preserve"> </w:t>
      </w:r>
      <w:r>
        <w:rPr>
          <w:rFonts w:ascii="Trebuchet MS"/>
          <w:b/>
          <w:color w:val="000080"/>
          <w:spacing w:val="-4"/>
          <w:sz w:val="24"/>
        </w:rPr>
        <w:t>2026</w:t>
      </w:r>
    </w:p>
    <w:p w14:paraId="356B12EC" w14:textId="77777777" w:rsidR="006857A9" w:rsidRDefault="006857A9">
      <w:pPr>
        <w:pStyle w:val="Corpodetexto"/>
        <w:rPr>
          <w:rFonts w:ascii="Trebuchet MS"/>
          <w:b/>
          <w:sz w:val="14"/>
        </w:rPr>
      </w:pPr>
    </w:p>
    <w:p w14:paraId="67C1B1E9" w14:textId="77777777" w:rsidR="006857A9" w:rsidRDefault="006857A9">
      <w:pPr>
        <w:pStyle w:val="Corpodetexto"/>
        <w:rPr>
          <w:rFonts w:ascii="Trebuchet MS"/>
          <w:b/>
          <w:sz w:val="14"/>
        </w:rPr>
      </w:pPr>
    </w:p>
    <w:p w14:paraId="0CD3311B" w14:textId="77777777" w:rsidR="006857A9" w:rsidRDefault="006857A9">
      <w:pPr>
        <w:pStyle w:val="Corpodetexto"/>
        <w:rPr>
          <w:rFonts w:ascii="Trebuchet MS"/>
          <w:b/>
          <w:sz w:val="14"/>
        </w:rPr>
      </w:pPr>
    </w:p>
    <w:p w14:paraId="1D0F9D25" w14:textId="77777777" w:rsidR="006857A9" w:rsidRDefault="006857A9">
      <w:pPr>
        <w:pStyle w:val="Corpodetexto"/>
        <w:rPr>
          <w:rFonts w:ascii="Trebuchet MS"/>
          <w:b/>
          <w:sz w:val="14"/>
        </w:rPr>
      </w:pPr>
    </w:p>
    <w:p w14:paraId="7B0C6117" w14:textId="77777777" w:rsidR="006857A9" w:rsidRDefault="006857A9">
      <w:pPr>
        <w:pStyle w:val="Corpodetexto"/>
        <w:rPr>
          <w:rFonts w:ascii="Trebuchet MS"/>
          <w:b/>
          <w:sz w:val="14"/>
        </w:rPr>
      </w:pPr>
    </w:p>
    <w:p w14:paraId="24F5A897" w14:textId="77777777" w:rsidR="006857A9" w:rsidRDefault="006857A9">
      <w:pPr>
        <w:pStyle w:val="Corpodetexto"/>
        <w:rPr>
          <w:rFonts w:ascii="Trebuchet MS"/>
          <w:b/>
          <w:sz w:val="14"/>
        </w:rPr>
      </w:pPr>
    </w:p>
    <w:p w14:paraId="7F517ECB" w14:textId="77777777" w:rsidR="006857A9" w:rsidRDefault="006857A9">
      <w:pPr>
        <w:pStyle w:val="Corpodetexto"/>
        <w:rPr>
          <w:rFonts w:ascii="Trebuchet MS"/>
          <w:b/>
          <w:sz w:val="14"/>
        </w:rPr>
      </w:pPr>
    </w:p>
    <w:p w14:paraId="747A3F0F" w14:textId="77777777" w:rsidR="006857A9" w:rsidRDefault="006857A9">
      <w:pPr>
        <w:pStyle w:val="Corpodetexto"/>
        <w:rPr>
          <w:rFonts w:ascii="Trebuchet MS"/>
          <w:b/>
          <w:sz w:val="14"/>
        </w:rPr>
      </w:pPr>
    </w:p>
    <w:p w14:paraId="10D21278" w14:textId="77777777" w:rsidR="006857A9" w:rsidRDefault="006857A9">
      <w:pPr>
        <w:pStyle w:val="Corpodetexto"/>
        <w:rPr>
          <w:rFonts w:ascii="Trebuchet MS"/>
          <w:b/>
          <w:sz w:val="14"/>
        </w:rPr>
      </w:pPr>
    </w:p>
    <w:p w14:paraId="661B4E59" w14:textId="77777777" w:rsidR="006857A9" w:rsidRDefault="006857A9">
      <w:pPr>
        <w:pStyle w:val="Corpodetexto"/>
        <w:rPr>
          <w:rFonts w:ascii="Trebuchet MS"/>
          <w:b/>
          <w:sz w:val="14"/>
        </w:rPr>
      </w:pPr>
    </w:p>
    <w:p w14:paraId="4099947C" w14:textId="77777777" w:rsidR="006857A9" w:rsidRDefault="006857A9">
      <w:pPr>
        <w:pStyle w:val="Corpodetexto"/>
        <w:rPr>
          <w:rFonts w:ascii="Trebuchet MS"/>
          <w:b/>
          <w:sz w:val="14"/>
        </w:rPr>
      </w:pPr>
    </w:p>
    <w:p w14:paraId="5EE21EF4" w14:textId="77777777" w:rsidR="006857A9" w:rsidRDefault="006857A9">
      <w:pPr>
        <w:pStyle w:val="Corpodetexto"/>
        <w:rPr>
          <w:rFonts w:ascii="Trebuchet MS"/>
          <w:b/>
          <w:sz w:val="14"/>
        </w:rPr>
      </w:pPr>
    </w:p>
    <w:p w14:paraId="23CA628A" w14:textId="77777777" w:rsidR="006857A9" w:rsidRDefault="006857A9">
      <w:pPr>
        <w:pStyle w:val="Corpodetexto"/>
        <w:rPr>
          <w:rFonts w:ascii="Trebuchet MS"/>
          <w:b/>
          <w:sz w:val="14"/>
        </w:rPr>
      </w:pPr>
    </w:p>
    <w:p w14:paraId="26331131" w14:textId="77777777" w:rsidR="006857A9" w:rsidRDefault="006857A9">
      <w:pPr>
        <w:pStyle w:val="Corpodetexto"/>
        <w:rPr>
          <w:rFonts w:ascii="Trebuchet MS"/>
          <w:b/>
          <w:sz w:val="14"/>
        </w:rPr>
      </w:pPr>
    </w:p>
    <w:p w14:paraId="10273C1A" w14:textId="77777777" w:rsidR="006857A9" w:rsidRDefault="006857A9">
      <w:pPr>
        <w:pStyle w:val="Corpodetexto"/>
        <w:rPr>
          <w:rFonts w:ascii="Trebuchet MS"/>
          <w:b/>
          <w:sz w:val="14"/>
        </w:rPr>
      </w:pPr>
    </w:p>
    <w:p w14:paraId="4C3966DE" w14:textId="77777777" w:rsidR="006857A9" w:rsidRDefault="006857A9">
      <w:pPr>
        <w:pStyle w:val="Corpodetexto"/>
        <w:rPr>
          <w:rFonts w:ascii="Trebuchet MS"/>
          <w:b/>
          <w:sz w:val="14"/>
        </w:rPr>
      </w:pPr>
    </w:p>
    <w:p w14:paraId="512C400B" w14:textId="77777777" w:rsidR="006857A9" w:rsidRDefault="006857A9">
      <w:pPr>
        <w:pStyle w:val="Corpodetexto"/>
        <w:rPr>
          <w:rFonts w:ascii="Trebuchet MS"/>
          <w:b/>
          <w:sz w:val="14"/>
        </w:rPr>
      </w:pPr>
    </w:p>
    <w:p w14:paraId="29A1C754" w14:textId="77777777" w:rsidR="006857A9" w:rsidRDefault="006857A9">
      <w:pPr>
        <w:pStyle w:val="Corpodetexto"/>
        <w:rPr>
          <w:rFonts w:ascii="Trebuchet MS"/>
          <w:b/>
          <w:sz w:val="14"/>
        </w:rPr>
      </w:pPr>
    </w:p>
    <w:p w14:paraId="3E68B97B" w14:textId="77777777" w:rsidR="006857A9" w:rsidRDefault="006857A9">
      <w:pPr>
        <w:pStyle w:val="Corpodetexto"/>
        <w:spacing w:before="3"/>
        <w:rPr>
          <w:rFonts w:ascii="Trebuchet MS"/>
          <w:b/>
          <w:sz w:val="14"/>
        </w:rPr>
      </w:pPr>
    </w:p>
    <w:p w14:paraId="52A086F6" w14:textId="77777777" w:rsidR="006857A9" w:rsidRDefault="00606FBE">
      <w:pPr>
        <w:ind w:left="133"/>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p w14:paraId="73667F0E" w14:textId="77777777" w:rsidR="006857A9" w:rsidRDefault="006857A9">
      <w:pPr>
        <w:rPr>
          <w:rFonts w:ascii="Arial Black"/>
          <w:sz w:val="14"/>
        </w:rPr>
        <w:sectPr w:rsidR="006857A9">
          <w:type w:val="continuous"/>
          <w:pgSz w:w="11910" w:h="16840"/>
          <w:pgMar w:top="1920" w:right="0" w:bottom="0" w:left="566" w:header="720" w:footer="720" w:gutter="0"/>
          <w:cols w:space="720"/>
        </w:sectPr>
      </w:pPr>
    </w:p>
    <w:p w14:paraId="3E25274F" w14:textId="77777777" w:rsidR="006857A9" w:rsidRDefault="00606FBE">
      <w:pPr>
        <w:ind w:left="1072"/>
        <w:rPr>
          <w:rFonts w:ascii="Arial Black"/>
          <w:sz w:val="20"/>
        </w:rPr>
      </w:pPr>
      <w:r>
        <w:rPr>
          <w:rFonts w:ascii="Arial Black"/>
          <w:noProof/>
          <w:sz w:val="20"/>
        </w:rPr>
        <w:lastRenderedPageBreak/>
        <w:drawing>
          <wp:inline distT="0" distB="0" distL="0" distR="0" wp14:anchorId="5D773F63" wp14:editId="42C7AB75">
            <wp:extent cx="782680" cy="426053"/>
            <wp:effectExtent l="0" t="0" r="0" b="0"/>
            <wp:docPr id="29" name="Image 2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29" name="Image 29"/>
                    <pic:cNvPicPr/>
                  </pic:nvPicPr>
                  <pic:blipFill>
                    <a:blip r:embed="rId7" cstate="print"/>
                    <a:stretch>
                      <a:fillRect/>
                    </a:stretch>
                  </pic:blipFill>
                  <pic:spPr>
                    <a:xfrm>
                      <a:off x="0" y="0"/>
                      <a:ext cx="782680" cy="426053"/>
                    </a:xfrm>
                    <a:prstGeom prst="rect">
                      <a:avLst/>
                    </a:prstGeom>
                  </pic:spPr>
                </pic:pic>
              </a:graphicData>
            </a:graphic>
          </wp:inline>
        </w:drawing>
      </w:r>
    </w:p>
    <w:p w14:paraId="3261D8D8" w14:textId="77777777" w:rsidR="006857A9" w:rsidRDefault="006857A9">
      <w:pPr>
        <w:pStyle w:val="Corpodetexto"/>
        <w:rPr>
          <w:rFonts w:ascii="Arial Black"/>
        </w:rPr>
      </w:pPr>
    </w:p>
    <w:p w14:paraId="6EC89375" w14:textId="77777777" w:rsidR="006857A9" w:rsidRDefault="006857A9">
      <w:pPr>
        <w:pStyle w:val="Corpodetexto"/>
        <w:rPr>
          <w:rFonts w:ascii="Arial Black"/>
        </w:rPr>
      </w:pPr>
    </w:p>
    <w:p w14:paraId="1FCDEA2A" w14:textId="77777777" w:rsidR="006857A9" w:rsidRDefault="006857A9">
      <w:pPr>
        <w:pStyle w:val="Corpodetexto"/>
        <w:spacing w:before="31"/>
        <w:rPr>
          <w:rFonts w:ascii="Arial Black"/>
        </w:rPr>
      </w:pPr>
    </w:p>
    <w:p w14:paraId="399D0E12" w14:textId="77777777" w:rsidR="006857A9" w:rsidRDefault="00606FBE">
      <w:pPr>
        <w:ind w:left="303"/>
        <w:jc w:val="center"/>
        <w:rPr>
          <w:rFonts w:ascii="Arial" w:hAnsi="Arial"/>
          <w:b/>
          <w:sz w:val="20"/>
        </w:rPr>
      </w:pPr>
      <w:r>
        <w:rPr>
          <w:rFonts w:ascii="Arial" w:hAnsi="Arial"/>
          <w:b/>
          <w:sz w:val="20"/>
        </w:rPr>
        <w:t>Empresa</w:t>
      </w:r>
      <w:r>
        <w:rPr>
          <w:rFonts w:ascii="Arial" w:hAnsi="Arial"/>
          <w:b/>
          <w:spacing w:val="-10"/>
          <w:sz w:val="20"/>
        </w:rPr>
        <w:t xml:space="preserve"> </w:t>
      </w:r>
      <w:r>
        <w:rPr>
          <w:rFonts w:ascii="Arial" w:hAnsi="Arial"/>
          <w:b/>
          <w:sz w:val="20"/>
        </w:rPr>
        <w:t>de</w:t>
      </w:r>
      <w:r>
        <w:rPr>
          <w:rFonts w:ascii="Arial" w:hAnsi="Arial"/>
          <w:b/>
          <w:spacing w:val="-5"/>
          <w:sz w:val="20"/>
        </w:rPr>
        <w:t xml:space="preserve"> </w:t>
      </w:r>
      <w:r>
        <w:rPr>
          <w:rFonts w:ascii="Arial" w:hAnsi="Arial"/>
          <w:b/>
          <w:sz w:val="20"/>
        </w:rPr>
        <w:t>Pesquisa</w:t>
      </w:r>
      <w:r>
        <w:rPr>
          <w:rFonts w:ascii="Arial" w:hAnsi="Arial"/>
          <w:b/>
          <w:spacing w:val="-8"/>
          <w:sz w:val="20"/>
        </w:rPr>
        <w:t xml:space="preserve"> </w:t>
      </w:r>
      <w:r>
        <w:rPr>
          <w:rFonts w:ascii="Arial" w:hAnsi="Arial"/>
          <w:b/>
          <w:sz w:val="20"/>
        </w:rPr>
        <w:t>Energética</w:t>
      </w:r>
      <w:r>
        <w:rPr>
          <w:rFonts w:ascii="Arial" w:hAnsi="Arial"/>
          <w:b/>
          <w:spacing w:val="-7"/>
          <w:sz w:val="20"/>
        </w:rPr>
        <w:t xml:space="preserve"> </w:t>
      </w:r>
      <w:r>
        <w:rPr>
          <w:rFonts w:ascii="Arial" w:hAnsi="Arial"/>
          <w:b/>
          <w:sz w:val="20"/>
        </w:rPr>
        <w:t>-</w:t>
      </w:r>
      <w:r>
        <w:rPr>
          <w:rFonts w:ascii="Arial" w:hAnsi="Arial"/>
          <w:b/>
          <w:spacing w:val="-7"/>
          <w:sz w:val="20"/>
        </w:rPr>
        <w:t xml:space="preserve"> </w:t>
      </w:r>
      <w:r>
        <w:rPr>
          <w:rFonts w:ascii="Arial" w:hAnsi="Arial"/>
          <w:b/>
          <w:spacing w:val="-5"/>
          <w:sz w:val="20"/>
        </w:rPr>
        <w:t>EPE</w:t>
      </w:r>
    </w:p>
    <w:p w14:paraId="5931A6F3" w14:textId="77777777" w:rsidR="006857A9" w:rsidRDefault="00606FBE">
      <w:pPr>
        <w:pStyle w:val="Corpodetexto"/>
        <w:spacing w:before="25"/>
        <w:ind w:left="302"/>
        <w:jc w:val="center"/>
      </w:pPr>
      <w:r>
        <w:rPr>
          <w:spacing w:val="-2"/>
        </w:rPr>
        <w:t>CNPJ</w:t>
      </w:r>
      <w:r>
        <w:rPr>
          <w:spacing w:val="17"/>
        </w:rPr>
        <w:t xml:space="preserve"> </w:t>
      </w:r>
      <w:r>
        <w:rPr>
          <w:spacing w:val="-2"/>
        </w:rPr>
        <w:t>06.977.747/0001-</w:t>
      </w:r>
      <w:r>
        <w:rPr>
          <w:spacing w:val="-5"/>
        </w:rPr>
        <w:t>80</w:t>
      </w:r>
    </w:p>
    <w:p w14:paraId="60DE8D05" w14:textId="77777777" w:rsidR="006857A9" w:rsidRDefault="00606FBE">
      <w:pPr>
        <w:spacing w:before="24"/>
        <w:ind w:left="303"/>
        <w:jc w:val="center"/>
        <w:rPr>
          <w:rFonts w:ascii="Arial" w:hAnsi="Arial"/>
          <w:b/>
          <w:sz w:val="20"/>
        </w:rPr>
      </w:pPr>
      <w:r>
        <w:rPr>
          <w:rFonts w:ascii="Arial" w:hAnsi="Arial"/>
          <w:b/>
          <w:sz w:val="20"/>
        </w:rPr>
        <w:t>Balanços</w:t>
      </w:r>
      <w:r>
        <w:rPr>
          <w:rFonts w:ascii="Arial" w:hAnsi="Arial"/>
          <w:b/>
          <w:spacing w:val="-12"/>
          <w:sz w:val="20"/>
        </w:rPr>
        <w:t xml:space="preserve"> </w:t>
      </w:r>
      <w:r>
        <w:rPr>
          <w:rFonts w:ascii="Arial" w:hAnsi="Arial"/>
          <w:b/>
          <w:spacing w:val="-2"/>
          <w:sz w:val="20"/>
        </w:rPr>
        <w:t>Patrimoniais</w:t>
      </w:r>
    </w:p>
    <w:p w14:paraId="54D4E35D" w14:textId="77777777" w:rsidR="006857A9" w:rsidRDefault="00606FBE">
      <w:pPr>
        <w:pStyle w:val="Corpodetexto"/>
        <w:spacing w:before="25"/>
        <w:ind w:left="299"/>
        <w:jc w:val="center"/>
      </w:pPr>
      <w:r>
        <w:t>(Em</w:t>
      </w:r>
      <w:r>
        <w:rPr>
          <w:spacing w:val="-7"/>
        </w:rPr>
        <w:t xml:space="preserve"> </w:t>
      </w:r>
      <w:r>
        <w:t>milhares</w:t>
      </w:r>
      <w:r>
        <w:rPr>
          <w:spacing w:val="-5"/>
        </w:rPr>
        <w:t xml:space="preserve"> </w:t>
      </w:r>
      <w:r>
        <w:t>de</w:t>
      </w:r>
      <w:r>
        <w:rPr>
          <w:spacing w:val="-6"/>
        </w:rPr>
        <w:t xml:space="preserve"> </w:t>
      </w:r>
      <w:r>
        <w:rPr>
          <w:spacing w:val="-2"/>
        </w:rPr>
        <w:t>reais)</w:t>
      </w:r>
    </w:p>
    <w:p w14:paraId="06234BDE" w14:textId="77777777" w:rsidR="006857A9" w:rsidRDefault="006857A9">
      <w:pPr>
        <w:pStyle w:val="Corpodetexto"/>
        <w:spacing w:before="72" w:after="1"/>
      </w:pPr>
    </w:p>
    <w:tbl>
      <w:tblPr>
        <w:tblStyle w:val="TableNormal"/>
        <w:tblW w:w="0" w:type="auto"/>
        <w:tblInd w:w="1163" w:type="dxa"/>
        <w:tblLayout w:type="fixed"/>
        <w:tblLook w:val="01E0" w:firstRow="1" w:lastRow="1" w:firstColumn="1" w:lastColumn="1" w:noHBand="0" w:noVBand="0"/>
      </w:tblPr>
      <w:tblGrid>
        <w:gridCol w:w="4371"/>
        <w:gridCol w:w="1156"/>
        <w:gridCol w:w="1841"/>
        <w:gridCol w:w="158"/>
        <w:gridCol w:w="1826"/>
      </w:tblGrid>
      <w:tr w:rsidR="006857A9" w14:paraId="1B0EEF0B" w14:textId="77777777">
        <w:trPr>
          <w:trHeight w:val="223"/>
        </w:trPr>
        <w:tc>
          <w:tcPr>
            <w:tcW w:w="4371" w:type="dxa"/>
          </w:tcPr>
          <w:p w14:paraId="13223867" w14:textId="77777777" w:rsidR="006857A9" w:rsidRDefault="006857A9">
            <w:pPr>
              <w:pStyle w:val="TableParagraph"/>
              <w:rPr>
                <w:rFonts w:ascii="Times New Roman"/>
                <w:sz w:val="14"/>
              </w:rPr>
            </w:pPr>
          </w:p>
        </w:tc>
        <w:tc>
          <w:tcPr>
            <w:tcW w:w="1156" w:type="dxa"/>
          </w:tcPr>
          <w:p w14:paraId="22DA761A" w14:textId="77777777" w:rsidR="006857A9" w:rsidRDefault="00606FBE">
            <w:pPr>
              <w:pStyle w:val="TableParagraph"/>
              <w:spacing w:line="203" w:lineRule="exact"/>
              <w:ind w:left="461" w:right="2"/>
              <w:jc w:val="center"/>
              <w:rPr>
                <w:rFonts w:ascii="Arial"/>
                <w:b/>
                <w:sz w:val="20"/>
              </w:rPr>
            </w:pPr>
            <w:r>
              <w:rPr>
                <w:rFonts w:ascii="Arial"/>
                <w:b/>
                <w:spacing w:val="-2"/>
                <w:sz w:val="20"/>
              </w:rPr>
              <w:t>Notas</w:t>
            </w:r>
          </w:p>
        </w:tc>
        <w:tc>
          <w:tcPr>
            <w:tcW w:w="1841" w:type="dxa"/>
            <w:tcBorders>
              <w:bottom w:val="single" w:sz="8" w:space="0" w:color="000000"/>
            </w:tcBorders>
          </w:tcPr>
          <w:p w14:paraId="31F17D24" w14:textId="77777777" w:rsidR="006857A9" w:rsidRDefault="00606FBE">
            <w:pPr>
              <w:pStyle w:val="TableParagraph"/>
              <w:spacing w:line="203" w:lineRule="exact"/>
              <w:ind w:left="418"/>
              <w:rPr>
                <w:rFonts w:ascii="Arial"/>
                <w:b/>
                <w:sz w:val="20"/>
              </w:rPr>
            </w:pPr>
            <w:r>
              <w:rPr>
                <w:rFonts w:ascii="Arial"/>
                <w:b/>
                <w:spacing w:val="-2"/>
                <w:sz w:val="20"/>
              </w:rPr>
              <w:t>30/06/2026</w:t>
            </w:r>
          </w:p>
        </w:tc>
        <w:tc>
          <w:tcPr>
            <w:tcW w:w="158" w:type="dxa"/>
          </w:tcPr>
          <w:p w14:paraId="185AA2AD" w14:textId="77777777" w:rsidR="006857A9" w:rsidRDefault="006857A9">
            <w:pPr>
              <w:pStyle w:val="TableParagraph"/>
              <w:rPr>
                <w:rFonts w:ascii="Times New Roman"/>
                <w:sz w:val="14"/>
              </w:rPr>
            </w:pPr>
          </w:p>
        </w:tc>
        <w:tc>
          <w:tcPr>
            <w:tcW w:w="1826" w:type="dxa"/>
            <w:tcBorders>
              <w:bottom w:val="single" w:sz="8" w:space="0" w:color="000000"/>
            </w:tcBorders>
          </w:tcPr>
          <w:p w14:paraId="681F7D18" w14:textId="77777777" w:rsidR="006857A9" w:rsidRDefault="00606FBE">
            <w:pPr>
              <w:pStyle w:val="TableParagraph"/>
              <w:spacing w:line="203" w:lineRule="exact"/>
              <w:ind w:left="414"/>
              <w:rPr>
                <w:rFonts w:ascii="Arial"/>
                <w:b/>
                <w:sz w:val="20"/>
              </w:rPr>
            </w:pPr>
            <w:r>
              <w:rPr>
                <w:rFonts w:ascii="Arial"/>
                <w:b/>
                <w:spacing w:val="-2"/>
                <w:sz w:val="20"/>
              </w:rPr>
              <w:t>31/12/2025</w:t>
            </w:r>
          </w:p>
        </w:tc>
      </w:tr>
      <w:tr w:rsidR="006857A9" w14:paraId="690BB13D" w14:textId="77777777">
        <w:trPr>
          <w:trHeight w:val="271"/>
        </w:trPr>
        <w:tc>
          <w:tcPr>
            <w:tcW w:w="4371" w:type="dxa"/>
          </w:tcPr>
          <w:p w14:paraId="26F52D00" w14:textId="77777777" w:rsidR="006857A9" w:rsidRDefault="00606FBE">
            <w:pPr>
              <w:pStyle w:val="TableParagraph"/>
              <w:spacing w:before="25" w:line="226" w:lineRule="exact"/>
              <w:ind w:left="50"/>
              <w:rPr>
                <w:rFonts w:ascii="Arial"/>
                <w:b/>
                <w:sz w:val="20"/>
              </w:rPr>
            </w:pPr>
            <w:r>
              <w:rPr>
                <w:rFonts w:ascii="Arial"/>
                <w:b/>
                <w:spacing w:val="-2"/>
                <w:sz w:val="20"/>
              </w:rPr>
              <w:t>ATIVO</w:t>
            </w:r>
          </w:p>
        </w:tc>
        <w:tc>
          <w:tcPr>
            <w:tcW w:w="1156" w:type="dxa"/>
          </w:tcPr>
          <w:p w14:paraId="26CC0EBA" w14:textId="77777777" w:rsidR="006857A9" w:rsidRDefault="006857A9">
            <w:pPr>
              <w:pStyle w:val="TableParagraph"/>
              <w:rPr>
                <w:rFonts w:ascii="Times New Roman"/>
                <w:sz w:val="18"/>
              </w:rPr>
            </w:pPr>
          </w:p>
        </w:tc>
        <w:tc>
          <w:tcPr>
            <w:tcW w:w="1841" w:type="dxa"/>
            <w:tcBorders>
              <w:top w:val="single" w:sz="8" w:space="0" w:color="000000"/>
            </w:tcBorders>
          </w:tcPr>
          <w:p w14:paraId="7D5DB21C" w14:textId="77777777" w:rsidR="006857A9" w:rsidRDefault="006857A9">
            <w:pPr>
              <w:pStyle w:val="TableParagraph"/>
              <w:rPr>
                <w:rFonts w:ascii="Times New Roman"/>
                <w:sz w:val="18"/>
              </w:rPr>
            </w:pPr>
          </w:p>
        </w:tc>
        <w:tc>
          <w:tcPr>
            <w:tcW w:w="158" w:type="dxa"/>
          </w:tcPr>
          <w:p w14:paraId="0E86D363" w14:textId="77777777" w:rsidR="006857A9" w:rsidRDefault="006857A9">
            <w:pPr>
              <w:pStyle w:val="TableParagraph"/>
              <w:rPr>
                <w:rFonts w:ascii="Times New Roman"/>
                <w:sz w:val="18"/>
              </w:rPr>
            </w:pPr>
          </w:p>
        </w:tc>
        <w:tc>
          <w:tcPr>
            <w:tcW w:w="1826" w:type="dxa"/>
            <w:tcBorders>
              <w:top w:val="single" w:sz="8" w:space="0" w:color="000000"/>
            </w:tcBorders>
          </w:tcPr>
          <w:p w14:paraId="65683024" w14:textId="77777777" w:rsidR="006857A9" w:rsidRDefault="006857A9">
            <w:pPr>
              <w:pStyle w:val="TableParagraph"/>
              <w:rPr>
                <w:rFonts w:ascii="Times New Roman"/>
                <w:sz w:val="18"/>
              </w:rPr>
            </w:pPr>
          </w:p>
        </w:tc>
      </w:tr>
      <w:tr w:rsidR="006857A9" w14:paraId="5FC59B41" w14:textId="77777777">
        <w:trPr>
          <w:trHeight w:val="254"/>
        </w:trPr>
        <w:tc>
          <w:tcPr>
            <w:tcW w:w="4371" w:type="dxa"/>
          </w:tcPr>
          <w:p w14:paraId="009B5B0A" w14:textId="77777777" w:rsidR="006857A9" w:rsidRDefault="00606FBE">
            <w:pPr>
              <w:pStyle w:val="TableParagraph"/>
              <w:spacing w:before="8" w:line="226" w:lineRule="exact"/>
              <w:ind w:left="50"/>
              <w:rPr>
                <w:rFonts w:ascii="Arial"/>
                <w:b/>
                <w:sz w:val="20"/>
              </w:rPr>
            </w:pPr>
            <w:r>
              <w:rPr>
                <w:rFonts w:ascii="Arial"/>
                <w:b/>
                <w:spacing w:val="-2"/>
                <w:sz w:val="20"/>
              </w:rPr>
              <w:t>Circulante</w:t>
            </w:r>
          </w:p>
        </w:tc>
        <w:tc>
          <w:tcPr>
            <w:tcW w:w="1156" w:type="dxa"/>
          </w:tcPr>
          <w:p w14:paraId="630034FF" w14:textId="77777777" w:rsidR="006857A9" w:rsidRDefault="006857A9">
            <w:pPr>
              <w:pStyle w:val="TableParagraph"/>
              <w:rPr>
                <w:rFonts w:ascii="Times New Roman"/>
                <w:sz w:val="18"/>
              </w:rPr>
            </w:pPr>
          </w:p>
        </w:tc>
        <w:tc>
          <w:tcPr>
            <w:tcW w:w="1841" w:type="dxa"/>
          </w:tcPr>
          <w:p w14:paraId="19FDF47B" w14:textId="77777777" w:rsidR="006857A9" w:rsidRDefault="006857A9">
            <w:pPr>
              <w:pStyle w:val="TableParagraph"/>
              <w:rPr>
                <w:rFonts w:ascii="Times New Roman"/>
                <w:sz w:val="18"/>
              </w:rPr>
            </w:pPr>
          </w:p>
        </w:tc>
        <w:tc>
          <w:tcPr>
            <w:tcW w:w="158" w:type="dxa"/>
          </w:tcPr>
          <w:p w14:paraId="3E98C975" w14:textId="77777777" w:rsidR="006857A9" w:rsidRDefault="006857A9">
            <w:pPr>
              <w:pStyle w:val="TableParagraph"/>
              <w:rPr>
                <w:rFonts w:ascii="Times New Roman"/>
                <w:sz w:val="18"/>
              </w:rPr>
            </w:pPr>
          </w:p>
        </w:tc>
        <w:tc>
          <w:tcPr>
            <w:tcW w:w="1826" w:type="dxa"/>
          </w:tcPr>
          <w:p w14:paraId="06755EE1" w14:textId="77777777" w:rsidR="006857A9" w:rsidRDefault="006857A9">
            <w:pPr>
              <w:pStyle w:val="TableParagraph"/>
              <w:rPr>
                <w:rFonts w:ascii="Times New Roman"/>
                <w:sz w:val="18"/>
              </w:rPr>
            </w:pPr>
          </w:p>
        </w:tc>
      </w:tr>
      <w:tr w:rsidR="006857A9" w14:paraId="3E8A7B50" w14:textId="77777777">
        <w:trPr>
          <w:trHeight w:val="255"/>
        </w:trPr>
        <w:tc>
          <w:tcPr>
            <w:tcW w:w="4371" w:type="dxa"/>
          </w:tcPr>
          <w:p w14:paraId="3AE1EB53" w14:textId="77777777" w:rsidR="006857A9" w:rsidRDefault="00606FBE">
            <w:pPr>
              <w:pStyle w:val="TableParagraph"/>
              <w:spacing w:before="8" w:line="227" w:lineRule="exact"/>
              <w:ind w:left="450"/>
              <w:rPr>
                <w:sz w:val="20"/>
              </w:rPr>
            </w:pPr>
            <w:r>
              <w:rPr>
                <w:sz w:val="20"/>
              </w:rPr>
              <w:t>Caixa</w:t>
            </w:r>
            <w:r>
              <w:rPr>
                <w:spacing w:val="-6"/>
                <w:sz w:val="20"/>
              </w:rPr>
              <w:t xml:space="preserve"> </w:t>
            </w:r>
            <w:r>
              <w:rPr>
                <w:sz w:val="20"/>
              </w:rPr>
              <w:t>e</w:t>
            </w:r>
            <w:r>
              <w:rPr>
                <w:spacing w:val="-8"/>
                <w:sz w:val="20"/>
              </w:rPr>
              <w:t xml:space="preserve"> </w:t>
            </w:r>
            <w:r>
              <w:rPr>
                <w:sz w:val="20"/>
              </w:rPr>
              <w:t>equivalentes</w:t>
            </w:r>
            <w:r>
              <w:rPr>
                <w:spacing w:val="-7"/>
                <w:sz w:val="20"/>
              </w:rPr>
              <w:t xml:space="preserve"> </w:t>
            </w:r>
            <w:r>
              <w:rPr>
                <w:sz w:val="20"/>
              </w:rPr>
              <w:t>de</w:t>
            </w:r>
            <w:r>
              <w:rPr>
                <w:spacing w:val="-7"/>
                <w:sz w:val="20"/>
              </w:rPr>
              <w:t xml:space="preserve"> </w:t>
            </w:r>
            <w:r>
              <w:rPr>
                <w:spacing w:val="-4"/>
                <w:sz w:val="20"/>
              </w:rPr>
              <w:t>caixa</w:t>
            </w:r>
          </w:p>
        </w:tc>
        <w:tc>
          <w:tcPr>
            <w:tcW w:w="1156" w:type="dxa"/>
          </w:tcPr>
          <w:p w14:paraId="080D9969" w14:textId="77777777" w:rsidR="006857A9" w:rsidRDefault="00606FBE">
            <w:pPr>
              <w:pStyle w:val="TableParagraph"/>
              <w:spacing w:before="8" w:line="227" w:lineRule="exact"/>
              <w:ind w:left="461"/>
              <w:jc w:val="center"/>
              <w:rPr>
                <w:sz w:val="20"/>
              </w:rPr>
            </w:pPr>
            <w:r>
              <w:rPr>
                <w:spacing w:val="-10"/>
                <w:sz w:val="20"/>
              </w:rPr>
              <w:t>5</w:t>
            </w:r>
          </w:p>
        </w:tc>
        <w:tc>
          <w:tcPr>
            <w:tcW w:w="1841" w:type="dxa"/>
          </w:tcPr>
          <w:p w14:paraId="0CC304D9" w14:textId="77777777" w:rsidR="006857A9" w:rsidRDefault="00606FBE">
            <w:pPr>
              <w:pStyle w:val="TableParagraph"/>
              <w:spacing w:before="8" w:line="227" w:lineRule="exact"/>
              <w:ind w:right="71"/>
              <w:jc w:val="right"/>
              <w:rPr>
                <w:sz w:val="20"/>
              </w:rPr>
            </w:pPr>
            <w:r>
              <w:rPr>
                <w:spacing w:val="-2"/>
                <w:sz w:val="20"/>
              </w:rPr>
              <w:t>33.419</w:t>
            </w:r>
          </w:p>
        </w:tc>
        <w:tc>
          <w:tcPr>
            <w:tcW w:w="158" w:type="dxa"/>
          </w:tcPr>
          <w:p w14:paraId="309DB90C" w14:textId="77777777" w:rsidR="006857A9" w:rsidRDefault="006857A9">
            <w:pPr>
              <w:pStyle w:val="TableParagraph"/>
              <w:rPr>
                <w:rFonts w:ascii="Times New Roman"/>
                <w:sz w:val="18"/>
              </w:rPr>
            </w:pPr>
          </w:p>
        </w:tc>
        <w:tc>
          <w:tcPr>
            <w:tcW w:w="1826" w:type="dxa"/>
          </w:tcPr>
          <w:p w14:paraId="2DD0CE63" w14:textId="77777777" w:rsidR="006857A9" w:rsidRDefault="00606FBE">
            <w:pPr>
              <w:pStyle w:val="TableParagraph"/>
              <w:spacing w:before="8" w:line="227" w:lineRule="exact"/>
              <w:ind w:right="65"/>
              <w:jc w:val="right"/>
              <w:rPr>
                <w:sz w:val="20"/>
              </w:rPr>
            </w:pPr>
            <w:r>
              <w:rPr>
                <w:spacing w:val="-2"/>
                <w:sz w:val="20"/>
              </w:rPr>
              <w:t>44.517</w:t>
            </w:r>
          </w:p>
        </w:tc>
      </w:tr>
      <w:tr w:rsidR="006857A9" w14:paraId="30BE63BD" w14:textId="77777777">
        <w:trPr>
          <w:trHeight w:val="255"/>
        </w:trPr>
        <w:tc>
          <w:tcPr>
            <w:tcW w:w="4371" w:type="dxa"/>
          </w:tcPr>
          <w:p w14:paraId="61A9939D" w14:textId="77777777" w:rsidR="006857A9" w:rsidRDefault="00606FBE">
            <w:pPr>
              <w:pStyle w:val="TableParagraph"/>
              <w:spacing w:before="10" w:line="226" w:lineRule="exact"/>
              <w:ind w:left="450"/>
              <w:rPr>
                <w:sz w:val="20"/>
              </w:rPr>
            </w:pPr>
            <w:r>
              <w:rPr>
                <w:sz w:val="20"/>
              </w:rPr>
              <w:t>Impostos</w:t>
            </w:r>
            <w:r>
              <w:rPr>
                <w:spacing w:val="-5"/>
                <w:sz w:val="20"/>
              </w:rPr>
              <w:t xml:space="preserve"> </w:t>
            </w:r>
            <w:r>
              <w:rPr>
                <w:sz w:val="20"/>
              </w:rPr>
              <w:t>a</w:t>
            </w:r>
            <w:r>
              <w:rPr>
                <w:spacing w:val="-7"/>
                <w:sz w:val="20"/>
              </w:rPr>
              <w:t xml:space="preserve"> </w:t>
            </w:r>
            <w:r>
              <w:rPr>
                <w:spacing w:val="-2"/>
                <w:sz w:val="20"/>
              </w:rPr>
              <w:t>recuperar</w:t>
            </w:r>
          </w:p>
        </w:tc>
        <w:tc>
          <w:tcPr>
            <w:tcW w:w="1156" w:type="dxa"/>
          </w:tcPr>
          <w:p w14:paraId="4190C8EC" w14:textId="77777777" w:rsidR="006857A9" w:rsidRDefault="00606FBE">
            <w:pPr>
              <w:pStyle w:val="TableParagraph"/>
              <w:spacing w:before="10" w:line="226" w:lineRule="exact"/>
              <w:ind w:left="461"/>
              <w:jc w:val="center"/>
              <w:rPr>
                <w:sz w:val="20"/>
              </w:rPr>
            </w:pPr>
            <w:r>
              <w:rPr>
                <w:spacing w:val="-10"/>
                <w:sz w:val="20"/>
              </w:rPr>
              <w:t>6</w:t>
            </w:r>
          </w:p>
        </w:tc>
        <w:tc>
          <w:tcPr>
            <w:tcW w:w="1841" w:type="dxa"/>
          </w:tcPr>
          <w:p w14:paraId="6A78EC3C" w14:textId="77777777" w:rsidR="006857A9" w:rsidRDefault="00606FBE">
            <w:pPr>
              <w:pStyle w:val="TableParagraph"/>
              <w:spacing w:before="10" w:line="226" w:lineRule="exact"/>
              <w:ind w:right="69"/>
              <w:jc w:val="right"/>
              <w:rPr>
                <w:sz w:val="20"/>
              </w:rPr>
            </w:pPr>
            <w:r>
              <w:rPr>
                <w:spacing w:val="-5"/>
                <w:sz w:val="20"/>
              </w:rPr>
              <w:t>262</w:t>
            </w:r>
          </w:p>
        </w:tc>
        <w:tc>
          <w:tcPr>
            <w:tcW w:w="158" w:type="dxa"/>
          </w:tcPr>
          <w:p w14:paraId="3C0BA638" w14:textId="77777777" w:rsidR="006857A9" w:rsidRDefault="006857A9">
            <w:pPr>
              <w:pStyle w:val="TableParagraph"/>
              <w:rPr>
                <w:rFonts w:ascii="Times New Roman"/>
                <w:sz w:val="18"/>
              </w:rPr>
            </w:pPr>
          </w:p>
        </w:tc>
        <w:tc>
          <w:tcPr>
            <w:tcW w:w="1826" w:type="dxa"/>
          </w:tcPr>
          <w:p w14:paraId="25F485D1" w14:textId="77777777" w:rsidR="006857A9" w:rsidRDefault="00606FBE">
            <w:pPr>
              <w:pStyle w:val="TableParagraph"/>
              <w:spacing w:before="10" w:line="226" w:lineRule="exact"/>
              <w:ind w:right="65"/>
              <w:jc w:val="right"/>
              <w:rPr>
                <w:sz w:val="20"/>
              </w:rPr>
            </w:pPr>
            <w:r>
              <w:rPr>
                <w:spacing w:val="-2"/>
                <w:sz w:val="20"/>
              </w:rPr>
              <w:t>1.110</w:t>
            </w:r>
          </w:p>
        </w:tc>
      </w:tr>
      <w:tr w:rsidR="006857A9" w14:paraId="208DC3CD" w14:textId="77777777">
        <w:trPr>
          <w:trHeight w:val="254"/>
        </w:trPr>
        <w:tc>
          <w:tcPr>
            <w:tcW w:w="4371" w:type="dxa"/>
          </w:tcPr>
          <w:p w14:paraId="13052813" w14:textId="77777777" w:rsidR="006857A9" w:rsidRDefault="00606FBE">
            <w:pPr>
              <w:pStyle w:val="TableParagraph"/>
              <w:spacing w:before="8" w:line="226" w:lineRule="exact"/>
              <w:ind w:left="450"/>
              <w:rPr>
                <w:sz w:val="20"/>
              </w:rPr>
            </w:pPr>
            <w:r>
              <w:rPr>
                <w:spacing w:val="-2"/>
                <w:sz w:val="20"/>
              </w:rPr>
              <w:t>Adiantamentos</w:t>
            </w:r>
            <w:r>
              <w:rPr>
                <w:spacing w:val="7"/>
                <w:sz w:val="20"/>
              </w:rPr>
              <w:t xml:space="preserve"> </w:t>
            </w:r>
            <w:r>
              <w:rPr>
                <w:spacing w:val="-2"/>
                <w:sz w:val="20"/>
              </w:rPr>
              <w:t>concedidos</w:t>
            </w:r>
          </w:p>
        </w:tc>
        <w:tc>
          <w:tcPr>
            <w:tcW w:w="1156" w:type="dxa"/>
          </w:tcPr>
          <w:p w14:paraId="47DF0F48" w14:textId="77777777" w:rsidR="006857A9" w:rsidRDefault="00606FBE">
            <w:pPr>
              <w:pStyle w:val="TableParagraph"/>
              <w:spacing w:before="8" w:line="226" w:lineRule="exact"/>
              <w:ind w:left="461"/>
              <w:jc w:val="center"/>
              <w:rPr>
                <w:sz w:val="20"/>
              </w:rPr>
            </w:pPr>
            <w:r>
              <w:rPr>
                <w:spacing w:val="-10"/>
                <w:sz w:val="20"/>
              </w:rPr>
              <w:t>7</w:t>
            </w:r>
          </w:p>
        </w:tc>
        <w:tc>
          <w:tcPr>
            <w:tcW w:w="1841" w:type="dxa"/>
          </w:tcPr>
          <w:p w14:paraId="535A27B4" w14:textId="77777777" w:rsidR="006857A9" w:rsidRDefault="00606FBE">
            <w:pPr>
              <w:pStyle w:val="TableParagraph"/>
              <w:spacing w:before="8" w:line="226" w:lineRule="exact"/>
              <w:ind w:right="69"/>
              <w:jc w:val="right"/>
              <w:rPr>
                <w:sz w:val="20"/>
              </w:rPr>
            </w:pPr>
            <w:r>
              <w:rPr>
                <w:spacing w:val="-2"/>
                <w:sz w:val="20"/>
              </w:rPr>
              <w:t>4.312</w:t>
            </w:r>
          </w:p>
        </w:tc>
        <w:tc>
          <w:tcPr>
            <w:tcW w:w="158" w:type="dxa"/>
          </w:tcPr>
          <w:p w14:paraId="44B20978" w14:textId="77777777" w:rsidR="006857A9" w:rsidRDefault="006857A9">
            <w:pPr>
              <w:pStyle w:val="TableParagraph"/>
              <w:rPr>
                <w:rFonts w:ascii="Times New Roman"/>
                <w:sz w:val="18"/>
              </w:rPr>
            </w:pPr>
          </w:p>
        </w:tc>
        <w:tc>
          <w:tcPr>
            <w:tcW w:w="1826" w:type="dxa"/>
          </w:tcPr>
          <w:p w14:paraId="7D221BB4" w14:textId="77777777" w:rsidR="006857A9" w:rsidRDefault="00606FBE">
            <w:pPr>
              <w:pStyle w:val="TableParagraph"/>
              <w:spacing w:before="8" w:line="226" w:lineRule="exact"/>
              <w:ind w:right="65"/>
              <w:jc w:val="right"/>
              <w:rPr>
                <w:sz w:val="20"/>
              </w:rPr>
            </w:pPr>
            <w:r>
              <w:rPr>
                <w:spacing w:val="-5"/>
                <w:sz w:val="20"/>
              </w:rPr>
              <w:t>634</w:t>
            </w:r>
          </w:p>
        </w:tc>
      </w:tr>
      <w:tr w:rsidR="006857A9" w14:paraId="6D6DF883" w14:textId="77777777">
        <w:trPr>
          <w:trHeight w:val="254"/>
        </w:trPr>
        <w:tc>
          <w:tcPr>
            <w:tcW w:w="4371" w:type="dxa"/>
          </w:tcPr>
          <w:p w14:paraId="799D493D" w14:textId="77777777" w:rsidR="006857A9" w:rsidRDefault="00606FBE">
            <w:pPr>
              <w:pStyle w:val="TableParagraph"/>
              <w:spacing w:before="8" w:line="226" w:lineRule="exact"/>
              <w:ind w:left="450"/>
              <w:rPr>
                <w:sz w:val="20"/>
              </w:rPr>
            </w:pPr>
            <w:r>
              <w:rPr>
                <w:sz w:val="20"/>
              </w:rPr>
              <w:t>Despesas</w:t>
            </w:r>
            <w:r>
              <w:rPr>
                <w:spacing w:val="-10"/>
                <w:sz w:val="20"/>
              </w:rPr>
              <w:t xml:space="preserve"> </w:t>
            </w:r>
            <w:r>
              <w:rPr>
                <w:spacing w:val="-2"/>
                <w:sz w:val="20"/>
              </w:rPr>
              <w:t>antecipadas</w:t>
            </w:r>
          </w:p>
        </w:tc>
        <w:tc>
          <w:tcPr>
            <w:tcW w:w="1156" w:type="dxa"/>
          </w:tcPr>
          <w:p w14:paraId="220FAB17" w14:textId="77777777" w:rsidR="006857A9" w:rsidRDefault="00606FBE">
            <w:pPr>
              <w:pStyle w:val="TableParagraph"/>
              <w:spacing w:before="8" w:line="226" w:lineRule="exact"/>
              <w:ind w:left="461"/>
              <w:jc w:val="center"/>
              <w:rPr>
                <w:sz w:val="20"/>
              </w:rPr>
            </w:pPr>
            <w:r>
              <w:rPr>
                <w:spacing w:val="-10"/>
                <w:sz w:val="20"/>
              </w:rPr>
              <w:t>8</w:t>
            </w:r>
          </w:p>
        </w:tc>
        <w:tc>
          <w:tcPr>
            <w:tcW w:w="1841" w:type="dxa"/>
          </w:tcPr>
          <w:p w14:paraId="4E2343A2" w14:textId="77777777" w:rsidR="006857A9" w:rsidRDefault="00606FBE">
            <w:pPr>
              <w:pStyle w:val="TableParagraph"/>
              <w:spacing w:before="8" w:line="226" w:lineRule="exact"/>
              <w:ind w:right="69"/>
              <w:jc w:val="right"/>
              <w:rPr>
                <w:sz w:val="20"/>
              </w:rPr>
            </w:pPr>
            <w:r>
              <w:rPr>
                <w:spacing w:val="-2"/>
                <w:sz w:val="20"/>
              </w:rPr>
              <w:t>4.652</w:t>
            </w:r>
          </w:p>
        </w:tc>
        <w:tc>
          <w:tcPr>
            <w:tcW w:w="158" w:type="dxa"/>
          </w:tcPr>
          <w:p w14:paraId="39E6731F" w14:textId="77777777" w:rsidR="006857A9" w:rsidRDefault="006857A9">
            <w:pPr>
              <w:pStyle w:val="TableParagraph"/>
              <w:rPr>
                <w:rFonts w:ascii="Times New Roman"/>
                <w:sz w:val="18"/>
              </w:rPr>
            </w:pPr>
          </w:p>
        </w:tc>
        <w:tc>
          <w:tcPr>
            <w:tcW w:w="1826" w:type="dxa"/>
          </w:tcPr>
          <w:p w14:paraId="58DB3ADC" w14:textId="77777777" w:rsidR="006857A9" w:rsidRDefault="00606FBE">
            <w:pPr>
              <w:pStyle w:val="TableParagraph"/>
              <w:spacing w:before="8" w:line="226" w:lineRule="exact"/>
              <w:ind w:right="65"/>
              <w:jc w:val="right"/>
              <w:rPr>
                <w:sz w:val="20"/>
              </w:rPr>
            </w:pPr>
            <w:r>
              <w:rPr>
                <w:spacing w:val="-2"/>
                <w:sz w:val="20"/>
              </w:rPr>
              <w:t>7.810</w:t>
            </w:r>
          </w:p>
        </w:tc>
      </w:tr>
      <w:tr w:rsidR="006857A9" w14:paraId="6D8D4C39" w14:textId="77777777">
        <w:trPr>
          <w:trHeight w:val="239"/>
        </w:trPr>
        <w:tc>
          <w:tcPr>
            <w:tcW w:w="4371" w:type="dxa"/>
          </w:tcPr>
          <w:p w14:paraId="2EE3BDB1" w14:textId="77777777" w:rsidR="006857A9" w:rsidRDefault="00606FBE">
            <w:pPr>
              <w:pStyle w:val="TableParagraph"/>
              <w:spacing w:before="8" w:line="211" w:lineRule="exact"/>
              <w:ind w:left="450"/>
              <w:rPr>
                <w:sz w:val="20"/>
              </w:rPr>
            </w:pPr>
            <w:r>
              <w:rPr>
                <w:sz w:val="20"/>
              </w:rPr>
              <w:t>Outros</w:t>
            </w:r>
            <w:r>
              <w:rPr>
                <w:spacing w:val="-8"/>
                <w:sz w:val="20"/>
              </w:rPr>
              <w:t xml:space="preserve"> </w:t>
            </w:r>
            <w:r>
              <w:rPr>
                <w:spacing w:val="-2"/>
                <w:sz w:val="20"/>
              </w:rPr>
              <w:t>ativos</w:t>
            </w:r>
          </w:p>
        </w:tc>
        <w:tc>
          <w:tcPr>
            <w:tcW w:w="1156" w:type="dxa"/>
          </w:tcPr>
          <w:p w14:paraId="71F0EBC4" w14:textId="77777777" w:rsidR="006857A9" w:rsidRDefault="006857A9">
            <w:pPr>
              <w:pStyle w:val="TableParagraph"/>
              <w:rPr>
                <w:rFonts w:ascii="Times New Roman"/>
                <w:sz w:val="16"/>
              </w:rPr>
            </w:pPr>
          </w:p>
        </w:tc>
        <w:tc>
          <w:tcPr>
            <w:tcW w:w="1841" w:type="dxa"/>
            <w:tcBorders>
              <w:bottom w:val="single" w:sz="4" w:space="0" w:color="000000"/>
            </w:tcBorders>
          </w:tcPr>
          <w:p w14:paraId="4291AE72" w14:textId="77777777" w:rsidR="006857A9" w:rsidRDefault="00606FBE">
            <w:pPr>
              <w:pStyle w:val="TableParagraph"/>
              <w:spacing w:before="8" w:line="211" w:lineRule="exact"/>
              <w:ind w:right="71"/>
              <w:jc w:val="right"/>
              <w:rPr>
                <w:sz w:val="20"/>
              </w:rPr>
            </w:pPr>
            <w:r>
              <w:rPr>
                <w:spacing w:val="-5"/>
                <w:sz w:val="20"/>
              </w:rPr>
              <w:t>107</w:t>
            </w:r>
          </w:p>
        </w:tc>
        <w:tc>
          <w:tcPr>
            <w:tcW w:w="158" w:type="dxa"/>
          </w:tcPr>
          <w:p w14:paraId="69DE2926" w14:textId="77777777" w:rsidR="006857A9" w:rsidRDefault="006857A9">
            <w:pPr>
              <w:pStyle w:val="TableParagraph"/>
              <w:rPr>
                <w:rFonts w:ascii="Times New Roman"/>
                <w:sz w:val="16"/>
              </w:rPr>
            </w:pPr>
          </w:p>
        </w:tc>
        <w:tc>
          <w:tcPr>
            <w:tcW w:w="1826" w:type="dxa"/>
            <w:tcBorders>
              <w:bottom w:val="single" w:sz="4" w:space="0" w:color="000000"/>
            </w:tcBorders>
          </w:tcPr>
          <w:p w14:paraId="0ADD7990" w14:textId="77777777" w:rsidR="006857A9" w:rsidRDefault="00606FBE">
            <w:pPr>
              <w:pStyle w:val="TableParagraph"/>
              <w:spacing w:before="8" w:line="211" w:lineRule="exact"/>
              <w:ind w:right="66"/>
              <w:jc w:val="right"/>
              <w:rPr>
                <w:sz w:val="20"/>
              </w:rPr>
            </w:pPr>
            <w:r>
              <w:rPr>
                <w:sz w:val="20"/>
              </w:rPr>
              <w:t>-</w:t>
            </w:r>
          </w:p>
        </w:tc>
      </w:tr>
      <w:tr w:rsidR="006857A9" w14:paraId="37A6B7CB" w14:textId="77777777">
        <w:trPr>
          <w:trHeight w:val="256"/>
        </w:trPr>
        <w:tc>
          <w:tcPr>
            <w:tcW w:w="4371" w:type="dxa"/>
          </w:tcPr>
          <w:p w14:paraId="60B20869" w14:textId="77777777" w:rsidR="006857A9" w:rsidRDefault="006857A9">
            <w:pPr>
              <w:pStyle w:val="TableParagraph"/>
              <w:rPr>
                <w:rFonts w:ascii="Times New Roman"/>
                <w:sz w:val="18"/>
              </w:rPr>
            </w:pPr>
          </w:p>
        </w:tc>
        <w:tc>
          <w:tcPr>
            <w:tcW w:w="1156" w:type="dxa"/>
          </w:tcPr>
          <w:p w14:paraId="28F99EF4" w14:textId="77777777" w:rsidR="006857A9" w:rsidRDefault="006857A9">
            <w:pPr>
              <w:pStyle w:val="TableParagraph"/>
              <w:rPr>
                <w:rFonts w:ascii="Times New Roman"/>
                <w:sz w:val="18"/>
              </w:rPr>
            </w:pPr>
          </w:p>
        </w:tc>
        <w:tc>
          <w:tcPr>
            <w:tcW w:w="1841" w:type="dxa"/>
            <w:tcBorders>
              <w:top w:val="single" w:sz="4" w:space="0" w:color="000000"/>
              <w:bottom w:val="single" w:sz="4" w:space="0" w:color="000000"/>
            </w:tcBorders>
          </w:tcPr>
          <w:p w14:paraId="0B53C552" w14:textId="77777777" w:rsidR="006857A9" w:rsidRDefault="00606FBE">
            <w:pPr>
              <w:pStyle w:val="TableParagraph"/>
              <w:spacing w:before="26" w:line="211" w:lineRule="exact"/>
              <w:ind w:right="69"/>
              <w:jc w:val="right"/>
              <w:rPr>
                <w:rFonts w:ascii="Arial"/>
                <w:b/>
                <w:sz w:val="20"/>
              </w:rPr>
            </w:pPr>
            <w:r>
              <w:rPr>
                <w:rFonts w:ascii="Arial"/>
                <w:b/>
                <w:spacing w:val="-2"/>
                <w:sz w:val="20"/>
              </w:rPr>
              <w:t>42.752</w:t>
            </w:r>
          </w:p>
        </w:tc>
        <w:tc>
          <w:tcPr>
            <w:tcW w:w="158" w:type="dxa"/>
          </w:tcPr>
          <w:p w14:paraId="27C583A0" w14:textId="77777777" w:rsidR="006857A9" w:rsidRDefault="006857A9">
            <w:pPr>
              <w:pStyle w:val="TableParagraph"/>
              <w:rPr>
                <w:rFonts w:ascii="Times New Roman"/>
                <w:sz w:val="18"/>
              </w:rPr>
            </w:pPr>
          </w:p>
        </w:tc>
        <w:tc>
          <w:tcPr>
            <w:tcW w:w="1826" w:type="dxa"/>
            <w:tcBorders>
              <w:top w:val="single" w:sz="4" w:space="0" w:color="000000"/>
              <w:bottom w:val="single" w:sz="4" w:space="0" w:color="000000"/>
            </w:tcBorders>
          </w:tcPr>
          <w:p w14:paraId="5F576ABD" w14:textId="77777777" w:rsidR="006857A9" w:rsidRDefault="00606FBE">
            <w:pPr>
              <w:pStyle w:val="TableParagraph"/>
              <w:spacing w:before="26" w:line="211" w:lineRule="exact"/>
              <w:ind w:right="65"/>
              <w:jc w:val="right"/>
              <w:rPr>
                <w:rFonts w:ascii="Arial"/>
                <w:b/>
                <w:sz w:val="20"/>
              </w:rPr>
            </w:pPr>
            <w:r>
              <w:rPr>
                <w:rFonts w:ascii="Arial"/>
                <w:b/>
                <w:spacing w:val="-2"/>
                <w:sz w:val="20"/>
              </w:rPr>
              <w:t>54.071</w:t>
            </w:r>
          </w:p>
        </w:tc>
      </w:tr>
      <w:tr w:rsidR="006857A9" w14:paraId="760DC071" w14:textId="77777777">
        <w:trPr>
          <w:trHeight w:val="525"/>
        </w:trPr>
        <w:tc>
          <w:tcPr>
            <w:tcW w:w="4371" w:type="dxa"/>
          </w:tcPr>
          <w:p w14:paraId="11E5A623" w14:textId="77777777" w:rsidR="006857A9" w:rsidRDefault="006857A9">
            <w:pPr>
              <w:pStyle w:val="TableParagraph"/>
              <w:spacing w:before="48"/>
              <w:rPr>
                <w:sz w:val="20"/>
              </w:rPr>
            </w:pPr>
          </w:p>
          <w:p w14:paraId="322359D1" w14:textId="77777777" w:rsidR="006857A9" w:rsidRDefault="00606FBE">
            <w:pPr>
              <w:pStyle w:val="TableParagraph"/>
              <w:spacing w:line="227" w:lineRule="exact"/>
              <w:ind w:left="50"/>
              <w:rPr>
                <w:rFonts w:ascii="Arial" w:hAnsi="Arial"/>
                <w:b/>
                <w:sz w:val="20"/>
              </w:rPr>
            </w:pPr>
            <w:r>
              <w:rPr>
                <w:rFonts w:ascii="Arial" w:hAnsi="Arial"/>
                <w:b/>
                <w:sz w:val="20"/>
              </w:rPr>
              <w:t>Não</w:t>
            </w:r>
            <w:r>
              <w:rPr>
                <w:rFonts w:ascii="Arial" w:hAnsi="Arial"/>
                <w:b/>
                <w:spacing w:val="-5"/>
                <w:sz w:val="20"/>
              </w:rPr>
              <w:t xml:space="preserve"> </w:t>
            </w:r>
            <w:r>
              <w:rPr>
                <w:rFonts w:ascii="Arial" w:hAnsi="Arial"/>
                <w:b/>
                <w:spacing w:val="-2"/>
                <w:sz w:val="20"/>
              </w:rPr>
              <w:t>Circulante</w:t>
            </w:r>
          </w:p>
        </w:tc>
        <w:tc>
          <w:tcPr>
            <w:tcW w:w="1156" w:type="dxa"/>
          </w:tcPr>
          <w:p w14:paraId="11397D3F" w14:textId="77777777" w:rsidR="006857A9" w:rsidRDefault="006857A9">
            <w:pPr>
              <w:pStyle w:val="TableParagraph"/>
              <w:rPr>
                <w:rFonts w:ascii="Times New Roman"/>
                <w:sz w:val="18"/>
              </w:rPr>
            </w:pPr>
          </w:p>
        </w:tc>
        <w:tc>
          <w:tcPr>
            <w:tcW w:w="1841" w:type="dxa"/>
            <w:tcBorders>
              <w:top w:val="single" w:sz="4" w:space="0" w:color="000000"/>
            </w:tcBorders>
          </w:tcPr>
          <w:p w14:paraId="658696F4" w14:textId="77777777" w:rsidR="006857A9" w:rsidRDefault="006857A9">
            <w:pPr>
              <w:pStyle w:val="TableParagraph"/>
              <w:rPr>
                <w:rFonts w:ascii="Times New Roman"/>
                <w:sz w:val="18"/>
              </w:rPr>
            </w:pPr>
          </w:p>
        </w:tc>
        <w:tc>
          <w:tcPr>
            <w:tcW w:w="158" w:type="dxa"/>
          </w:tcPr>
          <w:p w14:paraId="7759E9E6" w14:textId="77777777" w:rsidR="006857A9" w:rsidRDefault="006857A9">
            <w:pPr>
              <w:pStyle w:val="TableParagraph"/>
              <w:rPr>
                <w:rFonts w:ascii="Times New Roman"/>
                <w:sz w:val="18"/>
              </w:rPr>
            </w:pPr>
          </w:p>
        </w:tc>
        <w:tc>
          <w:tcPr>
            <w:tcW w:w="1826" w:type="dxa"/>
            <w:tcBorders>
              <w:top w:val="single" w:sz="4" w:space="0" w:color="000000"/>
            </w:tcBorders>
          </w:tcPr>
          <w:p w14:paraId="4F6F25E6" w14:textId="77777777" w:rsidR="006857A9" w:rsidRDefault="006857A9">
            <w:pPr>
              <w:pStyle w:val="TableParagraph"/>
              <w:rPr>
                <w:rFonts w:ascii="Times New Roman"/>
                <w:sz w:val="18"/>
              </w:rPr>
            </w:pPr>
          </w:p>
        </w:tc>
      </w:tr>
      <w:tr w:rsidR="006857A9" w14:paraId="380763E0" w14:textId="77777777">
        <w:trPr>
          <w:trHeight w:val="255"/>
        </w:trPr>
        <w:tc>
          <w:tcPr>
            <w:tcW w:w="4371" w:type="dxa"/>
          </w:tcPr>
          <w:p w14:paraId="089CB1BB" w14:textId="77777777" w:rsidR="006857A9" w:rsidRDefault="00606FBE">
            <w:pPr>
              <w:pStyle w:val="TableParagraph"/>
              <w:spacing w:before="10" w:line="226" w:lineRule="exact"/>
              <w:ind w:left="249"/>
              <w:rPr>
                <w:sz w:val="20"/>
              </w:rPr>
            </w:pPr>
            <w:r>
              <w:rPr>
                <w:sz w:val="20"/>
              </w:rPr>
              <w:t>Impostos</w:t>
            </w:r>
            <w:r>
              <w:rPr>
                <w:spacing w:val="-5"/>
                <w:sz w:val="20"/>
              </w:rPr>
              <w:t xml:space="preserve"> </w:t>
            </w:r>
            <w:r>
              <w:rPr>
                <w:sz w:val="20"/>
              </w:rPr>
              <w:t>a</w:t>
            </w:r>
            <w:r>
              <w:rPr>
                <w:spacing w:val="-7"/>
                <w:sz w:val="20"/>
              </w:rPr>
              <w:t xml:space="preserve"> </w:t>
            </w:r>
            <w:r>
              <w:rPr>
                <w:spacing w:val="-2"/>
                <w:sz w:val="20"/>
              </w:rPr>
              <w:t>recuperar</w:t>
            </w:r>
          </w:p>
        </w:tc>
        <w:tc>
          <w:tcPr>
            <w:tcW w:w="1156" w:type="dxa"/>
          </w:tcPr>
          <w:p w14:paraId="7E5AFE04" w14:textId="77777777" w:rsidR="006857A9" w:rsidRDefault="00606FBE">
            <w:pPr>
              <w:pStyle w:val="TableParagraph"/>
              <w:spacing w:before="10" w:line="226" w:lineRule="exact"/>
              <w:ind w:left="461"/>
              <w:jc w:val="center"/>
              <w:rPr>
                <w:sz w:val="20"/>
              </w:rPr>
            </w:pPr>
            <w:r>
              <w:rPr>
                <w:spacing w:val="-10"/>
                <w:sz w:val="20"/>
              </w:rPr>
              <w:t>6</w:t>
            </w:r>
          </w:p>
        </w:tc>
        <w:tc>
          <w:tcPr>
            <w:tcW w:w="1841" w:type="dxa"/>
          </w:tcPr>
          <w:p w14:paraId="03CFCA4E" w14:textId="77777777" w:rsidR="006857A9" w:rsidRDefault="00606FBE">
            <w:pPr>
              <w:pStyle w:val="TableParagraph"/>
              <w:spacing w:before="10" w:line="226" w:lineRule="exact"/>
              <w:ind w:right="69"/>
              <w:jc w:val="right"/>
              <w:rPr>
                <w:sz w:val="20"/>
              </w:rPr>
            </w:pPr>
            <w:r>
              <w:rPr>
                <w:spacing w:val="-2"/>
                <w:sz w:val="20"/>
              </w:rPr>
              <w:t>3.684</w:t>
            </w:r>
          </w:p>
        </w:tc>
        <w:tc>
          <w:tcPr>
            <w:tcW w:w="158" w:type="dxa"/>
          </w:tcPr>
          <w:p w14:paraId="5590C6B6" w14:textId="77777777" w:rsidR="006857A9" w:rsidRDefault="006857A9">
            <w:pPr>
              <w:pStyle w:val="TableParagraph"/>
              <w:rPr>
                <w:rFonts w:ascii="Times New Roman"/>
                <w:sz w:val="18"/>
              </w:rPr>
            </w:pPr>
          </w:p>
        </w:tc>
        <w:tc>
          <w:tcPr>
            <w:tcW w:w="1826" w:type="dxa"/>
          </w:tcPr>
          <w:p w14:paraId="2E240CAF" w14:textId="77777777" w:rsidR="006857A9" w:rsidRDefault="00606FBE">
            <w:pPr>
              <w:pStyle w:val="TableParagraph"/>
              <w:spacing w:before="10" w:line="226" w:lineRule="exact"/>
              <w:ind w:right="65"/>
              <w:jc w:val="right"/>
              <w:rPr>
                <w:sz w:val="20"/>
              </w:rPr>
            </w:pPr>
            <w:r>
              <w:rPr>
                <w:spacing w:val="-2"/>
                <w:sz w:val="20"/>
              </w:rPr>
              <w:t>3.011</w:t>
            </w:r>
          </w:p>
        </w:tc>
      </w:tr>
      <w:tr w:rsidR="006857A9" w14:paraId="7EA971CF" w14:textId="77777777">
        <w:trPr>
          <w:trHeight w:val="254"/>
        </w:trPr>
        <w:tc>
          <w:tcPr>
            <w:tcW w:w="4371" w:type="dxa"/>
          </w:tcPr>
          <w:p w14:paraId="0E8F5B19" w14:textId="77777777" w:rsidR="006857A9" w:rsidRDefault="00606FBE">
            <w:pPr>
              <w:pStyle w:val="TableParagraph"/>
              <w:spacing w:before="8" w:line="226" w:lineRule="exact"/>
              <w:ind w:left="249"/>
              <w:rPr>
                <w:sz w:val="20"/>
              </w:rPr>
            </w:pPr>
            <w:r>
              <w:rPr>
                <w:sz w:val="20"/>
              </w:rPr>
              <w:t>Depósitos</w:t>
            </w:r>
            <w:r>
              <w:rPr>
                <w:spacing w:val="-11"/>
                <w:sz w:val="20"/>
              </w:rPr>
              <w:t xml:space="preserve"> </w:t>
            </w:r>
            <w:r>
              <w:rPr>
                <w:spacing w:val="-2"/>
                <w:sz w:val="20"/>
              </w:rPr>
              <w:t>judiciais</w:t>
            </w:r>
          </w:p>
        </w:tc>
        <w:tc>
          <w:tcPr>
            <w:tcW w:w="1156" w:type="dxa"/>
          </w:tcPr>
          <w:p w14:paraId="2CA695F1" w14:textId="77777777" w:rsidR="006857A9" w:rsidRDefault="00606FBE">
            <w:pPr>
              <w:pStyle w:val="TableParagraph"/>
              <w:spacing w:before="8" w:line="226" w:lineRule="exact"/>
              <w:ind w:left="461"/>
              <w:jc w:val="center"/>
              <w:rPr>
                <w:sz w:val="20"/>
              </w:rPr>
            </w:pPr>
            <w:r>
              <w:rPr>
                <w:spacing w:val="-10"/>
                <w:sz w:val="20"/>
              </w:rPr>
              <w:t>9</w:t>
            </w:r>
          </w:p>
        </w:tc>
        <w:tc>
          <w:tcPr>
            <w:tcW w:w="1841" w:type="dxa"/>
          </w:tcPr>
          <w:p w14:paraId="0DD2F973" w14:textId="77777777" w:rsidR="006857A9" w:rsidRDefault="00606FBE">
            <w:pPr>
              <w:pStyle w:val="TableParagraph"/>
              <w:spacing w:before="8" w:line="226" w:lineRule="exact"/>
              <w:ind w:right="69"/>
              <w:jc w:val="right"/>
              <w:rPr>
                <w:sz w:val="20"/>
              </w:rPr>
            </w:pPr>
            <w:r>
              <w:rPr>
                <w:spacing w:val="-2"/>
                <w:sz w:val="20"/>
              </w:rPr>
              <w:t>6.817</w:t>
            </w:r>
          </w:p>
        </w:tc>
        <w:tc>
          <w:tcPr>
            <w:tcW w:w="158" w:type="dxa"/>
          </w:tcPr>
          <w:p w14:paraId="71B85B69" w14:textId="77777777" w:rsidR="006857A9" w:rsidRDefault="006857A9">
            <w:pPr>
              <w:pStyle w:val="TableParagraph"/>
              <w:rPr>
                <w:rFonts w:ascii="Times New Roman"/>
                <w:sz w:val="18"/>
              </w:rPr>
            </w:pPr>
          </w:p>
        </w:tc>
        <w:tc>
          <w:tcPr>
            <w:tcW w:w="1826" w:type="dxa"/>
          </w:tcPr>
          <w:p w14:paraId="4897B28C" w14:textId="77777777" w:rsidR="006857A9" w:rsidRDefault="00606FBE">
            <w:pPr>
              <w:pStyle w:val="TableParagraph"/>
              <w:spacing w:before="8" w:line="226" w:lineRule="exact"/>
              <w:ind w:right="65"/>
              <w:jc w:val="right"/>
              <w:rPr>
                <w:sz w:val="20"/>
              </w:rPr>
            </w:pPr>
            <w:r>
              <w:rPr>
                <w:spacing w:val="-2"/>
                <w:sz w:val="20"/>
              </w:rPr>
              <w:t>5.272</w:t>
            </w:r>
          </w:p>
        </w:tc>
      </w:tr>
      <w:tr w:rsidR="006857A9" w14:paraId="13A16BE7" w14:textId="77777777">
        <w:trPr>
          <w:trHeight w:val="254"/>
        </w:trPr>
        <w:tc>
          <w:tcPr>
            <w:tcW w:w="4371" w:type="dxa"/>
          </w:tcPr>
          <w:p w14:paraId="458000F1" w14:textId="77777777" w:rsidR="006857A9" w:rsidRDefault="00606FBE">
            <w:pPr>
              <w:pStyle w:val="TableParagraph"/>
              <w:spacing w:before="8" w:line="226" w:lineRule="exact"/>
              <w:ind w:left="249"/>
              <w:rPr>
                <w:sz w:val="20"/>
              </w:rPr>
            </w:pPr>
            <w:r>
              <w:rPr>
                <w:spacing w:val="-2"/>
                <w:sz w:val="20"/>
              </w:rPr>
              <w:t>Imobilizado</w:t>
            </w:r>
          </w:p>
        </w:tc>
        <w:tc>
          <w:tcPr>
            <w:tcW w:w="1156" w:type="dxa"/>
          </w:tcPr>
          <w:p w14:paraId="5AB1095F" w14:textId="77777777" w:rsidR="006857A9" w:rsidRDefault="00606FBE">
            <w:pPr>
              <w:pStyle w:val="TableParagraph"/>
              <w:spacing w:before="8" w:line="226" w:lineRule="exact"/>
              <w:ind w:left="461" w:right="5"/>
              <w:jc w:val="center"/>
              <w:rPr>
                <w:sz w:val="20"/>
              </w:rPr>
            </w:pPr>
            <w:r>
              <w:rPr>
                <w:spacing w:val="-5"/>
                <w:sz w:val="20"/>
              </w:rPr>
              <w:t>10</w:t>
            </w:r>
          </w:p>
        </w:tc>
        <w:tc>
          <w:tcPr>
            <w:tcW w:w="1841" w:type="dxa"/>
          </w:tcPr>
          <w:p w14:paraId="54C169F6" w14:textId="77777777" w:rsidR="006857A9" w:rsidRDefault="00606FBE">
            <w:pPr>
              <w:pStyle w:val="TableParagraph"/>
              <w:spacing w:before="8" w:line="226" w:lineRule="exact"/>
              <w:ind w:right="69"/>
              <w:jc w:val="right"/>
              <w:rPr>
                <w:sz w:val="20"/>
              </w:rPr>
            </w:pPr>
            <w:r>
              <w:rPr>
                <w:spacing w:val="-2"/>
                <w:sz w:val="20"/>
              </w:rPr>
              <w:t>5.527</w:t>
            </w:r>
          </w:p>
        </w:tc>
        <w:tc>
          <w:tcPr>
            <w:tcW w:w="158" w:type="dxa"/>
          </w:tcPr>
          <w:p w14:paraId="1B0AE427" w14:textId="77777777" w:rsidR="006857A9" w:rsidRDefault="006857A9">
            <w:pPr>
              <w:pStyle w:val="TableParagraph"/>
              <w:rPr>
                <w:rFonts w:ascii="Times New Roman"/>
                <w:sz w:val="18"/>
              </w:rPr>
            </w:pPr>
          </w:p>
        </w:tc>
        <w:tc>
          <w:tcPr>
            <w:tcW w:w="1826" w:type="dxa"/>
          </w:tcPr>
          <w:p w14:paraId="0BDF6139" w14:textId="77777777" w:rsidR="006857A9" w:rsidRDefault="00606FBE">
            <w:pPr>
              <w:pStyle w:val="TableParagraph"/>
              <w:spacing w:before="8" w:line="226" w:lineRule="exact"/>
              <w:ind w:right="65"/>
              <w:jc w:val="right"/>
              <w:rPr>
                <w:sz w:val="20"/>
              </w:rPr>
            </w:pPr>
            <w:r>
              <w:rPr>
                <w:spacing w:val="-2"/>
                <w:sz w:val="20"/>
              </w:rPr>
              <w:t>5.869</w:t>
            </w:r>
          </w:p>
        </w:tc>
      </w:tr>
      <w:tr w:rsidR="006857A9" w14:paraId="29930033" w14:textId="77777777">
        <w:trPr>
          <w:trHeight w:val="255"/>
        </w:trPr>
        <w:tc>
          <w:tcPr>
            <w:tcW w:w="4371" w:type="dxa"/>
          </w:tcPr>
          <w:p w14:paraId="32B52621" w14:textId="77777777" w:rsidR="006857A9" w:rsidRDefault="00606FBE">
            <w:pPr>
              <w:pStyle w:val="TableParagraph"/>
              <w:spacing w:before="8" w:line="227" w:lineRule="exact"/>
              <w:ind w:left="249"/>
              <w:rPr>
                <w:sz w:val="20"/>
              </w:rPr>
            </w:pPr>
            <w:r>
              <w:rPr>
                <w:sz w:val="20"/>
              </w:rPr>
              <w:t>Direito</w:t>
            </w:r>
            <w:r>
              <w:rPr>
                <w:spacing w:val="-8"/>
                <w:sz w:val="20"/>
              </w:rPr>
              <w:t xml:space="preserve"> </w:t>
            </w:r>
            <w:r>
              <w:rPr>
                <w:sz w:val="20"/>
              </w:rPr>
              <w:t>de</w:t>
            </w:r>
            <w:r>
              <w:rPr>
                <w:spacing w:val="-6"/>
                <w:sz w:val="20"/>
              </w:rPr>
              <w:t xml:space="preserve"> </w:t>
            </w:r>
            <w:r>
              <w:rPr>
                <w:spacing w:val="-5"/>
                <w:sz w:val="20"/>
              </w:rPr>
              <w:t>uso</w:t>
            </w:r>
          </w:p>
        </w:tc>
        <w:tc>
          <w:tcPr>
            <w:tcW w:w="1156" w:type="dxa"/>
          </w:tcPr>
          <w:p w14:paraId="6A849614" w14:textId="77777777" w:rsidR="006857A9" w:rsidRDefault="00606FBE">
            <w:pPr>
              <w:pStyle w:val="TableParagraph"/>
              <w:spacing w:before="8" w:line="227" w:lineRule="exact"/>
              <w:ind w:left="461" w:right="5"/>
              <w:jc w:val="center"/>
              <w:rPr>
                <w:sz w:val="20"/>
              </w:rPr>
            </w:pPr>
            <w:r>
              <w:rPr>
                <w:spacing w:val="-5"/>
                <w:sz w:val="20"/>
              </w:rPr>
              <w:t>11</w:t>
            </w:r>
          </w:p>
        </w:tc>
        <w:tc>
          <w:tcPr>
            <w:tcW w:w="1841" w:type="dxa"/>
          </w:tcPr>
          <w:p w14:paraId="7B7E7227" w14:textId="77777777" w:rsidR="006857A9" w:rsidRDefault="00606FBE">
            <w:pPr>
              <w:pStyle w:val="TableParagraph"/>
              <w:spacing w:before="8" w:line="227" w:lineRule="exact"/>
              <w:ind w:right="69"/>
              <w:jc w:val="right"/>
              <w:rPr>
                <w:sz w:val="20"/>
              </w:rPr>
            </w:pPr>
            <w:r>
              <w:rPr>
                <w:spacing w:val="-2"/>
                <w:sz w:val="20"/>
              </w:rPr>
              <w:t>11.821</w:t>
            </w:r>
          </w:p>
        </w:tc>
        <w:tc>
          <w:tcPr>
            <w:tcW w:w="158" w:type="dxa"/>
          </w:tcPr>
          <w:p w14:paraId="3CEE29CB" w14:textId="77777777" w:rsidR="006857A9" w:rsidRDefault="006857A9">
            <w:pPr>
              <w:pStyle w:val="TableParagraph"/>
              <w:rPr>
                <w:rFonts w:ascii="Times New Roman"/>
                <w:sz w:val="18"/>
              </w:rPr>
            </w:pPr>
          </w:p>
        </w:tc>
        <w:tc>
          <w:tcPr>
            <w:tcW w:w="1826" w:type="dxa"/>
          </w:tcPr>
          <w:p w14:paraId="17C632AE" w14:textId="77777777" w:rsidR="006857A9" w:rsidRDefault="00606FBE">
            <w:pPr>
              <w:pStyle w:val="TableParagraph"/>
              <w:spacing w:before="8" w:line="227" w:lineRule="exact"/>
              <w:ind w:right="65"/>
              <w:jc w:val="right"/>
              <w:rPr>
                <w:sz w:val="20"/>
              </w:rPr>
            </w:pPr>
            <w:r>
              <w:rPr>
                <w:spacing w:val="-2"/>
                <w:sz w:val="20"/>
              </w:rPr>
              <w:t>13.299</w:t>
            </w:r>
          </w:p>
        </w:tc>
      </w:tr>
      <w:tr w:rsidR="006857A9" w14:paraId="6FF2E97A" w14:textId="77777777">
        <w:trPr>
          <w:trHeight w:val="240"/>
        </w:trPr>
        <w:tc>
          <w:tcPr>
            <w:tcW w:w="4371" w:type="dxa"/>
          </w:tcPr>
          <w:p w14:paraId="077B66D8" w14:textId="77777777" w:rsidR="006857A9" w:rsidRDefault="00606FBE">
            <w:pPr>
              <w:pStyle w:val="TableParagraph"/>
              <w:spacing w:before="10" w:line="211" w:lineRule="exact"/>
              <w:ind w:left="249"/>
              <w:rPr>
                <w:sz w:val="20"/>
              </w:rPr>
            </w:pPr>
            <w:r>
              <w:rPr>
                <w:spacing w:val="-2"/>
                <w:sz w:val="20"/>
              </w:rPr>
              <w:t>Intangível</w:t>
            </w:r>
          </w:p>
        </w:tc>
        <w:tc>
          <w:tcPr>
            <w:tcW w:w="1156" w:type="dxa"/>
          </w:tcPr>
          <w:p w14:paraId="2425166E" w14:textId="77777777" w:rsidR="006857A9" w:rsidRDefault="00606FBE">
            <w:pPr>
              <w:pStyle w:val="TableParagraph"/>
              <w:spacing w:before="10" w:line="211" w:lineRule="exact"/>
              <w:ind w:left="461" w:right="5"/>
              <w:jc w:val="center"/>
              <w:rPr>
                <w:sz w:val="20"/>
              </w:rPr>
            </w:pPr>
            <w:r>
              <w:rPr>
                <w:spacing w:val="-5"/>
                <w:sz w:val="20"/>
              </w:rPr>
              <w:t>12</w:t>
            </w:r>
          </w:p>
        </w:tc>
        <w:tc>
          <w:tcPr>
            <w:tcW w:w="1841" w:type="dxa"/>
            <w:tcBorders>
              <w:bottom w:val="single" w:sz="4" w:space="0" w:color="000000"/>
            </w:tcBorders>
          </w:tcPr>
          <w:p w14:paraId="3DDA4903" w14:textId="77777777" w:rsidR="006857A9" w:rsidRDefault="00606FBE">
            <w:pPr>
              <w:pStyle w:val="TableParagraph"/>
              <w:spacing w:before="10" w:line="211" w:lineRule="exact"/>
              <w:ind w:right="69"/>
              <w:jc w:val="right"/>
              <w:rPr>
                <w:sz w:val="20"/>
              </w:rPr>
            </w:pPr>
            <w:r>
              <w:rPr>
                <w:spacing w:val="-2"/>
                <w:sz w:val="20"/>
              </w:rPr>
              <w:t>1.705</w:t>
            </w:r>
          </w:p>
        </w:tc>
        <w:tc>
          <w:tcPr>
            <w:tcW w:w="158" w:type="dxa"/>
          </w:tcPr>
          <w:p w14:paraId="7A2FC3C4" w14:textId="77777777" w:rsidR="006857A9" w:rsidRDefault="006857A9">
            <w:pPr>
              <w:pStyle w:val="TableParagraph"/>
              <w:rPr>
                <w:rFonts w:ascii="Times New Roman"/>
                <w:sz w:val="16"/>
              </w:rPr>
            </w:pPr>
          </w:p>
        </w:tc>
        <w:tc>
          <w:tcPr>
            <w:tcW w:w="1826" w:type="dxa"/>
            <w:tcBorders>
              <w:bottom w:val="single" w:sz="4" w:space="0" w:color="000000"/>
            </w:tcBorders>
          </w:tcPr>
          <w:p w14:paraId="15762194" w14:textId="77777777" w:rsidR="006857A9" w:rsidRDefault="00606FBE">
            <w:pPr>
              <w:pStyle w:val="TableParagraph"/>
              <w:spacing w:before="10" w:line="211" w:lineRule="exact"/>
              <w:ind w:right="65"/>
              <w:jc w:val="right"/>
              <w:rPr>
                <w:sz w:val="20"/>
              </w:rPr>
            </w:pPr>
            <w:r>
              <w:rPr>
                <w:spacing w:val="-2"/>
                <w:sz w:val="20"/>
              </w:rPr>
              <w:t>1.184</w:t>
            </w:r>
          </w:p>
        </w:tc>
      </w:tr>
      <w:tr w:rsidR="006857A9" w14:paraId="6B7BB377" w14:textId="77777777">
        <w:trPr>
          <w:trHeight w:val="253"/>
        </w:trPr>
        <w:tc>
          <w:tcPr>
            <w:tcW w:w="4371" w:type="dxa"/>
          </w:tcPr>
          <w:p w14:paraId="54F3EECC" w14:textId="77777777" w:rsidR="006857A9" w:rsidRDefault="006857A9">
            <w:pPr>
              <w:pStyle w:val="TableParagraph"/>
              <w:rPr>
                <w:rFonts w:ascii="Times New Roman"/>
                <w:sz w:val="18"/>
              </w:rPr>
            </w:pPr>
          </w:p>
        </w:tc>
        <w:tc>
          <w:tcPr>
            <w:tcW w:w="1156" w:type="dxa"/>
          </w:tcPr>
          <w:p w14:paraId="2D1CDD28" w14:textId="77777777" w:rsidR="006857A9" w:rsidRDefault="006857A9">
            <w:pPr>
              <w:pStyle w:val="TableParagraph"/>
              <w:rPr>
                <w:rFonts w:ascii="Times New Roman"/>
                <w:sz w:val="18"/>
              </w:rPr>
            </w:pPr>
          </w:p>
        </w:tc>
        <w:tc>
          <w:tcPr>
            <w:tcW w:w="1841" w:type="dxa"/>
            <w:tcBorders>
              <w:top w:val="single" w:sz="4" w:space="0" w:color="000000"/>
              <w:bottom w:val="single" w:sz="4" w:space="0" w:color="000000"/>
            </w:tcBorders>
          </w:tcPr>
          <w:p w14:paraId="475D013A" w14:textId="77777777" w:rsidR="006857A9" w:rsidRDefault="00606FBE">
            <w:pPr>
              <w:pStyle w:val="TableParagraph"/>
              <w:spacing w:before="23" w:line="211" w:lineRule="exact"/>
              <w:ind w:right="69"/>
              <w:jc w:val="right"/>
              <w:rPr>
                <w:rFonts w:ascii="Arial"/>
                <w:b/>
                <w:sz w:val="20"/>
              </w:rPr>
            </w:pPr>
            <w:r>
              <w:rPr>
                <w:rFonts w:ascii="Arial"/>
                <w:b/>
                <w:spacing w:val="-2"/>
                <w:sz w:val="20"/>
              </w:rPr>
              <w:t>29.554</w:t>
            </w:r>
          </w:p>
        </w:tc>
        <w:tc>
          <w:tcPr>
            <w:tcW w:w="158" w:type="dxa"/>
          </w:tcPr>
          <w:p w14:paraId="5604E2AA" w14:textId="77777777" w:rsidR="006857A9" w:rsidRDefault="006857A9">
            <w:pPr>
              <w:pStyle w:val="TableParagraph"/>
              <w:rPr>
                <w:rFonts w:ascii="Times New Roman"/>
                <w:sz w:val="18"/>
              </w:rPr>
            </w:pPr>
          </w:p>
        </w:tc>
        <w:tc>
          <w:tcPr>
            <w:tcW w:w="1826" w:type="dxa"/>
            <w:tcBorders>
              <w:top w:val="single" w:sz="4" w:space="0" w:color="000000"/>
              <w:bottom w:val="single" w:sz="4" w:space="0" w:color="000000"/>
            </w:tcBorders>
          </w:tcPr>
          <w:p w14:paraId="1478705F" w14:textId="77777777" w:rsidR="006857A9" w:rsidRDefault="00606FBE">
            <w:pPr>
              <w:pStyle w:val="TableParagraph"/>
              <w:spacing w:before="23" w:line="211" w:lineRule="exact"/>
              <w:ind w:right="65"/>
              <w:jc w:val="right"/>
              <w:rPr>
                <w:rFonts w:ascii="Arial"/>
                <w:b/>
                <w:sz w:val="20"/>
              </w:rPr>
            </w:pPr>
            <w:r>
              <w:rPr>
                <w:rFonts w:ascii="Arial"/>
                <w:b/>
                <w:spacing w:val="-2"/>
                <w:sz w:val="20"/>
              </w:rPr>
              <w:t>28.635</w:t>
            </w:r>
          </w:p>
        </w:tc>
      </w:tr>
      <w:tr w:rsidR="006857A9" w14:paraId="65A90ED9" w14:textId="77777777">
        <w:trPr>
          <w:trHeight w:val="510"/>
        </w:trPr>
        <w:tc>
          <w:tcPr>
            <w:tcW w:w="4371" w:type="dxa"/>
          </w:tcPr>
          <w:p w14:paraId="03A0DCF6" w14:textId="77777777" w:rsidR="006857A9" w:rsidRDefault="006857A9">
            <w:pPr>
              <w:pStyle w:val="TableParagraph"/>
              <w:rPr>
                <w:rFonts w:ascii="Times New Roman"/>
                <w:sz w:val="18"/>
              </w:rPr>
            </w:pPr>
          </w:p>
        </w:tc>
        <w:tc>
          <w:tcPr>
            <w:tcW w:w="1156" w:type="dxa"/>
          </w:tcPr>
          <w:p w14:paraId="4D497F3D" w14:textId="77777777" w:rsidR="006857A9" w:rsidRDefault="006857A9">
            <w:pPr>
              <w:pStyle w:val="TableParagraph"/>
              <w:rPr>
                <w:rFonts w:ascii="Times New Roman"/>
                <w:sz w:val="18"/>
              </w:rPr>
            </w:pPr>
          </w:p>
        </w:tc>
        <w:tc>
          <w:tcPr>
            <w:tcW w:w="1841" w:type="dxa"/>
            <w:tcBorders>
              <w:top w:val="single" w:sz="4" w:space="0" w:color="000000"/>
              <w:bottom w:val="single" w:sz="4" w:space="0" w:color="000000"/>
            </w:tcBorders>
          </w:tcPr>
          <w:p w14:paraId="17A33801" w14:textId="77777777" w:rsidR="006857A9" w:rsidRDefault="006857A9">
            <w:pPr>
              <w:pStyle w:val="TableParagraph"/>
              <w:rPr>
                <w:rFonts w:ascii="Times New Roman"/>
                <w:sz w:val="18"/>
              </w:rPr>
            </w:pPr>
          </w:p>
        </w:tc>
        <w:tc>
          <w:tcPr>
            <w:tcW w:w="158" w:type="dxa"/>
          </w:tcPr>
          <w:p w14:paraId="6BA846F7" w14:textId="77777777" w:rsidR="006857A9" w:rsidRDefault="006857A9">
            <w:pPr>
              <w:pStyle w:val="TableParagraph"/>
              <w:rPr>
                <w:rFonts w:ascii="Times New Roman"/>
                <w:sz w:val="18"/>
              </w:rPr>
            </w:pPr>
          </w:p>
        </w:tc>
        <w:tc>
          <w:tcPr>
            <w:tcW w:w="1826" w:type="dxa"/>
            <w:tcBorders>
              <w:top w:val="single" w:sz="4" w:space="0" w:color="000000"/>
              <w:bottom w:val="single" w:sz="4" w:space="0" w:color="000000"/>
            </w:tcBorders>
          </w:tcPr>
          <w:p w14:paraId="31B7724F" w14:textId="77777777" w:rsidR="006857A9" w:rsidRDefault="006857A9">
            <w:pPr>
              <w:pStyle w:val="TableParagraph"/>
              <w:rPr>
                <w:rFonts w:ascii="Times New Roman"/>
                <w:sz w:val="18"/>
              </w:rPr>
            </w:pPr>
          </w:p>
        </w:tc>
      </w:tr>
      <w:tr w:rsidR="006857A9" w14:paraId="3FF3A7A1" w14:textId="77777777">
        <w:trPr>
          <w:trHeight w:val="267"/>
        </w:trPr>
        <w:tc>
          <w:tcPr>
            <w:tcW w:w="4371" w:type="dxa"/>
          </w:tcPr>
          <w:p w14:paraId="21AB85FB" w14:textId="77777777" w:rsidR="006857A9" w:rsidRDefault="00606FBE">
            <w:pPr>
              <w:pStyle w:val="TableParagraph"/>
              <w:spacing w:before="38" w:line="210" w:lineRule="exact"/>
              <w:ind w:left="50"/>
              <w:rPr>
                <w:rFonts w:ascii="Arial"/>
                <w:b/>
                <w:sz w:val="20"/>
              </w:rPr>
            </w:pPr>
            <w:r>
              <w:rPr>
                <w:rFonts w:ascii="Arial"/>
                <w:b/>
                <w:sz w:val="20"/>
              </w:rPr>
              <w:t>TOTAL</w:t>
            </w:r>
            <w:r>
              <w:rPr>
                <w:rFonts w:ascii="Arial"/>
                <w:b/>
                <w:spacing w:val="-5"/>
                <w:sz w:val="20"/>
              </w:rPr>
              <w:t xml:space="preserve"> </w:t>
            </w:r>
            <w:r>
              <w:rPr>
                <w:rFonts w:ascii="Arial"/>
                <w:b/>
                <w:sz w:val="20"/>
              </w:rPr>
              <w:t>DO</w:t>
            </w:r>
            <w:r>
              <w:rPr>
                <w:rFonts w:ascii="Arial"/>
                <w:b/>
                <w:spacing w:val="-5"/>
                <w:sz w:val="20"/>
              </w:rPr>
              <w:t xml:space="preserve"> </w:t>
            </w:r>
            <w:r>
              <w:rPr>
                <w:rFonts w:ascii="Arial"/>
                <w:b/>
                <w:spacing w:val="-4"/>
                <w:sz w:val="20"/>
              </w:rPr>
              <w:t>ATIVO</w:t>
            </w:r>
          </w:p>
        </w:tc>
        <w:tc>
          <w:tcPr>
            <w:tcW w:w="1156" w:type="dxa"/>
          </w:tcPr>
          <w:p w14:paraId="4C3FBE48" w14:textId="77777777" w:rsidR="006857A9" w:rsidRDefault="006857A9">
            <w:pPr>
              <w:pStyle w:val="TableParagraph"/>
              <w:rPr>
                <w:rFonts w:ascii="Times New Roman"/>
                <w:sz w:val="18"/>
              </w:rPr>
            </w:pPr>
          </w:p>
        </w:tc>
        <w:tc>
          <w:tcPr>
            <w:tcW w:w="1841" w:type="dxa"/>
            <w:tcBorders>
              <w:top w:val="single" w:sz="4" w:space="0" w:color="000000"/>
              <w:bottom w:val="double" w:sz="6" w:space="0" w:color="000000"/>
            </w:tcBorders>
          </w:tcPr>
          <w:p w14:paraId="4473B0AA" w14:textId="77777777" w:rsidR="006857A9" w:rsidRDefault="00606FBE">
            <w:pPr>
              <w:pStyle w:val="TableParagraph"/>
              <w:spacing w:before="38" w:line="210" w:lineRule="exact"/>
              <w:ind w:right="69"/>
              <w:jc w:val="right"/>
              <w:rPr>
                <w:rFonts w:ascii="Arial"/>
                <w:b/>
                <w:sz w:val="20"/>
              </w:rPr>
            </w:pPr>
            <w:r>
              <w:rPr>
                <w:rFonts w:ascii="Arial"/>
                <w:b/>
                <w:spacing w:val="-2"/>
                <w:sz w:val="20"/>
              </w:rPr>
              <w:t>72.306</w:t>
            </w:r>
          </w:p>
        </w:tc>
        <w:tc>
          <w:tcPr>
            <w:tcW w:w="158" w:type="dxa"/>
          </w:tcPr>
          <w:p w14:paraId="254D41CD" w14:textId="77777777" w:rsidR="006857A9" w:rsidRDefault="006857A9">
            <w:pPr>
              <w:pStyle w:val="TableParagraph"/>
              <w:rPr>
                <w:rFonts w:ascii="Times New Roman"/>
                <w:sz w:val="18"/>
              </w:rPr>
            </w:pPr>
          </w:p>
        </w:tc>
        <w:tc>
          <w:tcPr>
            <w:tcW w:w="1826" w:type="dxa"/>
            <w:tcBorders>
              <w:top w:val="single" w:sz="4" w:space="0" w:color="000000"/>
              <w:bottom w:val="double" w:sz="6" w:space="0" w:color="000000"/>
            </w:tcBorders>
          </w:tcPr>
          <w:p w14:paraId="1FE2195C" w14:textId="77777777" w:rsidR="006857A9" w:rsidRDefault="00606FBE">
            <w:pPr>
              <w:pStyle w:val="TableParagraph"/>
              <w:spacing w:before="38" w:line="210" w:lineRule="exact"/>
              <w:ind w:right="65"/>
              <w:jc w:val="right"/>
              <w:rPr>
                <w:rFonts w:ascii="Arial"/>
                <w:b/>
                <w:sz w:val="20"/>
              </w:rPr>
            </w:pPr>
            <w:r>
              <w:rPr>
                <w:rFonts w:ascii="Arial"/>
                <w:b/>
                <w:spacing w:val="-2"/>
                <w:sz w:val="20"/>
              </w:rPr>
              <w:t>82.706</w:t>
            </w:r>
          </w:p>
        </w:tc>
      </w:tr>
      <w:tr w:rsidR="006857A9" w14:paraId="4DF51A19" w14:textId="77777777">
        <w:trPr>
          <w:trHeight w:val="542"/>
        </w:trPr>
        <w:tc>
          <w:tcPr>
            <w:tcW w:w="4371" w:type="dxa"/>
          </w:tcPr>
          <w:p w14:paraId="017290BA" w14:textId="77777777" w:rsidR="006857A9" w:rsidRDefault="006857A9">
            <w:pPr>
              <w:pStyle w:val="TableParagraph"/>
              <w:spacing w:before="66"/>
              <w:rPr>
                <w:sz w:val="20"/>
              </w:rPr>
            </w:pPr>
          </w:p>
          <w:p w14:paraId="2326DCC1" w14:textId="77777777" w:rsidR="006857A9" w:rsidRDefault="00606FBE">
            <w:pPr>
              <w:pStyle w:val="TableParagraph"/>
              <w:spacing w:line="226" w:lineRule="exact"/>
              <w:ind w:left="50"/>
              <w:rPr>
                <w:rFonts w:ascii="Arial" w:hAnsi="Arial"/>
                <w:b/>
                <w:sz w:val="20"/>
              </w:rPr>
            </w:pPr>
            <w:r>
              <w:rPr>
                <w:rFonts w:ascii="Arial" w:hAnsi="Arial"/>
                <w:b/>
                <w:sz w:val="20"/>
              </w:rPr>
              <w:t>PASSIVO</w:t>
            </w:r>
            <w:r>
              <w:rPr>
                <w:rFonts w:ascii="Arial" w:hAnsi="Arial"/>
                <w:b/>
                <w:spacing w:val="-10"/>
                <w:sz w:val="20"/>
              </w:rPr>
              <w:t xml:space="preserve"> </w:t>
            </w:r>
            <w:r>
              <w:rPr>
                <w:rFonts w:ascii="Arial" w:hAnsi="Arial"/>
                <w:b/>
                <w:sz w:val="20"/>
              </w:rPr>
              <w:t>E</w:t>
            </w:r>
            <w:r>
              <w:rPr>
                <w:rFonts w:ascii="Arial" w:hAnsi="Arial"/>
                <w:b/>
                <w:spacing w:val="-7"/>
                <w:sz w:val="20"/>
              </w:rPr>
              <w:t xml:space="preserve"> </w:t>
            </w:r>
            <w:r>
              <w:rPr>
                <w:rFonts w:ascii="Arial" w:hAnsi="Arial"/>
                <w:b/>
                <w:sz w:val="20"/>
              </w:rPr>
              <w:t>PATRIMÔNIO</w:t>
            </w:r>
            <w:r>
              <w:rPr>
                <w:rFonts w:ascii="Arial" w:hAnsi="Arial"/>
                <w:b/>
                <w:spacing w:val="-4"/>
                <w:sz w:val="20"/>
              </w:rPr>
              <w:t xml:space="preserve"> </w:t>
            </w:r>
            <w:r>
              <w:rPr>
                <w:rFonts w:ascii="Arial" w:hAnsi="Arial"/>
                <w:b/>
                <w:spacing w:val="-2"/>
                <w:sz w:val="20"/>
              </w:rPr>
              <w:t>LÍQUIDO</w:t>
            </w:r>
          </w:p>
        </w:tc>
        <w:tc>
          <w:tcPr>
            <w:tcW w:w="1156" w:type="dxa"/>
          </w:tcPr>
          <w:p w14:paraId="24EF9FE6" w14:textId="77777777" w:rsidR="006857A9" w:rsidRDefault="006857A9">
            <w:pPr>
              <w:pStyle w:val="TableParagraph"/>
              <w:rPr>
                <w:rFonts w:ascii="Times New Roman"/>
                <w:sz w:val="18"/>
              </w:rPr>
            </w:pPr>
          </w:p>
        </w:tc>
        <w:tc>
          <w:tcPr>
            <w:tcW w:w="1841" w:type="dxa"/>
            <w:tcBorders>
              <w:top w:val="double" w:sz="6" w:space="0" w:color="000000"/>
            </w:tcBorders>
          </w:tcPr>
          <w:p w14:paraId="17D5F9FC" w14:textId="77777777" w:rsidR="006857A9" w:rsidRDefault="006857A9">
            <w:pPr>
              <w:pStyle w:val="TableParagraph"/>
              <w:rPr>
                <w:rFonts w:ascii="Times New Roman"/>
                <w:sz w:val="18"/>
              </w:rPr>
            </w:pPr>
          </w:p>
        </w:tc>
        <w:tc>
          <w:tcPr>
            <w:tcW w:w="158" w:type="dxa"/>
          </w:tcPr>
          <w:p w14:paraId="06E3F5F4" w14:textId="77777777" w:rsidR="006857A9" w:rsidRDefault="006857A9">
            <w:pPr>
              <w:pStyle w:val="TableParagraph"/>
              <w:rPr>
                <w:rFonts w:ascii="Times New Roman"/>
                <w:sz w:val="18"/>
              </w:rPr>
            </w:pPr>
          </w:p>
        </w:tc>
        <w:tc>
          <w:tcPr>
            <w:tcW w:w="1826" w:type="dxa"/>
            <w:tcBorders>
              <w:top w:val="double" w:sz="6" w:space="0" w:color="000000"/>
            </w:tcBorders>
          </w:tcPr>
          <w:p w14:paraId="725F52B7" w14:textId="77777777" w:rsidR="006857A9" w:rsidRDefault="006857A9">
            <w:pPr>
              <w:pStyle w:val="TableParagraph"/>
              <w:rPr>
                <w:rFonts w:ascii="Times New Roman"/>
                <w:sz w:val="18"/>
              </w:rPr>
            </w:pPr>
          </w:p>
        </w:tc>
      </w:tr>
      <w:tr w:rsidR="006857A9" w14:paraId="765F51EC" w14:textId="77777777">
        <w:trPr>
          <w:trHeight w:val="254"/>
        </w:trPr>
        <w:tc>
          <w:tcPr>
            <w:tcW w:w="9352" w:type="dxa"/>
            <w:gridSpan w:val="5"/>
          </w:tcPr>
          <w:p w14:paraId="4EF70A9F" w14:textId="77777777" w:rsidR="006857A9" w:rsidRDefault="00606FBE">
            <w:pPr>
              <w:pStyle w:val="TableParagraph"/>
              <w:spacing w:before="8" w:line="226" w:lineRule="exact"/>
              <w:ind w:left="251"/>
              <w:rPr>
                <w:rFonts w:ascii="Arial"/>
                <w:b/>
                <w:sz w:val="20"/>
              </w:rPr>
            </w:pPr>
            <w:r>
              <w:rPr>
                <w:rFonts w:ascii="Arial"/>
                <w:b/>
                <w:spacing w:val="-2"/>
                <w:sz w:val="20"/>
              </w:rPr>
              <w:t>Circulante</w:t>
            </w:r>
          </w:p>
        </w:tc>
      </w:tr>
      <w:tr w:rsidR="006857A9" w14:paraId="2CF50A71" w14:textId="77777777">
        <w:trPr>
          <w:trHeight w:val="255"/>
        </w:trPr>
        <w:tc>
          <w:tcPr>
            <w:tcW w:w="4371" w:type="dxa"/>
          </w:tcPr>
          <w:p w14:paraId="41D6B49C" w14:textId="77777777" w:rsidR="006857A9" w:rsidRDefault="00606FBE">
            <w:pPr>
              <w:pStyle w:val="TableParagraph"/>
              <w:spacing w:before="9" w:line="227" w:lineRule="exact"/>
              <w:ind w:left="450"/>
              <w:rPr>
                <w:sz w:val="20"/>
              </w:rPr>
            </w:pPr>
            <w:r>
              <w:rPr>
                <w:spacing w:val="-2"/>
                <w:sz w:val="20"/>
              </w:rPr>
              <w:t>Fornecedores</w:t>
            </w:r>
          </w:p>
        </w:tc>
        <w:tc>
          <w:tcPr>
            <w:tcW w:w="1156" w:type="dxa"/>
          </w:tcPr>
          <w:p w14:paraId="64DB9179" w14:textId="77777777" w:rsidR="006857A9" w:rsidRDefault="00606FBE">
            <w:pPr>
              <w:pStyle w:val="TableParagraph"/>
              <w:spacing w:before="9" w:line="227" w:lineRule="exact"/>
              <w:ind w:left="461" w:right="5"/>
              <w:jc w:val="center"/>
              <w:rPr>
                <w:sz w:val="20"/>
              </w:rPr>
            </w:pPr>
            <w:r>
              <w:rPr>
                <w:spacing w:val="-5"/>
                <w:sz w:val="20"/>
              </w:rPr>
              <w:t>13</w:t>
            </w:r>
          </w:p>
        </w:tc>
        <w:tc>
          <w:tcPr>
            <w:tcW w:w="1841" w:type="dxa"/>
          </w:tcPr>
          <w:p w14:paraId="5668AFC3" w14:textId="77777777" w:rsidR="006857A9" w:rsidRDefault="00606FBE">
            <w:pPr>
              <w:pStyle w:val="TableParagraph"/>
              <w:spacing w:before="9" w:line="227" w:lineRule="exact"/>
              <w:ind w:right="69"/>
              <w:jc w:val="right"/>
              <w:rPr>
                <w:sz w:val="20"/>
              </w:rPr>
            </w:pPr>
            <w:r>
              <w:rPr>
                <w:spacing w:val="-2"/>
                <w:sz w:val="20"/>
              </w:rPr>
              <w:t>1.165</w:t>
            </w:r>
          </w:p>
        </w:tc>
        <w:tc>
          <w:tcPr>
            <w:tcW w:w="158" w:type="dxa"/>
          </w:tcPr>
          <w:p w14:paraId="092BBFC2" w14:textId="77777777" w:rsidR="006857A9" w:rsidRDefault="006857A9">
            <w:pPr>
              <w:pStyle w:val="TableParagraph"/>
              <w:rPr>
                <w:rFonts w:ascii="Times New Roman"/>
                <w:sz w:val="18"/>
              </w:rPr>
            </w:pPr>
          </w:p>
        </w:tc>
        <w:tc>
          <w:tcPr>
            <w:tcW w:w="1826" w:type="dxa"/>
          </w:tcPr>
          <w:p w14:paraId="6E6828E0" w14:textId="77777777" w:rsidR="006857A9" w:rsidRDefault="00606FBE">
            <w:pPr>
              <w:pStyle w:val="TableParagraph"/>
              <w:spacing w:before="9" w:line="227" w:lineRule="exact"/>
              <w:ind w:right="65"/>
              <w:jc w:val="right"/>
              <w:rPr>
                <w:sz w:val="20"/>
              </w:rPr>
            </w:pPr>
            <w:r>
              <w:rPr>
                <w:spacing w:val="-5"/>
                <w:sz w:val="20"/>
              </w:rPr>
              <w:t>196</w:t>
            </w:r>
          </w:p>
        </w:tc>
      </w:tr>
      <w:tr w:rsidR="006857A9" w14:paraId="18756B68" w14:textId="77777777">
        <w:trPr>
          <w:trHeight w:val="255"/>
        </w:trPr>
        <w:tc>
          <w:tcPr>
            <w:tcW w:w="4371" w:type="dxa"/>
          </w:tcPr>
          <w:p w14:paraId="4F9E6EA3" w14:textId="77777777" w:rsidR="006857A9" w:rsidRDefault="00606FBE">
            <w:pPr>
              <w:pStyle w:val="TableParagraph"/>
              <w:spacing w:before="10" w:line="226" w:lineRule="exact"/>
              <w:ind w:left="450"/>
              <w:rPr>
                <w:sz w:val="20"/>
              </w:rPr>
            </w:pPr>
            <w:r>
              <w:rPr>
                <w:sz w:val="20"/>
              </w:rPr>
              <w:t>Obrigações</w:t>
            </w:r>
            <w:r>
              <w:rPr>
                <w:spacing w:val="-14"/>
                <w:sz w:val="20"/>
              </w:rPr>
              <w:t xml:space="preserve"> </w:t>
            </w:r>
            <w:r>
              <w:rPr>
                <w:spacing w:val="-2"/>
                <w:sz w:val="20"/>
              </w:rPr>
              <w:t>tributárias</w:t>
            </w:r>
          </w:p>
        </w:tc>
        <w:tc>
          <w:tcPr>
            <w:tcW w:w="1156" w:type="dxa"/>
          </w:tcPr>
          <w:p w14:paraId="0C07380A" w14:textId="77777777" w:rsidR="006857A9" w:rsidRDefault="00606FBE">
            <w:pPr>
              <w:pStyle w:val="TableParagraph"/>
              <w:spacing w:before="10" w:line="226" w:lineRule="exact"/>
              <w:ind w:left="461" w:right="5"/>
              <w:jc w:val="center"/>
              <w:rPr>
                <w:sz w:val="20"/>
              </w:rPr>
            </w:pPr>
            <w:r>
              <w:rPr>
                <w:spacing w:val="-5"/>
                <w:sz w:val="20"/>
              </w:rPr>
              <w:t>14</w:t>
            </w:r>
          </w:p>
        </w:tc>
        <w:tc>
          <w:tcPr>
            <w:tcW w:w="1841" w:type="dxa"/>
          </w:tcPr>
          <w:p w14:paraId="0BFD7C6D" w14:textId="77777777" w:rsidR="006857A9" w:rsidRDefault="00606FBE">
            <w:pPr>
              <w:pStyle w:val="TableParagraph"/>
              <w:spacing w:before="10" w:line="226" w:lineRule="exact"/>
              <w:ind w:right="69"/>
              <w:jc w:val="right"/>
              <w:rPr>
                <w:sz w:val="20"/>
              </w:rPr>
            </w:pPr>
            <w:r>
              <w:rPr>
                <w:spacing w:val="-2"/>
                <w:sz w:val="20"/>
              </w:rPr>
              <w:t>3.174</w:t>
            </w:r>
          </w:p>
        </w:tc>
        <w:tc>
          <w:tcPr>
            <w:tcW w:w="158" w:type="dxa"/>
          </w:tcPr>
          <w:p w14:paraId="169B1C32" w14:textId="77777777" w:rsidR="006857A9" w:rsidRDefault="006857A9">
            <w:pPr>
              <w:pStyle w:val="TableParagraph"/>
              <w:rPr>
                <w:rFonts w:ascii="Times New Roman"/>
                <w:sz w:val="18"/>
              </w:rPr>
            </w:pPr>
          </w:p>
        </w:tc>
        <w:tc>
          <w:tcPr>
            <w:tcW w:w="1826" w:type="dxa"/>
          </w:tcPr>
          <w:p w14:paraId="57955F4A" w14:textId="77777777" w:rsidR="006857A9" w:rsidRDefault="00606FBE">
            <w:pPr>
              <w:pStyle w:val="TableParagraph"/>
              <w:spacing w:before="10" w:line="226" w:lineRule="exact"/>
              <w:ind w:right="65"/>
              <w:jc w:val="right"/>
              <w:rPr>
                <w:sz w:val="20"/>
              </w:rPr>
            </w:pPr>
            <w:r>
              <w:rPr>
                <w:spacing w:val="-2"/>
                <w:sz w:val="20"/>
              </w:rPr>
              <w:t>5.289</w:t>
            </w:r>
          </w:p>
        </w:tc>
      </w:tr>
      <w:tr w:rsidR="006857A9" w14:paraId="3107F493" w14:textId="77777777">
        <w:trPr>
          <w:trHeight w:val="254"/>
        </w:trPr>
        <w:tc>
          <w:tcPr>
            <w:tcW w:w="4371" w:type="dxa"/>
          </w:tcPr>
          <w:p w14:paraId="6BA6403B" w14:textId="77777777" w:rsidR="006857A9" w:rsidRDefault="00606FBE">
            <w:pPr>
              <w:pStyle w:val="TableParagraph"/>
              <w:spacing w:before="8" w:line="226" w:lineRule="exact"/>
              <w:ind w:left="450"/>
              <w:rPr>
                <w:sz w:val="20"/>
              </w:rPr>
            </w:pPr>
            <w:r>
              <w:rPr>
                <w:sz w:val="20"/>
              </w:rPr>
              <w:t>Obrigações</w:t>
            </w:r>
            <w:r>
              <w:rPr>
                <w:spacing w:val="-10"/>
                <w:sz w:val="20"/>
              </w:rPr>
              <w:t xml:space="preserve"> </w:t>
            </w:r>
            <w:r>
              <w:rPr>
                <w:sz w:val="20"/>
              </w:rPr>
              <w:t>trabalhistas</w:t>
            </w:r>
            <w:r>
              <w:rPr>
                <w:spacing w:val="-9"/>
                <w:sz w:val="20"/>
              </w:rPr>
              <w:t xml:space="preserve"> </w:t>
            </w:r>
            <w:r>
              <w:rPr>
                <w:sz w:val="20"/>
              </w:rPr>
              <w:t>e</w:t>
            </w:r>
            <w:r>
              <w:rPr>
                <w:spacing w:val="-8"/>
                <w:sz w:val="20"/>
              </w:rPr>
              <w:t xml:space="preserve"> </w:t>
            </w:r>
            <w:r>
              <w:rPr>
                <w:spacing w:val="-2"/>
                <w:sz w:val="20"/>
              </w:rPr>
              <w:t>Sociais</w:t>
            </w:r>
          </w:p>
        </w:tc>
        <w:tc>
          <w:tcPr>
            <w:tcW w:w="1156" w:type="dxa"/>
          </w:tcPr>
          <w:p w14:paraId="63FB1443" w14:textId="77777777" w:rsidR="006857A9" w:rsidRDefault="00606FBE">
            <w:pPr>
              <w:pStyle w:val="TableParagraph"/>
              <w:spacing w:before="8" w:line="226" w:lineRule="exact"/>
              <w:ind w:left="461" w:right="5"/>
              <w:jc w:val="center"/>
              <w:rPr>
                <w:sz w:val="20"/>
              </w:rPr>
            </w:pPr>
            <w:r>
              <w:rPr>
                <w:spacing w:val="-5"/>
                <w:sz w:val="20"/>
              </w:rPr>
              <w:t>15</w:t>
            </w:r>
          </w:p>
        </w:tc>
        <w:tc>
          <w:tcPr>
            <w:tcW w:w="1841" w:type="dxa"/>
          </w:tcPr>
          <w:p w14:paraId="32453FDB" w14:textId="77777777" w:rsidR="006857A9" w:rsidRDefault="00606FBE">
            <w:pPr>
              <w:pStyle w:val="TableParagraph"/>
              <w:spacing w:before="8" w:line="226" w:lineRule="exact"/>
              <w:ind w:right="69"/>
              <w:jc w:val="right"/>
              <w:rPr>
                <w:sz w:val="20"/>
              </w:rPr>
            </w:pPr>
            <w:r>
              <w:rPr>
                <w:spacing w:val="-2"/>
                <w:sz w:val="20"/>
              </w:rPr>
              <w:t>31.903</w:t>
            </w:r>
          </w:p>
        </w:tc>
        <w:tc>
          <w:tcPr>
            <w:tcW w:w="158" w:type="dxa"/>
          </w:tcPr>
          <w:p w14:paraId="25AF9585" w14:textId="77777777" w:rsidR="006857A9" w:rsidRDefault="006857A9">
            <w:pPr>
              <w:pStyle w:val="TableParagraph"/>
              <w:rPr>
                <w:rFonts w:ascii="Times New Roman"/>
                <w:sz w:val="18"/>
              </w:rPr>
            </w:pPr>
          </w:p>
        </w:tc>
        <w:tc>
          <w:tcPr>
            <w:tcW w:w="1826" w:type="dxa"/>
          </w:tcPr>
          <w:p w14:paraId="5C07C470" w14:textId="77777777" w:rsidR="006857A9" w:rsidRDefault="00606FBE">
            <w:pPr>
              <w:pStyle w:val="TableParagraph"/>
              <w:spacing w:before="8" w:line="226" w:lineRule="exact"/>
              <w:ind w:right="65"/>
              <w:jc w:val="right"/>
              <w:rPr>
                <w:sz w:val="20"/>
              </w:rPr>
            </w:pPr>
            <w:r>
              <w:rPr>
                <w:spacing w:val="-2"/>
                <w:sz w:val="20"/>
              </w:rPr>
              <w:t>25.015</w:t>
            </w:r>
          </w:p>
        </w:tc>
      </w:tr>
      <w:tr w:rsidR="006857A9" w14:paraId="2788A971" w14:textId="77777777">
        <w:trPr>
          <w:trHeight w:val="254"/>
        </w:trPr>
        <w:tc>
          <w:tcPr>
            <w:tcW w:w="4371" w:type="dxa"/>
          </w:tcPr>
          <w:p w14:paraId="193E76DC" w14:textId="77777777" w:rsidR="006857A9" w:rsidRDefault="00606FBE">
            <w:pPr>
              <w:pStyle w:val="TableParagraph"/>
              <w:spacing w:before="8" w:line="226" w:lineRule="exact"/>
              <w:ind w:left="450"/>
              <w:rPr>
                <w:sz w:val="20"/>
              </w:rPr>
            </w:pPr>
            <w:r>
              <w:rPr>
                <w:sz w:val="20"/>
              </w:rPr>
              <w:t>Obrigações</w:t>
            </w:r>
            <w:r>
              <w:rPr>
                <w:spacing w:val="-6"/>
                <w:sz w:val="20"/>
              </w:rPr>
              <w:t xml:space="preserve"> </w:t>
            </w:r>
            <w:r>
              <w:rPr>
                <w:sz w:val="20"/>
              </w:rPr>
              <w:t>com</w:t>
            </w:r>
            <w:r>
              <w:rPr>
                <w:spacing w:val="-6"/>
                <w:sz w:val="20"/>
              </w:rPr>
              <w:t xml:space="preserve"> </w:t>
            </w:r>
            <w:r>
              <w:rPr>
                <w:sz w:val="20"/>
              </w:rPr>
              <w:t>a</w:t>
            </w:r>
            <w:r>
              <w:rPr>
                <w:spacing w:val="-7"/>
                <w:sz w:val="20"/>
              </w:rPr>
              <w:t xml:space="preserve"> </w:t>
            </w:r>
            <w:r>
              <w:rPr>
                <w:sz w:val="20"/>
              </w:rPr>
              <w:t>cessão</w:t>
            </w:r>
            <w:r>
              <w:rPr>
                <w:spacing w:val="-3"/>
                <w:sz w:val="20"/>
              </w:rPr>
              <w:t xml:space="preserve"> </w:t>
            </w:r>
            <w:r>
              <w:rPr>
                <w:sz w:val="20"/>
              </w:rPr>
              <w:t>de</w:t>
            </w:r>
            <w:r>
              <w:rPr>
                <w:spacing w:val="-7"/>
                <w:sz w:val="20"/>
              </w:rPr>
              <w:t xml:space="preserve"> </w:t>
            </w:r>
            <w:r>
              <w:rPr>
                <w:spacing w:val="-2"/>
                <w:sz w:val="20"/>
              </w:rPr>
              <w:t>pessoal</w:t>
            </w:r>
          </w:p>
        </w:tc>
        <w:tc>
          <w:tcPr>
            <w:tcW w:w="1156" w:type="dxa"/>
          </w:tcPr>
          <w:p w14:paraId="0C628608" w14:textId="77777777" w:rsidR="006857A9" w:rsidRDefault="006857A9">
            <w:pPr>
              <w:pStyle w:val="TableParagraph"/>
              <w:rPr>
                <w:rFonts w:ascii="Times New Roman"/>
                <w:sz w:val="18"/>
              </w:rPr>
            </w:pPr>
          </w:p>
        </w:tc>
        <w:tc>
          <w:tcPr>
            <w:tcW w:w="1841" w:type="dxa"/>
          </w:tcPr>
          <w:p w14:paraId="3ABC858C" w14:textId="77777777" w:rsidR="006857A9" w:rsidRDefault="00606FBE">
            <w:pPr>
              <w:pStyle w:val="TableParagraph"/>
              <w:spacing w:before="8" w:line="226" w:lineRule="exact"/>
              <w:ind w:right="69"/>
              <w:jc w:val="right"/>
              <w:rPr>
                <w:sz w:val="20"/>
              </w:rPr>
            </w:pPr>
            <w:r>
              <w:rPr>
                <w:spacing w:val="-5"/>
                <w:sz w:val="20"/>
              </w:rPr>
              <w:t>68</w:t>
            </w:r>
          </w:p>
        </w:tc>
        <w:tc>
          <w:tcPr>
            <w:tcW w:w="158" w:type="dxa"/>
          </w:tcPr>
          <w:p w14:paraId="6D5C1EE1" w14:textId="77777777" w:rsidR="006857A9" w:rsidRDefault="006857A9">
            <w:pPr>
              <w:pStyle w:val="TableParagraph"/>
              <w:rPr>
                <w:rFonts w:ascii="Times New Roman"/>
                <w:sz w:val="18"/>
              </w:rPr>
            </w:pPr>
          </w:p>
        </w:tc>
        <w:tc>
          <w:tcPr>
            <w:tcW w:w="1826" w:type="dxa"/>
          </w:tcPr>
          <w:p w14:paraId="02198179" w14:textId="77777777" w:rsidR="006857A9" w:rsidRDefault="00606FBE">
            <w:pPr>
              <w:pStyle w:val="TableParagraph"/>
              <w:spacing w:before="8" w:line="226" w:lineRule="exact"/>
              <w:ind w:right="65"/>
              <w:jc w:val="right"/>
              <w:rPr>
                <w:sz w:val="20"/>
              </w:rPr>
            </w:pPr>
            <w:r>
              <w:rPr>
                <w:spacing w:val="-5"/>
                <w:sz w:val="20"/>
              </w:rPr>
              <w:t>67</w:t>
            </w:r>
          </w:p>
        </w:tc>
      </w:tr>
      <w:tr w:rsidR="006857A9" w14:paraId="01F9D8E9" w14:textId="77777777">
        <w:trPr>
          <w:trHeight w:val="255"/>
        </w:trPr>
        <w:tc>
          <w:tcPr>
            <w:tcW w:w="4371" w:type="dxa"/>
          </w:tcPr>
          <w:p w14:paraId="40D92D85" w14:textId="77777777" w:rsidR="006857A9" w:rsidRDefault="00606FBE">
            <w:pPr>
              <w:pStyle w:val="TableParagraph"/>
              <w:spacing w:before="8" w:line="227" w:lineRule="exact"/>
              <w:ind w:left="450"/>
              <w:rPr>
                <w:sz w:val="20"/>
              </w:rPr>
            </w:pPr>
            <w:r>
              <w:rPr>
                <w:sz w:val="20"/>
              </w:rPr>
              <w:t>Previdência</w:t>
            </w:r>
            <w:r>
              <w:rPr>
                <w:spacing w:val="-14"/>
                <w:sz w:val="20"/>
              </w:rPr>
              <w:t xml:space="preserve"> </w:t>
            </w:r>
            <w:r>
              <w:rPr>
                <w:sz w:val="20"/>
              </w:rPr>
              <w:t>privada</w:t>
            </w:r>
            <w:r>
              <w:rPr>
                <w:spacing w:val="-13"/>
                <w:sz w:val="20"/>
              </w:rPr>
              <w:t xml:space="preserve"> </w:t>
            </w:r>
            <w:r>
              <w:rPr>
                <w:spacing w:val="-2"/>
                <w:sz w:val="20"/>
              </w:rPr>
              <w:t>complementar</w:t>
            </w:r>
          </w:p>
        </w:tc>
        <w:tc>
          <w:tcPr>
            <w:tcW w:w="1156" w:type="dxa"/>
          </w:tcPr>
          <w:p w14:paraId="66B40D26" w14:textId="77777777" w:rsidR="006857A9" w:rsidRDefault="00606FBE">
            <w:pPr>
              <w:pStyle w:val="TableParagraph"/>
              <w:spacing w:before="8" w:line="227" w:lineRule="exact"/>
              <w:ind w:left="461" w:right="5"/>
              <w:jc w:val="center"/>
              <w:rPr>
                <w:sz w:val="20"/>
              </w:rPr>
            </w:pPr>
            <w:r>
              <w:rPr>
                <w:spacing w:val="-5"/>
                <w:sz w:val="20"/>
              </w:rPr>
              <w:t>17</w:t>
            </w:r>
          </w:p>
        </w:tc>
        <w:tc>
          <w:tcPr>
            <w:tcW w:w="1841" w:type="dxa"/>
          </w:tcPr>
          <w:p w14:paraId="24694FBC" w14:textId="77777777" w:rsidR="006857A9" w:rsidRDefault="00606FBE">
            <w:pPr>
              <w:pStyle w:val="TableParagraph"/>
              <w:spacing w:before="8" w:line="227" w:lineRule="exact"/>
              <w:ind w:right="69"/>
              <w:jc w:val="right"/>
              <w:rPr>
                <w:sz w:val="20"/>
              </w:rPr>
            </w:pPr>
            <w:r>
              <w:rPr>
                <w:spacing w:val="-2"/>
                <w:sz w:val="20"/>
              </w:rPr>
              <w:t>1.060</w:t>
            </w:r>
          </w:p>
        </w:tc>
        <w:tc>
          <w:tcPr>
            <w:tcW w:w="158" w:type="dxa"/>
          </w:tcPr>
          <w:p w14:paraId="7724AC78" w14:textId="77777777" w:rsidR="006857A9" w:rsidRDefault="006857A9">
            <w:pPr>
              <w:pStyle w:val="TableParagraph"/>
              <w:rPr>
                <w:rFonts w:ascii="Times New Roman"/>
                <w:sz w:val="18"/>
              </w:rPr>
            </w:pPr>
          </w:p>
        </w:tc>
        <w:tc>
          <w:tcPr>
            <w:tcW w:w="1826" w:type="dxa"/>
          </w:tcPr>
          <w:p w14:paraId="54F97B3E" w14:textId="77777777" w:rsidR="006857A9" w:rsidRDefault="00606FBE">
            <w:pPr>
              <w:pStyle w:val="TableParagraph"/>
              <w:spacing w:before="8" w:line="227" w:lineRule="exact"/>
              <w:ind w:right="66"/>
              <w:jc w:val="right"/>
              <w:rPr>
                <w:sz w:val="20"/>
              </w:rPr>
            </w:pPr>
            <w:r>
              <w:rPr>
                <w:sz w:val="20"/>
              </w:rPr>
              <w:t>-</w:t>
            </w:r>
          </w:p>
        </w:tc>
      </w:tr>
      <w:tr w:rsidR="006857A9" w14:paraId="4CC8F602" w14:textId="77777777">
        <w:trPr>
          <w:trHeight w:val="240"/>
        </w:trPr>
        <w:tc>
          <w:tcPr>
            <w:tcW w:w="4371" w:type="dxa"/>
          </w:tcPr>
          <w:p w14:paraId="69031EE2" w14:textId="77777777" w:rsidR="006857A9" w:rsidRDefault="00606FBE">
            <w:pPr>
              <w:pStyle w:val="TableParagraph"/>
              <w:spacing w:before="10" w:line="211" w:lineRule="exact"/>
              <w:ind w:left="450"/>
              <w:rPr>
                <w:sz w:val="20"/>
              </w:rPr>
            </w:pPr>
            <w:r>
              <w:rPr>
                <w:spacing w:val="-2"/>
                <w:sz w:val="20"/>
              </w:rPr>
              <w:t>Arrendamento</w:t>
            </w:r>
          </w:p>
        </w:tc>
        <w:tc>
          <w:tcPr>
            <w:tcW w:w="1156" w:type="dxa"/>
          </w:tcPr>
          <w:p w14:paraId="37C4C5CE" w14:textId="77777777" w:rsidR="006857A9" w:rsidRDefault="00606FBE">
            <w:pPr>
              <w:pStyle w:val="TableParagraph"/>
              <w:spacing w:before="10" w:line="211" w:lineRule="exact"/>
              <w:ind w:left="461" w:right="5"/>
              <w:jc w:val="center"/>
              <w:rPr>
                <w:sz w:val="20"/>
              </w:rPr>
            </w:pPr>
            <w:r>
              <w:rPr>
                <w:spacing w:val="-5"/>
                <w:sz w:val="20"/>
              </w:rPr>
              <w:t>11</w:t>
            </w:r>
          </w:p>
        </w:tc>
        <w:tc>
          <w:tcPr>
            <w:tcW w:w="1841" w:type="dxa"/>
            <w:tcBorders>
              <w:bottom w:val="single" w:sz="4" w:space="0" w:color="000000"/>
            </w:tcBorders>
          </w:tcPr>
          <w:p w14:paraId="12E54A6D" w14:textId="77777777" w:rsidR="006857A9" w:rsidRDefault="00606FBE">
            <w:pPr>
              <w:pStyle w:val="TableParagraph"/>
              <w:spacing w:before="10" w:line="211" w:lineRule="exact"/>
              <w:ind w:right="69"/>
              <w:jc w:val="right"/>
              <w:rPr>
                <w:sz w:val="20"/>
              </w:rPr>
            </w:pPr>
            <w:r>
              <w:rPr>
                <w:spacing w:val="-2"/>
                <w:sz w:val="20"/>
              </w:rPr>
              <w:t>3.135</w:t>
            </w:r>
          </w:p>
        </w:tc>
        <w:tc>
          <w:tcPr>
            <w:tcW w:w="158" w:type="dxa"/>
          </w:tcPr>
          <w:p w14:paraId="0165023B" w14:textId="77777777" w:rsidR="006857A9" w:rsidRDefault="006857A9">
            <w:pPr>
              <w:pStyle w:val="TableParagraph"/>
              <w:rPr>
                <w:rFonts w:ascii="Times New Roman"/>
                <w:sz w:val="16"/>
              </w:rPr>
            </w:pPr>
          </w:p>
        </w:tc>
        <w:tc>
          <w:tcPr>
            <w:tcW w:w="1826" w:type="dxa"/>
            <w:tcBorders>
              <w:bottom w:val="single" w:sz="4" w:space="0" w:color="000000"/>
            </w:tcBorders>
          </w:tcPr>
          <w:p w14:paraId="1B13419D" w14:textId="77777777" w:rsidR="006857A9" w:rsidRDefault="00606FBE">
            <w:pPr>
              <w:pStyle w:val="TableParagraph"/>
              <w:spacing w:before="10" w:line="211" w:lineRule="exact"/>
              <w:ind w:right="65"/>
              <w:jc w:val="right"/>
              <w:rPr>
                <w:sz w:val="20"/>
              </w:rPr>
            </w:pPr>
            <w:r>
              <w:rPr>
                <w:spacing w:val="-2"/>
                <w:sz w:val="20"/>
              </w:rPr>
              <w:t>3.059</w:t>
            </w:r>
          </w:p>
        </w:tc>
      </w:tr>
      <w:tr w:rsidR="006857A9" w14:paraId="50388CBA" w14:textId="77777777">
        <w:trPr>
          <w:trHeight w:val="254"/>
        </w:trPr>
        <w:tc>
          <w:tcPr>
            <w:tcW w:w="4371" w:type="dxa"/>
          </w:tcPr>
          <w:p w14:paraId="54928520" w14:textId="77777777" w:rsidR="006857A9" w:rsidRDefault="006857A9">
            <w:pPr>
              <w:pStyle w:val="TableParagraph"/>
              <w:rPr>
                <w:rFonts w:ascii="Times New Roman"/>
                <w:sz w:val="18"/>
              </w:rPr>
            </w:pPr>
          </w:p>
        </w:tc>
        <w:tc>
          <w:tcPr>
            <w:tcW w:w="1156" w:type="dxa"/>
          </w:tcPr>
          <w:p w14:paraId="140A0F6B" w14:textId="77777777" w:rsidR="006857A9" w:rsidRDefault="006857A9">
            <w:pPr>
              <w:pStyle w:val="TableParagraph"/>
              <w:rPr>
                <w:rFonts w:ascii="Times New Roman"/>
                <w:sz w:val="18"/>
              </w:rPr>
            </w:pPr>
          </w:p>
        </w:tc>
        <w:tc>
          <w:tcPr>
            <w:tcW w:w="1841" w:type="dxa"/>
            <w:tcBorders>
              <w:top w:val="single" w:sz="4" w:space="0" w:color="000000"/>
              <w:bottom w:val="single" w:sz="4" w:space="0" w:color="000000"/>
            </w:tcBorders>
          </w:tcPr>
          <w:p w14:paraId="60FE39D6" w14:textId="77777777" w:rsidR="006857A9" w:rsidRDefault="00606FBE">
            <w:pPr>
              <w:pStyle w:val="TableParagraph"/>
              <w:spacing w:before="23" w:line="211" w:lineRule="exact"/>
              <w:ind w:right="69"/>
              <w:jc w:val="right"/>
              <w:rPr>
                <w:rFonts w:ascii="Arial"/>
                <w:b/>
                <w:sz w:val="20"/>
              </w:rPr>
            </w:pPr>
            <w:r>
              <w:rPr>
                <w:rFonts w:ascii="Arial"/>
                <w:b/>
                <w:spacing w:val="-2"/>
                <w:sz w:val="20"/>
              </w:rPr>
              <w:t>40.505</w:t>
            </w:r>
          </w:p>
        </w:tc>
        <w:tc>
          <w:tcPr>
            <w:tcW w:w="158" w:type="dxa"/>
          </w:tcPr>
          <w:p w14:paraId="13FDA8E7" w14:textId="77777777" w:rsidR="006857A9" w:rsidRDefault="006857A9">
            <w:pPr>
              <w:pStyle w:val="TableParagraph"/>
              <w:rPr>
                <w:rFonts w:ascii="Times New Roman"/>
                <w:sz w:val="18"/>
              </w:rPr>
            </w:pPr>
          </w:p>
        </w:tc>
        <w:tc>
          <w:tcPr>
            <w:tcW w:w="1826" w:type="dxa"/>
            <w:tcBorders>
              <w:top w:val="single" w:sz="4" w:space="0" w:color="000000"/>
              <w:bottom w:val="single" w:sz="4" w:space="0" w:color="000000"/>
            </w:tcBorders>
          </w:tcPr>
          <w:p w14:paraId="05455773" w14:textId="77777777" w:rsidR="006857A9" w:rsidRDefault="00606FBE">
            <w:pPr>
              <w:pStyle w:val="TableParagraph"/>
              <w:spacing w:before="23" w:line="211" w:lineRule="exact"/>
              <w:ind w:right="65"/>
              <w:jc w:val="right"/>
              <w:rPr>
                <w:rFonts w:ascii="Arial"/>
                <w:b/>
                <w:sz w:val="20"/>
              </w:rPr>
            </w:pPr>
            <w:r>
              <w:rPr>
                <w:rFonts w:ascii="Arial"/>
                <w:b/>
                <w:spacing w:val="-2"/>
                <w:sz w:val="20"/>
              </w:rPr>
              <w:t>33.626</w:t>
            </w:r>
          </w:p>
        </w:tc>
      </w:tr>
      <w:tr w:rsidR="006857A9" w14:paraId="17C2DE5A" w14:textId="77777777">
        <w:trPr>
          <w:trHeight w:val="525"/>
        </w:trPr>
        <w:tc>
          <w:tcPr>
            <w:tcW w:w="4371" w:type="dxa"/>
          </w:tcPr>
          <w:p w14:paraId="247B8D05" w14:textId="77777777" w:rsidR="006857A9" w:rsidRDefault="006857A9">
            <w:pPr>
              <w:pStyle w:val="TableParagraph"/>
              <w:spacing w:before="50"/>
              <w:rPr>
                <w:sz w:val="20"/>
              </w:rPr>
            </w:pPr>
          </w:p>
          <w:p w14:paraId="32DDBD4D" w14:textId="77777777" w:rsidR="006857A9" w:rsidRDefault="00606FBE">
            <w:pPr>
              <w:pStyle w:val="TableParagraph"/>
              <w:spacing w:line="226" w:lineRule="exact"/>
              <w:ind w:left="251"/>
              <w:rPr>
                <w:rFonts w:ascii="Arial" w:hAnsi="Arial"/>
                <w:b/>
                <w:sz w:val="20"/>
              </w:rPr>
            </w:pPr>
            <w:r>
              <w:rPr>
                <w:rFonts w:ascii="Arial" w:hAnsi="Arial"/>
                <w:b/>
                <w:sz w:val="20"/>
              </w:rPr>
              <w:t>Não</w:t>
            </w:r>
            <w:r>
              <w:rPr>
                <w:rFonts w:ascii="Arial" w:hAnsi="Arial"/>
                <w:b/>
                <w:spacing w:val="-5"/>
                <w:sz w:val="20"/>
              </w:rPr>
              <w:t xml:space="preserve"> </w:t>
            </w:r>
            <w:r>
              <w:rPr>
                <w:rFonts w:ascii="Arial" w:hAnsi="Arial"/>
                <w:b/>
                <w:spacing w:val="-2"/>
                <w:sz w:val="20"/>
              </w:rPr>
              <w:t>Circulante</w:t>
            </w:r>
          </w:p>
        </w:tc>
        <w:tc>
          <w:tcPr>
            <w:tcW w:w="1156" w:type="dxa"/>
          </w:tcPr>
          <w:p w14:paraId="7FB40D8F" w14:textId="77777777" w:rsidR="006857A9" w:rsidRDefault="006857A9">
            <w:pPr>
              <w:pStyle w:val="TableParagraph"/>
              <w:rPr>
                <w:rFonts w:ascii="Times New Roman"/>
                <w:sz w:val="18"/>
              </w:rPr>
            </w:pPr>
          </w:p>
        </w:tc>
        <w:tc>
          <w:tcPr>
            <w:tcW w:w="1841" w:type="dxa"/>
          </w:tcPr>
          <w:p w14:paraId="397917F1" w14:textId="77777777" w:rsidR="006857A9" w:rsidRDefault="006857A9">
            <w:pPr>
              <w:pStyle w:val="TableParagraph"/>
              <w:rPr>
                <w:rFonts w:ascii="Times New Roman"/>
                <w:sz w:val="18"/>
              </w:rPr>
            </w:pPr>
          </w:p>
        </w:tc>
        <w:tc>
          <w:tcPr>
            <w:tcW w:w="158" w:type="dxa"/>
          </w:tcPr>
          <w:p w14:paraId="75984F17" w14:textId="77777777" w:rsidR="006857A9" w:rsidRDefault="006857A9">
            <w:pPr>
              <w:pStyle w:val="TableParagraph"/>
              <w:rPr>
                <w:rFonts w:ascii="Times New Roman"/>
                <w:sz w:val="18"/>
              </w:rPr>
            </w:pPr>
          </w:p>
        </w:tc>
        <w:tc>
          <w:tcPr>
            <w:tcW w:w="1826" w:type="dxa"/>
          </w:tcPr>
          <w:p w14:paraId="6F1F1DB0" w14:textId="77777777" w:rsidR="006857A9" w:rsidRDefault="006857A9">
            <w:pPr>
              <w:pStyle w:val="TableParagraph"/>
              <w:rPr>
                <w:rFonts w:ascii="Times New Roman"/>
                <w:sz w:val="18"/>
              </w:rPr>
            </w:pPr>
          </w:p>
        </w:tc>
      </w:tr>
      <w:tr w:rsidR="006857A9" w14:paraId="3B2C9198" w14:textId="77777777">
        <w:trPr>
          <w:trHeight w:val="254"/>
        </w:trPr>
        <w:tc>
          <w:tcPr>
            <w:tcW w:w="4371" w:type="dxa"/>
          </w:tcPr>
          <w:p w14:paraId="29D8EE73" w14:textId="77777777" w:rsidR="006857A9" w:rsidRDefault="00606FBE">
            <w:pPr>
              <w:pStyle w:val="TableParagraph"/>
              <w:spacing w:before="8" w:line="226" w:lineRule="exact"/>
              <w:ind w:left="450"/>
              <w:rPr>
                <w:sz w:val="20"/>
              </w:rPr>
            </w:pPr>
            <w:r>
              <w:rPr>
                <w:sz w:val="20"/>
              </w:rPr>
              <w:t>Provisões</w:t>
            </w:r>
            <w:r>
              <w:rPr>
                <w:spacing w:val="-9"/>
                <w:sz w:val="20"/>
              </w:rPr>
              <w:t xml:space="preserve"> </w:t>
            </w:r>
            <w:r>
              <w:rPr>
                <w:sz w:val="20"/>
              </w:rPr>
              <w:t>para</w:t>
            </w:r>
            <w:r>
              <w:rPr>
                <w:spacing w:val="-10"/>
                <w:sz w:val="20"/>
              </w:rPr>
              <w:t xml:space="preserve"> </w:t>
            </w:r>
            <w:r>
              <w:rPr>
                <w:spacing w:val="-2"/>
                <w:sz w:val="20"/>
              </w:rPr>
              <w:t>contingências</w:t>
            </w:r>
          </w:p>
        </w:tc>
        <w:tc>
          <w:tcPr>
            <w:tcW w:w="1156" w:type="dxa"/>
          </w:tcPr>
          <w:p w14:paraId="02407DC2" w14:textId="77777777" w:rsidR="006857A9" w:rsidRDefault="00606FBE">
            <w:pPr>
              <w:pStyle w:val="TableParagraph"/>
              <w:spacing w:before="8" w:line="226" w:lineRule="exact"/>
              <w:ind w:left="461" w:right="5"/>
              <w:jc w:val="center"/>
              <w:rPr>
                <w:sz w:val="20"/>
              </w:rPr>
            </w:pPr>
            <w:r>
              <w:rPr>
                <w:spacing w:val="-5"/>
                <w:sz w:val="20"/>
              </w:rPr>
              <w:t>16</w:t>
            </w:r>
          </w:p>
        </w:tc>
        <w:tc>
          <w:tcPr>
            <w:tcW w:w="1841" w:type="dxa"/>
          </w:tcPr>
          <w:p w14:paraId="7F2535FE" w14:textId="77777777" w:rsidR="006857A9" w:rsidRDefault="00606FBE">
            <w:pPr>
              <w:pStyle w:val="TableParagraph"/>
              <w:spacing w:before="8" w:line="226" w:lineRule="exact"/>
              <w:ind w:right="71"/>
              <w:jc w:val="right"/>
              <w:rPr>
                <w:sz w:val="20"/>
              </w:rPr>
            </w:pPr>
            <w:r>
              <w:rPr>
                <w:spacing w:val="-2"/>
                <w:sz w:val="20"/>
              </w:rPr>
              <w:t>9.750</w:t>
            </w:r>
          </w:p>
        </w:tc>
        <w:tc>
          <w:tcPr>
            <w:tcW w:w="158" w:type="dxa"/>
          </w:tcPr>
          <w:p w14:paraId="51954C28" w14:textId="77777777" w:rsidR="006857A9" w:rsidRDefault="006857A9">
            <w:pPr>
              <w:pStyle w:val="TableParagraph"/>
              <w:rPr>
                <w:rFonts w:ascii="Times New Roman"/>
                <w:sz w:val="18"/>
              </w:rPr>
            </w:pPr>
          </w:p>
        </w:tc>
        <w:tc>
          <w:tcPr>
            <w:tcW w:w="1826" w:type="dxa"/>
          </w:tcPr>
          <w:p w14:paraId="67978740" w14:textId="77777777" w:rsidR="006857A9" w:rsidRDefault="00606FBE">
            <w:pPr>
              <w:pStyle w:val="TableParagraph"/>
              <w:spacing w:before="8" w:line="226" w:lineRule="exact"/>
              <w:ind w:right="65"/>
              <w:jc w:val="right"/>
              <w:rPr>
                <w:sz w:val="20"/>
              </w:rPr>
            </w:pPr>
            <w:r>
              <w:rPr>
                <w:spacing w:val="-2"/>
                <w:sz w:val="20"/>
              </w:rPr>
              <w:t>12.448</w:t>
            </w:r>
          </w:p>
        </w:tc>
      </w:tr>
      <w:tr w:rsidR="006857A9" w14:paraId="603442E5" w14:textId="77777777">
        <w:trPr>
          <w:trHeight w:val="239"/>
        </w:trPr>
        <w:tc>
          <w:tcPr>
            <w:tcW w:w="4371" w:type="dxa"/>
          </w:tcPr>
          <w:p w14:paraId="37DA4AE9" w14:textId="77777777" w:rsidR="006857A9" w:rsidRDefault="00606FBE">
            <w:pPr>
              <w:pStyle w:val="TableParagraph"/>
              <w:spacing w:before="8" w:line="211" w:lineRule="exact"/>
              <w:ind w:left="450"/>
              <w:rPr>
                <w:sz w:val="20"/>
              </w:rPr>
            </w:pPr>
            <w:r>
              <w:rPr>
                <w:spacing w:val="-2"/>
                <w:sz w:val="20"/>
              </w:rPr>
              <w:t>Arrendamento</w:t>
            </w:r>
          </w:p>
        </w:tc>
        <w:tc>
          <w:tcPr>
            <w:tcW w:w="1156" w:type="dxa"/>
          </w:tcPr>
          <w:p w14:paraId="4C78AC8D" w14:textId="77777777" w:rsidR="006857A9" w:rsidRDefault="00606FBE">
            <w:pPr>
              <w:pStyle w:val="TableParagraph"/>
              <w:spacing w:before="8" w:line="211" w:lineRule="exact"/>
              <w:ind w:left="461" w:right="5"/>
              <w:jc w:val="center"/>
              <w:rPr>
                <w:sz w:val="20"/>
              </w:rPr>
            </w:pPr>
            <w:r>
              <w:rPr>
                <w:spacing w:val="-5"/>
                <w:sz w:val="20"/>
              </w:rPr>
              <w:t>11</w:t>
            </w:r>
          </w:p>
        </w:tc>
        <w:tc>
          <w:tcPr>
            <w:tcW w:w="1841" w:type="dxa"/>
            <w:tcBorders>
              <w:bottom w:val="single" w:sz="4" w:space="0" w:color="000000"/>
            </w:tcBorders>
          </w:tcPr>
          <w:p w14:paraId="4C808A3E" w14:textId="77777777" w:rsidR="006857A9" w:rsidRDefault="00606FBE">
            <w:pPr>
              <w:pStyle w:val="TableParagraph"/>
              <w:spacing w:before="8" w:line="211" w:lineRule="exact"/>
              <w:ind w:right="69"/>
              <w:jc w:val="right"/>
              <w:rPr>
                <w:sz w:val="20"/>
              </w:rPr>
            </w:pPr>
            <w:r>
              <w:rPr>
                <w:spacing w:val="-2"/>
                <w:sz w:val="20"/>
              </w:rPr>
              <w:t>10.376</w:t>
            </w:r>
          </w:p>
        </w:tc>
        <w:tc>
          <w:tcPr>
            <w:tcW w:w="158" w:type="dxa"/>
          </w:tcPr>
          <w:p w14:paraId="7A445160" w14:textId="77777777" w:rsidR="006857A9" w:rsidRDefault="006857A9">
            <w:pPr>
              <w:pStyle w:val="TableParagraph"/>
              <w:rPr>
                <w:rFonts w:ascii="Times New Roman"/>
                <w:sz w:val="16"/>
              </w:rPr>
            </w:pPr>
          </w:p>
        </w:tc>
        <w:tc>
          <w:tcPr>
            <w:tcW w:w="1826" w:type="dxa"/>
            <w:tcBorders>
              <w:bottom w:val="single" w:sz="4" w:space="0" w:color="000000"/>
            </w:tcBorders>
          </w:tcPr>
          <w:p w14:paraId="29F2BC73" w14:textId="77777777" w:rsidR="006857A9" w:rsidRDefault="00606FBE">
            <w:pPr>
              <w:pStyle w:val="TableParagraph"/>
              <w:spacing w:before="8" w:line="211" w:lineRule="exact"/>
              <w:ind w:right="65"/>
              <w:jc w:val="right"/>
              <w:rPr>
                <w:sz w:val="20"/>
              </w:rPr>
            </w:pPr>
            <w:r>
              <w:rPr>
                <w:spacing w:val="-2"/>
                <w:sz w:val="20"/>
              </w:rPr>
              <w:t>11.962</w:t>
            </w:r>
          </w:p>
        </w:tc>
      </w:tr>
      <w:tr w:rsidR="006857A9" w14:paraId="201B315A" w14:textId="77777777">
        <w:trPr>
          <w:trHeight w:val="256"/>
        </w:trPr>
        <w:tc>
          <w:tcPr>
            <w:tcW w:w="4371" w:type="dxa"/>
          </w:tcPr>
          <w:p w14:paraId="4FF73118" w14:textId="77777777" w:rsidR="006857A9" w:rsidRDefault="006857A9">
            <w:pPr>
              <w:pStyle w:val="TableParagraph"/>
              <w:rPr>
                <w:rFonts w:ascii="Times New Roman"/>
                <w:sz w:val="18"/>
              </w:rPr>
            </w:pPr>
          </w:p>
        </w:tc>
        <w:tc>
          <w:tcPr>
            <w:tcW w:w="1156" w:type="dxa"/>
          </w:tcPr>
          <w:p w14:paraId="592340C1" w14:textId="77777777" w:rsidR="006857A9" w:rsidRDefault="006857A9">
            <w:pPr>
              <w:pStyle w:val="TableParagraph"/>
              <w:rPr>
                <w:rFonts w:ascii="Times New Roman"/>
                <w:sz w:val="18"/>
              </w:rPr>
            </w:pPr>
          </w:p>
        </w:tc>
        <w:tc>
          <w:tcPr>
            <w:tcW w:w="1841" w:type="dxa"/>
            <w:tcBorders>
              <w:top w:val="single" w:sz="4" w:space="0" w:color="000000"/>
              <w:bottom w:val="single" w:sz="4" w:space="0" w:color="000000"/>
            </w:tcBorders>
          </w:tcPr>
          <w:p w14:paraId="3878208D" w14:textId="77777777" w:rsidR="006857A9" w:rsidRDefault="00606FBE">
            <w:pPr>
              <w:pStyle w:val="TableParagraph"/>
              <w:spacing w:before="26" w:line="211" w:lineRule="exact"/>
              <w:ind w:right="71"/>
              <w:jc w:val="right"/>
              <w:rPr>
                <w:rFonts w:ascii="Arial"/>
                <w:b/>
                <w:sz w:val="20"/>
              </w:rPr>
            </w:pPr>
            <w:r>
              <w:rPr>
                <w:rFonts w:ascii="Arial"/>
                <w:b/>
                <w:spacing w:val="-2"/>
                <w:sz w:val="20"/>
              </w:rPr>
              <w:t>20.126</w:t>
            </w:r>
          </w:p>
        </w:tc>
        <w:tc>
          <w:tcPr>
            <w:tcW w:w="158" w:type="dxa"/>
          </w:tcPr>
          <w:p w14:paraId="7385A566" w14:textId="77777777" w:rsidR="006857A9" w:rsidRDefault="006857A9">
            <w:pPr>
              <w:pStyle w:val="TableParagraph"/>
              <w:rPr>
                <w:rFonts w:ascii="Times New Roman"/>
                <w:sz w:val="18"/>
              </w:rPr>
            </w:pPr>
          </w:p>
        </w:tc>
        <w:tc>
          <w:tcPr>
            <w:tcW w:w="1826" w:type="dxa"/>
            <w:tcBorders>
              <w:top w:val="single" w:sz="4" w:space="0" w:color="000000"/>
              <w:bottom w:val="single" w:sz="4" w:space="0" w:color="000000"/>
            </w:tcBorders>
          </w:tcPr>
          <w:p w14:paraId="692734A3" w14:textId="77777777" w:rsidR="006857A9" w:rsidRDefault="00606FBE">
            <w:pPr>
              <w:pStyle w:val="TableParagraph"/>
              <w:spacing w:before="26" w:line="211" w:lineRule="exact"/>
              <w:ind w:right="65"/>
              <w:jc w:val="right"/>
              <w:rPr>
                <w:rFonts w:ascii="Arial"/>
                <w:b/>
                <w:sz w:val="20"/>
              </w:rPr>
            </w:pPr>
            <w:r>
              <w:rPr>
                <w:rFonts w:ascii="Arial"/>
                <w:b/>
                <w:spacing w:val="-2"/>
                <w:sz w:val="20"/>
              </w:rPr>
              <w:t>24.410</w:t>
            </w:r>
          </w:p>
        </w:tc>
      </w:tr>
      <w:tr w:rsidR="006857A9" w14:paraId="4498C518" w14:textId="77777777">
        <w:trPr>
          <w:trHeight w:val="524"/>
        </w:trPr>
        <w:tc>
          <w:tcPr>
            <w:tcW w:w="4371" w:type="dxa"/>
          </w:tcPr>
          <w:p w14:paraId="4E40FEE5" w14:textId="77777777" w:rsidR="006857A9" w:rsidRDefault="006857A9">
            <w:pPr>
              <w:pStyle w:val="TableParagraph"/>
              <w:spacing w:before="47"/>
              <w:rPr>
                <w:sz w:val="20"/>
              </w:rPr>
            </w:pPr>
          </w:p>
          <w:p w14:paraId="2E7F6FAF" w14:textId="77777777" w:rsidR="006857A9" w:rsidRDefault="00606FBE">
            <w:pPr>
              <w:pStyle w:val="TableParagraph"/>
              <w:spacing w:before="1" w:line="227" w:lineRule="exact"/>
              <w:ind w:left="251"/>
              <w:rPr>
                <w:rFonts w:ascii="Arial" w:hAnsi="Arial"/>
                <w:b/>
                <w:sz w:val="20"/>
              </w:rPr>
            </w:pPr>
            <w:r>
              <w:rPr>
                <w:rFonts w:ascii="Arial" w:hAnsi="Arial"/>
                <w:b/>
                <w:sz w:val="20"/>
              </w:rPr>
              <w:t>Patrimônio</w:t>
            </w:r>
            <w:r>
              <w:rPr>
                <w:rFonts w:ascii="Arial" w:hAnsi="Arial"/>
                <w:b/>
                <w:spacing w:val="-12"/>
                <w:sz w:val="20"/>
              </w:rPr>
              <w:t xml:space="preserve"> </w:t>
            </w:r>
            <w:r>
              <w:rPr>
                <w:rFonts w:ascii="Arial" w:hAnsi="Arial"/>
                <w:b/>
                <w:spacing w:val="-2"/>
                <w:sz w:val="20"/>
              </w:rPr>
              <w:t>Líquido</w:t>
            </w:r>
          </w:p>
        </w:tc>
        <w:tc>
          <w:tcPr>
            <w:tcW w:w="1156" w:type="dxa"/>
          </w:tcPr>
          <w:p w14:paraId="69EC53E7" w14:textId="77777777" w:rsidR="006857A9" w:rsidRDefault="006857A9">
            <w:pPr>
              <w:pStyle w:val="TableParagraph"/>
              <w:rPr>
                <w:rFonts w:ascii="Times New Roman"/>
                <w:sz w:val="18"/>
              </w:rPr>
            </w:pPr>
          </w:p>
        </w:tc>
        <w:tc>
          <w:tcPr>
            <w:tcW w:w="1841" w:type="dxa"/>
          </w:tcPr>
          <w:p w14:paraId="2A5BC220" w14:textId="77777777" w:rsidR="006857A9" w:rsidRDefault="006857A9">
            <w:pPr>
              <w:pStyle w:val="TableParagraph"/>
              <w:rPr>
                <w:rFonts w:ascii="Times New Roman"/>
                <w:sz w:val="18"/>
              </w:rPr>
            </w:pPr>
          </w:p>
        </w:tc>
        <w:tc>
          <w:tcPr>
            <w:tcW w:w="158" w:type="dxa"/>
          </w:tcPr>
          <w:p w14:paraId="1D330D1C" w14:textId="77777777" w:rsidR="006857A9" w:rsidRDefault="006857A9">
            <w:pPr>
              <w:pStyle w:val="TableParagraph"/>
              <w:rPr>
                <w:rFonts w:ascii="Times New Roman"/>
                <w:sz w:val="18"/>
              </w:rPr>
            </w:pPr>
          </w:p>
        </w:tc>
        <w:tc>
          <w:tcPr>
            <w:tcW w:w="1826" w:type="dxa"/>
          </w:tcPr>
          <w:p w14:paraId="4A8AA996" w14:textId="77777777" w:rsidR="006857A9" w:rsidRDefault="006857A9">
            <w:pPr>
              <w:pStyle w:val="TableParagraph"/>
              <w:rPr>
                <w:rFonts w:ascii="Times New Roman"/>
                <w:sz w:val="18"/>
              </w:rPr>
            </w:pPr>
          </w:p>
        </w:tc>
      </w:tr>
      <w:tr w:rsidR="006857A9" w14:paraId="79A7823D" w14:textId="77777777">
        <w:trPr>
          <w:trHeight w:val="255"/>
        </w:trPr>
        <w:tc>
          <w:tcPr>
            <w:tcW w:w="4371" w:type="dxa"/>
          </w:tcPr>
          <w:p w14:paraId="33CE0F3F" w14:textId="77777777" w:rsidR="006857A9" w:rsidRDefault="00606FBE">
            <w:pPr>
              <w:pStyle w:val="TableParagraph"/>
              <w:spacing w:before="10" w:line="226" w:lineRule="exact"/>
              <w:ind w:left="450"/>
              <w:rPr>
                <w:sz w:val="20"/>
              </w:rPr>
            </w:pPr>
            <w:r>
              <w:rPr>
                <w:sz w:val="20"/>
              </w:rPr>
              <w:t>Capital</w:t>
            </w:r>
            <w:r>
              <w:rPr>
                <w:spacing w:val="-12"/>
                <w:sz w:val="20"/>
              </w:rPr>
              <w:t xml:space="preserve"> </w:t>
            </w:r>
            <w:r>
              <w:rPr>
                <w:spacing w:val="-2"/>
                <w:sz w:val="20"/>
              </w:rPr>
              <w:t>social</w:t>
            </w:r>
          </w:p>
        </w:tc>
        <w:tc>
          <w:tcPr>
            <w:tcW w:w="1156" w:type="dxa"/>
          </w:tcPr>
          <w:p w14:paraId="032BC273" w14:textId="77777777" w:rsidR="006857A9" w:rsidRDefault="00606FBE">
            <w:pPr>
              <w:pStyle w:val="TableParagraph"/>
              <w:spacing w:before="10" w:line="226" w:lineRule="exact"/>
              <w:ind w:left="461" w:right="5"/>
              <w:jc w:val="center"/>
              <w:rPr>
                <w:sz w:val="20"/>
              </w:rPr>
            </w:pPr>
            <w:r>
              <w:rPr>
                <w:spacing w:val="-5"/>
                <w:sz w:val="20"/>
              </w:rPr>
              <w:t>18</w:t>
            </w:r>
          </w:p>
        </w:tc>
        <w:tc>
          <w:tcPr>
            <w:tcW w:w="1841" w:type="dxa"/>
          </w:tcPr>
          <w:p w14:paraId="40CF7218" w14:textId="77777777" w:rsidR="006857A9" w:rsidRDefault="00606FBE">
            <w:pPr>
              <w:pStyle w:val="TableParagraph"/>
              <w:spacing w:before="10" w:line="226" w:lineRule="exact"/>
              <w:ind w:right="69"/>
              <w:jc w:val="right"/>
              <w:rPr>
                <w:sz w:val="20"/>
              </w:rPr>
            </w:pPr>
            <w:r>
              <w:rPr>
                <w:spacing w:val="-2"/>
                <w:sz w:val="20"/>
              </w:rPr>
              <w:t>36.154</w:t>
            </w:r>
          </w:p>
        </w:tc>
        <w:tc>
          <w:tcPr>
            <w:tcW w:w="158" w:type="dxa"/>
          </w:tcPr>
          <w:p w14:paraId="7158E506" w14:textId="77777777" w:rsidR="006857A9" w:rsidRDefault="006857A9">
            <w:pPr>
              <w:pStyle w:val="TableParagraph"/>
              <w:rPr>
                <w:rFonts w:ascii="Times New Roman"/>
                <w:sz w:val="18"/>
              </w:rPr>
            </w:pPr>
          </w:p>
        </w:tc>
        <w:tc>
          <w:tcPr>
            <w:tcW w:w="1826" w:type="dxa"/>
          </w:tcPr>
          <w:p w14:paraId="7A571402" w14:textId="77777777" w:rsidR="006857A9" w:rsidRDefault="00606FBE">
            <w:pPr>
              <w:pStyle w:val="TableParagraph"/>
              <w:spacing w:before="10" w:line="226" w:lineRule="exact"/>
              <w:ind w:right="65"/>
              <w:jc w:val="right"/>
              <w:rPr>
                <w:sz w:val="20"/>
              </w:rPr>
            </w:pPr>
            <w:r>
              <w:rPr>
                <w:spacing w:val="-2"/>
                <w:sz w:val="20"/>
              </w:rPr>
              <w:t>34.444</w:t>
            </w:r>
          </w:p>
        </w:tc>
      </w:tr>
      <w:tr w:rsidR="006857A9" w14:paraId="39BB8B7E" w14:textId="77777777">
        <w:trPr>
          <w:trHeight w:val="254"/>
        </w:trPr>
        <w:tc>
          <w:tcPr>
            <w:tcW w:w="4371" w:type="dxa"/>
          </w:tcPr>
          <w:p w14:paraId="2A3C658F" w14:textId="77777777" w:rsidR="006857A9" w:rsidRDefault="00606FBE">
            <w:pPr>
              <w:pStyle w:val="TableParagraph"/>
              <w:spacing w:before="9" w:line="226" w:lineRule="exact"/>
              <w:ind w:left="450"/>
              <w:rPr>
                <w:sz w:val="20"/>
              </w:rPr>
            </w:pPr>
            <w:r>
              <w:rPr>
                <w:sz w:val="20"/>
              </w:rPr>
              <w:t>Adiant.</w:t>
            </w:r>
            <w:r>
              <w:rPr>
                <w:spacing w:val="-6"/>
                <w:sz w:val="20"/>
              </w:rPr>
              <w:t xml:space="preserve"> </w:t>
            </w:r>
            <w:r>
              <w:rPr>
                <w:sz w:val="20"/>
              </w:rPr>
              <w:t>para</w:t>
            </w:r>
            <w:r>
              <w:rPr>
                <w:spacing w:val="-6"/>
                <w:sz w:val="20"/>
              </w:rPr>
              <w:t xml:space="preserve"> </w:t>
            </w:r>
            <w:r>
              <w:rPr>
                <w:sz w:val="20"/>
              </w:rPr>
              <w:t>futuro</w:t>
            </w:r>
            <w:r>
              <w:rPr>
                <w:spacing w:val="-7"/>
                <w:sz w:val="20"/>
              </w:rPr>
              <w:t xml:space="preserve"> </w:t>
            </w:r>
            <w:r>
              <w:rPr>
                <w:sz w:val="20"/>
              </w:rPr>
              <w:t>aumento</w:t>
            </w:r>
            <w:r>
              <w:rPr>
                <w:spacing w:val="-7"/>
                <w:sz w:val="20"/>
              </w:rPr>
              <w:t xml:space="preserve"> </w:t>
            </w:r>
            <w:r>
              <w:rPr>
                <w:sz w:val="20"/>
              </w:rPr>
              <w:t>de</w:t>
            </w:r>
            <w:r>
              <w:rPr>
                <w:spacing w:val="-8"/>
                <w:sz w:val="20"/>
              </w:rPr>
              <w:t xml:space="preserve"> </w:t>
            </w:r>
            <w:r>
              <w:rPr>
                <w:spacing w:val="-2"/>
                <w:sz w:val="20"/>
              </w:rPr>
              <w:t>capital</w:t>
            </w:r>
          </w:p>
        </w:tc>
        <w:tc>
          <w:tcPr>
            <w:tcW w:w="1156" w:type="dxa"/>
          </w:tcPr>
          <w:p w14:paraId="6A10DB1D" w14:textId="77777777" w:rsidR="006857A9" w:rsidRDefault="00606FBE">
            <w:pPr>
              <w:pStyle w:val="TableParagraph"/>
              <w:spacing w:before="9" w:line="226" w:lineRule="exact"/>
              <w:ind w:left="461" w:right="5"/>
              <w:jc w:val="center"/>
              <w:rPr>
                <w:sz w:val="20"/>
              </w:rPr>
            </w:pPr>
            <w:r>
              <w:rPr>
                <w:spacing w:val="-5"/>
                <w:sz w:val="20"/>
              </w:rPr>
              <w:t>19</w:t>
            </w:r>
          </w:p>
        </w:tc>
        <w:tc>
          <w:tcPr>
            <w:tcW w:w="1841" w:type="dxa"/>
          </w:tcPr>
          <w:p w14:paraId="23B2E245" w14:textId="77777777" w:rsidR="006857A9" w:rsidRDefault="00606FBE">
            <w:pPr>
              <w:pStyle w:val="TableParagraph"/>
              <w:spacing w:before="9" w:line="226" w:lineRule="exact"/>
              <w:ind w:right="69"/>
              <w:jc w:val="right"/>
              <w:rPr>
                <w:sz w:val="20"/>
              </w:rPr>
            </w:pPr>
            <w:r>
              <w:rPr>
                <w:spacing w:val="-2"/>
                <w:sz w:val="20"/>
              </w:rPr>
              <w:t>1.687</w:t>
            </w:r>
          </w:p>
        </w:tc>
        <w:tc>
          <w:tcPr>
            <w:tcW w:w="158" w:type="dxa"/>
          </w:tcPr>
          <w:p w14:paraId="209F38C6" w14:textId="77777777" w:rsidR="006857A9" w:rsidRDefault="006857A9">
            <w:pPr>
              <w:pStyle w:val="TableParagraph"/>
              <w:rPr>
                <w:rFonts w:ascii="Times New Roman"/>
                <w:sz w:val="18"/>
              </w:rPr>
            </w:pPr>
          </w:p>
        </w:tc>
        <w:tc>
          <w:tcPr>
            <w:tcW w:w="1826" w:type="dxa"/>
          </w:tcPr>
          <w:p w14:paraId="1751D741" w14:textId="77777777" w:rsidR="006857A9" w:rsidRDefault="00606FBE">
            <w:pPr>
              <w:pStyle w:val="TableParagraph"/>
              <w:spacing w:before="9" w:line="226" w:lineRule="exact"/>
              <w:ind w:right="65"/>
              <w:jc w:val="right"/>
              <w:rPr>
                <w:sz w:val="20"/>
              </w:rPr>
            </w:pPr>
            <w:r>
              <w:rPr>
                <w:spacing w:val="-2"/>
                <w:sz w:val="20"/>
              </w:rPr>
              <w:t>1.711</w:t>
            </w:r>
          </w:p>
        </w:tc>
      </w:tr>
      <w:tr w:rsidR="006857A9" w14:paraId="778FB575" w14:textId="77777777">
        <w:trPr>
          <w:trHeight w:val="239"/>
        </w:trPr>
        <w:tc>
          <w:tcPr>
            <w:tcW w:w="4371" w:type="dxa"/>
          </w:tcPr>
          <w:p w14:paraId="6AE3210F" w14:textId="77777777" w:rsidR="006857A9" w:rsidRDefault="00606FBE">
            <w:pPr>
              <w:pStyle w:val="TableParagraph"/>
              <w:spacing w:before="8" w:line="211" w:lineRule="exact"/>
              <w:ind w:left="450"/>
              <w:rPr>
                <w:sz w:val="20"/>
              </w:rPr>
            </w:pPr>
            <w:r>
              <w:rPr>
                <w:sz w:val="20"/>
              </w:rPr>
              <w:t>Prejuízos</w:t>
            </w:r>
            <w:r>
              <w:rPr>
                <w:spacing w:val="-10"/>
                <w:sz w:val="20"/>
              </w:rPr>
              <w:t xml:space="preserve"> </w:t>
            </w:r>
            <w:r>
              <w:rPr>
                <w:spacing w:val="-2"/>
                <w:sz w:val="20"/>
              </w:rPr>
              <w:t>acumulados</w:t>
            </w:r>
          </w:p>
        </w:tc>
        <w:tc>
          <w:tcPr>
            <w:tcW w:w="1156" w:type="dxa"/>
          </w:tcPr>
          <w:p w14:paraId="267836CF" w14:textId="77777777" w:rsidR="006857A9" w:rsidRDefault="00606FBE">
            <w:pPr>
              <w:pStyle w:val="TableParagraph"/>
              <w:spacing w:before="8" w:line="211" w:lineRule="exact"/>
              <w:ind w:left="461" w:right="5"/>
              <w:jc w:val="center"/>
              <w:rPr>
                <w:sz w:val="20"/>
              </w:rPr>
            </w:pPr>
            <w:r>
              <w:rPr>
                <w:spacing w:val="-5"/>
                <w:sz w:val="20"/>
              </w:rPr>
              <w:t>20</w:t>
            </w:r>
          </w:p>
        </w:tc>
        <w:tc>
          <w:tcPr>
            <w:tcW w:w="1841" w:type="dxa"/>
            <w:tcBorders>
              <w:bottom w:val="single" w:sz="4" w:space="0" w:color="000000"/>
            </w:tcBorders>
          </w:tcPr>
          <w:p w14:paraId="6CDB6E80" w14:textId="77777777" w:rsidR="006857A9" w:rsidRDefault="00606FBE">
            <w:pPr>
              <w:pStyle w:val="TableParagraph"/>
              <w:spacing w:before="8" w:line="211" w:lineRule="exact"/>
              <w:ind w:right="69"/>
              <w:jc w:val="right"/>
              <w:rPr>
                <w:sz w:val="20"/>
              </w:rPr>
            </w:pPr>
            <w:r>
              <w:rPr>
                <w:spacing w:val="-2"/>
                <w:sz w:val="20"/>
              </w:rPr>
              <w:t>(26.166)</w:t>
            </w:r>
          </w:p>
        </w:tc>
        <w:tc>
          <w:tcPr>
            <w:tcW w:w="158" w:type="dxa"/>
          </w:tcPr>
          <w:p w14:paraId="392B1365" w14:textId="77777777" w:rsidR="006857A9" w:rsidRDefault="006857A9">
            <w:pPr>
              <w:pStyle w:val="TableParagraph"/>
              <w:rPr>
                <w:rFonts w:ascii="Times New Roman"/>
                <w:sz w:val="16"/>
              </w:rPr>
            </w:pPr>
          </w:p>
        </w:tc>
        <w:tc>
          <w:tcPr>
            <w:tcW w:w="1826" w:type="dxa"/>
            <w:tcBorders>
              <w:bottom w:val="single" w:sz="4" w:space="0" w:color="000000"/>
            </w:tcBorders>
          </w:tcPr>
          <w:p w14:paraId="4493DCF0" w14:textId="77777777" w:rsidR="006857A9" w:rsidRDefault="00606FBE">
            <w:pPr>
              <w:pStyle w:val="TableParagraph"/>
              <w:spacing w:before="8" w:line="211" w:lineRule="exact"/>
              <w:ind w:right="69"/>
              <w:jc w:val="right"/>
              <w:rPr>
                <w:sz w:val="20"/>
              </w:rPr>
            </w:pPr>
            <w:r>
              <w:rPr>
                <w:spacing w:val="-2"/>
                <w:sz w:val="20"/>
              </w:rPr>
              <w:t>(11.485)</w:t>
            </w:r>
          </w:p>
        </w:tc>
      </w:tr>
      <w:tr w:rsidR="006857A9" w14:paraId="628635B2" w14:textId="77777777">
        <w:trPr>
          <w:trHeight w:val="253"/>
        </w:trPr>
        <w:tc>
          <w:tcPr>
            <w:tcW w:w="4371" w:type="dxa"/>
          </w:tcPr>
          <w:p w14:paraId="5F313446" w14:textId="77777777" w:rsidR="006857A9" w:rsidRDefault="006857A9">
            <w:pPr>
              <w:pStyle w:val="TableParagraph"/>
              <w:rPr>
                <w:rFonts w:ascii="Times New Roman"/>
                <w:sz w:val="18"/>
              </w:rPr>
            </w:pPr>
          </w:p>
        </w:tc>
        <w:tc>
          <w:tcPr>
            <w:tcW w:w="1156" w:type="dxa"/>
          </w:tcPr>
          <w:p w14:paraId="7DAF5B7C" w14:textId="77777777" w:rsidR="006857A9" w:rsidRDefault="006857A9">
            <w:pPr>
              <w:pStyle w:val="TableParagraph"/>
              <w:rPr>
                <w:rFonts w:ascii="Times New Roman"/>
                <w:sz w:val="18"/>
              </w:rPr>
            </w:pPr>
          </w:p>
        </w:tc>
        <w:tc>
          <w:tcPr>
            <w:tcW w:w="1841" w:type="dxa"/>
            <w:tcBorders>
              <w:top w:val="single" w:sz="4" w:space="0" w:color="000000"/>
              <w:bottom w:val="single" w:sz="4" w:space="0" w:color="000000"/>
            </w:tcBorders>
          </w:tcPr>
          <w:p w14:paraId="4B55A021" w14:textId="77777777" w:rsidR="006857A9" w:rsidRDefault="00606FBE">
            <w:pPr>
              <w:pStyle w:val="TableParagraph"/>
              <w:spacing w:before="23" w:line="211" w:lineRule="exact"/>
              <w:ind w:right="69"/>
              <w:jc w:val="right"/>
              <w:rPr>
                <w:rFonts w:ascii="Arial"/>
                <w:b/>
                <w:sz w:val="20"/>
              </w:rPr>
            </w:pPr>
            <w:r>
              <w:rPr>
                <w:rFonts w:ascii="Arial"/>
                <w:b/>
                <w:spacing w:val="-2"/>
                <w:sz w:val="20"/>
              </w:rPr>
              <w:t>11.675</w:t>
            </w:r>
          </w:p>
        </w:tc>
        <w:tc>
          <w:tcPr>
            <w:tcW w:w="158" w:type="dxa"/>
          </w:tcPr>
          <w:p w14:paraId="2EECE409" w14:textId="77777777" w:rsidR="006857A9" w:rsidRDefault="006857A9">
            <w:pPr>
              <w:pStyle w:val="TableParagraph"/>
              <w:rPr>
                <w:rFonts w:ascii="Times New Roman"/>
                <w:sz w:val="18"/>
              </w:rPr>
            </w:pPr>
          </w:p>
        </w:tc>
        <w:tc>
          <w:tcPr>
            <w:tcW w:w="1826" w:type="dxa"/>
            <w:tcBorders>
              <w:top w:val="single" w:sz="4" w:space="0" w:color="000000"/>
              <w:bottom w:val="single" w:sz="4" w:space="0" w:color="000000"/>
            </w:tcBorders>
          </w:tcPr>
          <w:p w14:paraId="50F50323" w14:textId="77777777" w:rsidR="006857A9" w:rsidRDefault="00606FBE">
            <w:pPr>
              <w:pStyle w:val="TableParagraph"/>
              <w:spacing w:before="23" w:line="211" w:lineRule="exact"/>
              <w:ind w:right="65"/>
              <w:jc w:val="right"/>
              <w:rPr>
                <w:rFonts w:ascii="Arial"/>
                <w:b/>
                <w:sz w:val="20"/>
              </w:rPr>
            </w:pPr>
            <w:r>
              <w:rPr>
                <w:rFonts w:ascii="Arial"/>
                <w:b/>
                <w:spacing w:val="-2"/>
                <w:sz w:val="20"/>
              </w:rPr>
              <w:t>24.670</w:t>
            </w:r>
          </w:p>
        </w:tc>
      </w:tr>
    </w:tbl>
    <w:p w14:paraId="51C6E1A7" w14:textId="77777777" w:rsidR="006857A9" w:rsidRDefault="006857A9">
      <w:pPr>
        <w:pStyle w:val="Corpodetexto"/>
      </w:pPr>
    </w:p>
    <w:p w14:paraId="55CBA466" w14:textId="77777777" w:rsidR="006857A9" w:rsidRDefault="00606FBE">
      <w:pPr>
        <w:pStyle w:val="Corpodetexto"/>
        <w:spacing w:before="45"/>
      </w:pPr>
      <w:r>
        <w:rPr>
          <w:noProof/>
        </w:rPr>
        <mc:AlternateContent>
          <mc:Choice Requires="wps">
            <w:drawing>
              <wp:anchor distT="0" distB="0" distL="0" distR="0" simplePos="0" relativeHeight="487588352" behindDoc="1" locked="0" layoutInCell="1" allowOverlap="1" wp14:anchorId="01096FF7" wp14:editId="6218FCA4">
                <wp:simplePos x="0" y="0"/>
                <wp:positionH relativeFrom="page">
                  <wp:posOffset>4603369</wp:posOffset>
                </wp:positionH>
                <wp:positionV relativeFrom="paragraph">
                  <wp:posOffset>190087</wp:posOffset>
                </wp:positionV>
                <wp:extent cx="1169670" cy="6350"/>
                <wp:effectExtent l="0" t="0" r="0" b="0"/>
                <wp:wrapTopAndBottom/>
                <wp:docPr id="30" name="Graphic 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69670" cy="6350"/>
                        </a:xfrm>
                        <a:custGeom>
                          <a:avLst/>
                          <a:gdLst/>
                          <a:ahLst/>
                          <a:cxnLst/>
                          <a:rect l="l" t="t" r="r" b="b"/>
                          <a:pathLst>
                            <a:path w="1169670" h="6350">
                              <a:moveTo>
                                <a:pt x="1169212" y="0"/>
                              </a:moveTo>
                              <a:lnTo>
                                <a:pt x="0" y="0"/>
                              </a:lnTo>
                              <a:lnTo>
                                <a:pt x="0" y="6095"/>
                              </a:lnTo>
                              <a:lnTo>
                                <a:pt x="1169212" y="6095"/>
                              </a:lnTo>
                              <a:lnTo>
                                <a:pt x="1169212"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735C7554" id="Graphic 30" o:spid="_x0000_s1026" style="position:absolute;margin-left:362.45pt;margin-top:14.95pt;width:92.1pt;height:.5pt;z-index:-15728128;visibility:visible;mso-wrap-style:square;mso-wrap-distance-left:0;mso-wrap-distance-top:0;mso-wrap-distance-right:0;mso-wrap-distance-bottom:0;mso-position-horizontal:absolute;mso-position-horizontal-relative:page;mso-position-vertical:absolute;mso-position-vertical-relative:text;v-text-anchor:top" coordsize="1169670,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MALjIQIAAL0EAAAOAAAAZHJzL2Uyb0RvYy54bWysVMFu2zAMvQ/YPwi6L04yNFuNOMXQosOA&#10;oivQDDsrshwbk02NVGL370fJVmpspw3zQabMJ+rxkfT2ZmitOBukBrpCrhZLKUynoWy6YyG/7e/f&#10;fZSCvOpKZaEzhXwxJG92b99se5ebNdRgS4OCg3SU966QtfcuzzLStWkVLcCZjp0VYKs8b/GYlah6&#10;jt7abL1cbrIesHQI2hDx17vRKXcxflUZ7b9WFRkvbCGZm48rxvUQ1my3VfkRlasbPdFQ/8CiVU3H&#10;l15C3SmvxAmbP0K1jUYgqPxCQ5tBVTXaxBw4m9Xyt2yea+VMzIXFIXeRif5fWP14fnZPGKiTewD9&#10;g1iRrHeUXzxhQxNmqLANWCYuhqjiy0VFM3ih+eNqtbnefGCxNfs276+iyJnK01l9Iv/ZQIyjzg/k&#10;xxqUyVJ1svTQJRO5kqGGNtbQS8E1RCm4hoexhk75cC6QC6boZ0TqiUdwtnA2e4gwH1IIbNertRQp&#10;EWb6irHdHMs5zVDJl94uxhsxm+X1VeDFwZI7vUfY/Nq/Aic1Uzhtgcx4U8g7XnnRgq+fq01gm/K+&#10;sTakT3g83FoUZxVGIz4T4xksdsJY/NAGByhfnlD0PC+FpJ8nhUYK+6XjhgzDlQxMxiEZ6O0txBGM&#10;yiP5/fBdoROOzUJ67p1HSO2u8tQWzD8ARmw42cGnk4eqCT0TuY2Mpg3PSMx/mucwhPN9RL3+dXa/&#10;AAAA//8DAFBLAwQUAAYACAAAACEANsA8AOAAAAAJAQAADwAAAGRycy9kb3ducmV2LnhtbEyPsU7D&#10;MBCGdyTewTokNmo3RYDTOBUqgg5MbRno5ibXJKp9jmw3Td4eM8F0Ot2n/76/WI3WsAF96BwpmM8E&#10;MKTK1R01Cr727w8vwELUVGvjCBVMGGBV3t4UOq/dlbY47GLDUgiFXCtoY+xzzkPVotVh5nqkdDs5&#10;b3VMq2947fU1hVvDMyGeuNUdpQ+t7nHdYnXeXawCKddmGvxh+F5M2cfmc7O3p/ObUvd34+sSWMQx&#10;/sHwq5/UoUxOR3ehOjCj4Dl7lAlVkMk0EyCFnAM7KlgICbws+P8G5Q8AAAD//wMAUEsBAi0AFAAG&#10;AAgAAAAhALaDOJL+AAAA4QEAABMAAAAAAAAAAAAAAAAAAAAAAFtDb250ZW50X1R5cGVzXS54bWxQ&#10;SwECLQAUAAYACAAAACEAOP0h/9YAAACUAQAACwAAAAAAAAAAAAAAAAAvAQAAX3JlbHMvLnJlbHNQ&#10;SwECLQAUAAYACAAAACEAsjAC4yECAAC9BAAADgAAAAAAAAAAAAAAAAAuAgAAZHJzL2Uyb0RvYy54&#10;bWxQSwECLQAUAAYACAAAACEANsA8AOAAAAAJAQAADwAAAAAAAAAAAAAAAAB7BAAAZHJzL2Rvd25y&#10;ZXYueG1sUEsFBgAAAAAEAAQA8wAAAIgFAAAAAA==&#10;" path="m1169212,l,,,6095r1169212,l1169212,xe" fillcolor="black" stroked="f">
                <v:path arrowok="t"/>
                <w10:wrap type="topAndBottom" anchorx="page"/>
              </v:shape>
            </w:pict>
          </mc:Fallback>
        </mc:AlternateContent>
      </w:r>
      <w:r>
        <w:rPr>
          <w:noProof/>
        </w:rPr>
        <mc:AlternateContent>
          <mc:Choice Requires="wps">
            <w:drawing>
              <wp:anchor distT="0" distB="0" distL="0" distR="0" simplePos="0" relativeHeight="487588864" behindDoc="1" locked="0" layoutInCell="1" allowOverlap="1" wp14:anchorId="73A11C55" wp14:editId="06C8DEBF">
                <wp:simplePos x="0" y="0"/>
                <wp:positionH relativeFrom="page">
                  <wp:posOffset>5873241</wp:posOffset>
                </wp:positionH>
                <wp:positionV relativeFrom="paragraph">
                  <wp:posOffset>190087</wp:posOffset>
                </wp:positionV>
                <wp:extent cx="1160145" cy="6350"/>
                <wp:effectExtent l="0" t="0" r="0" b="0"/>
                <wp:wrapTopAndBottom/>
                <wp:docPr id="31" name="Graphic 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60145" cy="6350"/>
                        </a:xfrm>
                        <a:custGeom>
                          <a:avLst/>
                          <a:gdLst/>
                          <a:ahLst/>
                          <a:cxnLst/>
                          <a:rect l="l" t="t" r="r" b="b"/>
                          <a:pathLst>
                            <a:path w="1160145" h="6350">
                              <a:moveTo>
                                <a:pt x="1159764" y="0"/>
                              </a:moveTo>
                              <a:lnTo>
                                <a:pt x="0" y="0"/>
                              </a:lnTo>
                              <a:lnTo>
                                <a:pt x="0" y="6095"/>
                              </a:lnTo>
                              <a:lnTo>
                                <a:pt x="1159764" y="6095"/>
                              </a:lnTo>
                              <a:lnTo>
                                <a:pt x="1159764"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1C95696B" id="Graphic 31" o:spid="_x0000_s1026" style="position:absolute;margin-left:462.45pt;margin-top:14.95pt;width:91.35pt;height:.5pt;z-index:-15727616;visibility:visible;mso-wrap-style:square;mso-wrap-distance-left:0;mso-wrap-distance-top:0;mso-wrap-distance-right:0;mso-wrap-distance-bottom:0;mso-position-horizontal:absolute;mso-position-horizontal-relative:page;mso-position-vertical:absolute;mso-position-vertical-relative:text;v-text-anchor:top" coordsize="1160145,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OvK1JAIAAL0EAAAOAAAAZHJzL2Uyb0RvYy54bWysVMFu2zAMvQ/YPwi6L7a7JluNOMXQosOA&#10;oivQDDsrshwbk0VNVOLk70fJVmpspw3zQabMJ+rxkfT69tRrdlQOOzAVLxY5Z8pIqDuzr/i37cO7&#10;j5yhF6YWGoyq+Fkhv928fbMebKmuoAVdK8coiMFysBVvvbdllqFsVS9wAVYZcjbgeuFp6/ZZ7cRA&#10;0XudXeX5KhvA1daBVIj09X508k2M3zRK+q9Ng8ozXXHi5uPq4roLa7ZZi3LvhG07OdEQ/8CiF52h&#10;Sy+h7oUX7OC6P0L1nXSA0PiFhD6DpumkijlQNkX+WzYvrbAq5kLioL3IhP8vrHw6vthnF6ijfQT5&#10;A0mRbLBYXjxhgxPm1Lg+YIk4O0UVzxcV1ckzSR+LYpUX10vOJPlW75dR5EyU6aw8oP+sIMYRx0f0&#10;Yw3qZIk2WfJkkumokqGGOtbQc0Y1dJxRDXdjDa3w4VwgF0w2zIi0E4/g7OGothBhPqRQFMubD6tr&#10;zlIixPQVo80cSw00QyVfetsYb8Ss8ptl4EXBkju9R9j82r8CJzVTOKkB1XhTyDteedGCrp+rjaC7&#10;+qHTOqSPbr+7044dRRiN+EyMZ7DYCWPxQxvsoD4/OzbQvFQcfx6EU5zpL4YaMgxXMlwydslwXt9B&#10;HMGovEO/PX0XzjJLZsU99c4TpHYXZWoL4h8AIzacNPDp4KHpQs9EbiOjaUMzEvOf5jkM4XwfUa9/&#10;nc0vAAAA//8DAFBLAwQUAAYACAAAACEAHAYuU+AAAAAKAQAADwAAAGRycy9kb3ducmV2LnhtbEyP&#10;TUvDQBCG74L/YRnBm91tKtWkmZQiWBFPpgXxtslOk+B+xOymif/e7UlPwzAP7zxvvp2NZmcafOcs&#10;wnIhgJGtnepsg3A8PN89AvNBWiW1s4TwQx62xfVVLjPlJvtO5zI0LIZYn0mENoQ+49zXLRnpF64n&#10;G28nNxgZ4jo0XA1yiuFG80SINTeys/FDK3t6aqn+KkeDcPicXvT4ZqrVq/+Qu/1xX373CeLtzbzb&#10;AAs0hz8YLvpRHYroVLnRKs80QprcpxFFSNI4L8BSPKyBVQgrkQIvcv6/QvELAAD//wMAUEsBAi0A&#10;FAAGAAgAAAAhALaDOJL+AAAA4QEAABMAAAAAAAAAAAAAAAAAAAAAAFtDb250ZW50X1R5cGVzXS54&#10;bWxQSwECLQAUAAYACAAAACEAOP0h/9YAAACUAQAACwAAAAAAAAAAAAAAAAAvAQAAX3JlbHMvLnJl&#10;bHNQSwECLQAUAAYACAAAACEAGjrytSQCAAC9BAAADgAAAAAAAAAAAAAAAAAuAgAAZHJzL2Uyb0Rv&#10;Yy54bWxQSwECLQAUAAYACAAAACEAHAYuU+AAAAAKAQAADwAAAAAAAAAAAAAAAAB+BAAAZHJzL2Rv&#10;d25yZXYueG1sUEsFBgAAAAAEAAQA8wAAAIsFAAAAAA==&#10;" path="m1159764,l,,,6095r1159764,l1159764,xe" fillcolor="black" stroked="f">
                <v:path arrowok="t"/>
                <w10:wrap type="topAndBottom" anchorx="page"/>
              </v:shape>
            </w:pict>
          </mc:Fallback>
        </mc:AlternateContent>
      </w:r>
    </w:p>
    <w:p w14:paraId="006ECA01" w14:textId="77777777" w:rsidR="006857A9" w:rsidRDefault="00606FBE">
      <w:pPr>
        <w:pStyle w:val="Ttulo3"/>
        <w:tabs>
          <w:tab w:val="left" w:pos="6939"/>
          <w:tab w:val="right" w:pos="9539"/>
        </w:tabs>
        <w:spacing w:before="40"/>
        <w:ind w:left="305" w:firstLine="0"/>
        <w:jc w:val="center"/>
      </w:pPr>
      <w:r>
        <w:t>TOTAL</w:t>
      </w:r>
      <w:r>
        <w:rPr>
          <w:spacing w:val="-7"/>
        </w:rPr>
        <w:t xml:space="preserve"> </w:t>
      </w:r>
      <w:r>
        <w:t>DO</w:t>
      </w:r>
      <w:r>
        <w:rPr>
          <w:spacing w:val="-6"/>
        </w:rPr>
        <w:t xml:space="preserve"> </w:t>
      </w:r>
      <w:r>
        <w:t>PASSIVO</w:t>
      </w:r>
      <w:r>
        <w:rPr>
          <w:spacing w:val="-6"/>
        </w:rPr>
        <w:t xml:space="preserve"> </w:t>
      </w:r>
      <w:r>
        <w:t>E</w:t>
      </w:r>
      <w:r>
        <w:rPr>
          <w:spacing w:val="-7"/>
        </w:rPr>
        <w:t xml:space="preserve"> </w:t>
      </w:r>
      <w:r>
        <w:t>PATRIMÔNIO</w:t>
      </w:r>
      <w:r>
        <w:rPr>
          <w:spacing w:val="-6"/>
        </w:rPr>
        <w:t xml:space="preserve"> </w:t>
      </w:r>
      <w:r>
        <w:rPr>
          <w:spacing w:val="-2"/>
        </w:rPr>
        <w:t>LÍQUIDO</w:t>
      </w:r>
      <w:r>
        <w:tab/>
      </w:r>
      <w:r>
        <w:rPr>
          <w:spacing w:val="-2"/>
        </w:rPr>
        <w:t>72.306</w:t>
      </w:r>
      <w:r>
        <w:tab/>
      </w:r>
      <w:r>
        <w:rPr>
          <w:spacing w:val="-2"/>
        </w:rPr>
        <w:t>82.706</w:t>
      </w:r>
    </w:p>
    <w:p w14:paraId="35483FE3" w14:textId="77777777" w:rsidR="006857A9" w:rsidRDefault="00606FBE">
      <w:pPr>
        <w:pStyle w:val="Corpodetexto"/>
        <w:spacing w:before="339"/>
        <w:ind w:left="1205"/>
      </w:pPr>
      <w:r>
        <w:rPr>
          <w:noProof/>
        </w:rPr>
        <mc:AlternateContent>
          <mc:Choice Requires="wps">
            <w:drawing>
              <wp:anchor distT="0" distB="0" distL="0" distR="0" simplePos="0" relativeHeight="15730176" behindDoc="0" locked="0" layoutInCell="1" allowOverlap="1" wp14:anchorId="6315EE39" wp14:editId="5B60DA52">
                <wp:simplePos x="0" y="0"/>
                <wp:positionH relativeFrom="page">
                  <wp:posOffset>4603369</wp:posOffset>
                </wp:positionH>
                <wp:positionV relativeFrom="paragraph">
                  <wp:posOffset>774</wp:posOffset>
                </wp:positionV>
                <wp:extent cx="1169670" cy="27940"/>
                <wp:effectExtent l="0" t="0" r="0" b="0"/>
                <wp:wrapNone/>
                <wp:docPr id="32" name="Graphic 3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69670" cy="27940"/>
                        </a:xfrm>
                        <a:custGeom>
                          <a:avLst/>
                          <a:gdLst/>
                          <a:ahLst/>
                          <a:cxnLst/>
                          <a:rect l="l" t="t" r="r" b="b"/>
                          <a:pathLst>
                            <a:path w="1169670" h="27940">
                              <a:moveTo>
                                <a:pt x="1169212" y="18300"/>
                              </a:moveTo>
                              <a:lnTo>
                                <a:pt x="0" y="18300"/>
                              </a:lnTo>
                              <a:lnTo>
                                <a:pt x="0" y="27432"/>
                              </a:lnTo>
                              <a:lnTo>
                                <a:pt x="1169212" y="27432"/>
                              </a:lnTo>
                              <a:lnTo>
                                <a:pt x="1169212" y="18300"/>
                              </a:lnTo>
                              <a:close/>
                            </a:path>
                            <a:path w="1169670" h="27940">
                              <a:moveTo>
                                <a:pt x="1169212" y="0"/>
                              </a:moveTo>
                              <a:lnTo>
                                <a:pt x="0" y="0"/>
                              </a:lnTo>
                              <a:lnTo>
                                <a:pt x="0" y="9144"/>
                              </a:lnTo>
                              <a:lnTo>
                                <a:pt x="1169212" y="9144"/>
                              </a:lnTo>
                              <a:lnTo>
                                <a:pt x="1169212"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173218E1" id="Graphic 32" o:spid="_x0000_s1026" style="position:absolute;margin-left:362.45pt;margin-top:.05pt;width:92.1pt;height:2.2pt;z-index:15730176;visibility:visible;mso-wrap-style:square;mso-wrap-distance-left:0;mso-wrap-distance-top:0;mso-wrap-distance-right:0;mso-wrap-distance-bottom:0;mso-position-horizontal:absolute;mso-position-horizontal-relative:page;mso-position-vertical:absolute;mso-position-vertical-relative:text;v-text-anchor:top" coordsize="1169670,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d9QgIAAM4FAAAOAAAAZHJzL2Uyb0RvYy54bWysVMFu2zAMvQ/YPwi6L47dIGmMOMXQosOA&#10;oivQFDsrshwbk0VNUuLk70fJkWukl3abDxJlPlOPjyZXN8dWkoMwtgFV0HQypUQoDmWjdgV92dx/&#10;uabEOqZKJkGJgp6EpTfrz59Wnc5FBjXIUhiCQZTNO13Q2jmdJ4nltWiZnYAWCp0VmJY5PJpdUhrW&#10;YfRWJtl0Ok86MKU2wIW1+Paud9J1iF9VgrsfVWWFI7KgyM2F1YR169dkvWL5zjBdN/xMg/0Fi5Y1&#10;Ci8dQt0xx8jeNG9CtQ03YKFyEw5tAlXVcBFywGzS6UU2zzXTIuSC4lg9yGT/X1j+eHjWT8ZTt/oB&#10;+C+LiiSdtvng8Qd7xhwr03osEifHoOJpUFEcHeH4Mk3ny/kCxeboyxbLWVA5YXn8mO+t+yYgBGKH&#10;B+v6IpTRYnW0+FFF02ApfRFlKKKjBItoKMEibvsiaub8d56dN0k3YlJHIt7bwkFsIOCcT8LzzdKM&#10;EqSbXl9NI91XnFRjPGZ2gYz+uOsQt8dli9lV5hmiANEf9x43vv9j6DHbGJNLsKK/zsvwb3K8T4qI&#10;ihTiPpZhmc5m71bhQ+DL298IgMIP/wba47/PgmzK+0ZKL5M1u+2tNOTA/KwIz5nxCBZao+8G3xdb&#10;KE9PhnQ4QApqf++ZEZTI7wo71E+baJhobKNhnLyFMJNChYx1m+NPZjTRaBbUYTM9Qux/lsc28bkM&#10;WP+lgq97B1Xjeyhw6xmdDzg0wo93HnB+Ko3PAfU6htd/AAAA//8DAFBLAwQUAAYACAAAACEAMtNa&#10;HdgAAAAGAQAADwAAAGRycy9kb3ducmV2LnhtbEyOQU+EMBCF7yb+h2ZMvLmtGxRBymajctiTEfXe&#10;pSMQ6ZTQLuC/d/akt3n5Xt58xW51g5hxCr0nDbcbBQKp8banVsPHe3XzACJEQ9YMnlDDDwbYlZcX&#10;hcmtX+gN5zq2gkco5EZDF+OYSxmaDp0JGz8iMfvykzOR49RKO5mFx90gt0rdS2d64g+dGfGpw+a7&#10;PjkNYU3t4bmqVGqTl8OMal+/fi5aX1+t+0cQEdf4V4azPqtDyU5HfyIbxKAh3SYZV89AMM5UxsdR&#10;Q3IHsizkf/3yFwAA//8DAFBLAQItABQABgAIAAAAIQC2gziS/gAAAOEBAAATAAAAAAAAAAAAAAAA&#10;AAAAAABbQ29udGVudF9UeXBlc10ueG1sUEsBAi0AFAAGAAgAAAAhADj9If/WAAAAlAEAAAsAAAAA&#10;AAAAAAAAAAAALwEAAF9yZWxzLy5yZWxzUEsBAi0AFAAGAAgAAAAhAH/5J31CAgAAzgUAAA4AAAAA&#10;AAAAAAAAAAAALgIAAGRycy9lMm9Eb2MueG1sUEsBAi0AFAAGAAgAAAAhADLTWh3YAAAABgEAAA8A&#10;AAAAAAAAAAAAAAAAnAQAAGRycy9kb3ducmV2LnhtbFBLBQYAAAAABAAEAPMAAAChBQAAAAA=&#10;" path="m1169212,18300l,18300r,9132l1169212,27432r,-9132xem1169212,l,,,9144r1169212,l1169212,xe" fillcolor="black" stroked="f">
                <v:path arrowok="t"/>
                <w10:wrap anchorx="page"/>
              </v:shape>
            </w:pict>
          </mc:Fallback>
        </mc:AlternateContent>
      </w:r>
      <w:r>
        <w:rPr>
          <w:noProof/>
        </w:rPr>
        <mc:AlternateContent>
          <mc:Choice Requires="wps">
            <w:drawing>
              <wp:anchor distT="0" distB="0" distL="0" distR="0" simplePos="0" relativeHeight="15730688" behindDoc="0" locked="0" layoutInCell="1" allowOverlap="1" wp14:anchorId="2DA45EEC" wp14:editId="15DA4320">
                <wp:simplePos x="0" y="0"/>
                <wp:positionH relativeFrom="page">
                  <wp:posOffset>5873242</wp:posOffset>
                </wp:positionH>
                <wp:positionV relativeFrom="paragraph">
                  <wp:posOffset>774</wp:posOffset>
                </wp:positionV>
                <wp:extent cx="1160145" cy="27940"/>
                <wp:effectExtent l="0" t="0" r="0" b="0"/>
                <wp:wrapNone/>
                <wp:docPr id="33" name="Graphic 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60145" cy="27940"/>
                        </a:xfrm>
                        <a:custGeom>
                          <a:avLst/>
                          <a:gdLst/>
                          <a:ahLst/>
                          <a:cxnLst/>
                          <a:rect l="l" t="t" r="r" b="b"/>
                          <a:pathLst>
                            <a:path w="1160145" h="27940">
                              <a:moveTo>
                                <a:pt x="1159764" y="18300"/>
                              </a:moveTo>
                              <a:lnTo>
                                <a:pt x="0" y="18300"/>
                              </a:lnTo>
                              <a:lnTo>
                                <a:pt x="0" y="27432"/>
                              </a:lnTo>
                              <a:lnTo>
                                <a:pt x="1159764" y="27432"/>
                              </a:lnTo>
                              <a:lnTo>
                                <a:pt x="1159764" y="18300"/>
                              </a:lnTo>
                              <a:close/>
                            </a:path>
                            <a:path w="1160145" h="27940">
                              <a:moveTo>
                                <a:pt x="1159764" y="0"/>
                              </a:moveTo>
                              <a:lnTo>
                                <a:pt x="0" y="0"/>
                              </a:lnTo>
                              <a:lnTo>
                                <a:pt x="0" y="9144"/>
                              </a:lnTo>
                              <a:lnTo>
                                <a:pt x="1159764" y="9144"/>
                              </a:lnTo>
                              <a:lnTo>
                                <a:pt x="1159764"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3A42BDA6" id="Graphic 33" o:spid="_x0000_s1026" style="position:absolute;margin-left:462.45pt;margin-top:.05pt;width:91.35pt;height:2.2pt;z-index:15730688;visibility:visible;mso-wrap-style:square;mso-wrap-distance-left:0;mso-wrap-distance-top:0;mso-wrap-distance-right:0;mso-wrap-distance-bottom:0;mso-position-horizontal:absolute;mso-position-horizontal-relative:page;mso-position-vertical:absolute;mso-position-vertical-relative:text;v-text-anchor:top" coordsize="1160145,2794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lzvXRQIAAM4FAAAOAAAAZHJzL2Uyb0RvYy54bWysVFFv2yAQfp+0/4B4X2ynbtpYcaqpVadJ&#10;VVepqfZMMI6tYR8DEjv/fgcOrpW+tNv8AIfv4/j4jrvVTd9IchDa1NDmNJnFlIiWQ1G3u5y+bO6/&#10;XFNiLGsLJqEVOT0KQ2/Wnz+tOpWJOVQgC6EJBmlN1qmcVtaqLIoMr0TDzAyUaNFZgm6YxaXeRYVm&#10;HUZvZDSP40XUgS6UBi6Mwb93g5OuffyyFNz+KEsjLJE5RW7Wj9qPWzdG6xXLdpqpquYnGuwvWDSs&#10;bvHQMdQds4zsdf0mVFNzDQZKO+PQRFCWNRf+DnibJD67zXPFlPB3QXGMGmUy/y8sfzw8qyftqBv1&#10;APyXQUWiTpls9LiFOWH6UjcOi8RJ71U8jiqK3hKOP5NkESfpJSUcffOrZepVjlgWNvO9sd8E+EDs&#10;8GDskIQiWKwKFu/bYGpMpUui9Em0lGASNSWYxO2QRMWs2+fYOZN0EyZVIOK8DRzEBjzOukskyeXy&#10;apFSgnST64s40H3FyXaKx2d0hgz+MCsfd8DNr9KLuWOIAgR/mAfc9PyPoadsQ0wuwYjhOCfDv8nx&#10;PikCKlAI81SGZZKm71bhQ+Dz098IgMKPbwPt6eszIOvivpbSyWT0bnsrNTkw1yv8d2I8gfnSGKrB&#10;1cUWiuOTJh02kJya33umBSXye4sV6rpNMHQwtsHQVt6C70k+Q9rYTf+TaUUUmjm1WEyPEOqfZaFM&#10;3F1GrNvZwte9hbJ2NeS5DYxOC2wa/uGdGpzrStO1R7224fUfAAAA//8DAFBLAwQUAAYACAAAACEA&#10;RbGGnN0AAAAHAQAADwAAAGRycy9kb3ducmV2LnhtbEyOUWvCMBSF3wX/Q7iDvchMFbVr11RkOIaP&#10;djLYW2yuTVlzU5pY63790qft8fAdzvmy7WAa1mPnaksCFvMIGFJpVU2VgNPH29MzMOclKdlYQgF3&#10;dLDNp5NMpsre6Ih94SsWRsilUoD2vk05d6VGI93ctkiBXWxnpA+xq7jq5C2Mm4Yvo2jDjawpPGjZ&#10;4qvG8ru4GgF9Urzrn/h497O4+jqcLvvPw3ovxOPDsHsB5nHwf2UY9YM65MHpbK+kHGsEJMtVEqoj&#10;YCNeRPEG2FnAag08z/h///wXAAD//wMAUEsBAi0AFAAGAAgAAAAhALaDOJL+AAAA4QEAABMAAAAA&#10;AAAAAAAAAAAAAAAAAFtDb250ZW50X1R5cGVzXS54bWxQSwECLQAUAAYACAAAACEAOP0h/9YAAACU&#10;AQAACwAAAAAAAAAAAAAAAAAvAQAAX3JlbHMvLnJlbHNQSwECLQAUAAYACAAAACEAQJc710UCAADO&#10;BQAADgAAAAAAAAAAAAAAAAAuAgAAZHJzL2Uyb0RvYy54bWxQSwECLQAUAAYACAAAACEARbGGnN0A&#10;AAAHAQAADwAAAAAAAAAAAAAAAACfBAAAZHJzL2Rvd25yZXYueG1sUEsFBgAAAAAEAAQA8wAAAKkF&#10;AAAAAA==&#10;" path="m1159764,18300l,18300r,9132l1159764,27432r,-9132xem1159764,l,,,9144r1159764,l1159764,xe" fillcolor="black" stroked="f">
                <v:path arrowok="t"/>
                <w10:wrap anchorx="page"/>
              </v:shape>
            </w:pict>
          </mc:Fallback>
        </mc:AlternateContent>
      </w:r>
      <w:r>
        <w:t>As</w:t>
      </w:r>
      <w:r>
        <w:rPr>
          <w:spacing w:val="-9"/>
        </w:rPr>
        <w:t xml:space="preserve"> </w:t>
      </w:r>
      <w:r>
        <w:t>notas</w:t>
      </w:r>
      <w:r>
        <w:rPr>
          <w:spacing w:val="-9"/>
        </w:rPr>
        <w:t xml:space="preserve"> </w:t>
      </w:r>
      <w:r>
        <w:t>explicativas</w:t>
      </w:r>
      <w:r>
        <w:rPr>
          <w:spacing w:val="-9"/>
        </w:rPr>
        <w:t xml:space="preserve"> </w:t>
      </w:r>
      <w:r>
        <w:t>são</w:t>
      </w:r>
      <w:r>
        <w:rPr>
          <w:spacing w:val="-10"/>
        </w:rPr>
        <w:t xml:space="preserve"> </w:t>
      </w:r>
      <w:r>
        <w:t>parte</w:t>
      </w:r>
      <w:r>
        <w:rPr>
          <w:spacing w:val="-9"/>
        </w:rPr>
        <w:t xml:space="preserve"> </w:t>
      </w:r>
      <w:r>
        <w:t>integrante</w:t>
      </w:r>
      <w:r>
        <w:rPr>
          <w:spacing w:val="-8"/>
        </w:rPr>
        <w:t xml:space="preserve"> </w:t>
      </w:r>
      <w:r>
        <w:t>das</w:t>
      </w:r>
      <w:r>
        <w:rPr>
          <w:spacing w:val="-7"/>
        </w:rPr>
        <w:t xml:space="preserve"> </w:t>
      </w:r>
      <w:r>
        <w:t>informações</w:t>
      </w:r>
      <w:r>
        <w:rPr>
          <w:spacing w:val="-9"/>
        </w:rPr>
        <w:t xml:space="preserve"> </w:t>
      </w:r>
      <w:r>
        <w:t>financeiras</w:t>
      </w:r>
      <w:r>
        <w:rPr>
          <w:spacing w:val="-9"/>
        </w:rPr>
        <w:t xml:space="preserve"> </w:t>
      </w:r>
      <w:r>
        <w:rPr>
          <w:spacing w:val="-2"/>
        </w:rPr>
        <w:t>intermediárias.</w:t>
      </w:r>
    </w:p>
    <w:p w14:paraId="2FC7B1CC" w14:textId="77777777" w:rsidR="006857A9" w:rsidRDefault="006857A9">
      <w:pPr>
        <w:pStyle w:val="Corpodetexto"/>
        <w:sectPr w:rsidR="006857A9">
          <w:footerReference w:type="default" r:id="rId8"/>
          <w:pgSz w:w="11910" w:h="16840"/>
          <w:pgMar w:top="360" w:right="0" w:bottom="720" w:left="566" w:header="0" w:footer="533" w:gutter="0"/>
          <w:cols w:space="720"/>
        </w:sectPr>
      </w:pPr>
    </w:p>
    <w:p w14:paraId="1AFCA548" w14:textId="77777777" w:rsidR="006857A9" w:rsidRDefault="006857A9">
      <w:pPr>
        <w:pStyle w:val="Corpodetexto"/>
        <w:rPr>
          <w:sz w:val="19"/>
        </w:rPr>
      </w:pPr>
    </w:p>
    <w:p w14:paraId="695D85E5" w14:textId="77777777" w:rsidR="006857A9" w:rsidRDefault="006857A9">
      <w:pPr>
        <w:pStyle w:val="Corpodetexto"/>
        <w:spacing w:before="129"/>
        <w:rPr>
          <w:sz w:val="19"/>
        </w:rPr>
      </w:pPr>
    </w:p>
    <w:p w14:paraId="43E6965E" w14:textId="77777777" w:rsidR="006857A9" w:rsidRDefault="00606FBE">
      <w:pPr>
        <w:ind w:left="305" w:right="1435"/>
        <w:jc w:val="center"/>
        <w:rPr>
          <w:rFonts w:ascii="Arial" w:hAnsi="Arial"/>
          <w:b/>
          <w:sz w:val="19"/>
        </w:rPr>
      </w:pPr>
      <w:r>
        <w:rPr>
          <w:rFonts w:ascii="Arial" w:hAnsi="Arial"/>
          <w:b/>
          <w:sz w:val="19"/>
        </w:rPr>
        <w:t>Empresa</w:t>
      </w:r>
      <w:r>
        <w:rPr>
          <w:rFonts w:ascii="Arial" w:hAnsi="Arial"/>
          <w:b/>
          <w:spacing w:val="-8"/>
          <w:sz w:val="19"/>
        </w:rPr>
        <w:t xml:space="preserve"> </w:t>
      </w:r>
      <w:r>
        <w:rPr>
          <w:rFonts w:ascii="Arial" w:hAnsi="Arial"/>
          <w:b/>
          <w:sz w:val="19"/>
        </w:rPr>
        <w:t>de</w:t>
      </w:r>
      <w:r>
        <w:rPr>
          <w:rFonts w:ascii="Arial" w:hAnsi="Arial"/>
          <w:b/>
          <w:spacing w:val="-9"/>
          <w:sz w:val="19"/>
        </w:rPr>
        <w:t xml:space="preserve"> </w:t>
      </w:r>
      <w:r>
        <w:rPr>
          <w:rFonts w:ascii="Arial" w:hAnsi="Arial"/>
          <w:b/>
          <w:sz w:val="19"/>
        </w:rPr>
        <w:t>Pesquisa</w:t>
      </w:r>
      <w:r>
        <w:rPr>
          <w:rFonts w:ascii="Arial" w:hAnsi="Arial"/>
          <w:b/>
          <w:spacing w:val="-8"/>
          <w:sz w:val="19"/>
        </w:rPr>
        <w:t xml:space="preserve"> </w:t>
      </w:r>
      <w:r>
        <w:rPr>
          <w:rFonts w:ascii="Arial" w:hAnsi="Arial"/>
          <w:b/>
          <w:sz w:val="19"/>
        </w:rPr>
        <w:t>Energética</w:t>
      </w:r>
      <w:r>
        <w:rPr>
          <w:rFonts w:ascii="Arial" w:hAnsi="Arial"/>
          <w:b/>
          <w:spacing w:val="-7"/>
          <w:sz w:val="19"/>
        </w:rPr>
        <w:t xml:space="preserve"> </w:t>
      </w:r>
      <w:r>
        <w:rPr>
          <w:rFonts w:ascii="Arial" w:hAnsi="Arial"/>
          <w:b/>
          <w:sz w:val="19"/>
        </w:rPr>
        <w:t>-</w:t>
      </w:r>
      <w:r>
        <w:rPr>
          <w:rFonts w:ascii="Arial" w:hAnsi="Arial"/>
          <w:b/>
          <w:spacing w:val="-8"/>
          <w:sz w:val="19"/>
        </w:rPr>
        <w:t xml:space="preserve"> </w:t>
      </w:r>
      <w:r>
        <w:rPr>
          <w:rFonts w:ascii="Arial" w:hAnsi="Arial"/>
          <w:b/>
          <w:spacing w:val="-5"/>
          <w:sz w:val="19"/>
        </w:rPr>
        <w:t>EPE</w:t>
      </w:r>
    </w:p>
    <w:p w14:paraId="00237329" w14:textId="77777777" w:rsidR="006857A9" w:rsidRDefault="00606FBE">
      <w:pPr>
        <w:spacing w:before="67"/>
        <w:ind w:left="305" w:right="1433"/>
        <w:jc w:val="center"/>
        <w:rPr>
          <w:sz w:val="19"/>
        </w:rPr>
      </w:pPr>
      <w:r>
        <w:rPr>
          <w:spacing w:val="-2"/>
          <w:sz w:val="19"/>
        </w:rPr>
        <w:t>CNPJ</w:t>
      </w:r>
      <w:r>
        <w:rPr>
          <w:spacing w:val="10"/>
          <w:sz w:val="19"/>
        </w:rPr>
        <w:t xml:space="preserve"> </w:t>
      </w:r>
      <w:r>
        <w:rPr>
          <w:spacing w:val="-2"/>
          <w:sz w:val="19"/>
        </w:rPr>
        <w:t>06.977.747/0001-</w:t>
      </w:r>
      <w:r>
        <w:rPr>
          <w:spacing w:val="-5"/>
          <w:sz w:val="19"/>
        </w:rPr>
        <w:t>80</w:t>
      </w:r>
    </w:p>
    <w:p w14:paraId="6B05ABA8" w14:textId="77777777" w:rsidR="006857A9" w:rsidRDefault="00606FBE">
      <w:pPr>
        <w:spacing w:before="67"/>
        <w:ind w:left="305" w:right="1435"/>
        <w:jc w:val="center"/>
        <w:rPr>
          <w:rFonts w:ascii="Arial" w:hAnsi="Arial"/>
          <w:b/>
          <w:sz w:val="19"/>
        </w:rPr>
      </w:pPr>
      <w:r>
        <w:rPr>
          <w:rFonts w:ascii="Arial" w:hAnsi="Arial"/>
          <w:b/>
          <w:spacing w:val="-2"/>
          <w:sz w:val="19"/>
        </w:rPr>
        <w:t>Demonstrações</w:t>
      </w:r>
      <w:r>
        <w:rPr>
          <w:rFonts w:ascii="Arial" w:hAnsi="Arial"/>
          <w:b/>
          <w:spacing w:val="5"/>
          <w:sz w:val="19"/>
        </w:rPr>
        <w:t xml:space="preserve"> </w:t>
      </w:r>
      <w:r>
        <w:rPr>
          <w:rFonts w:ascii="Arial" w:hAnsi="Arial"/>
          <w:b/>
          <w:spacing w:val="-2"/>
          <w:sz w:val="19"/>
        </w:rPr>
        <w:t>Intermediárias</w:t>
      </w:r>
      <w:r>
        <w:rPr>
          <w:rFonts w:ascii="Arial" w:hAnsi="Arial"/>
          <w:b/>
          <w:spacing w:val="5"/>
          <w:sz w:val="19"/>
        </w:rPr>
        <w:t xml:space="preserve"> </w:t>
      </w:r>
      <w:r>
        <w:rPr>
          <w:rFonts w:ascii="Arial" w:hAnsi="Arial"/>
          <w:b/>
          <w:spacing w:val="-2"/>
          <w:sz w:val="19"/>
        </w:rPr>
        <w:t>dos</w:t>
      </w:r>
      <w:r>
        <w:rPr>
          <w:rFonts w:ascii="Arial" w:hAnsi="Arial"/>
          <w:b/>
          <w:spacing w:val="6"/>
          <w:sz w:val="19"/>
        </w:rPr>
        <w:t xml:space="preserve"> </w:t>
      </w:r>
      <w:r>
        <w:rPr>
          <w:rFonts w:ascii="Arial" w:hAnsi="Arial"/>
          <w:b/>
          <w:spacing w:val="-2"/>
          <w:sz w:val="19"/>
        </w:rPr>
        <w:t>Resultados</w:t>
      </w:r>
    </w:p>
    <w:p w14:paraId="53973BFA" w14:textId="77777777" w:rsidR="006857A9" w:rsidRDefault="00606FBE">
      <w:pPr>
        <w:ind w:left="305" w:right="1431"/>
        <w:jc w:val="center"/>
        <w:rPr>
          <w:sz w:val="19"/>
        </w:rPr>
      </w:pPr>
      <w:r>
        <w:rPr>
          <w:sz w:val="19"/>
        </w:rPr>
        <w:t>(em</w:t>
      </w:r>
      <w:r>
        <w:rPr>
          <w:spacing w:val="-5"/>
          <w:sz w:val="19"/>
        </w:rPr>
        <w:t xml:space="preserve"> </w:t>
      </w:r>
      <w:r>
        <w:rPr>
          <w:sz w:val="19"/>
        </w:rPr>
        <w:t>milhares</w:t>
      </w:r>
      <w:r>
        <w:rPr>
          <w:spacing w:val="-5"/>
          <w:sz w:val="19"/>
        </w:rPr>
        <w:t xml:space="preserve"> </w:t>
      </w:r>
      <w:r>
        <w:rPr>
          <w:sz w:val="19"/>
        </w:rPr>
        <w:t>de</w:t>
      </w:r>
      <w:r>
        <w:rPr>
          <w:spacing w:val="-6"/>
          <w:sz w:val="19"/>
        </w:rPr>
        <w:t xml:space="preserve"> </w:t>
      </w:r>
      <w:r>
        <w:rPr>
          <w:spacing w:val="-2"/>
          <w:sz w:val="19"/>
        </w:rPr>
        <w:t>reais)</w:t>
      </w:r>
    </w:p>
    <w:p w14:paraId="6BE4B5EB" w14:textId="77777777" w:rsidR="006857A9" w:rsidRDefault="006857A9">
      <w:pPr>
        <w:pStyle w:val="Corpodetexto"/>
      </w:pPr>
    </w:p>
    <w:p w14:paraId="4023D8E1" w14:textId="77777777" w:rsidR="006857A9" w:rsidRDefault="006857A9">
      <w:pPr>
        <w:pStyle w:val="Corpodetexto"/>
        <w:spacing w:before="170"/>
      </w:pPr>
    </w:p>
    <w:tbl>
      <w:tblPr>
        <w:tblStyle w:val="TableNormal"/>
        <w:tblW w:w="0" w:type="auto"/>
        <w:tblInd w:w="313" w:type="dxa"/>
        <w:tblLayout w:type="fixed"/>
        <w:tblLook w:val="01E0" w:firstRow="1" w:lastRow="1" w:firstColumn="1" w:lastColumn="1" w:noHBand="0" w:noVBand="0"/>
      </w:tblPr>
      <w:tblGrid>
        <w:gridCol w:w="4172"/>
        <w:gridCol w:w="778"/>
        <w:gridCol w:w="1412"/>
        <w:gridCol w:w="161"/>
        <w:gridCol w:w="1385"/>
        <w:gridCol w:w="162"/>
        <w:gridCol w:w="1364"/>
        <w:gridCol w:w="190"/>
        <w:gridCol w:w="1278"/>
      </w:tblGrid>
      <w:tr w:rsidR="006857A9" w14:paraId="06C90728" w14:textId="77777777">
        <w:trPr>
          <w:trHeight w:val="1323"/>
        </w:trPr>
        <w:tc>
          <w:tcPr>
            <w:tcW w:w="4172" w:type="dxa"/>
          </w:tcPr>
          <w:p w14:paraId="3A4407C8" w14:textId="77777777" w:rsidR="006857A9" w:rsidRDefault="006857A9">
            <w:pPr>
              <w:pStyle w:val="TableParagraph"/>
              <w:rPr>
                <w:sz w:val="19"/>
              </w:rPr>
            </w:pPr>
          </w:p>
          <w:p w14:paraId="5EEB478A" w14:textId="77777777" w:rsidR="006857A9" w:rsidRDefault="006857A9">
            <w:pPr>
              <w:pStyle w:val="TableParagraph"/>
              <w:rPr>
                <w:sz w:val="19"/>
              </w:rPr>
            </w:pPr>
          </w:p>
          <w:p w14:paraId="032468B4" w14:textId="77777777" w:rsidR="006857A9" w:rsidRDefault="006857A9">
            <w:pPr>
              <w:pStyle w:val="TableParagraph"/>
              <w:rPr>
                <w:sz w:val="19"/>
              </w:rPr>
            </w:pPr>
          </w:p>
          <w:p w14:paraId="26D186A0" w14:textId="77777777" w:rsidR="006857A9" w:rsidRDefault="006857A9">
            <w:pPr>
              <w:pStyle w:val="TableParagraph"/>
              <w:rPr>
                <w:sz w:val="19"/>
              </w:rPr>
            </w:pPr>
          </w:p>
          <w:p w14:paraId="4F267BAC" w14:textId="77777777" w:rsidR="006857A9" w:rsidRDefault="006857A9">
            <w:pPr>
              <w:pStyle w:val="TableParagraph"/>
              <w:spacing w:before="9"/>
              <w:rPr>
                <w:sz w:val="19"/>
              </w:rPr>
            </w:pPr>
          </w:p>
          <w:p w14:paraId="12635446" w14:textId="77777777" w:rsidR="006857A9" w:rsidRDefault="00606FBE">
            <w:pPr>
              <w:pStyle w:val="TableParagraph"/>
              <w:spacing w:before="1" w:line="202" w:lineRule="exact"/>
              <w:ind w:left="50"/>
              <w:rPr>
                <w:rFonts w:ascii="Arial" w:hAnsi="Arial"/>
                <w:b/>
                <w:sz w:val="19"/>
              </w:rPr>
            </w:pPr>
            <w:r>
              <w:rPr>
                <w:rFonts w:ascii="Arial" w:hAnsi="Arial"/>
                <w:b/>
                <w:sz w:val="19"/>
              </w:rPr>
              <w:t>CUSTOS</w:t>
            </w:r>
            <w:r>
              <w:rPr>
                <w:rFonts w:ascii="Arial" w:hAnsi="Arial"/>
                <w:b/>
                <w:spacing w:val="-9"/>
                <w:sz w:val="19"/>
              </w:rPr>
              <w:t xml:space="preserve"> </w:t>
            </w:r>
            <w:r>
              <w:rPr>
                <w:rFonts w:ascii="Arial" w:hAnsi="Arial"/>
                <w:b/>
                <w:sz w:val="19"/>
              </w:rPr>
              <w:t>DOS</w:t>
            </w:r>
            <w:r>
              <w:rPr>
                <w:rFonts w:ascii="Arial" w:hAnsi="Arial"/>
                <w:b/>
                <w:spacing w:val="-9"/>
                <w:sz w:val="19"/>
              </w:rPr>
              <w:t xml:space="preserve"> </w:t>
            </w:r>
            <w:r>
              <w:rPr>
                <w:rFonts w:ascii="Arial" w:hAnsi="Arial"/>
                <w:b/>
                <w:sz w:val="19"/>
              </w:rPr>
              <w:t>SERVIÇOS</w:t>
            </w:r>
            <w:r>
              <w:rPr>
                <w:rFonts w:ascii="Arial" w:hAnsi="Arial"/>
                <w:b/>
                <w:spacing w:val="-6"/>
                <w:sz w:val="19"/>
              </w:rPr>
              <w:t xml:space="preserve"> </w:t>
            </w:r>
            <w:r>
              <w:rPr>
                <w:rFonts w:ascii="Arial" w:hAnsi="Arial"/>
                <w:b/>
                <w:spacing w:val="-2"/>
                <w:sz w:val="19"/>
              </w:rPr>
              <w:t>PRESTADOS</w:t>
            </w:r>
          </w:p>
        </w:tc>
        <w:tc>
          <w:tcPr>
            <w:tcW w:w="778" w:type="dxa"/>
          </w:tcPr>
          <w:p w14:paraId="07A4AC4B" w14:textId="77777777" w:rsidR="006857A9" w:rsidRDefault="006857A9">
            <w:pPr>
              <w:pStyle w:val="TableParagraph"/>
              <w:spacing w:before="211"/>
              <w:rPr>
                <w:sz w:val="19"/>
              </w:rPr>
            </w:pPr>
          </w:p>
          <w:p w14:paraId="537268D3" w14:textId="77777777" w:rsidR="006857A9" w:rsidRDefault="00606FBE">
            <w:pPr>
              <w:pStyle w:val="TableParagraph"/>
              <w:ind w:left="76" w:right="3"/>
              <w:jc w:val="center"/>
              <w:rPr>
                <w:rFonts w:ascii="Arial"/>
                <w:b/>
                <w:sz w:val="19"/>
              </w:rPr>
            </w:pPr>
            <w:r>
              <w:rPr>
                <w:rFonts w:ascii="Arial"/>
                <w:b/>
                <w:spacing w:val="-2"/>
                <w:sz w:val="19"/>
              </w:rPr>
              <w:t>Notas</w:t>
            </w:r>
          </w:p>
          <w:p w14:paraId="672C4D9A" w14:textId="77777777" w:rsidR="006857A9" w:rsidRDefault="006857A9">
            <w:pPr>
              <w:pStyle w:val="TableParagraph"/>
              <w:rPr>
                <w:sz w:val="19"/>
              </w:rPr>
            </w:pPr>
          </w:p>
          <w:p w14:paraId="29A9FCD1" w14:textId="77777777" w:rsidR="006857A9" w:rsidRDefault="006857A9">
            <w:pPr>
              <w:pStyle w:val="TableParagraph"/>
              <w:spacing w:before="17"/>
              <w:rPr>
                <w:sz w:val="19"/>
              </w:rPr>
            </w:pPr>
          </w:p>
          <w:p w14:paraId="795498AB" w14:textId="77777777" w:rsidR="006857A9" w:rsidRDefault="00606FBE">
            <w:pPr>
              <w:pStyle w:val="TableParagraph"/>
              <w:spacing w:line="202" w:lineRule="exact"/>
              <w:ind w:left="76"/>
              <w:jc w:val="center"/>
              <w:rPr>
                <w:sz w:val="19"/>
              </w:rPr>
            </w:pPr>
            <w:r>
              <w:rPr>
                <w:spacing w:val="-5"/>
                <w:sz w:val="19"/>
              </w:rPr>
              <w:t>22</w:t>
            </w:r>
          </w:p>
        </w:tc>
        <w:tc>
          <w:tcPr>
            <w:tcW w:w="1412" w:type="dxa"/>
          </w:tcPr>
          <w:p w14:paraId="3D71C18C" w14:textId="77777777" w:rsidR="006857A9" w:rsidRDefault="00606FBE">
            <w:pPr>
              <w:pStyle w:val="TableParagraph"/>
              <w:ind w:left="148" w:right="152" w:firstLine="79"/>
              <w:rPr>
                <w:rFonts w:ascii="Arial"/>
                <w:b/>
                <w:sz w:val="19"/>
              </w:rPr>
            </w:pPr>
            <w:r>
              <w:rPr>
                <w:rFonts w:ascii="Arial"/>
                <w:b/>
                <w:spacing w:val="-2"/>
                <w:sz w:val="19"/>
              </w:rPr>
              <w:t xml:space="preserve">01/01/2026 </w:t>
            </w:r>
            <w:r>
              <w:rPr>
                <w:rFonts w:ascii="Arial"/>
                <w:b/>
                <w:sz w:val="19"/>
              </w:rPr>
              <w:t>a</w:t>
            </w:r>
            <w:r>
              <w:rPr>
                <w:rFonts w:ascii="Arial"/>
                <w:b/>
                <w:spacing w:val="-2"/>
                <w:sz w:val="19"/>
              </w:rPr>
              <w:t xml:space="preserve"> 30/06/2026</w:t>
            </w:r>
          </w:p>
          <w:p w14:paraId="501AE137" w14:textId="77777777" w:rsidR="006857A9" w:rsidRDefault="00606FBE">
            <w:pPr>
              <w:pStyle w:val="TableParagraph"/>
              <w:ind w:left="121"/>
              <w:rPr>
                <w:rFonts w:ascii="Arial"/>
                <w:b/>
                <w:sz w:val="19"/>
              </w:rPr>
            </w:pPr>
            <w:r>
              <w:rPr>
                <w:rFonts w:ascii="Arial"/>
                <w:b/>
                <w:noProof/>
                <w:sz w:val="19"/>
              </w:rPr>
              <mc:AlternateContent>
                <mc:Choice Requires="wpg">
                  <w:drawing>
                    <wp:anchor distT="0" distB="0" distL="0" distR="0" simplePos="0" relativeHeight="483955712" behindDoc="1" locked="0" layoutInCell="1" allowOverlap="1" wp14:anchorId="714DEFB9" wp14:editId="55F288E3">
                      <wp:simplePos x="0" y="0"/>
                      <wp:positionH relativeFrom="column">
                        <wp:posOffset>0</wp:posOffset>
                      </wp:positionH>
                      <wp:positionV relativeFrom="paragraph">
                        <wp:posOffset>139076</wp:posOffset>
                      </wp:positionV>
                      <wp:extent cx="896619" cy="12700"/>
                      <wp:effectExtent l="0" t="0" r="0" b="0"/>
                      <wp:wrapNone/>
                      <wp:docPr id="37" name="Group 37"/>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96619" cy="12700"/>
                                <a:chOff x="0" y="0"/>
                                <a:chExt cx="896619" cy="12700"/>
                              </a:xfrm>
                            </wpg:grpSpPr>
                            <wps:wsp>
                              <wps:cNvPr id="38" name="Graphic 38"/>
                              <wps:cNvSpPr/>
                              <wps:spPr>
                                <a:xfrm>
                                  <a:off x="0" y="0"/>
                                  <a:ext cx="896619" cy="12700"/>
                                </a:xfrm>
                                <a:custGeom>
                                  <a:avLst/>
                                  <a:gdLst/>
                                  <a:ahLst/>
                                  <a:cxnLst/>
                                  <a:rect l="l" t="t" r="r" b="b"/>
                                  <a:pathLst>
                                    <a:path w="896619" h="12700">
                                      <a:moveTo>
                                        <a:pt x="896416" y="0"/>
                                      </a:moveTo>
                                      <a:lnTo>
                                        <a:pt x="0" y="0"/>
                                      </a:lnTo>
                                      <a:lnTo>
                                        <a:pt x="0" y="12191"/>
                                      </a:lnTo>
                                      <a:lnTo>
                                        <a:pt x="896416" y="12191"/>
                                      </a:lnTo>
                                      <a:lnTo>
                                        <a:pt x="896416"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3B708EBF" id="Group 37" o:spid="_x0000_s1026" style="position:absolute;margin-left:0;margin-top:10.95pt;width:70.6pt;height:1pt;z-index:-19360768;mso-wrap-distance-left:0;mso-wrap-distance-right:0" coordsize="8966,1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hC6ocwIAAPAFAAAOAAAAZHJzL2Uyb0RvYy54bWykVE1v2zAMvQ/YfxB0Xx1nQ9YadYqhXYMB&#10;RVegHXZWZPkDk0WNUuL034+SrcRogQHrfLAp84kiH594eXXoNdsrdB2YkudnC86UkVB1pin5j6fb&#10;D+ecOS9MJTQYVfJn5fjV+v27y8EWagkt6EohoyDGFYMteeu9LbLMyVb1wp2BVYacNWAvPC2xySoU&#10;A0XvdbZcLFbZAFhZBKmco783o5OvY/y6VtJ/r2unPNMlp9x8fGN8b8M7W1+KokFh205OaYg3ZNGL&#10;ztChx1A3wgu2w+5VqL6TCA5qfyahz6CuO6liDVRNvnhRzQZhZ2MtTTE09kgTUfuCpzeHlff7DdpH&#10;+4Bj9mTegfzliJdssE0x94d1cwIfauzDJiqCHSKjz0dG1cEzST/PL1ar/IIzSa58+XkxES5b6sqr&#10;TbL9+rdtmSjGI2Nix0QGS8pxJ3Lc/5Hz2AqrIucuFP+ArKtK/pFkbERPAt5MWqE/xFE4nFCBv2nl&#10;JirfzM6xTFHInfMbBZFlsb9zflRrlSzRJkseTDKRNB/UrqPaPWekduSM1L4d1W6FD/tC64LJhlOb&#10;2tSl4Oxhr54gwnzoFfXyU77iLHWZEj1BtJlD6abNUMmXvjaGGzH5Mr/IQ14ULfnTd8TNjv0ncJTa&#10;LKrU4NR4UCg7nnikgnBzsh3orrrttA7VO2y21xrZXoQZEp8p4RmMNOmKsffB2kL1TNIZSCwld793&#10;AhVn+pshcYYplAxMxjYZ6PU1xFkViUfnnw4/BVpmySy5p4t1D0mjokiqoPwDYMSGnQa+7DzUXZBM&#10;zG3MaFrQfYlWHCuRiWkEhrk1X0fUaVCv/wAAAP//AwBQSwMEFAAGAAgAAAAhABD/ZZ7dAAAABgEA&#10;AA8AAABkcnMvZG93bnJldi54bWxMj8FOwzAQRO9I/IO1SNyo4xQQDXGqqgJOFVJbJMRtG2+TqPE6&#10;it0k/XvcExx3ZjTzNl9OthUD9b5xrEHNEhDEpTMNVxq+9u8PLyB8QDbYOiYNF/KwLG5vcsyMG3lL&#10;wy5UIpawz1BDHUKXSenLmiz6meuIo3d0vcUQz76SpscxlttWpknyLC02HBdq7GhdU3nana2GjxHH&#10;1Vy9DZvTcX352T99fm8UaX1/N61eQQSawl8YrvgRHYrIdHBnNl60GuIjQUOqFiCu7qNKQRyiMF+A&#10;LHL5H7/4BQAA//8DAFBLAQItABQABgAIAAAAIQC2gziS/gAAAOEBAAATAAAAAAAAAAAAAAAAAAAA&#10;AABbQ29udGVudF9UeXBlc10ueG1sUEsBAi0AFAAGAAgAAAAhADj9If/WAAAAlAEAAAsAAAAAAAAA&#10;AAAAAAAALwEAAF9yZWxzLy5yZWxzUEsBAi0AFAAGAAgAAAAhALSELqhzAgAA8AUAAA4AAAAAAAAA&#10;AAAAAAAALgIAAGRycy9lMm9Eb2MueG1sUEsBAi0AFAAGAAgAAAAhABD/ZZ7dAAAABgEAAA8AAAAA&#10;AAAAAAAAAAAAzQQAAGRycy9kb3ducmV2LnhtbFBLBQYAAAAABAAEAPMAAADXBQAAAAA=&#10;">
                      <v:shape id="Graphic 38" o:spid="_x0000_s1027" style="position:absolute;width:8966;height:127;visibility:visible;mso-wrap-style:square;v-text-anchor:top" coordsize="896619,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KZkewgAAANsAAAAPAAAAZHJzL2Rvd25yZXYueG1sRE/Pa8Iw&#10;FL4P9j+EN9hlaOoGMquxjMlgpw1dxeujeba1zUtNYlv/e3MYePz4fq+y0bSiJ+drywpm0wQEcWF1&#10;zaWC/O9r8g7CB2SNrWVScCUP2frxYYWptgNvqd+FUsQQ9ikqqELoUil9UZFBP7UdceSO1hkMEbpS&#10;aodDDDetfE2SuTRYc2yosKPPiopmdzEKmuHcF3T4TRannzLfLOqXs9tflHp+Gj+WIAKN4S7+d39r&#10;BW9xbPwSf4Bc3wAAAP//AwBQSwECLQAUAAYACAAAACEA2+H2y+4AAACFAQAAEwAAAAAAAAAAAAAA&#10;AAAAAAAAW0NvbnRlbnRfVHlwZXNdLnhtbFBLAQItABQABgAIAAAAIQBa9CxbvwAAABUBAAALAAAA&#10;AAAAAAAAAAAAAB8BAABfcmVscy8ucmVsc1BLAQItABQABgAIAAAAIQAZKZkewgAAANsAAAAPAAAA&#10;AAAAAAAAAAAAAAcCAABkcnMvZG93bnJldi54bWxQSwUGAAAAAAMAAwC3AAAA9gIAAAAA&#10;" path="m896416,l,,,12191r896416,l896416,xe" fillcolor="black" stroked="f">
                        <v:path arrowok="t"/>
                      </v:shape>
                    </v:group>
                  </w:pict>
                </mc:Fallback>
              </mc:AlternateContent>
            </w:r>
            <w:r>
              <w:rPr>
                <w:rFonts w:ascii="Arial"/>
                <w:b/>
                <w:spacing w:val="-2"/>
                <w:sz w:val="19"/>
              </w:rPr>
              <w:t>(Acumulado)</w:t>
            </w:r>
          </w:p>
        </w:tc>
        <w:tc>
          <w:tcPr>
            <w:tcW w:w="161" w:type="dxa"/>
          </w:tcPr>
          <w:p w14:paraId="323ECE27" w14:textId="77777777" w:rsidR="006857A9" w:rsidRDefault="006857A9">
            <w:pPr>
              <w:pStyle w:val="TableParagraph"/>
              <w:rPr>
                <w:rFonts w:ascii="Times New Roman"/>
                <w:sz w:val="18"/>
              </w:rPr>
            </w:pPr>
          </w:p>
        </w:tc>
        <w:tc>
          <w:tcPr>
            <w:tcW w:w="1385" w:type="dxa"/>
          </w:tcPr>
          <w:p w14:paraId="2E777979" w14:textId="77777777" w:rsidR="006857A9" w:rsidRDefault="00606FBE">
            <w:pPr>
              <w:pStyle w:val="TableParagraph"/>
              <w:ind w:left="133" w:right="140" w:firstLine="79"/>
              <w:rPr>
                <w:rFonts w:ascii="Arial"/>
                <w:b/>
                <w:sz w:val="19"/>
              </w:rPr>
            </w:pPr>
            <w:r>
              <w:rPr>
                <w:rFonts w:ascii="Arial"/>
                <w:b/>
                <w:spacing w:val="-2"/>
                <w:sz w:val="19"/>
              </w:rPr>
              <w:t xml:space="preserve">01/04/2026 </w:t>
            </w:r>
            <w:r>
              <w:rPr>
                <w:rFonts w:ascii="Arial"/>
                <w:b/>
                <w:sz w:val="19"/>
              </w:rPr>
              <w:t>a</w:t>
            </w:r>
            <w:r>
              <w:rPr>
                <w:rFonts w:ascii="Arial"/>
                <w:b/>
                <w:spacing w:val="-2"/>
                <w:sz w:val="19"/>
              </w:rPr>
              <w:t xml:space="preserve"> 30/06/2026</w:t>
            </w:r>
          </w:p>
          <w:p w14:paraId="387BDF7D" w14:textId="77777777" w:rsidR="006857A9" w:rsidRDefault="00606FBE">
            <w:pPr>
              <w:pStyle w:val="TableParagraph"/>
              <w:ind w:left="190"/>
              <w:rPr>
                <w:rFonts w:ascii="Arial"/>
                <w:b/>
                <w:sz w:val="19"/>
              </w:rPr>
            </w:pPr>
            <w:r>
              <w:rPr>
                <w:rFonts w:ascii="Arial"/>
                <w:b/>
                <w:noProof/>
                <w:sz w:val="19"/>
              </w:rPr>
              <mc:AlternateContent>
                <mc:Choice Requires="wpg">
                  <w:drawing>
                    <wp:anchor distT="0" distB="0" distL="0" distR="0" simplePos="0" relativeHeight="483956224" behindDoc="1" locked="0" layoutInCell="1" allowOverlap="1" wp14:anchorId="547A4FE5" wp14:editId="7357DF74">
                      <wp:simplePos x="0" y="0"/>
                      <wp:positionH relativeFrom="column">
                        <wp:posOffset>0</wp:posOffset>
                      </wp:positionH>
                      <wp:positionV relativeFrom="paragraph">
                        <wp:posOffset>139076</wp:posOffset>
                      </wp:positionV>
                      <wp:extent cx="879475" cy="12700"/>
                      <wp:effectExtent l="0" t="0" r="0" b="0"/>
                      <wp:wrapNone/>
                      <wp:docPr id="39" name="Group 39"/>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79475" cy="12700"/>
                                <a:chOff x="0" y="0"/>
                                <a:chExt cx="879475" cy="12700"/>
                              </a:xfrm>
                            </wpg:grpSpPr>
                            <wps:wsp>
                              <wps:cNvPr id="40" name="Graphic 40"/>
                              <wps:cNvSpPr/>
                              <wps:spPr>
                                <a:xfrm>
                                  <a:off x="0" y="0"/>
                                  <a:ext cx="879475" cy="12700"/>
                                </a:xfrm>
                                <a:custGeom>
                                  <a:avLst/>
                                  <a:gdLst/>
                                  <a:ahLst/>
                                  <a:cxnLst/>
                                  <a:rect l="l" t="t" r="r" b="b"/>
                                  <a:pathLst>
                                    <a:path w="879475" h="12700">
                                      <a:moveTo>
                                        <a:pt x="879348" y="0"/>
                                      </a:moveTo>
                                      <a:lnTo>
                                        <a:pt x="0" y="0"/>
                                      </a:lnTo>
                                      <a:lnTo>
                                        <a:pt x="0" y="12191"/>
                                      </a:lnTo>
                                      <a:lnTo>
                                        <a:pt x="879348" y="12191"/>
                                      </a:lnTo>
                                      <a:lnTo>
                                        <a:pt x="879348"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7A8D73FC" id="Group 39" o:spid="_x0000_s1026" style="position:absolute;margin-left:0;margin-top:10.95pt;width:69.25pt;height:1pt;z-index:-19360256;mso-wrap-distance-left:0;mso-wrap-distance-right:0" coordsize="8794,1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swxEdAIAAPAFAAAOAAAAZHJzL2Uyb0RvYy54bWykVE1v2zAMvQ/YfxB0X51k2doacYqhXYMB&#10;RVegHXZWZPkDk0WNUuL034+SrcRogQHrfLAp84kiH5+4ujp0mu0VuhZMwednM86UkVC2pi74j6fb&#10;DxecOS9MKTQYVfBn5fjV+v27VW9ztYAGdKmQURDj8t4WvPHe5lnmZKM64c7AKkPOCrATnpZYZyWK&#10;nqJ3OlvMZp+zHrC0CFI5R39vBidfx/hVpaT/XlVOeaYLTrn5+Mb43oZ3tl6JvEZhm1aOaYg3ZNGJ&#10;1tChx1A3wgu2w/ZVqK6VCA4qfyahy6CqWqliDVTNfPaimg3CzsZa6ryv7ZEmovYFT28OK+/3G7SP&#10;9gGH7Mm8A/nLES9Zb+t86g/r+gQ+VNiFTVQEO0RGn4+MqoNnkn5enF8uzz9xJsk1X5zPRsJlQ115&#10;tUk2X/+2LRP5cGRM7JhIb0k57kSO+z9yHhthVeTcheIfkLVlwZekHSM6EvBm1Ar9IY7C4YQK/I0r&#10;N1L5ZnaOZYpc7pzfKIgsi/2d84Nay2SJJlnyYJKJpPmgdh3V7jkjtSNnpPbtoHYrfNgXWhdM1p/a&#10;1KQuBWcHe/UEEeZDr6iXH5d0nVOXKdETRJsplNiaoJIvfW0MN2Dmi/nlPORF0ZI/fQfc5Nh/Asf+&#10;TKJKDU4NB4Wy44lHKgg3JduBbsvbVutQvcN6e62R7UWYIfEZE57ASJMuH3ofrC2UzySdnsRScPd7&#10;J1Bxpr8ZEmeYQsnAZGyTgV5fQ5xVkXh0/unwU6BllsyCe7pY95A0KvKkCso/AAZs2Gngy85D1QbJ&#10;xNyGjMYF3ZdoxbESmRhHYJhb03VEnQb1+g8AAAD//wMAUEsDBBQABgAIAAAAIQDepcyy3QAAAAYB&#10;AAAPAAAAZHJzL2Rvd25yZXYueG1sTI9Ba8JAEIXvhf6HZQq91U0MiqbZiEjbkxTUgngbs2MSzM6G&#10;7JrEf9/11B7nvcd732Sr0TSip87VlhXEkwgEcWF1zaWCn8Pn2wKE88gaG8uk4E4OVvnzU4aptgPv&#10;qN/7UoQSdikqqLxvUyldUZFBN7EtcfAutjPow9mVUnc4hHLTyGkUzaXBmsNChS1tKiqu+5tR8DXg&#10;sE7ij357vWzup8Ps+7iNSanXl3H9DsLT6P/C8MAP6JAHprO9sXaiURAe8Qqm8RLEw00WMxDnICRL&#10;kHkm/+PnvwAAAP//AwBQSwECLQAUAAYACAAAACEAtoM4kv4AAADhAQAAEwAAAAAAAAAAAAAAAAAA&#10;AAAAW0NvbnRlbnRfVHlwZXNdLnhtbFBLAQItABQABgAIAAAAIQA4/SH/1gAAAJQBAAALAAAAAAAA&#10;AAAAAAAAAC8BAABfcmVscy8ucmVsc1BLAQItABQABgAIAAAAIQBnswxEdAIAAPAFAAAOAAAAAAAA&#10;AAAAAAAAAC4CAABkcnMvZTJvRG9jLnhtbFBLAQItABQABgAIAAAAIQDepcyy3QAAAAYBAAAPAAAA&#10;AAAAAAAAAAAAAM4EAABkcnMvZG93bnJldi54bWxQSwUGAAAAAAQABADzAAAA2AUAAAAA&#10;">
                      <v:shape id="Graphic 40" o:spid="_x0000_s1027" style="position:absolute;width:8794;height:127;visibility:visible;mso-wrap-style:square;v-text-anchor:top" coordsize="879475,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cgxtwgAAANsAAAAPAAAAZHJzL2Rvd25yZXYueG1sRE/LasJA&#10;FN0X+g/DLXRXJy0SJc0opaCEIhRjm/Vt5poEM3dCZszj751FweXhvNPtZFoxUO8aywpeFxEI4tLq&#10;hisFP6fdyxqE88gaW8ukYCYH283jQ4qJtiMfach9JUIIuwQV1N53iZSurMmgW9iOOHBn2xv0AfaV&#10;1D2OIdy08i2KYmmw4dBQY0efNZWX/GoUHE7Hr99h/hsz3Mffxcj7eLcqlHp+mj7eQXia/F387860&#10;gmVYH76EHyA3NwAAAP//AwBQSwECLQAUAAYACAAAACEA2+H2y+4AAACFAQAAEwAAAAAAAAAAAAAA&#10;AAAAAAAAW0NvbnRlbnRfVHlwZXNdLnhtbFBLAQItABQABgAIAAAAIQBa9CxbvwAAABUBAAALAAAA&#10;AAAAAAAAAAAAAB8BAABfcmVscy8ucmVsc1BLAQItABQABgAIAAAAIQCUcgxtwgAAANsAAAAPAAAA&#10;AAAAAAAAAAAAAAcCAABkcnMvZG93bnJldi54bWxQSwUGAAAAAAMAAwC3AAAA9gIAAAAA&#10;" path="m879348,l,,,12191r879348,l879348,xe" fillcolor="black" stroked="f">
                        <v:path arrowok="t"/>
                      </v:shape>
                    </v:group>
                  </w:pict>
                </mc:Fallback>
              </mc:AlternateContent>
            </w:r>
            <w:r>
              <w:rPr>
                <w:rFonts w:ascii="Arial"/>
                <w:b/>
                <w:spacing w:val="-2"/>
                <w:sz w:val="19"/>
              </w:rPr>
              <w:t>(Trimestre)</w:t>
            </w:r>
          </w:p>
        </w:tc>
        <w:tc>
          <w:tcPr>
            <w:tcW w:w="162" w:type="dxa"/>
          </w:tcPr>
          <w:p w14:paraId="033991A9" w14:textId="77777777" w:rsidR="006857A9" w:rsidRDefault="006857A9">
            <w:pPr>
              <w:pStyle w:val="TableParagraph"/>
              <w:rPr>
                <w:rFonts w:ascii="Times New Roman"/>
                <w:sz w:val="18"/>
              </w:rPr>
            </w:pPr>
          </w:p>
        </w:tc>
        <w:tc>
          <w:tcPr>
            <w:tcW w:w="1364" w:type="dxa"/>
          </w:tcPr>
          <w:p w14:paraId="5295AC4D" w14:textId="77777777" w:rsidR="006857A9" w:rsidRDefault="00606FBE">
            <w:pPr>
              <w:pStyle w:val="TableParagraph"/>
              <w:ind w:left="125" w:right="127" w:firstLine="79"/>
              <w:rPr>
                <w:rFonts w:ascii="Arial"/>
                <w:b/>
                <w:sz w:val="19"/>
              </w:rPr>
            </w:pPr>
            <w:r>
              <w:rPr>
                <w:rFonts w:ascii="Arial"/>
                <w:b/>
                <w:spacing w:val="-2"/>
                <w:sz w:val="19"/>
              </w:rPr>
              <w:t xml:space="preserve">01/01/2025 </w:t>
            </w:r>
            <w:r>
              <w:rPr>
                <w:rFonts w:ascii="Arial"/>
                <w:b/>
                <w:sz w:val="19"/>
              </w:rPr>
              <w:t>a</w:t>
            </w:r>
            <w:r>
              <w:rPr>
                <w:rFonts w:ascii="Arial"/>
                <w:b/>
                <w:spacing w:val="-2"/>
                <w:sz w:val="19"/>
              </w:rPr>
              <w:t xml:space="preserve"> 30/06/2025</w:t>
            </w:r>
          </w:p>
          <w:p w14:paraId="52FFF0BF" w14:textId="77777777" w:rsidR="006857A9" w:rsidRDefault="00606FBE">
            <w:pPr>
              <w:pStyle w:val="TableParagraph"/>
              <w:ind w:left="98"/>
              <w:rPr>
                <w:rFonts w:ascii="Arial"/>
                <w:b/>
                <w:sz w:val="19"/>
              </w:rPr>
            </w:pPr>
            <w:r>
              <w:rPr>
                <w:rFonts w:ascii="Arial"/>
                <w:b/>
                <w:noProof/>
                <w:sz w:val="19"/>
              </w:rPr>
              <mc:AlternateContent>
                <mc:Choice Requires="wpg">
                  <w:drawing>
                    <wp:anchor distT="0" distB="0" distL="0" distR="0" simplePos="0" relativeHeight="483956736" behindDoc="1" locked="0" layoutInCell="1" allowOverlap="1" wp14:anchorId="0D244820" wp14:editId="43EFA527">
                      <wp:simplePos x="0" y="0"/>
                      <wp:positionH relativeFrom="column">
                        <wp:posOffset>0</wp:posOffset>
                      </wp:positionH>
                      <wp:positionV relativeFrom="paragraph">
                        <wp:posOffset>139076</wp:posOffset>
                      </wp:positionV>
                      <wp:extent cx="866140" cy="12700"/>
                      <wp:effectExtent l="0" t="0" r="0" b="0"/>
                      <wp:wrapNone/>
                      <wp:docPr id="41" name="Group 4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66140" cy="12700"/>
                                <a:chOff x="0" y="0"/>
                                <a:chExt cx="866140" cy="12700"/>
                              </a:xfrm>
                            </wpg:grpSpPr>
                            <wps:wsp>
                              <wps:cNvPr id="42" name="Graphic 42"/>
                              <wps:cNvSpPr/>
                              <wps:spPr>
                                <a:xfrm>
                                  <a:off x="0" y="0"/>
                                  <a:ext cx="866140" cy="12700"/>
                                </a:xfrm>
                                <a:custGeom>
                                  <a:avLst/>
                                  <a:gdLst/>
                                  <a:ahLst/>
                                  <a:cxnLst/>
                                  <a:rect l="l" t="t" r="r" b="b"/>
                                  <a:pathLst>
                                    <a:path w="866140" h="12700">
                                      <a:moveTo>
                                        <a:pt x="865631" y="0"/>
                                      </a:moveTo>
                                      <a:lnTo>
                                        <a:pt x="0" y="0"/>
                                      </a:lnTo>
                                      <a:lnTo>
                                        <a:pt x="0" y="12191"/>
                                      </a:lnTo>
                                      <a:lnTo>
                                        <a:pt x="865631" y="12191"/>
                                      </a:lnTo>
                                      <a:lnTo>
                                        <a:pt x="865631"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1E4FE0D4" id="Group 41" o:spid="_x0000_s1026" style="position:absolute;margin-left:0;margin-top:10.95pt;width:68.2pt;height:1pt;z-index:-19359744;mso-wrap-distance-left:0;mso-wrap-distance-right:0" coordsize="8661,1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kv6xdAIAAPAFAAAOAAAAZHJzL2Uyb0RvYy54bWykVE1v2zAMvQ/YfxB0Xx1nXdYZdYqhXYMB&#10;xVagHXZWZPkDk0WNUuL034+SrcRogQHrfJAp84kiH595eXXoNdsrdB2YkudnC86UkVB1pin5j8fb&#10;dxecOS9MJTQYVfIn5fjV+u2by8EWagkt6EohoyDGFYMteeu9LbLMyVb1wp2BVYacNWAvPG2xySoU&#10;A0XvdbZcLFbZAFhZBKmco683o5OvY/y6VtJ/r2unPNMlp9x8XDGu27Bm60tRNChs28kpDfGKLHrR&#10;Gbr0GOpGeMF22L0I1XcSwUHtzyT0GdR1J1WsgarJF8+q2SDsbKylKYbGHmkiap/x9Oqw8tt+g/bB&#10;3uOYPZl3IH854iUbbFPM/WHfnMCHGvtwiIpgh8jo05FRdfBM0seL1So/J94lufLlx8VEuGypKy8O&#10;yfbL345lohivjIkdExksKcedyHH/R85DK6yKnLtQ/D2yrir5+ZIzI3oS8GbSCn0hjsLlhAr8TTs3&#10;Uflqdo5likLunN8oiCyL/Z3zo1qrZIk2WfJgkomk+aB2HdXuOSO1I2ek9u2odit8OBdaF0w2nNrU&#10;pi4FZw979QgR5kOvLlYfVu9zzlKXKdETRJs5lDo+QyVfetsYbsTky/xTHvKiaMmf3iNudu0/gaPU&#10;ZlGlBqfGi0LZ8cYjFYSbk+1Ad9Vtp3Wo3mGzvdbI9iLMkPhMCc9gpElXjL0P1haqJ5LOQGIpufu9&#10;E6g4018NiTNMoWRgMrbJQK+vIc6qSDw6/3j4KdAyS2bJPf1Y3yBpVBRJFZR/AIzYcNLA552HuguS&#10;ibmNGU0b+l+iFcdKZGIagWFuzfcRdRrU6z8AAAD//wMAUEsDBBQABgAIAAAAIQA5WFPU3QAAAAYB&#10;AAAPAAAAZHJzL2Rvd25yZXYueG1sTI9Ba8JAEIXvBf/DMoXe6ibGSk2zERHrSQrVQultzI5JMDsb&#10;smsS/33XU3uc9x7vfZOtRtOInjpXW1YQTyMQxIXVNZcKvo7vz68gnEfW2FgmBTdysMonDxmm2g78&#10;Sf3BlyKUsEtRQeV9m0rpiooMuqltiYN3tp1BH86ulLrDIZSbRs6iaCEN1hwWKmxpU1FxOVyNgt2A&#10;wzqJt/3+ct7cfo4vH9/7mJR6ehzXbyA8jf4vDHf8gA55YDrZK2snGgXhEa9gFi9B3N1kMQdxCkKy&#10;BJln8j9+/gsAAP//AwBQSwECLQAUAAYACAAAACEAtoM4kv4AAADhAQAAEwAAAAAAAAAAAAAAAAAA&#10;AAAAW0NvbnRlbnRfVHlwZXNdLnhtbFBLAQItABQABgAIAAAAIQA4/SH/1gAAAJQBAAALAAAAAAAA&#10;AAAAAAAAAC8BAABfcmVscy8ucmVsc1BLAQItABQABgAIAAAAIQDCkv6xdAIAAPAFAAAOAAAAAAAA&#10;AAAAAAAAAC4CAABkcnMvZTJvRG9jLnhtbFBLAQItABQABgAIAAAAIQA5WFPU3QAAAAYBAAAPAAAA&#10;AAAAAAAAAAAAAM4EAABkcnMvZG93bnJldi54bWxQSwUGAAAAAAQABADzAAAA2AUAAAAA&#10;">
                      <v:shape id="Graphic 42" o:spid="_x0000_s1027" style="position:absolute;width:8661;height:127;visibility:visible;mso-wrap-style:square;v-text-anchor:top" coordsize="866140,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oeTkwgAAANsAAAAPAAAAZHJzL2Rvd25yZXYueG1sRI/dagIx&#10;FITvC75DOIJ3NavYIqtRVBBaWij+5P6wOW4WNydLkuq2T98UCr0cZuYbZrnuXStuFGLjWcFkXIAg&#10;rrxpuFZwPu0f5yBiQjbYeiYFXxRhvRo8LLE0/s4Huh1TLTKEY4kKbEpdKWWsLDmMY98RZ+/ig8OU&#10;ZailCXjPcNfKaVE8S4cN5wWLHe0sVdfjp1OAr29d8Y1bqxsd3pG03j19aKVGw36zAJGoT//hv/aL&#10;UTCbwu+X/APk6gcAAP//AwBQSwECLQAUAAYACAAAACEA2+H2y+4AAACFAQAAEwAAAAAAAAAAAAAA&#10;AAAAAAAAW0NvbnRlbnRfVHlwZXNdLnhtbFBLAQItABQABgAIAAAAIQBa9CxbvwAAABUBAAALAAAA&#10;AAAAAAAAAAAAAB8BAABfcmVscy8ucmVsc1BLAQItABQABgAIAAAAIQAioeTkwgAAANsAAAAPAAAA&#10;AAAAAAAAAAAAAAcCAABkcnMvZG93bnJldi54bWxQSwUGAAAAAAMAAwC3AAAA9gIAAAAA&#10;" path="m865631,l,,,12191r865631,l865631,xe" fillcolor="black" stroked="f">
                        <v:path arrowok="t"/>
                      </v:shape>
                    </v:group>
                  </w:pict>
                </mc:Fallback>
              </mc:AlternateContent>
            </w:r>
            <w:r>
              <w:rPr>
                <w:rFonts w:ascii="Arial"/>
                <w:b/>
                <w:spacing w:val="-2"/>
                <w:sz w:val="19"/>
              </w:rPr>
              <w:t>(Acumulado)</w:t>
            </w:r>
          </w:p>
        </w:tc>
        <w:tc>
          <w:tcPr>
            <w:tcW w:w="190" w:type="dxa"/>
          </w:tcPr>
          <w:p w14:paraId="3FC3BA03" w14:textId="77777777" w:rsidR="006857A9" w:rsidRDefault="006857A9">
            <w:pPr>
              <w:pStyle w:val="TableParagraph"/>
              <w:rPr>
                <w:rFonts w:ascii="Times New Roman"/>
                <w:sz w:val="18"/>
              </w:rPr>
            </w:pPr>
          </w:p>
        </w:tc>
        <w:tc>
          <w:tcPr>
            <w:tcW w:w="1278" w:type="dxa"/>
          </w:tcPr>
          <w:p w14:paraId="52C3CAC6" w14:textId="77777777" w:rsidR="006857A9" w:rsidRDefault="00606FBE">
            <w:pPr>
              <w:pStyle w:val="TableParagraph"/>
              <w:ind w:left="78" w:right="88" w:firstLine="79"/>
              <w:rPr>
                <w:rFonts w:ascii="Arial"/>
                <w:b/>
                <w:sz w:val="19"/>
              </w:rPr>
            </w:pPr>
            <w:r>
              <w:rPr>
                <w:rFonts w:ascii="Arial"/>
                <w:b/>
                <w:spacing w:val="-2"/>
                <w:sz w:val="19"/>
              </w:rPr>
              <w:t xml:space="preserve">01/04/2025 </w:t>
            </w:r>
            <w:r>
              <w:rPr>
                <w:rFonts w:ascii="Arial"/>
                <w:b/>
                <w:sz w:val="19"/>
              </w:rPr>
              <w:t>a</w:t>
            </w:r>
            <w:r>
              <w:rPr>
                <w:rFonts w:ascii="Arial"/>
                <w:b/>
                <w:spacing w:val="-2"/>
                <w:sz w:val="19"/>
              </w:rPr>
              <w:t xml:space="preserve"> 30/06/2025</w:t>
            </w:r>
          </w:p>
          <w:p w14:paraId="3C46E4EC" w14:textId="77777777" w:rsidR="006857A9" w:rsidRDefault="00606FBE">
            <w:pPr>
              <w:pStyle w:val="TableParagraph"/>
              <w:ind w:left="136"/>
              <w:rPr>
                <w:rFonts w:ascii="Arial"/>
                <w:b/>
                <w:sz w:val="19"/>
              </w:rPr>
            </w:pPr>
            <w:r>
              <w:rPr>
                <w:rFonts w:ascii="Arial"/>
                <w:b/>
                <w:noProof/>
                <w:sz w:val="19"/>
              </w:rPr>
              <mc:AlternateContent>
                <mc:Choice Requires="wpg">
                  <w:drawing>
                    <wp:anchor distT="0" distB="0" distL="0" distR="0" simplePos="0" relativeHeight="483957248" behindDoc="1" locked="0" layoutInCell="1" allowOverlap="1" wp14:anchorId="5B9FA57A" wp14:editId="169C3122">
                      <wp:simplePos x="0" y="0"/>
                      <wp:positionH relativeFrom="column">
                        <wp:posOffset>0</wp:posOffset>
                      </wp:positionH>
                      <wp:positionV relativeFrom="paragraph">
                        <wp:posOffset>139076</wp:posOffset>
                      </wp:positionV>
                      <wp:extent cx="811530" cy="12700"/>
                      <wp:effectExtent l="0" t="0" r="0" b="0"/>
                      <wp:wrapNone/>
                      <wp:docPr id="43" name="Group 43"/>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811530" cy="12700"/>
                                <a:chOff x="0" y="0"/>
                                <a:chExt cx="811530" cy="12700"/>
                              </a:xfrm>
                            </wpg:grpSpPr>
                            <wps:wsp>
                              <wps:cNvPr id="44" name="Graphic 44"/>
                              <wps:cNvSpPr/>
                              <wps:spPr>
                                <a:xfrm>
                                  <a:off x="0" y="0"/>
                                  <a:ext cx="811530" cy="12700"/>
                                </a:xfrm>
                                <a:custGeom>
                                  <a:avLst/>
                                  <a:gdLst/>
                                  <a:ahLst/>
                                  <a:cxnLst/>
                                  <a:rect l="l" t="t" r="r" b="b"/>
                                  <a:pathLst>
                                    <a:path w="811530" h="12700">
                                      <a:moveTo>
                                        <a:pt x="811072" y="0"/>
                                      </a:moveTo>
                                      <a:lnTo>
                                        <a:pt x="0" y="0"/>
                                      </a:lnTo>
                                      <a:lnTo>
                                        <a:pt x="0" y="12191"/>
                                      </a:lnTo>
                                      <a:lnTo>
                                        <a:pt x="811072" y="12191"/>
                                      </a:lnTo>
                                      <a:lnTo>
                                        <a:pt x="811072"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4367FDF8" id="Group 43" o:spid="_x0000_s1026" style="position:absolute;margin-left:0;margin-top:10.95pt;width:63.9pt;height:1pt;z-index:-19359232;mso-wrap-distance-left:0;mso-wrap-distance-right:0" coordsize="8115,1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fE2McwIAAPAFAAAOAAAAZHJzL2Uyb0RvYy54bWykVE1v2zAMvQ/YfxB0Xx1n3doZdYqhXYMB&#10;RVugHXZWZPkDk0WNUuL034+SrcRogQHrfJAp84kiH595cbnvNdspdB2YkucnC86UkVB1pin5j6eb&#10;D+ecOS9MJTQYVfJn5fjl6v27i8EWagkt6EohoyDGFYMteeu9LbLMyVb1wp2AVYacNWAvPG2xySoU&#10;A0XvdbZcLD5nA2BlEaRyjr5ej06+ivHrWkl/X9dOeaZLTrn5uGJcN2HNVheiaFDYtpNTGuINWfSi&#10;M3TpIdS18IJtsXsVqu8kgoPan0joM6jrTqpYA1WTL15Us0bY2lhLUwyNPdBE1L7g6c1h5d1ujfbR&#10;PuCYPZm3IH854iUbbFPM/WHfHMH7GvtwiIpg+8jo84FRtfdM0sfzPP/0kXiX5MqXZ4uJcNlSV14d&#10;ku23vx3LRDFeGRM7JDJYUo47kuP+j5zHVlgVOXeh+AdkXVXy01POjOhJwOtJK/SFOAqXEyrwN+3c&#10;ROWb2TmUKQq5dX6tILIsdrfOj2qtkiXaZMm9SSaS5oPadVS754zUjpyR2jej2q3w4VxoXTDZcGxT&#10;m7oUnD3s1BNEmA+9ol4uzpacpS5TokeINnModXyGSr70tjHciMmX+Zc85EXRkj+9R9zs2n8CR6nN&#10;okoNTo0XhbLjjQcqCDcn24HuqptO61C9w2ZzpZHtRJgh8ZkSnsFIk64Yex+sDVTPJJ2BxFJy93sr&#10;UHGmvxsSZ5hCycBkbJKBXl9BnFWReHT+af9ToGWWzJJ7+rHuIGlUFEkVlH8AjNhw0sDXrYe6C5KJ&#10;uY0ZTRv6X6IVx0pkYhqBYW7N9xF1HNSrPwAAAP//AwBQSwMEFAAGAAgAAAAhAM/BIhXdAAAABgEA&#10;AA8AAABkcnMvZG93bnJldi54bWxMj09Lw0AQxe+C32EZwZvdJMU/jdmUUtRTEdoK4m2aTJPQ7GzI&#10;bpP02zs96fHNG977vWw52VYN1PvGsYF4FoEiLlzZcGXga//+8ALKB+QSW8dk4EIelvntTYZp6Ube&#10;0rALlZIQ9ikaqEPoUq19UZNFP3MdsXhH11sMIvtKlz2OEm5bnUTRk7bYsDTU2NG6puK0O1sDHyOO&#10;q3n8NmxOx/XlZ//4+b2JyZj7u2n1CirQFP6e4Yov6JAL08GdufSqNSBDgoEkXoC6usmzDDnIYb4A&#10;nWf6P37+CwAA//8DAFBLAQItABQABgAIAAAAIQC2gziS/gAAAOEBAAATAAAAAAAAAAAAAAAAAAAA&#10;AABbQ29udGVudF9UeXBlc10ueG1sUEsBAi0AFAAGAAgAAAAhADj9If/WAAAAlAEAAAsAAAAAAAAA&#10;AAAAAAAALwEAAF9yZWxzLy5yZWxzUEsBAi0AFAAGAAgAAAAhAJl8TYxzAgAA8AUAAA4AAAAAAAAA&#10;AAAAAAAALgIAAGRycy9lMm9Eb2MueG1sUEsBAi0AFAAGAAgAAAAhAM/BIhXdAAAABgEAAA8AAAAA&#10;AAAAAAAAAAAAzQQAAGRycy9kb3ducmV2LnhtbFBLBQYAAAAABAAEAPMAAADXBQAAAAA=&#10;">
                      <v:shape id="Graphic 44" o:spid="_x0000_s1027" style="position:absolute;width:8115;height:127;visibility:visible;mso-wrap-style:square;v-text-anchor:top" coordsize="811530,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Tqu1xAAAANsAAAAPAAAAZHJzL2Rvd25yZXYueG1sRI/BasMw&#10;EETvhfyD2EBvtZzWhOJECSF1Sa9J24Nvi7WxTayVkRTbzddXgUKPw+y82VlvJ9OJgZxvLStYJCkI&#10;4srqlmsFX5/vT68gfEDW2FkmBT/kYbuZPawx13bkIw2nUIsIYZ+jgiaEPpfSVw0Z9IntiaN3ts5g&#10;iNLVUjscI9x08jlNl9Jgy7GhwZ72DVWX09XEN1xZuPJcvOFyyHbfl/3L1d0OSj3Op90KRKAp/B//&#10;pT+0giyD+5YIALn5BQAA//8DAFBLAQItABQABgAIAAAAIQDb4fbL7gAAAIUBAAATAAAAAAAAAAAA&#10;AAAAAAAAAABbQ29udGVudF9UeXBlc10ueG1sUEsBAi0AFAAGAAgAAAAhAFr0LFu/AAAAFQEAAAsA&#10;AAAAAAAAAAAAAAAAHwEAAF9yZWxzLy5yZWxzUEsBAi0AFAAGAAgAAAAhAHFOq7XEAAAA2wAAAA8A&#10;AAAAAAAAAAAAAAAABwIAAGRycy9kb3ducmV2LnhtbFBLBQYAAAAAAwADALcAAAD4AgAAAAA=&#10;" path="m811072,l,,,12191r811072,l811072,xe" fillcolor="black" stroked="f">
                        <v:path arrowok="t"/>
                      </v:shape>
                    </v:group>
                  </w:pict>
                </mc:Fallback>
              </mc:AlternateContent>
            </w:r>
            <w:r>
              <w:rPr>
                <w:rFonts w:ascii="Arial"/>
                <w:b/>
                <w:spacing w:val="-2"/>
                <w:sz w:val="19"/>
              </w:rPr>
              <w:t>(Trimestre)</w:t>
            </w:r>
          </w:p>
        </w:tc>
      </w:tr>
      <w:tr w:rsidR="006857A9" w14:paraId="54D15987" w14:textId="77777777">
        <w:trPr>
          <w:trHeight w:val="218"/>
        </w:trPr>
        <w:tc>
          <w:tcPr>
            <w:tcW w:w="4172" w:type="dxa"/>
          </w:tcPr>
          <w:p w14:paraId="69243FB4" w14:textId="77777777" w:rsidR="006857A9" w:rsidRDefault="00606FBE">
            <w:pPr>
              <w:pStyle w:val="TableParagraph"/>
              <w:spacing w:line="198" w:lineRule="exact"/>
              <w:ind w:left="50"/>
              <w:rPr>
                <w:sz w:val="19"/>
              </w:rPr>
            </w:pPr>
            <w:r>
              <w:rPr>
                <w:sz w:val="19"/>
              </w:rPr>
              <w:t>Remunerações,</w:t>
            </w:r>
            <w:r>
              <w:rPr>
                <w:spacing w:val="-10"/>
                <w:sz w:val="19"/>
              </w:rPr>
              <w:t xml:space="preserve"> </w:t>
            </w:r>
            <w:r>
              <w:rPr>
                <w:sz w:val="19"/>
              </w:rPr>
              <w:t>Encargos</w:t>
            </w:r>
            <w:r>
              <w:rPr>
                <w:spacing w:val="-8"/>
                <w:sz w:val="19"/>
              </w:rPr>
              <w:t xml:space="preserve"> </w:t>
            </w:r>
            <w:r>
              <w:rPr>
                <w:sz w:val="19"/>
              </w:rPr>
              <w:t>Sociais</w:t>
            </w:r>
            <w:r>
              <w:rPr>
                <w:spacing w:val="-9"/>
                <w:sz w:val="19"/>
              </w:rPr>
              <w:t xml:space="preserve"> </w:t>
            </w:r>
            <w:r>
              <w:rPr>
                <w:sz w:val="19"/>
              </w:rPr>
              <w:t>e</w:t>
            </w:r>
            <w:r>
              <w:rPr>
                <w:spacing w:val="-9"/>
                <w:sz w:val="19"/>
              </w:rPr>
              <w:t xml:space="preserve"> </w:t>
            </w:r>
            <w:r>
              <w:rPr>
                <w:spacing w:val="-2"/>
                <w:sz w:val="19"/>
              </w:rPr>
              <w:t>Benefícios</w:t>
            </w:r>
          </w:p>
        </w:tc>
        <w:tc>
          <w:tcPr>
            <w:tcW w:w="778" w:type="dxa"/>
          </w:tcPr>
          <w:p w14:paraId="2EACC2BE" w14:textId="77777777" w:rsidR="006857A9" w:rsidRDefault="006857A9">
            <w:pPr>
              <w:pStyle w:val="TableParagraph"/>
              <w:rPr>
                <w:rFonts w:ascii="Times New Roman"/>
                <w:sz w:val="14"/>
              </w:rPr>
            </w:pPr>
          </w:p>
        </w:tc>
        <w:tc>
          <w:tcPr>
            <w:tcW w:w="1412" w:type="dxa"/>
          </w:tcPr>
          <w:p w14:paraId="34B7D182" w14:textId="77777777" w:rsidR="006857A9" w:rsidRDefault="00606FBE">
            <w:pPr>
              <w:pStyle w:val="TableParagraph"/>
              <w:spacing w:line="198" w:lineRule="exact"/>
              <w:ind w:right="72"/>
              <w:jc w:val="right"/>
              <w:rPr>
                <w:sz w:val="19"/>
              </w:rPr>
            </w:pPr>
            <w:r>
              <w:rPr>
                <w:spacing w:val="-2"/>
                <w:sz w:val="19"/>
              </w:rPr>
              <w:t>(52.716)</w:t>
            </w:r>
          </w:p>
        </w:tc>
        <w:tc>
          <w:tcPr>
            <w:tcW w:w="161" w:type="dxa"/>
          </w:tcPr>
          <w:p w14:paraId="0AED43F1" w14:textId="77777777" w:rsidR="006857A9" w:rsidRDefault="006857A9">
            <w:pPr>
              <w:pStyle w:val="TableParagraph"/>
              <w:rPr>
                <w:rFonts w:ascii="Times New Roman"/>
                <w:sz w:val="14"/>
              </w:rPr>
            </w:pPr>
          </w:p>
        </w:tc>
        <w:tc>
          <w:tcPr>
            <w:tcW w:w="1385" w:type="dxa"/>
          </w:tcPr>
          <w:p w14:paraId="4B54349D" w14:textId="77777777" w:rsidR="006857A9" w:rsidRDefault="00606FBE">
            <w:pPr>
              <w:pStyle w:val="TableParagraph"/>
              <w:spacing w:line="198" w:lineRule="exact"/>
              <w:ind w:right="73"/>
              <w:jc w:val="right"/>
              <w:rPr>
                <w:sz w:val="19"/>
              </w:rPr>
            </w:pPr>
            <w:r>
              <w:rPr>
                <w:spacing w:val="-2"/>
                <w:sz w:val="19"/>
              </w:rPr>
              <w:t>(27.627)</w:t>
            </w:r>
          </w:p>
        </w:tc>
        <w:tc>
          <w:tcPr>
            <w:tcW w:w="162" w:type="dxa"/>
          </w:tcPr>
          <w:p w14:paraId="7873507C" w14:textId="77777777" w:rsidR="006857A9" w:rsidRDefault="006857A9">
            <w:pPr>
              <w:pStyle w:val="TableParagraph"/>
              <w:rPr>
                <w:rFonts w:ascii="Times New Roman"/>
                <w:sz w:val="14"/>
              </w:rPr>
            </w:pPr>
          </w:p>
        </w:tc>
        <w:tc>
          <w:tcPr>
            <w:tcW w:w="1364" w:type="dxa"/>
          </w:tcPr>
          <w:p w14:paraId="7AE3A300" w14:textId="77777777" w:rsidR="006857A9" w:rsidRDefault="00606FBE">
            <w:pPr>
              <w:pStyle w:val="TableParagraph"/>
              <w:spacing w:line="198" w:lineRule="exact"/>
              <w:ind w:right="72"/>
              <w:jc w:val="right"/>
              <w:rPr>
                <w:sz w:val="19"/>
              </w:rPr>
            </w:pPr>
            <w:r>
              <w:rPr>
                <w:spacing w:val="-2"/>
                <w:sz w:val="19"/>
              </w:rPr>
              <w:t>(49.010)</w:t>
            </w:r>
          </w:p>
        </w:tc>
        <w:tc>
          <w:tcPr>
            <w:tcW w:w="190" w:type="dxa"/>
          </w:tcPr>
          <w:p w14:paraId="09F11DE1" w14:textId="77777777" w:rsidR="006857A9" w:rsidRDefault="006857A9">
            <w:pPr>
              <w:pStyle w:val="TableParagraph"/>
              <w:rPr>
                <w:rFonts w:ascii="Times New Roman"/>
                <w:sz w:val="14"/>
              </w:rPr>
            </w:pPr>
          </w:p>
        </w:tc>
        <w:tc>
          <w:tcPr>
            <w:tcW w:w="1278" w:type="dxa"/>
          </w:tcPr>
          <w:p w14:paraId="0214035B" w14:textId="77777777" w:rsidR="006857A9" w:rsidRDefault="00606FBE">
            <w:pPr>
              <w:pStyle w:val="TableParagraph"/>
              <w:spacing w:line="198" w:lineRule="exact"/>
              <w:ind w:right="75"/>
              <w:jc w:val="right"/>
              <w:rPr>
                <w:sz w:val="19"/>
              </w:rPr>
            </w:pPr>
            <w:r>
              <w:rPr>
                <w:spacing w:val="-2"/>
                <w:sz w:val="19"/>
              </w:rPr>
              <w:t>(24.557)</w:t>
            </w:r>
          </w:p>
        </w:tc>
      </w:tr>
      <w:tr w:rsidR="006857A9" w14:paraId="04D86F67" w14:textId="77777777">
        <w:trPr>
          <w:trHeight w:val="219"/>
        </w:trPr>
        <w:tc>
          <w:tcPr>
            <w:tcW w:w="4172" w:type="dxa"/>
          </w:tcPr>
          <w:p w14:paraId="7E6474F8" w14:textId="77777777" w:rsidR="006857A9" w:rsidRDefault="00606FBE">
            <w:pPr>
              <w:pStyle w:val="TableParagraph"/>
              <w:spacing w:line="200" w:lineRule="exact"/>
              <w:ind w:left="50"/>
              <w:rPr>
                <w:sz w:val="19"/>
              </w:rPr>
            </w:pPr>
            <w:r>
              <w:rPr>
                <w:sz w:val="19"/>
              </w:rPr>
              <w:t>Serviços</w:t>
            </w:r>
            <w:r>
              <w:rPr>
                <w:spacing w:val="-5"/>
                <w:sz w:val="19"/>
              </w:rPr>
              <w:t xml:space="preserve"> </w:t>
            </w:r>
            <w:r>
              <w:rPr>
                <w:sz w:val="19"/>
              </w:rPr>
              <w:t>de</w:t>
            </w:r>
            <w:r>
              <w:rPr>
                <w:spacing w:val="-6"/>
                <w:sz w:val="19"/>
              </w:rPr>
              <w:t xml:space="preserve"> </w:t>
            </w:r>
            <w:r>
              <w:rPr>
                <w:spacing w:val="-2"/>
                <w:sz w:val="19"/>
              </w:rPr>
              <w:t>Terceiros</w:t>
            </w:r>
          </w:p>
        </w:tc>
        <w:tc>
          <w:tcPr>
            <w:tcW w:w="778" w:type="dxa"/>
          </w:tcPr>
          <w:p w14:paraId="6EE858A2" w14:textId="77777777" w:rsidR="006857A9" w:rsidRDefault="006857A9">
            <w:pPr>
              <w:pStyle w:val="TableParagraph"/>
              <w:rPr>
                <w:rFonts w:ascii="Times New Roman"/>
                <w:sz w:val="14"/>
              </w:rPr>
            </w:pPr>
          </w:p>
        </w:tc>
        <w:tc>
          <w:tcPr>
            <w:tcW w:w="1412" w:type="dxa"/>
          </w:tcPr>
          <w:p w14:paraId="629D3982" w14:textId="77777777" w:rsidR="006857A9" w:rsidRDefault="00606FBE">
            <w:pPr>
              <w:pStyle w:val="TableParagraph"/>
              <w:spacing w:line="200" w:lineRule="exact"/>
              <w:ind w:right="72"/>
              <w:jc w:val="right"/>
              <w:rPr>
                <w:sz w:val="19"/>
              </w:rPr>
            </w:pPr>
            <w:r>
              <w:rPr>
                <w:spacing w:val="-2"/>
                <w:sz w:val="19"/>
              </w:rPr>
              <w:t>(5.048)</w:t>
            </w:r>
          </w:p>
        </w:tc>
        <w:tc>
          <w:tcPr>
            <w:tcW w:w="161" w:type="dxa"/>
          </w:tcPr>
          <w:p w14:paraId="44B41767" w14:textId="77777777" w:rsidR="006857A9" w:rsidRDefault="006857A9">
            <w:pPr>
              <w:pStyle w:val="TableParagraph"/>
              <w:rPr>
                <w:rFonts w:ascii="Times New Roman"/>
                <w:sz w:val="14"/>
              </w:rPr>
            </w:pPr>
          </w:p>
        </w:tc>
        <w:tc>
          <w:tcPr>
            <w:tcW w:w="1385" w:type="dxa"/>
          </w:tcPr>
          <w:p w14:paraId="4BF2A8D4" w14:textId="77777777" w:rsidR="006857A9" w:rsidRDefault="00606FBE">
            <w:pPr>
              <w:pStyle w:val="TableParagraph"/>
              <w:spacing w:line="200" w:lineRule="exact"/>
              <w:ind w:right="73"/>
              <w:jc w:val="right"/>
              <w:rPr>
                <w:sz w:val="19"/>
              </w:rPr>
            </w:pPr>
            <w:r>
              <w:rPr>
                <w:spacing w:val="-2"/>
                <w:sz w:val="19"/>
              </w:rPr>
              <w:t>(2.577)</w:t>
            </w:r>
          </w:p>
        </w:tc>
        <w:tc>
          <w:tcPr>
            <w:tcW w:w="162" w:type="dxa"/>
          </w:tcPr>
          <w:p w14:paraId="3743A1C3" w14:textId="77777777" w:rsidR="006857A9" w:rsidRDefault="006857A9">
            <w:pPr>
              <w:pStyle w:val="TableParagraph"/>
              <w:rPr>
                <w:rFonts w:ascii="Times New Roman"/>
                <w:sz w:val="14"/>
              </w:rPr>
            </w:pPr>
          </w:p>
        </w:tc>
        <w:tc>
          <w:tcPr>
            <w:tcW w:w="1364" w:type="dxa"/>
          </w:tcPr>
          <w:p w14:paraId="38A17A06" w14:textId="77777777" w:rsidR="006857A9" w:rsidRDefault="00606FBE">
            <w:pPr>
              <w:pStyle w:val="TableParagraph"/>
              <w:spacing w:line="200" w:lineRule="exact"/>
              <w:ind w:right="72"/>
              <w:jc w:val="right"/>
              <w:rPr>
                <w:sz w:val="19"/>
              </w:rPr>
            </w:pPr>
            <w:r>
              <w:rPr>
                <w:spacing w:val="-2"/>
                <w:sz w:val="19"/>
              </w:rPr>
              <w:t>(3.630)</w:t>
            </w:r>
          </w:p>
        </w:tc>
        <w:tc>
          <w:tcPr>
            <w:tcW w:w="190" w:type="dxa"/>
          </w:tcPr>
          <w:p w14:paraId="25D31D43" w14:textId="77777777" w:rsidR="006857A9" w:rsidRDefault="006857A9">
            <w:pPr>
              <w:pStyle w:val="TableParagraph"/>
              <w:rPr>
                <w:rFonts w:ascii="Times New Roman"/>
                <w:sz w:val="14"/>
              </w:rPr>
            </w:pPr>
          </w:p>
        </w:tc>
        <w:tc>
          <w:tcPr>
            <w:tcW w:w="1278" w:type="dxa"/>
          </w:tcPr>
          <w:p w14:paraId="2F164817" w14:textId="77777777" w:rsidR="006857A9" w:rsidRDefault="00606FBE">
            <w:pPr>
              <w:pStyle w:val="TableParagraph"/>
              <w:spacing w:line="200" w:lineRule="exact"/>
              <w:ind w:right="75"/>
              <w:jc w:val="right"/>
              <w:rPr>
                <w:sz w:val="19"/>
              </w:rPr>
            </w:pPr>
            <w:r>
              <w:rPr>
                <w:spacing w:val="-2"/>
                <w:sz w:val="19"/>
              </w:rPr>
              <w:t>(1.331)</w:t>
            </w:r>
          </w:p>
        </w:tc>
      </w:tr>
      <w:tr w:rsidR="006857A9" w14:paraId="77E63FC3" w14:textId="77777777">
        <w:trPr>
          <w:trHeight w:val="219"/>
        </w:trPr>
        <w:tc>
          <w:tcPr>
            <w:tcW w:w="4172" w:type="dxa"/>
          </w:tcPr>
          <w:p w14:paraId="7E367C1C" w14:textId="77777777" w:rsidR="006857A9" w:rsidRDefault="00606FBE">
            <w:pPr>
              <w:pStyle w:val="TableParagraph"/>
              <w:spacing w:line="200" w:lineRule="exact"/>
              <w:ind w:left="50"/>
              <w:rPr>
                <w:sz w:val="19"/>
              </w:rPr>
            </w:pPr>
            <w:r>
              <w:rPr>
                <w:sz w:val="19"/>
              </w:rPr>
              <w:t>Gerais</w:t>
            </w:r>
            <w:r>
              <w:rPr>
                <w:spacing w:val="-8"/>
                <w:sz w:val="19"/>
              </w:rPr>
              <w:t xml:space="preserve"> </w:t>
            </w:r>
            <w:r>
              <w:rPr>
                <w:sz w:val="19"/>
              </w:rPr>
              <w:t>de</w:t>
            </w:r>
            <w:r>
              <w:rPr>
                <w:spacing w:val="-9"/>
                <w:sz w:val="19"/>
              </w:rPr>
              <w:t xml:space="preserve"> </w:t>
            </w:r>
            <w:r>
              <w:rPr>
                <w:sz w:val="19"/>
              </w:rPr>
              <w:t>Funcionamento</w:t>
            </w:r>
            <w:r>
              <w:rPr>
                <w:spacing w:val="-8"/>
                <w:sz w:val="19"/>
              </w:rPr>
              <w:t xml:space="preserve"> </w:t>
            </w:r>
            <w:r>
              <w:rPr>
                <w:sz w:val="19"/>
              </w:rPr>
              <w:t>das</w:t>
            </w:r>
            <w:r>
              <w:rPr>
                <w:spacing w:val="-7"/>
                <w:sz w:val="19"/>
              </w:rPr>
              <w:t xml:space="preserve"> </w:t>
            </w:r>
            <w:r>
              <w:rPr>
                <w:spacing w:val="-2"/>
                <w:sz w:val="19"/>
              </w:rPr>
              <w:t>Instalações</w:t>
            </w:r>
          </w:p>
        </w:tc>
        <w:tc>
          <w:tcPr>
            <w:tcW w:w="778" w:type="dxa"/>
          </w:tcPr>
          <w:p w14:paraId="0B443922" w14:textId="77777777" w:rsidR="006857A9" w:rsidRDefault="006857A9">
            <w:pPr>
              <w:pStyle w:val="TableParagraph"/>
              <w:rPr>
                <w:rFonts w:ascii="Times New Roman"/>
                <w:sz w:val="14"/>
              </w:rPr>
            </w:pPr>
          </w:p>
        </w:tc>
        <w:tc>
          <w:tcPr>
            <w:tcW w:w="1412" w:type="dxa"/>
          </w:tcPr>
          <w:p w14:paraId="535083AC" w14:textId="77777777" w:rsidR="006857A9" w:rsidRDefault="00606FBE">
            <w:pPr>
              <w:pStyle w:val="TableParagraph"/>
              <w:spacing w:line="200" w:lineRule="exact"/>
              <w:ind w:right="72"/>
              <w:jc w:val="right"/>
              <w:rPr>
                <w:sz w:val="19"/>
              </w:rPr>
            </w:pPr>
            <w:r>
              <w:rPr>
                <w:spacing w:val="-2"/>
                <w:sz w:val="19"/>
              </w:rPr>
              <w:t>(1.292)</w:t>
            </w:r>
          </w:p>
        </w:tc>
        <w:tc>
          <w:tcPr>
            <w:tcW w:w="161" w:type="dxa"/>
          </w:tcPr>
          <w:p w14:paraId="52D851C6" w14:textId="77777777" w:rsidR="006857A9" w:rsidRDefault="006857A9">
            <w:pPr>
              <w:pStyle w:val="TableParagraph"/>
              <w:rPr>
                <w:rFonts w:ascii="Times New Roman"/>
                <w:sz w:val="14"/>
              </w:rPr>
            </w:pPr>
          </w:p>
        </w:tc>
        <w:tc>
          <w:tcPr>
            <w:tcW w:w="1385" w:type="dxa"/>
          </w:tcPr>
          <w:p w14:paraId="4FC5EF2C" w14:textId="77777777" w:rsidR="006857A9" w:rsidRDefault="00606FBE">
            <w:pPr>
              <w:pStyle w:val="TableParagraph"/>
              <w:spacing w:line="200" w:lineRule="exact"/>
              <w:ind w:right="73"/>
              <w:jc w:val="right"/>
              <w:rPr>
                <w:sz w:val="19"/>
              </w:rPr>
            </w:pPr>
            <w:r>
              <w:rPr>
                <w:spacing w:val="-2"/>
                <w:sz w:val="19"/>
              </w:rPr>
              <w:t>(643)</w:t>
            </w:r>
          </w:p>
        </w:tc>
        <w:tc>
          <w:tcPr>
            <w:tcW w:w="162" w:type="dxa"/>
          </w:tcPr>
          <w:p w14:paraId="77754771" w14:textId="77777777" w:rsidR="006857A9" w:rsidRDefault="006857A9">
            <w:pPr>
              <w:pStyle w:val="TableParagraph"/>
              <w:rPr>
                <w:rFonts w:ascii="Times New Roman"/>
                <w:sz w:val="14"/>
              </w:rPr>
            </w:pPr>
          </w:p>
        </w:tc>
        <w:tc>
          <w:tcPr>
            <w:tcW w:w="1364" w:type="dxa"/>
          </w:tcPr>
          <w:p w14:paraId="6942BFCC" w14:textId="77777777" w:rsidR="006857A9" w:rsidRDefault="00606FBE">
            <w:pPr>
              <w:pStyle w:val="TableParagraph"/>
              <w:spacing w:line="200" w:lineRule="exact"/>
              <w:ind w:right="72"/>
              <w:jc w:val="right"/>
              <w:rPr>
                <w:sz w:val="19"/>
              </w:rPr>
            </w:pPr>
            <w:r>
              <w:rPr>
                <w:spacing w:val="-2"/>
                <w:sz w:val="19"/>
              </w:rPr>
              <w:t>(1.369)</w:t>
            </w:r>
          </w:p>
        </w:tc>
        <w:tc>
          <w:tcPr>
            <w:tcW w:w="190" w:type="dxa"/>
          </w:tcPr>
          <w:p w14:paraId="40C4D7CA" w14:textId="77777777" w:rsidR="006857A9" w:rsidRDefault="006857A9">
            <w:pPr>
              <w:pStyle w:val="TableParagraph"/>
              <w:rPr>
                <w:rFonts w:ascii="Times New Roman"/>
                <w:sz w:val="14"/>
              </w:rPr>
            </w:pPr>
          </w:p>
        </w:tc>
        <w:tc>
          <w:tcPr>
            <w:tcW w:w="1278" w:type="dxa"/>
          </w:tcPr>
          <w:p w14:paraId="5A9742B0" w14:textId="77777777" w:rsidR="006857A9" w:rsidRDefault="00606FBE">
            <w:pPr>
              <w:pStyle w:val="TableParagraph"/>
              <w:spacing w:line="200" w:lineRule="exact"/>
              <w:ind w:right="75"/>
              <w:jc w:val="right"/>
              <w:rPr>
                <w:sz w:val="19"/>
              </w:rPr>
            </w:pPr>
            <w:r>
              <w:rPr>
                <w:spacing w:val="-2"/>
                <w:sz w:val="19"/>
              </w:rPr>
              <w:t>(675)</w:t>
            </w:r>
          </w:p>
        </w:tc>
      </w:tr>
      <w:tr w:rsidR="006857A9" w14:paraId="3D30B8E8" w14:textId="77777777">
        <w:trPr>
          <w:trHeight w:val="218"/>
        </w:trPr>
        <w:tc>
          <w:tcPr>
            <w:tcW w:w="4172" w:type="dxa"/>
          </w:tcPr>
          <w:p w14:paraId="57291646" w14:textId="77777777" w:rsidR="006857A9" w:rsidRDefault="00606FBE">
            <w:pPr>
              <w:pStyle w:val="TableParagraph"/>
              <w:spacing w:line="199" w:lineRule="exact"/>
              <w:ind w:left="50"/>
              <w:rPr>
                <w:sz w:val="19"/>
              </w:rPr>
            </w:pPr>
            <w:r>
              <w:rPr>
                <w:sz w:val="19"/>
              </w:rPr>
              <w:t>Gerais</w:t>
            </w:r>
            <w:r>
              <w:rPr>
                <w:spacing w:val="-7"/>
                <w:sz w:val="19"/>
              </w:rPr>
              <w:t xml:space="preserve"> </w:t>
            </w:r>
            <w:r>
              <w:rPr>
                <w:sz w:val="19"/>
              </w:rPr>
              <w:t>da</w:t>
            </w:r>
            <w:r>
              <w:rPr>
                <w:spacing w:val="-8"/>
                <w:sz w:val="19"/>
              </w:rPr>
              <w:t xml:space="preserve"> </w:t>
            </w:r>
            <w:r>
              <w:rPr>
                <w:spacing w:val="-2"/>
                <w:sz w:val="19"/>
              </w:rPr>
              <w:t>Administração</w:t>
            </w:r>
          </w:p>
        </w:tc>
        <w:tc>
          <w:tcPr>
            <w:tcW w:w="778" w:type="dxa"/>
          </w:tcPr>
          <w:p w14:paraId="5E484DC6" w14:textId="77777777" w:rsidR="006857A9" w:rsidRDefault="006857A9">
            <w:pPr>
              <w:pStyle w:val="TableParagraph"/>
              <w:rPr>
                <w:rFonts w:ascii="Times New Roman"/>
                <w:sz w:val="14"/>
              </w:rPr>
            </w:pPr>
          </w:p>
        </w:tc>
        <w:tc>
          <w:tcPr>
            <w:tcW w:w="1412" w:type="dxa"/>
          </w:tcPr>
          <w:p w14:paraId="16DC96AC" w14:textId="77777777" w:rsidR="006857A9" w:rsidRDefault="00606FBE">
            <w:pPr>
              <w:pStyle w:val="TableParagraph"/>
              <w:spacing w:line="199" w:lineRule="exact"/>
              <w:ind w:right="72"/>
              <w:jc w:val="right"/>
              <w:rPr>
                <w:sz w:val="19"/>
              </w:rPr>
            </w:pPr>
            <w:r>
              <w:rPr>
                <w:spacing w:val="-2"/>
                <w:sz w:val="19"/>
              </w:rPr>
              <w:t>(2.554)</w:t>
            </w:r>
          </w:p>
        </w:tc>
        <w:tc>
          <w:tcPr>
            <w:tcW w:w="161" w:type="dxa"/>
          </w:tcPr>
          <w:p w14:paraId="278D13FC" w14:textId="77777777" w:rsidR="006857A9" w:rsidRDefault="006857A9">
            <w:pPr>
              <w:pStyle w:val="TableParagraph"/>
              <w:rPr>
                <w:rFonts w:ascii="Times New Roman"/>
                <w:sz w:val="14"/>
              </w:rPr>
            </w:pPr>
          </w:p>
        </w:tc>
        <w:tc>
          <w:tcPr>
            <w:tcW w:w="1385" w:type="dxa"/>
          </w:tcPr>
          <w:p w14:paraId="6A4479AB" w14:textId="77777777" w:rsidR="006857A9" w:rsidRDefault="00606FBE">
            <w:pPr>
              <w:pStyle w:val="TableParagraph"/>
              <w:spacing w:line="199" w:lineRule="exact"/>
              <w:ind w:right="73"/>
              <w:jc w:val="right"/>
              <w:rPr>
                <w:sz w:val="19"/>
              </w:rPr>
            </w:pPr>
            <w:r>
              <w:rPr>
                <w:spacing w:val="-2"/>
                <w:sz w:val="19"/>
              </w:rPr>
              <w:t>(1.293)</w:t>
            </w:r>
          </w:p>
        </w:tc>
        <w:tc>
          <w:tcPr>
            <w:tcW w:w="162" w:type="dxa"/>
          </w:tcPr>
          <w:p w14:paraId="5FFC8E21" w14:textId="77777777" w:rsidR="006857A9" w:rsidRDefault="006857A9">
            <w:pPr>
              <w:pStyle w:val="TableParagraph"/>
              <w:rPr>
                <w:rFonts w:ascii="Times New Roman"/>
                <w:sz w:val="14"/>
              </w:rPr>
            </w:pPr>
          </w:p>
        </w:tc>
        <w:tc>
          <w:tcPr>
            <w:tcW w:w="1364" w:type="dxa"/>
          </w:tcPr>
          <w:p w14:paraId="76E56F3D" w14:textId="77777777" w:rsidR="006857A9" w:rsidRDefault="00606FBE">
            <w:pPr>
              <w:pStyle w:val="TableParagraph"/>
              <w:spacing w:line="199" w:lineRule="exact"/>
              <w:ind w:right="72"/>
              <w:jc w:val="right"/>
              <w:rPr>
                <w:sz w:val="19"/>
              </w:rPr>
            </w:pPr>
            <w:r>
              <w:rPr>
                <w:spacing w:val="-2"/>
                <w:sz w:val="19"/>
              </w:rPr>
              <w:t>(1.457)</w:t>
            </w:r>
          </w:p>
        </w:tc>
        <w:tc>
          <w:tcPr>
            <w:tcW w:w="190" w:type="dxa"/>
          </w:tcPr>
          <w:p w14:paraId="5AE95C89" w14:textId="77777777" w:rsidR="006857A9" w:rsidRDefault="006857A9">
            <w:pPr>
              <w:pStyle w:val="TableParagraph"/>
              <w:rPr>
                <w:rFonts w:ascii="Times New Roman"/>
                <w:sz w:val="14"/>
              </w:rPr>
            </w:pPr>
          </w:p>
        </w:tc>
        <w:tc>
          <w:tcPr>
            <w:tcW w:w="1278" w:type="dxa"/>
          </w:tcPr>
          <w:p w14:paraId="458FEAD5" w14:textId="77777777" w:rsidR="006857A9" w:rsidRDefault="00606FBE">
            <w:pPr>
              <w:pStyle w:val="TableParagraph"/>
              <w:spacing w:line="199" w:lineRule="exact"/>
              <w:ind w:right="75"/>
              <w:jc w:val="right"/>
              <w:rPr>
                <w:sz w:val="19"/>
              </w:rPr>
            </w:pPr>
            <w:r>
              <w:rPr>
                <w:spacing w:val="-2"/>
                <w:sz w:val="19"/>
              </w:rPr>
              <w:t>(672)</w:t>
            </w:r>
          </w:p>
        </w:tc>
      </w:tr>
      <w:tr w:rsidR="006857A9" w14:paraId="26BEBAE1" w14:textId="77777777">
        <w:trPr>
          <w:trHeight w:val="215"/>
        </w:trPr>
        <w:tc>
          <w:tcPr>
            <w:tcW w:w="4172" w:type="dxa"/>
          </w:tcPr>
          <w:p w14:paraId="113279B8" w14:textId="77777777" w:rsidR="006857A9" w:rsidRDefault="00606FBE">
            <w:pPr>
              <w:pStyle w:val="TableParagraph"/>
              <w:spacing w:line="196" w:lineRule="exact"/>
              <w:ind w:left="50"/>
              <w:rPr>
                <w:sz w:val="19"/>
              </w:rPr>
            </w:pPr>
            <w:r>
              <w:rPr>
                <w:sz w:val="19"/>
              </w:rPr>
              <w:t>Impostos,</w:t>
            </w:r>
            <w:r>
              <w:rPr>
                <w:spacing w:val="-6"/>
                <w:sz w:val="19"/>
              </w:rPr>
              <w:t xml:space="preserve"> </w:t>
            </w:r>
            <w:r>
              <w:rPr>
                <w:sz w:val="19"/>
              </w:rPr>
              <w:t>Taxas</w:t>
            </w:r>
            <w:r>
              <w:rPr>
                <w:spacing w:val="-4"/>
                <w:sz w:val="19"/>
              </w:rPr>
              <w:t xml:space="preserve"> </w:t>
            </w:r>
            <w:r>
              <w:rPr>
                <w:sz w:val="19"/>
              </w:rPr>
              <w:t>e</w:t>
            </w:r>
            <w:r>
              <w:rPr>
                <w:spacing w:val="-6"/>
                <w:sz w:val="19"/>
              </w:rPr>
              <w:t xml:space="preserve"> </w:t>
            </w:r>
            <w:r>
              <w:rPr>
                <w:spacing w:val="-2"/>
                <w:sz w:val="19"/>
              </w:rPr>
              <w:t>Contribuições</w:t>
            </w:r>
          </w:p>
        </w:tc>
        <w:tc>
          <w:tcPr>
            <w:tcW w:w="778" w:type="dxa"/>
          </w:tcPr>
          <w:p w14:paraId="58744EBA" w14:textId="77777777" w:rsidR="006857A9" w:rsidRDefault="006857A9">
            <w:pPr>
              <w:pStyle w:val="TableParagraph"/>
              <w:rPr>
                <w:rFonts w:ascii="Times New Roman"/>
                <w:sz w:val="14"/>
              </w:rPr>
            </w:pPr>
          </w:p>
        </w:tc>
        <w:tc>
          <w:tcPr>
            <w:tcW w:w="1412" w:type="dxa"/>
            <w:tcBorders>
              <w:bottom w:val="single" w:sz="8" w:space="0" w:color="000000"/>
            </w:tcBorders>
          </w:tcPr>
          <w:p w14:paraId="00FD08F8" w14:textId="77777777" w:rsidR="006857A9" w:rsidRDefault="00606FBE">
            <w:pPr>
              <w:pStyle w:val="TableParagraph"/>
              <w:spacing w:line="196" w:lineRule="exact"/>
              <w:ind w:right="72"/>
              <w:jc w:val="right"/>
              <w:rPr>
                <w:sz w:val="19"/>
              </w:rPr>
            </w:pPr>
            <w:r>
              <w:rPr>
                <w:spacing w:val="-2"/>
                <w:sz w:val="19"/>
              </w:rPr>
              <w:t>(186)</w:t>
            </w:r>
          </w:p>
        </w:tc>
        <w:tc>
          <w:tcPr>
            <w:tcW w:w="161" w:type="dxa"/>
          </w:tcPr>
          <w:p w14:paraId="064DCBF1" w14:textId="77777777" w:rsidR="006857A9" w:rsidRDefault="006857A9">
            <w:pPr>
              <w:pStyle w:val="TableParagraph"/>
              <w:rPr>
                <w:rFonts w:ascii="Times New Roman"/>
                <w:sz w:val="14"/>
              </w:rPr>
            </w:pPr>
          </w:p>
        </w:tc>
        <w:tc>
          <w:tcPr>
            <w:tcW w:w="1385" w:type="dxa"/>
            <w:tcBorders>
              <w:bottom w:val="single" w:sz="8" w:space="0" w:color="000000"/>
            </w:tcBorders>
          </w:tcPr>
          <w:p w14:paraId="719598B7" w14:textId="77777777" w:rsidR="006857A9" w:rsidRDefault="00606FBE">
            <w:pPr>
              <w:pStyle w:val="TableParagraph"/>
              <w:spacing w:line="196" w:lineRule="exact"/>
              <w:ind w:right="73"/>
              <w:jc w:val="right"/>
              <w:rPr>
                <w:sz w:val="19"/>
              </w:rPr>
            </w:pPr>
            <w:r>
              <w:rPr>
                <w:spacing w:val="-4"/>
                <w:sz w:val="19"/>
              </w:rPr>
              <w:t>(86)</w:t>
            </w:r>
          </w:p>
        </w:tc>
        <w:tc>
          <w:tcPr>
            <w:tcW w:w="162" w:type="dxa"/>
          </w:tcPr>
          <w:p w14:paraId="1310AAB6" w14:textId="77777777" w:rsidR="006857A9" w:rsidRDefault="006857A9">
            <w:pPr>
              <w:pStyle w:val="TableParagraph"/>
              <w:rPr>
                <w:rFonts w:ascii="Times New Roman"/>
                <w:sz w:val="14"/>
              </w:rPr>
            </w:pPr>
          </w:p>
        </w:tc>
        <w:tc>
          <w:tcPr>
            <w:tcW w:w="1364" w:type="dxa"/>
            <w:tcBorders>
              <w:bottom w:val="single" w:sz="8" w:space="0" w:color="000000"/>
            </w:tcBorders>
          </w:tcPr>
          <w:p w14:paraId="0171D6DF" w14:textId="77777777" w:rsidR="006857A9" w:rsidRDefault="00606FBE">
            <w:pPr>
              <w:pStyle w:val="TableParagraph"/>
              <w:spacing w:line="196" w:lineRule="exact"/>
              <w:ind w:right="72"/>
              <w:jc w:val="right"/>
              <w:rPr>
                <w:sz w:val="19"/>
              </w:rPr>
            </w:pPr>
            <w:r>
              <w:rPr>
                <w:spacing w:val="-2"/>
                <w:sz w:val="19"/>
              </w:rPr>
              <w:t>(189)</w:t>
            </w:r>
          </w:p>
        </w:tc>
        <w:tc>
          <w:tcPr>
            <w:tcW w:w="190" w:type="dxa"/>
          </w:tcPr>
          <w:p w14:paraId="074CD8D2" w14:textId="77777777" w:rsidR="006857A9" w:rsidRDefault="006857A9">
            <w:pPr>
              <w:pStyle w:val="TableParagraph"/>
              <w:rPr>
                <w:rFonts w:ascii="Times New Roman"/>
                <w:sz w:val="14"/>
              </w:rPr>
            </w:pPr>
          </w:p>
        </w:tc>
        <w:tc>
          <w:tcPr>
            <w:tcW w:w="1278" w:type="dxa"/>
            <w:tcBorders>
              <w:bottom w:val="single" w:sz="8" w:space="0" w:color="000000"/>
            </w:tcBorders>
          </w:tcPr>
          <w:p w14:paraId="2A269F6C" w14:textId="77777777" w:rsidR="006857A9" w:rsidRDefault="00606FBE">
            <w:pPr>
              <w:pStyle w:val="TableParagraph"/>
              <w:spacing w:line="196" w:lineRule="exact"/>
              <w:ind w:right="75"/>
              <w:jc w:val="right"/>
              <w:rPr>
                <w:sz w:val="19"/>
              </w:rPr>
            </w:pPr>
            <w:r>
              <w:rPr>
                <w:spacing w:val="-4"/>
                <w:sz w:val="19"/>
              </w:rPr>
              <w:t>(88)</w:t>
            </w:r>
          </w:p>
        </w:tc>
      </w:tr>
      <w:tr w:rsidR="006857A9" w14:paraId="5DE2932E" w14:textId="77777777">
        <w:trPr>
          <w:trHeight w:val="217"/>
        </w:trPr>
        <w:tc>
          <w:tcPr>
            <w:tcW w:w="4172" w:type="dxa"/>
          </w:tcPr>
          <w:p w14:paraId="7E141440" w14:textId="77777777" w:rsidR="006857A9" w:rsidRDefault="006857A9">
            <w:pPr>
              <w:pStyle w:val="TableParagraph"/>
              <w:rPr>
                <w:rFonts w:ascii="Times New Roman"/>
                <w:sz w:val="14"/>
              </w:rPr>
            </w:pPr>
          </w:p>
        </w:tc>
        <w:tc>
          <w:tcPr>
            <w:tcW w:w="778" w:type="dxa"/>
          </w:tcPr>
          <w:p w14:paraId="6359E0E2" w14:textId="77777777" w:rsidR="006857A9" w:rsidRDefault="006857A9">
            <w:pPr>
              <w:pStyle w:val="TableParagraph"/>
              <w:rPr>
                <w:rFonts w:ascii="Times New Roman"/>
                <w:sz w:val="14"/>
              </w:rPr>
            </w:pPr>
          </w:p>
        </w:tc>
        <w:tc>
          <w:tcPr>
            <w:tcW w:w="1412" w:type="dxa"/>
            <w:tcBorders>
              <w:top w:val="single" w:sz="8" w:space="0" w:color="000000"/>
              <w:bottom w:val="single" w:sz="4" w:space="0" w:color="000000"/>
            </w:tcBorders>
          </w:tcPr>
          <w:p w14:paraId="0A15297A" w14:textId="77777777" w:rsidR="006857A9" w:rsidRDefault="00606FBE">
            <w:pPr>
              <w:pStyle w:val="TableParagraph"/>
              <w:spacing w:line="198" w:lineRule="exact"/>
              <w:ind w:right="72"/>
              <w:jc w:val="right"/>
              <w:rPr>
                <w:rFonts w:ascii="Arial"/>
                <w:b/>
                <w:sz w:val="19"/>
              </w:rPr>
            </w:pPr>
            <w:r>
              <w:rPr>
                <w:rFonts w:ascii="Arial"/>
                <w:b/>
                <w:spacing w:val="-2"/>
                <w:sz w:val="19"/>
              </w:rPr>
              <w:t>(61.796)</w:t>
            </w:r>
          </w:p>
        </w:tc>
        <w:tc>
          <w:tcPr>
            <w:tcW w:w="161" w:type="dxa"/>
          </w:tcPr>
          <w:p w14:paraId="68E4EBF5" w14:textId="77777777" w:rsidR="006857A9" w:rsidRDefault="006857A9">
            <w:pPr>
              <w:pStyle w:val="TableParagraph"/>
              <w:rPr>
                <w:rFonts w:ascii="Times New Roman"/>
                <w:sz w:val="14"/>
              </w:rPr>
            </w:pPr>
          </w:p>
        </w:tc>
        <w:tc>
          <w:tcPr>
            <w:tcW w:w="1385" w:type="dxa"/>
            <w:tcBorders>
              <w:top w:val="single" w:sz="8" w:space="0" w:color="000000"/>
              <w:bottom w:val="single" w:sz="4" w:space="0" w:color="000000"/>
            </w:tcBorders>
          </w:tcPr>
          <w:p w14:paraId="313D1083" w14:textId="77777777" w:rsidR="006857A9" w:rsidRDefault="00606FBE">
            <w:pPr>
              <w:pStyle w:val="TableParagraph"/>
              <w:spacing w:line="198" w:lineRule="exact"/>
              <w:ind w:right="73"/>
              <w:jc w:val="right"/>
              <w:rPr>
                <w:rFonts w:ascii="Arial"/>
                <w:b/>
                <w:sz w:val="19"/>
              </w:rPr>
            </w:pPr>
            <w:r>
              <w:rPr>
                <w:rFonts w:ascii="Arial"/>
                <w:b/>
                <w:spacing w:val="-2"/>
                <w:sz w:val="19"/>
              </w:rPr>
              <w:t>(32.226)</w:t>
            </w:r>
          </w:p>
        </w:tc>
        <w:tc>
          <w:tcPr>
            <w:tcW w:w="162" w:type="dxa"/>
          </w:tcPr>
          <w:p w14:paraId="0EAF4AC2" w14:textId="77777777" w:rsidR="006857A9" w:rsidRDefault="006857A9">
            <w:pPr>
              <w:pStyle w:val="TableParagraph"/>
              <w:rPr>
                <w:rFonts w:ascii="Times New Roman"/>
                <w:sz w:val="14"/>
              </w:rPr>
            </w:pPr>
          </w:p>
        </w:tc>
        <w:tc>
          <w:tcPr>
            <w:tcW w:w="1364" w:type="dxa"/>
            <w:tcBorders>
              <w:top w:val="single" w:sz="8" w:space="0" w:color="000000"/>
              <w:bottom w:val="single" w:sz="4" w:space="0" w:color="000000"/>
            </w:tcBorders>
          </w:tcPr>
          <w:p w14:paraId="75D3ADCB" w14:textId="77777777" w:rsidR="006857A9" w:rsidRDefault="00606FBE">
            <w:pPr>
              <w:pStyle w:val="TableParagraph"/>
              <w:spacing w:line="198" w:lineRule="exact"/>
              <w:ind w:right="72"/>
              <w:jc w:val="right"/>
              <w:rPr>
                <w:rFonts w:ascii="Arial"/>
                <w:b/>
                <w:sz w:val="19"/>
              </w:rPr>
            </w:pPr>
            <w:r>
              <w:rPr>
                <w:rFonts w:ascii="Arial"/>
                <w:b/>
                <w:spacing w:val="-2"/>
                <w:sz w:val="19"/>
              </w:rPr>
              <w:t>(55.655)</w:t>
            </w:r>
          </w:p>
        </w:tc>
        <w:tc>
          <w:tcPr>
            <w:tcW w:w="190" w:type="dxa"/>
          </w:tcPr>
          <w:p w14:paraId="54BF4339" w14:textId="77777777" w:rsidR="006857A9" w:rsidRDefault="006857A9">
            <w:pPr>
              <w:pStyle w:val="TableParagraph"/>
              <w:rPr>
                <w:rFonts w:ascii="Times New Roman"/>
                <w:sz w:val="14"/>
              </w:rPr>
            </w:pPr>
          </w:p>
        </w:tc>
        <w:tc>
          <w:tcPr>
            <w:tcW w:w="1278" w:type="dxa"/>
            <w:tcBorders>
              <w:top w:val="single" w:sz="8" w:space="0" w:color="000000"/>
              <w:bottom w:val="single" w:sz="4" w:space="0" w:color="000000"/>
            </w:tcBorders>
          </w:tcPr>
          <w:p w14:paraId="4882D2EC" w14:textId="77777777" w:rsidR="006857A9" w:rsidRDefault="00606FBE">
            <w:pPr>
              <w:pStyle w:val="TableParagraph"/>
              <w:spacing w:line="198" w:lineRule="exact"/>
              <w:ind w:right="75"/>
              <w:jc w:val="right"/>
              <w:rPr>
                <w:rFonts w:ascii="Arial"/>
                <w:b/>
                <w:sz w:val="19"/>
              </w:rPr>
            </w:pPr>
            <w:r>
              <w:rPr>
                <w:rFonts w:ascii="Arial"/>
                <w:b/>
                <w:spacing w:val="-2"/>
                <w:sz w:val="19"/>
              </w:rPr>
              <w:t>(27.323)</w:t>
            </w:r>
          </w:p>
        </w:tc>
      </w:tr>
      <w:tr w:rsidR="006857A9" w14:paraId="5FF3AD92" w14:textId="77777777">
        <w:trPr>
          <w:trHeight w:val="285"/>
        </w:trPr>
        <w:tc>
          <w:tcPr>
            <w:tcW w:w="4172" w:type="dxa"/>
          </w:tcPr>
          <w:p w14:paraId="583537AE" w14:textId="77777777" w:rsidR="006857A9" w:rsidRDefault="006857A9">
            <w:pPr>
              <w:pStyle w:val="TableParagraph"/>
              <w:rPr>
                <w:rFonts w:ascii="Times New Roman"/>
                <w:sz w:val="18"/>
              </w:rPr>
            </w:pPr>
          </w:p>
        </w:tc>
        <w:tc>
          <w:tcPr>
            <w:tcW w:w="778" w:type="dxa"/>
          </w:tcPr>
          <w:p w14:paraId="0CA6049A" w14:textId="77777777" w:rsidR="006857A9" w:rsidRDefault="006857A9">
            <w:pPr>
              <w:pStyle w:val="TableParagraph"/>
              <w:rPr>
                <w:rFonts w:ascii="Times New Roman"/>
                <w:sz w:val="18"/>
              </w:rPr>
            </w:pPr>
          </w:p>
        </w:tc>
        <w:tc>
          <w:tcPr>
            <w:tcW w:w="1412" w:type="dxa"/>
            <w:tcBorders>
              <w:top w:val="single" w:sz="4" w:space="0" w:color="000000"/>
              <w:bottom w:val="single" w:sz="4" w:space="0" w:color="000000"/>
            </w:tcBorders>
          </w:tcPr>
          <w:p w14:paraId="580B3B1F" w14:textId="77777777" w:rsidR="006857A9" w:rsidRDefault="006857A9">
            <w:pPr>
              <w:pStyle w:val="TableParagraph"/>
              <w:rPr>
                <w:rFonts w:ascii="Times New Roman"/>
                <w:sz w:val="18"/>
              </w:rPr>
            </w:pPr>
          </w:p>
        </w:tc>
        <w:tc>
          <w:tcPr>
            <w:tcW w:w="161" w:type="dxa"/>
          </w:tcPr>
          <w:p w14:paraId="41E7F06C" w14:textId="77777777" w:rsidR="006857A9" w:rsidRDefault="006857A9">
            <w:pPr>
              <w:pStyle w:val="TableParagraph"/>
              <w:rPr>
                <w:rFonts w:ascii="Times New Roman"/>
                <w:sz w:val="18"/>
              </w:rPr>
            </w:pPr>
          </w:p>
        </w:tc>
        <w:tc>
          <w:tcPr>
            <w:tcW w:w="1385" w:type="dxa"/>
            <w:tcBorders>
              <w:top w:val="single" w:sz="4" w:space="0" w:color="000000"/>
              <w:bottom w:val="single" w:sz="4" w:space="0" w:color="000000"/>
            </w:tcBorders>
          </w:tcPr>
          <w:p w14:paraId="79FF491B" w14:textId="77777777" w:rsidR="006857A9" w:rsidRDefault="006857A9">
            <w:pPr>
              <w:pStyle w:val="TableParagraph"/>
              <w:rPr>
                <w:rFonts w:ascii="Times New Roman"/>
                <w:sz w:val="18"/>
              </w:rPr>
            </w:pPr>
          </w:p>
        </w:tc>
        <w:tc>
          <w:tcPr>
            <w:tcW w:w="162" w:type="dxa"/>
          </w:tcPr>
          <w:p w14:paraId="51A483E6" w14:textId="77777777" w:rsidR="006857A9" w:rsidRDefault="006857A9">
            <w:pPr>
              <w:pStyle w:val="TableParagraph"/>
              <w:rPr>
                <w:rFonts w:ascii="Times New Roman"/>
                <w:sz w:val="18"/>
              </w:rPr>
            </w:pPr>
          </w:p>
        </w:tc>
        <w:tc>
          <w:tcPr>
            <w:tcW w:w="1364" w:type="dxa"/>
            <w:tcBorders>
              <w:top w:val="single" w:sz="4" w:space="0" w:color="000000"/>
              <w:bottom w:val="single" w:sz="4" w:space="0" w:color="000000"/>
            </w:tcBorders>
          </w:tcPr>
          <w:p w14:paraId="2F64E865" w14:textId="77777777" w:rsidR="006857A9" w:rsidRDefault="006857A9">
            <w:pPr>
              <w:pStyle w:val="TableParagraph"/>
              <w:rPr>
                <w:rFonts w:ascii="Times New Roman"/>
                <w:sz w:val="18"/>
              </w:rPr>
            </w:pPr>
          </w:p>
        </w:tc>
        <w:tc>
          <w:tcPr>
            <w:tcW w:w="190" w:type="dxa"/>
          </w:tcPr>
          <w:p w14:paraId="4D343C5D" w14:textId="77777777" w:rsidR="006857A9" w:rsidRDefault="006857A9">
            <w:pPr>
              <w:pStyle w:val="TableParagraph"/>
              <w:rPr>
                <w:rFonts w:ascii="Times New Roman"/>
                <w:sz w:val="18"/>
              </w:rPr>
            </w:pPr>
          </w:p>
        </w:tc>
        <w:tc>
          <w:tcPr>
            <w:tcW w:w="1278" w:type="dxa"/>
            <w:tcBorders>
              <w:top w:val="single" w:sz="4" w:space="0" w:color="000000"/>
              <w:bottom w:val="single" w:sz="4" w:space="0" w:color="000000"/>
            </w:tcBorders>
          </w:tcPr>
          <w:p w14:paraId="67FC952C" w14:textId="77777777" w:rsidR="006857A9" w:rsidRDefault="006857A9">
            <w:pPr>
              <w:pStyle w:val="TableParagraph"/>
              <w:rPr>
                <w:rFonts w:ascii="Times New Roman"/>
                <w:sz w:val="18"/>
              </w:rPr>
            </w:pPr>
          </w:p>
        </w:tc>
      </w:tr>
      <w:tr w:rsidR="006857A9" w14:paraId="75095BE5" w14:textId="77777777">
        <w:trPr>
          <w:trHeight w:val="218"/>
        </w:trPr>
        <w:tc>
          <w:tcPr>
            <w:tcW w:w="4172" w:type="dxa"/>
          </w:tcPr>
          <w:p w14:paraId="2256AC28" w14:textId="77777777" w:rsidR="006857A9" w:rsidRDefault="00606FBE">
            <w:pPr>
              <w:pStyle w:val="TableParagraph"/>
              <w:spacing w:line="198" w:lineRule="exact"/>
              <w:ind w:left="50"/>
              <w:rPr>
                <w:rFonts w:ascii="Arial"/>
                <w:b/>
                <w:sz w:val="19"/>
              </w:rPr>
            </w:pPr>
            <w:r>
              <w:rPr>
                <w:rFonts w:ascii="Arial"/>
                <w:b/>
                <w:spacing w:val="-2"/>
                <w:sz w:val="19"/>
              </w:rPr>
              <w:t>RESULTADO</w:t>
            </w:r>
            <w:r>
              <w:rPr>
                <w:rFonts w:ascii="Arial"/>
                <w:b/>
                <w:spacing w:val="4"/>
                <w:sz w:val="19"/>
              </w:rPr>
              <w:t xml:space="preserve"> </w:t>
            </w:r>
            <w:r>
              <w:rPr>
                <w:rFonts w:ascii="Arial"/>
                <w:b/>
                <w:spacing w:val="-4"/>
                <w:sz w:val="19"/>
              </w:rPr>
              <w:t>BRUTO</w:t>
            </w:r>
          </w:p>
        </w:tc>
        <w:tc>
          <w:tcPr>
            <w:tcW w:w="778" w:type="dxa"/>
          </w:tcPr>
          <w:p w14:paraId="72174681" w14:textId="77777777" w:rsidR="006857A9" w:rsidRDefault="006857A9">
            <w:pPr>
              <w:pStyle w:val="TableParagraph"/>
              <w:rPr>
                <w:rFonts w:ascii="Times New Roman"/>
                <w:sz w:val="14"/>
              </w:rPr>
            </w:pPr>
          </w:p>
        </w:tc>
        <w:tc>
          <w:tcPr>
            <w:tcW w:w="1412" w:type="dxa"/>
            <w:tcBorders>
              <w:top w:val="single" w:sz="4" w:space="0" w:color="000000"/>
              <w:bottom w:val="single" w:sz="4" w:space="0" w:color="000000"/>
            </w:tcBorders>
          </w:tcPr>
          <w:p w14:paraId="01F8CA1D" w14:textId="77777777" w:rsidR="006857A9" w:rsidRDefault="00606FBE">
            <w:pPr>
              <w:pStyle w:val="TableParagraph"/>
              <w:spacing w:line="198" w:lineRule="exact"/>
              <w:ind w:right="72"/>
              <w:jc w:val="right"/>
              <w:rPr>
                <w:rFonts w:ascii="Arial"/>
                <w:b/>
                <w:sz w:val="19"/>
              </w:rPr>
            </w:pPr>
            <w:r>
              <w:rPr>
                <w:rFonts w:ascii="Arial"/>
                <w:b/>
                <w:spacing w:val="-2"/>
                <w:sz w:val="19"/>
              </w:rPr>
              <w:t>(61.796)</w:t>
            </w:r>
          </w:p>
        </w:tc>
        <w:tc>
          <w:tcPr>
            <w:tcW w:w="161" w:type="dxa"/>
          </w:tcPr>
          <w:p w14:paraId="406E68C4" w14:textId="77777777" w:rsidR="006857A9" w:rsidRDefault="006857A9">
            <w:pPr>
              <w:pStyle w:val="TableParagraph"/>
              <w:rPr>
                <w:rFonts w:ascii="Times New Roman"/>
                <w:sz w:val="14"/>
              </w:rPr>
            </w:pPr>
          </w:p>
        </w:tc>
        <w:tc>
          <w:tcPr>
            <w:tcW w:w="1385" w:type="dxa"/>
            <w:tcBorders>
              <w:top w:val="single" w:sz="4" w:space="0" w:color="000000"/>
              <w:bottom w:val="single" w:sz="4" w:space="0" w:color="000000"/>
            </w:tcBorders>
          </w:tcPr>
          <w:p w14:paraId="66B603D1" w14:textId="77777777" w:rsidR="006857A9" w:rsidRDefault="00606FBE">
            <w:pPr>
              <w:pStyle w:val="TableParagraph"/>
              <w:spacing w:line="198" w:lineRule="exact"/>
              <w:ind w:right="73"/>
              <w:jc w:val="right"/>
              <w:rPr>
                <w:rFonts w:ascii="Arial"/>
                <w:b/>
                <w:sz w:val="19"/>
              </w:rPr>
            </w:pPr>
            <w:r>
              <w:rPr>
                <w:rFonts w:ascii="Arial"/>
                <w:b/>
                <w:spacing w:val="-2"/>
                <w:sz w:val="19"/>
              </w:rPr>
              <w:t>(32.226)</w:t>
            </w:r>
          </w:p>
        </w:tc>
        <w:tc>
          <w:tcPr>
            <w:tcW w:w="162" w:type="dxa"/>
          </w:tcPr>
          <w:p w14:paraId="6FBD46E2" w14:textId="77777777" w:rsidR="006857A9" w:rsidRDefault="006857A9">
            <w:pPr>
              <w:pStyle w:val="TableParagraph"/>
              <w:rPr>
                <w:rFonts w:ascii="Times New Roman"/>
                <w:sz w:val="14"/>
              </w:rPr>
            </w:pPr>
          </w:p>
        </w:tc>
        <w:tc>
          <w:tcPr>
            <w:tcW w:w="1364" w:type="dxa"/>
            <w:tcBorders>
              <w:top w:val="single" w:sz="4" w:space="0" w:color="000000"/>
              <w:bottom w:val="single" w:sz="4" w:space="0" w:color="000000"/>
            </w:tcBorders>
          </w:tcPr>
          <w:p w14:paraId="4B5543C3" w14:textId="77777777" w:rsidR="006857A9" w:rsidRDefault="00606FBE">
            <w:pPr>
              <w:pStyle w:val="TableParagraph"/>
              <w:spacing w:line="198" w:lineRule="exact"/>
              <w:ind w:right="72"/>
              <w:jc w:val="right"/>
              <w:rPr>
                <w:rFonts w:ascii="Arial"/>
                <w:b/>
                <w:sz w:val="19"/>
              </w:rPr>
            </w:pPr>
            <w:r>
              <w:rPr>
                <w:rFonts w:ascii="Arial"/>
                <w:b/>
                <w:spacing w:val="-2"/>
                <w:sz w:val="19"/>
              </w:rPr>
              <w:t>(55.655)</w:t>
            </w:r>
          </w:p>
        </w:tc>
        <w:tc>
          <w:tcPr>
            <w:tcW w:w="190" w:type="dxa"/>
          </w:tcPr>
          <w:p w14:paraId="21156CD4" w14:textId="77777777" w:rsidR="006857A9" w:rsidRDefault="006857A9">
            <w:pPr>
              <w:pStyle w:val="TableParagraph"/>
              <w:rPr>
                <w:rFonts w:ascii="Times New Roman"/>
                <w:sz w:val="14"/>
              </w:rPr>
            </w:pPr>
          </w:p>
        </w:tc>
        <w:tc>
          <w:tcPr>
            <w:tcW w:w="1278" w:type="dxa"/>
            <w:tcBorders>
              <w:top w:val="single" w:sz="4" w:space="0" w:color="000000"/>
              <w:bottom w:val="single" w:sz="4" w:space="0" w:color="000000"/>
            </w:tcBorders>
          </w:tcPr>
          <w:p w14:paraId="4DFCC473" w14:textId="77777777" w:rsidR="006857A9" w:rsidRDefault="00606FBE">
            <w:pPr>
              <w:pStyle w:val="TableParagraph"/>
              <w:spacing w:line="198" w:lineRule="exact"/>
              <w:ind w:right="75"/>
              <w:jc w:val="right"/>
              <w:rPr>
                <w:rFonts w:ascii="Arial"/>
                <w:b/>
                <w:sz w:val="19"/>
              </w:rPr>
            </w:pPr>
            <w:r>
              <w:rPr>
                <w:rFonts w:ascii="Arial"/>
                <w:b/>
                <w:spacing w:val="-2"/>
                <w:sz w:val="19"/>
              </w:rPr>
              <w:t>(27.323)</w:t>
            </w:r>
          </w:p>
        </w:tc>
      </w:tr>
      <w:tr w:rsidR="006857A9" w14:paraId="75A52F28" w14:textId="77777777">
        <w:trPr>
          <w:trHeight w:val="615"/>
        </w:trPr>
        <w:tc>
          <w:tcPr>
            <w:tcW w:w="4172" w:type="dxa"/>
          </w:tcPr>
          <w:p w14:paraId="03176485" w14:textId="77777777" w:rsidR="006857A9" w:rsidRDefault="006857A9">
            <w:pPr>
              <w:pStyle w:val="TableParagraph"/>
              <w:spacing w:before="66"/>
              <w:rPr>
                <w:sz w:val="19"/>
              </w:rPr>
            </w:pPr>
          </w:p>
          <w:p w14:paraId="3377ED67" w14:textId="77777777" w:rsidR="006857A9" w:rsidRDefault="00606FBE">
            <w:pPr>
              <w:pStyle w:val="TableParagraph"/>
              <w:ind w:left="50"/>
              <w:rPr>
                <w:rFonts w:ascii="Arial"/>
                <w:b/>
                <w:sz w:val="19"/>
              </w:rPr>
            </w:pPr>
            <w:r>
              <w:rPr>
                <w:rFonts w:ascii="Arial"/>
                <w:b/>
                <w:sz w:val="19"/>
              </w:rPr>
              <w:t>DESPESAS</w:t>
            </w:r>
            <w:r>
              <w:rPr>
                <w:rFonts w:ascii="Arial"/>
                <w:b/>
                <w:spacing w:val="-11"/>
                <w:sz w:val="19"/>
              </w:rPr>
              <w:t xml:space="preserve"> </w:t>
            </w:r>
            <w:r>
              <w:rPr>
                <w:rFonts w:ascii="Arial"/>
                <w:b/>
                <w:spacing w:val="-2"/>
                <w:sz w:val="19"/>
              </w:rPr>
              <w:t>OPERACIONAIS</w:t>
            </w:r>
          </w:p>
        </w:tc>
        <w:tc>
          <w:tcPr>
            <w:tcW w:w="778" w:type="dxa"/>
          </w:tcPr>
          <w:p w14:paraId="1ADB4CE8" w14:textId="77777777" w:rsidR="006857A9" w:rsidRDefault="006857A9">
            <w:pPr>
              <w:pStyle w:val="TableParagraph"/>
              <w:spacing w:before="66"/>
              <w:rPr>
                <w:sz w:val="19"/>
              </w:rPr>
            </w:pPr>
          </w:p>
          <w:p w14:paraId="6A222B82" w14:textId="77777777" w:rsidR="006857A9" w:rsidRDefault="00606FBE">
            <w:pPr>
              <w:pStyle w:val="TableParagraph"/>
              <w:ind w:left="76"/>
              <w:jc w:val="center"/>
              <w:rPr>
                <w:sz w:val="19"/>
              </w:rPr>
            </w:pPr>
            <w:r>
              <w:rPr>
                <w:spacing w:val="-5"/>
                <w:sz w:val="19"/>
              </w:rPr>
              <w:t>22</w:t>
            </w:r>
          </w:p>
        </w:tc>
        <w:tc>
          <w:tcPr>
            <w:tcW w:w="1412" w:type="dxa"/>
            <w:tcBorders>
              <w:top w:val="single" w:sz="4" w:space="0" w:color="000000"/>
            </w:tcBorders>
          </w:tcPr>
          <w:p w14:paraId="3BEC0227" w14:textId="77777777" w:rsidR="006857A9" w:rsidRDefault="006857A9">
            <w:pPr>
              <w:pStyle w:val="TableParagraph"/>
              <w:rPr>
                <w:rFonts w:ascii="Times New Roman"/>
                <w:sz w:val="18"/>
              </w:rPr>
            </w:pPr>
          </w:p>
        </w:tc>
        <w:tc>
          <w:tcPr>
            <w:tcW w:w="161" w:type="dxa"/>
          </w:tcPr>
          <w:p w14:paraId="681B6988" w14:textId="77777777" w:rsidR="006857A9" w:rsidRDefault="006857A9">
            <w:pPr>
              <w:pStyle w:val="TableParagraph"/>
              <w:rPr>
                <w:rFonts w:ascii="Times New Roman"/>
                <w:sz w:val="18"/>
              </w:rPr>
            </w:pPr>
          </w:p>
        </w:tc>
        <w:tc>
          <w:tcPr>
            <w:tcW w:w="1385" w:type="dxa"/>
            <w:tcBorders>
              <w:top w:val="single" w:sz="4" w:space="0" w:color="000000"/>
            </w:tcBorders>
          </w:tcPr>
          <w:p w14:paraId="7EAC7EAA" w14:textId="77777777" w:rsidR="006857A9" w:rsidRDefault="006857A9">
            <w:pPr>
              <w:pStyle w:val="TableParagraph"/>
              <w:rPr>
                <w:rFonts w:ascii="Times New Roman"/>
                <w:sz w:val="18"/>
              </w:rPr>
            </w:pPr>
          </w:p>
        </w:tc>
        <w:tc>
          <w:tcPr>
            <w:tcW w:w="162" w:type="dxa"/>
          </w:tcPr>
          <w:p w14:paraId="3A842E0E" w14:textId="77777777" w:rsidR="006857A9" w:rsidRDefault="006857A9">
            <w:pPr>
              <w:pStyle w:val="TableParagraph"/>
              <w:rPr>
                <w:rFonts w:ascii="Times New Roman"/>
                <w:sz w:val="18"/>
              </w:rPr>
            </w:pPr>
          </w:p>
        </w:tc>
        <w:tc>
          <w:tcPr>
            <w:tcW w:w="1364" w:type="dxa"/>
            <w:tcBorders>
              <w:top w:val="single" w:sz="4" w:space="0" w:color="000000"/>
            </w:tcBorders>
          </w:tcPr>
          <w:p w14:paraId="7BE790F2" w14:textId="77777777" w:rsidR="006857A9" w:rsidRDefault="006857A9">
            <w:pPr>
              <w:pStyle w:val="TableParagraph"/>
              <w:rPr>
                <w:rFonts w:ascii="Times New Roman"/>
                <w:sz w:val="18"/>
              </w:rPr>
            </w:pPr>
          </w:p>
        </w:tc>
        <w:tc>
          <w:tcPr>
            <w:tcW w:w="190" w:type="dxa"/>
          </w:tcPr>
          <w:p w14:paraId="7DB08726" w14:textId="77777777" w:rsidR="006857A9" w:rsidRDefault="006857A9">
            <w:pPr>
              <w:pStyle w:val="TableParagraph"/>
              <w:rPr>
                <w:rFonts w:ascii="Times New Roman"/>
                <w:sz w:val="18"/>
              </w:rPr>
            </w:pPr>
          </w:p>
        </w:tc>
        <w:tc>
          <w:tcPr>
            <w:tcW w:w="1278" w:type="dxa"/>
            <w:tcBorders>
              <w:top w:val="single" w:sz="4" w:space="0" w:color="000000"/>
            </w:tcBorders>
          </w:tcPr>
          <w:p w14:paraId="783DCB17" w14:textId="77777777" w:rsidR="006857A9" w:rsidRDefault="006857A9">
            <w:pPr>
              <w:pStyle w:val="TableParagraph"/>
              <w:rPr>
                <w:rFonts w:ascii="Times New Roman"/>
                <w:sz w:val="18"/>
              </w:rPr>
            </w:pPr>
          </w:p>
        </w:tc>
      </w:tr>
      <w:tr w:rsidR="006857A9" w14:paraId="68DE29B6" w14:textId="77777777">
        <w:trPr>
          <w:trHeight w:val="327"/>
        </w:trPr>
        <w:tc>
          <w:tcPr>
            <w:tcW w:w="4172" w:type="dxa"/>
          </w:tcPr>
          <w:p w14:paraId="5D0F10D5" w14:textId="77777777" w:rsidR="006857A9" w:rsidRDefault="00606FBE">
            <w:pPr>
              <w:pStyle w:val="TableParagraph"/>
              <w:spacing w:before="106" w:line="202" w:lineRule="exact"/>
              <w:ind w:left="50"/>
              <w:rPr>
                <w:sz w:val="19"/>
              </w:rPr>
            </w:pPr>
            <w:r>
              <w:rPr>
                <w:sz w:val="19"/>
              </w:rPr>
              <w:t>Remunerações,</w:t>
            </w:r>
            <w:r>
              <w:rPr>
                <w:spacing w:val="-10"/>
                <w:sz w:val="19"/>
              </w:rPr>
              <w:t xml:space="preserve"> </w:t>
            </w:r>
            <w:r>
              <w:rPr>
                <w:sz w:val="19"/>
              </w:rPr>
              <w:t>Encargos</w:t>
            </w:r>
            <w:r>
              <w:rPr>
                <w:spacing w:val="-8"/>
                <w:sz w:val="19"/>
              </w:rPr>
              <w:t xml:space="preserve"> </w:t>
            </w:r>
            <w:r>
              <w:rPr>
                <w:sz w:val="19"/>
              </w:rPr>
              <w:t>Sociais</w:t>
            </w:r>
            <w:r>
              <w:rPr>
                <w:spacing w:val="-9"/>
                <w:sz w:val="19"/>
              </w:rPr>
              <w:t xml:space="preserve"> </w:t>
            </w:r>
            <w:r>
              <w:rPr>
                <w:sz w:val="19"/>
              </w:rPr>
              <w:t>e</w:t>
            </w:r>
            <w:r>
              <w:rPr>
                <w:spacing w:val="-9"/>
                <w:sz w:val="19"/>
              </w:rPr>
              <w:t xml:space="preserve"> </w:t>
            </w:r>
            <w:r>
              <w:rPr>
                <w:spacing w:val="-2"/>
                <w:sz w:val="19"/>
              </w:rPr>
              <w:t>Benefícios</w:t>
            </w:r>
          </w:p>
        </w:tc>
        <w:tc>
          <w:tcPr>
            <w:tcW w:w="778" w:type="dxa"/>
          </w:tcPr>
          <w:p w14:paraId="2605AC99" w14:textId="77777777" w:rsidR="006857A9" w:rsidRDefault="006857A9">
            <w:pPr>
              <w:pStyle w:val="TableParagraph"/>
              <w:rPr>
                <w:rFonts w:ascii="Times New Roman"/>
                <w:sz w:val="18"/>
              </w:rPr>
            </w:pPr>
          </w:p>
        </w:tc>
        <w:tc>
          <w:tcPr>
            <w:tcW w:w="1412" w:type="dxa"/>
          </w:tcPr>
          <w:p w14:paraId="42BB2EAB" w14:textId="77777777" w:rsidR="006857A9" w:rsidRDefault="00606FBE">
            <w:pPr>
              <w:pStyle w:val="TableParagraph"/>
              <w:spacing w:before="106" w:line="202" w:lineRule="exact"/>
              <w:ind w:right="72"/>
              <w:jc w:val="right"/>
              <w:rPr>
                <w:sz w:val="19"/>
              </w:rPr>
            </w:pPr>
            <w:r>
              <w:rPr>
                <w:spacing w:val="-2"/>
                <w:sz w:val="19"/>
              </w:rPr>
              <w:t>(25.070)</w:t>
            </w:r>
          </w:p>
        </w:tc>
        <w:tc>
          <w:tcPr>
            <w:tcW w:w="161" w:type="dxa"/>
          </w:tcPr>
          <w:p w14:paraId="21FA1BBB" w14:textId="77777777" w:rsidR="006857A9" w:rsidRDefault="006857A9">
            <w:pPr>
              <w:pStyle w:val="TableParagraph"/>
              <w:rPr>
                <w:rFonts w:ascii="Times New Roman"/>
                <w:sz w:val="18"/>
              </w:rPr>
            </w:pPr>
          </w:p>
        </w:tc>
        <w:tc>
          <w:tcPr>
            <w:tcW w:w="1385" w:type="dxa"/>
          </w:tcPr>
          <w:p w14:paraId="1306A4F6" w14:textId="77777777" w:rsidR="006857A9" w:rsidRDefault="00606FBE">
            <w:pPr>
              <w:pStyle w:val="TableParagraph"/>
              <w:spacing w:before="106" w:line="202" w:lineRule="exact"/>
              <w:ind w:right="73"/>
              <w:jc w:val="right"/>
              <w:rPr>
                <w:sz w:val="19"/>
              </w:rPr>
            </w:pPr>
            <w:r>
              <w:rPr>
                <w:spacing w:val="-2"/>
                <w:sz w:val="19"/>
              </w:rPr>
              <w:t>(13.096)</w:t>
            </w:r>
          </w:p>
        </w:tc>
        <w:tc>
          <w:tcPr>
            <w:tcW w:w="162" w:type="dxa"/>
          </w:tcPr>
          <w:p w14:paraId="00F3248C" w14:textId="77777777" w:rsidR="006857A9" w:rsidRDefault="006857A9">
            <w:pPr>
              <w:pStyle w:val="TableParagraph"/>
              <w:rPr>
                <w:rFonts w:ascii="Times New Roman"/>
                <w:sz w:val="18"/>
              </w:rPr>
            </w:pPr>
          </w:p>
        </w:tc>
        <w:tc>
          <w:tcPr>
            <w:tcW w:w="1364" w:type="dxa"/>
          </w:tcPr>
          <w:p w14:paraId="0ACDC4A9" w14:textId="77777777" w:rsidR="006857A9" w:rsidRDefault="00606FBE">
            <w:pPr>
              <w:pStyle w:val="TableParagraph"/>
              <w:spacing w:before="106" w:line="202" w:lineRule="exact"/>
              <w:ind w:right="72"/>
              <w:jc w:val="right"/>
              <w:rPr>
                <w:sz w:val="19"/>
              </w:rPr>
            </w:pPr>
            <w:r>
              <w:rPr>
                <w:spacing w:val="-2"/>
                <w:sz w:val="19"/>
              </w:rPr>
              <w:t>(22.778)</w:t>
            </w:r>
          </w:p>
        </w:tc>
        <w:tc>
          <w:tcPr>
            <w:tcW w:w="190" w:type="dxa"/>
          </w:tcPr>
          <w:p w14:paraId="12FE4AE9" w14:textId="77777777" w:rsidR="006857A9" w:rsidRDefault="006857A9">
            <w:pPr>
              <w:pStyle w:val="TableParagraph"/>
              <w:rPr>
                <w:rFonts w:ascii="Times New Roman"/>
                <w:sz w:val="18"/>
              </w:rPr>
            </w:pPr>
          </w:p>
        </w:tc>
        <w:tc>
          <w:tcPr>
            <w:tcW w:w="1278" w:type="dxa"/>
          </w:tcPr>
          <w:p w14:paraId="408C7E82" w14:textId="77777777" w:rsidR="006857A9" w:rsidRDefault="00606FBE">
            <w:pPr>
              <w:pStyle w:val="TableParagraph"/>
              <w:spacing w:before="106" w:line="202" w:lineRule="exact"/>
              <w:ind w:right="75"/>
              <w:jc w:val="right"/>
              <w:rPr>
                <w:sz w:val="19"/>
              </w:rPr>
            </w:pPr>
            <w:r>
              <w:rPr>
                <w:spacing w:val="-2"/>
                <w:sz w:val="19"/>
              </w:rPr>
              <w:t>(11.292)</w:t>
            </w:r>
          </w:p>
        </w:tc>
      </w:tr>
      <w:tr w:rsidR="006857A9" w14:paraId="7D33E0E4" w14:textId="77777777">
        <w:trPr>
          <w:trHeight w:val="218"/>
        </w:trPr>
        <w:tc>
          <w:tcPr>
            <w:tcW w:w="4172" w:type="dxa"/>
          </w:tcPr>
          <w:p w14:paraId="2DF3239A" w14:textId="77777777" w:rsidR="006857A9" w:rsidRDefault="00606FBE">
            <w:pPr>
              <w:pStyle w:val="TableParagraph"/>
              <w:spacing w:line="198" w:lineRule="exact"/>
              <w:ind w:left="50"/>
              <w:rPr>
                <w:sz w:val="19"/>
              </w:rPr>
            </w:pPr>
            <w:r>
              <w:rPr>
                <w:spacing w:val="-2"/>
                <w:sz w:val="19"/>
              </w:rPr>
              <w:t>Materiais</w:t>
            </w:r>
          </w:p>
        </w:tc>
        <w:tc>
          <w:tcPr>
            <w:tcW w:w="778" w:type="dxa"/>
          </w:tcPr>
          <w:p w14:paraId="63A9A7C8" w14:textId="77777777" w:rsidR="006857A9" w:rsidRDefault="006857A9">
            <w:pPr>
              <w:pStyle w:val="TableParagraph"/>
              <w:rPr>
                <w:rFonts w:ascii="Times New Roman"/>
                <w:sz w:val="14"/>
              </w:rPr>
            </w:pPr>
          </w:p>
        </w:tc>
        <w:tc>
          <w:tcPr>
            <w:tcW w:w="1412" w:type="dxa"/>
          </w:tcPr>
          <w:p w14:paraId="7E967F84" w14:textId="77777777" w:rsidR="006857A9" w:rsidRDefault="00606FBE">
            <w:pPr>
              <w:pStyle w:val="TableParagraph"/>
              <w:spacing w:line="198" w:lineRule="exact"/>
              <w:ind w:right="72"/>
              <w:jc w:val="right"/>
              <w:rPr>
                <w:sz w:val="19"/>
              </w:rPr>
            </w:pPr>
            <w:r>
              <w:rPr>
                <w:spacing w:val="-4"/>
                <w:sz w:val="19"/>
              </w:rPr>
              <w:t>(22)</w:t>
            </w:r>
          </w:p>
        </w:tc>
        <w:tc>
          <w:tcPr>
            <w:tcW w:w="161" w:type="dxa"/>
          </w:tcPr>
          <w:p w14:paraId="6EA6DF50" w14:textId="77777777" w:rsidR="006857A9" w:rsidRDefault="006857A9">
            <w:pPr>
              <w:pStyle w:val="TableParagraph"/>
              <w:rPr>
                <w:rFonts w:ascii="Times New Roman"/>
                <w:sz w:val="14"/>
              </w:rPr>
            </w:pPr>
          </w:p>
        </w:tc>
        <w:tc>
          <w:tcPr>
            <w:tcW w:w="1385" w:type="dxa"/>
          </w:tcPr>
          <w:p w14:paraId="12D203B7" w14:textId="77777777" w:rsidR="006857A9" w:rsidRDefault="00606FBE">
            <w:pPr>
              <w:pStyle w:val="TableParagraph"/>
              <w:spacing w:line="198" w:lineRule="exact"/>
              <w:ind w:right="73"/>
              <w:jc w:val="right"/>
              <w:rPr>
                <w:sz w:val="19"/>
              </w:rPr>
            </w:pPr>
            <w:r>
              <w:rPr>
                <w:spacing w:val="-5"/>
                <w:sz w:val="19"/>
              </w:rPr>
              <w:t>(5)</w:t>
            </w:r>
          </w:p>
        </w:tc>
        <w:tc>
          <w:tcPr>
            <w:tcW w:w="162" w:type="dxa"/>
          </w:tcPr>
          <w:p w14:paraId="1DE53C81" w14:textId="77777777" w:rsidR="006857A9" w:rsidRDefault="006857A9">
            <w:pPr>
              <w:pStyle w:val="TableParagraph"/>
              <w:rPr>
                <w:rFonts w:ascii="Times New Roman"/>
                <w:sz w:val="14"/>
              </w:rPr>
            </w:pPr>
          </w:p>
        </w:tc>
        <w:tc>
          <w:tcPr>
            <w:tcW w:w="1364" w:type="dxa"/>
          </w:tcPr>
          <w:p w14:paraId="7E4EDD1A" w14:textId="77777777" w:rsidR="006857A9" w:rsidRDefault="00606FBE">
            <w:pPr>
              <w:pStyle w:val="TableParagraph"/>
              <w:spacing w:line="198" w:lineRule="exact"/>
              <w:ind w:right="72"/>
              <w:jc w:val="right"/>
              <w:rPr>
                <w:sz w:val="19"/>
              </w:rPr>
            </w:pPr>
            <w:r>
              <w:rPr>
                <w:spacing w:val="-4"/>
                <w:sz w:val="19"/>
              </w:rPr>
              <w:t>(48)</w:t>
            </w:r>
          </w:p>
        </w:tc>
        <w:tc>
          <w:tcPr>
            <w:tcW w:w="190" w:type="dxa"/>
          </w:tcPr>
          <w:p w14:paraId="32853026" w14:textId="77777777" w:rsidR="006857A9" w:rsidRDefault="006857A9">
            <w:pPr>
              <w:pStyle w:val="TableParagraph"/>
              <w:rPr>
                <w:rFonts w:ascii="Times New Roman"/>
                <w:sz w:val="14"/>
              </w:rPr>
            </w:pPr>
          </w:p>
        </w:tc>
        <w:tc>
          <w:tcPr>
            <w:tcW w:w="1278" w:type="dxa"/>
          </w:tcPr>
          <w:p w14:paraId="3A94E577" w14:textId="77777777" w:rsidR="006857A9" w:rsidRDefault="00606FBE">
            <w:pPr>
              <w:pStyle w:val="TableParagraph"/>
              <w:spacing w:line="198" w:lineRule="exact"/>
              <w:ind w:right="75"/>
              <w:jc w:val="right"/>
              <w:rPr>
                <w:sz w:val="19"/>
              </w:rPr>
            </w:pPr>
            <w:r>
              <w:rPr>
                <w:spacing w:val="-5"/>
                <w:sz w:val="19"/>
              </w:rPr>
              <w:t>(2)</w:t>
            </w:r>
          </w:p>
        </w:tc>
      </w:tr>
      <w:tr w:rsidR="006857A9" w14:paraId="6D4343FD" w14:textId="77777777">
        <w:trPr>
          <w:trHeight w:val="218"/>
        </w:trPr>
        <w:tc>
          <w:tcPr>
            <w:tcW w:w="4172" w:type="dxa"/>
          </w:tcPr>
          <w:p w14:paraId="4A4782CA" w14:textId="77777777" w:rsidR="006857A9" w:rsidRDefault="00606FBE">
            <w:pPr>
              <w:pStyle w:val="TableParagraph"/>
              <w:spacing w:line="198" w:lineRule="exact"/>
              <w:ind w:left="50"/>
              <w:rPr>
                <w:sz w:val="19"/>
              </w:rPr>
            </w:pPr>
            <w:r>
              <w:rPr>
                <w:sz w:val="19"/>
              </w:rPr>
              <w:t>Serviços</w:t>
            </w:r>
            <w:r>
              <w:rPr>
                <w:spacing w:val="-5"/>
                <w:sz w:val="19"/>
              </w:rPr>
              <w:t xml:space="preserve"> </w:t>
            </w:r>
            <w:r>
              <w:rPr>
                <w:sz w:val="19"/>
              </w:rPr>
              <w:t>de</w:t>
            </w:r>
            <w:r>
              <w:rPr>
                <w:spacing w:val="-6"/>
                <w:sz w:val="19"/>
              </w:rPr>
              <w:t xml:space="preserve"> </w:t>
            </w:r>
            <w:r>
              <w:rPr>
                <w:spacing w:val="-2"/>
                <w:sz w:val="19"/>
              </w:rPr>
              <w:t>Terceiros</w:t>
            </w:r>
          </w:p>
        </w:tc>
        <w:tc>
          <w:tcPr>
            <w:tcW w:w="778" w:type="dxa"/>
          </w:tcPr>
          <w:p w14:paraId="347151E1" w14:textId="77777777" w:rsidR="006857A9" w:rsidRDefault="006857A9">
            <w:pPr>
              <w:pStyle w:val="TableParagraph"/>
              <w:rPr>
                <w:rFonts w:ascii="Times New Roman"/>
                <w:sz w:val="14"/>
              </w:rPr>
            </w:pPr>
          </w:p>
        </w:tc>
        <w:tc>
          <w:tcPr>
            <w:tcW w:w="1412" w:type="dxa"/>
          </w:tcPr>
          <w:p w14:paraId="7A5EFE0D" w14:textId="77777777" w:rsidR="006857A9" w:rsidRDefault="00606FBE">
            <w:pPr>
              <w:pStyle w:val="TableParagraph"/>
              <w:spacing w:line="198" w:lineRule="exact"/>
              <w:ind w:right="72"/>
              <w:jc w:val="right"/>
              <w:rPr>
                <w:sz w:val="19"/>
              </w:rPr>
            </w:pPr>
            <w:r>
              <w:rPr>
                <w:spacing w:val="-2"/>
                <w:sz w:val="19"/>
              </w:rPr>
              <w:t>(4.299)</w:t>
            </w:r>
          </w:p>
        </w:tc>
        <w:tc>
          <w:tcPr>
            <w:tcW w:w="161" w:type="dxa"/>
          </w:tcPr>
          <w:p w14:paraId="29452658" w14:textId="77777777" w:rsidR="006857A9" w:rsidRDefault="006857A9">
            <w:pPr>
              <w:pStyle w:val="TableParagraph"/>
              <w:rPr>
                <w:rFonts w:ascii="Times New Roman"/>
                <w:sz w:val="14"/>
              </w:rPr>
            </w:pPr>
          </w:p>
        </w:tc>
        <w:tc>
          <w:tcPr>
            <w:tcW w:w="1385" w:type="dxa"/>
          </w:tcPr>
          <w:p w14:paraId="5CDCCDEA" w14:textId="77777777" w:rsidR="006857A9" w:rsidRDefault="00606FBE">
            <w:pPr>
              <w:pStyle w:val="TableParagraph"/>
              <w:spacing w:line="198" w:lineRule="exact"/>
              <w:ind w:right="73"/>
              <w:jc w:val="right"/>
              <w:rPr>
                <w:sz w:val="19"/>
              </w:rPr>
            </w:pPr>
            <w:r>
              <w:rPr>
                <w:spacing w:val="-2"/>
                <w:sz w:val="19"/>
              </w:rPr>
              <w:t>(2.499)</w:t>
            </w:r>
          </w:p>
        </w:tc>
        <w:tc>
          <w:tcPr>
            <w:tcW w:w="162" w:type="dxa"/>
          </w:tcPr>
          <w:p w14:paraId="1DD482F2" w14:textId="77777777" w:rsidR="006857A9" w:rsidRDefault="006857A9">
            <w:pPr>
              <w:pStyle w:val="TableParagraph"/>
              <w:rPr>
                <w:rFonts w:ascii="Times New Roman"/>
                <w:sz w:val="14"/>
              </w:rPr>
            </w:pPr>
          </w:p>
        </w:tc>
        <w:tc>
          <w:tcPr>
            <w:tcW w:w="1364" w:type="dxa"/>
          </w:tcPr>
          <w:p w14:paraId="7CB037D5" w14:textId="77777777" w:rsidR="006857A9" w:rsidRDefault="00606FBE">
            <w:pPr>
              <w:pStyle w:val="TableParagraph"/>
              <w:spacing w:line="198" w:lineRule="exact"/>
              <w:ind w:right="72"/>
              <w:jc w:val="right"/>
              <w:rPr>
                <w:sz w:val="19"/>
              </w:rPr>
            </w:pPr>
            <w:r>
              <w:rPr>
                <w:spacing w:val="-2"/>
                <w:sz w:val="19"/>
              </w:rPr>
              <w:t>(3.393)</w:t>
            </w:r>
          </w:p>
        </w:tc>
        <w:tc>
          <w:tcPr>
            <w:tcW w:w="190" w:type="dxa"/>
          </w:tcPr>
          <w:p w14:paraId="0F5ACFE2" w14:textId="77777777" w:rsidR="006857A9" w:rsidRDefault="006857A9">
            <w:pPr>
              <w:pStyle w:val="TableParagraph"/>
              <w:rPr>
                <w:rFonts w:ascii="Times New Roman"/>
                <w:sz w:val="14"/>
              </w:rPr>
            </w:pPr>
          </w:p>
        </w:tc>
        <w:tc>
          <w:tcPr>
            <w:tcW w:w="1278" w:type="dxa"/>
          </w:tcPr>
          <w:p w14:paraId="29E5BAFD" w14:textId="77777777" w:rsidR="006857A9" w:rsidRDefault="00606FBE">
            <w:pPr>
              <w:pStyle w:val="TableParagraph"/>
              <w:spacing w:line="198" w:lineRule="exact"/>
              <w:ind w:right="75"/>
              <w:jc w:val="right"/>
              <w:rPr>
                <w:sz w:val="19"/>
              </w:rPr>
            </w:pPr>
            <w:r>
              <w:rPr>
                <w:spacing w:val="-2"/>
                <w:sz w:val="19"/>
              </w:rPr>
              <w:t>(1.958)</w:t>
            </w:r>
          </w:p>
        </w:tc>
      </w:tr>
      <w:tr w:rsidR="006857A9" w14:paraId="12C69D23" w14:textId="77777777">
        <w:trPr>
          <w:trHeight w:val="218"/>
        </w:trPr>
        <w:tc>
          <w:tcPr>
            <w:tcW w:w="4172" w:type="dxa"/>
          </w:tcPr>
          <w:p w14:paraId="48943712" w14:textId="77777777" w:rsidR="006857A9" w:rsidRDefault="00606FBE">
            <w:pPr>
              <w:pStyle w:val="TableParagraph"/>
              <w:spacing w:line="198" w:lineRule="exact"/>
              <w:ind w:left="50"/>
              <w:rPr>
                <w:sz w:val="19"/>
              </w:rPr>
            </w:pPr>
            <w:r>
              <w:rPr>
                <w:sz w:val="19"/>
              </w:rPr>
              <w:t>Gerais</w:t>
            </w:r>
            <w:r>
              <w:rPr>
                <w:spacing w:val="-8"/>
                <w:sz w:val="19"/>
              </w:rPr>
              <w:t xml:space="preserve"> </w:t>
            </w:r>
            <w:r>
              <w:rPr>
                <w:sz w:val="19"/>
              </w:rPr>
              <w:t>de</w:t>
            </w:r>
            <w:r>
              <w:rPr>
                <w:spacing w:val="-9"/>
                <w:sz w:val="19"/>
              </w:rPr>
              <w:t xml:space="preserve"> </w:t>
            </w:r>
            <w:r>
              <w:rPr>
                <w:sz w:val="19"/>
              </w:rPr>
              <w:t>Funcionamento</w:t>
            </w:r>
            <w:r>
              <w:rPr>
                <w:spacing w:val="-8"/>
                <w:sz w:val="19"/>
              </w:rPr>
              <w:t xml:space="preserve"> </w:t>
            </w:r>
            <w:r>
              <w:rPr>
                <w:sz w:val="19"/>
              </w:rPr>
              <w:t>das</w:t>
            </w:r>
            <w:r>
              <w:rPr>
                <w:spacing w:val="-7"/>
                <w:sz w:val="19"/>
              </w:rPr>
              <w:t xml:space="preserve"> </w:t>
            </w:r>
            <w:r>
              <w:rPr>
                <w:spacing w:val="-2"/>
                <w:sz w:val="19"/>
              </w:rPr>
              <w:t>Instalações</w:t>
            </w:r>
          </w:p>
        </w:tc>
        <w:tc>
          <w:tcPr>
            <w:tcW w:w="778" w:type="dxa"/>
          </w:tcPr>
          <w:p w14:paraId="7911989C" w14:textId="77777777" w:rsidR="006857A9" w:rsidRDefault="006857A9">
            <w:pPr>
              <w:pStyle w:val="TableParagraph"/>
              <w:rPr>
                <w:rFonts w:ascii="Times New Roman"/>
                <w:sz w:val="14"/>
              </w:rPr>
            </w:pPr>
          </w:p>
        </w:tc>
        <w:tc>
          <w:tcPr>
            <w:tcW w:w="1412" w:type="dxa"/>
          </w:tcPr>
          <w:p w14:paraId="3318882B" w14:textId="77777777" w:rsidR="006857A9" w:rsidRDefault="00606FBE">
            <w:pPr>
              <w:pStyle w:val="TableParagraph"/>
              <w:spacing w:line="198" w:lineRule="exact"/>
              <w:ind w:right="72"/>
              <w:jc w:val="right"/>
              <w:rPr>
                <w:sz w:val="19"/>
              </w:rPr>
            </w:pPr>
            <w:r>
              <w:rPr>
                <w:spacing w:val="-2"/>
                <w:sz w:val="19"/>
              </w:rPr>
              <w:t>(3.281)</w:t>
            </w:r>
          </w:p>
        </w:tc>
        <w:tc>
          <w:tcPr>
            <w:tcW w:w="161" w:type="dxa"/>
          </w:tcPr>
          <w:p w14:paraId="4F2C97E3" w14:textId="77777777" w:rsidR="006857A9" w:rsidRDefault="006857A9">
            <w:pPr>
              <w:pStyle w:val="TableParagraph"/>
              <w:rPr>
                <w:rFonts w:ascii="Times New Roman"/>
                <w:sz w:val="14"/>
              </w:rPr>
            </w:pPr>
          </w:p>
        </w:tc>
        <w:tc>
          <w:tcPr>
            <w:tcW w:w="1385" w:type="dxa"/>
          </w:tcPr>
          <w:p w14:paraId="7CCBB721" w14:textId="77777777" w:rsidR="006857A9" w:rsidRDefault="00606FBE">
            <w:pPr>
              <w:pStyle w:val="TableParagraph"/>
              <w:spacing w:line="198" w:lineRule="exact"/>
              <w:ind w:right="73"/>
              <w:jc w:val="right"/>
              <w:rPr>
                <w:sz w:val="19"/>
              </w:rPr>
            </w:pPr>
            <w:r>
              <w:rPr>
                <w:spacing w:val="-2"/>
                <w:sz w:val="19"/>
              </w:rPr>
              <w:t>(1.647)</w:t>
            </w:r>
          </w:p>
        </w:tc>
        <w:tc>
          <w:tcPr>
            <w:tcW w:w="162" w:type="dxa"/>
          </w:tcPr>
          <w:p w14:paraId="2E3D5AC2" w14:textId="77777777" w:rsidR="006857A9" w:rsidRDefault="006857A9">
            <w:pPr>
              <w:pStyle w:val="TableParagraph"/>
              <w:rPr>
                <w:rFonts w:ascii="Times New Roman"/>
                <w:sz w:val="14"/>
              </w:rPr>
            </w:pPr>
          </w:p>
        </w:tc>
        <w:tc>
          <w:tcPr>
            <w:tcW w:w="1364" w:type="dxa"/>
          </w:tcPr>
          <w:p w14:paraId="02CFA25E" w14:textId="77777777" w:rsidR="006857A9" w:rsidRDefault="00606FBE">
            <w:pPr>
              <w:pStyle w:val="TableParagraph"/>
              <w:spacing w:line="198" w:lineRule="exact"/>
              <w:ind w:right="72"/>
              <w:jc w:val="right"/>
              <w:rPr>
                <w:sz w:val="19"/>
              </w:rPr>
            </w:pPr>
            <w:r>
              <w:rPr>
                <w:spacing w:val="-2"/>
                <w:sz w:val="19"/>
              </w:rPr>
              <w:t>(3.430)</w:t>
            </w:r>
          </w:p>
        </w:tc>
        <w:tc>
          <w:tcPr>
            <w:tcW w:w="190" w:type="dxa"/>
          </w:tcPr>
          <w:p w14:paraId="7294941C" w14:textId="77777777" w:rsidR="006857A9" w:rsidRDefault="006857A9">
            <w:pPr>
              <w:pStyle w:val="TableParagraph"/>
              <w:rPr>
                <w:rFonts w:ascii="Times New Roman"/>
                <w:sz w:val="14"/>
              </w:rPr>
            </w:pPr>
          </w:p>
        </w:tc>
        <w:tc>
          <w:tcPr>
            <w:tcW w:w="1278" w:type="dxa"/>
          </w:tcPr>
          <w:p w14:paraId="4902FD92" w14:textId="77777777" w:rsidR="006857A9" w:rsidRDefault="00606FBE">
            <w:pPr>
              <w:pStyle w:val="TableParagraph"/>
              <w:spacing w:line="198" w:lineRule="exact"/>
              <w:ind w:right="75"/>
              <w:jc w:val="right"/>
              <w:rPr>
                <w:sz w:val="19"/>
              </w:rPr>
            </w:pPr>
            <w:r>
              <w:rPr>
                <w:spacing w:val="-2"/>
                <w:sz w:val="19"/>
              </w:rPr>
              <w:t>(1.707)</w:t>
            </w:r>
          </w:p>
        </w:tc>
      </w:tr>
      <w:tr w:rsidR="006857A9" w14:paraId="7A35CA91" w14:textId="77777777">
        <w:trPr>
          <w:trHeight w:val="218"/>
        </w:trPr>
        <w:tc>
          <w:tcPr>
            <w:tcW w:w="4172" w:type="dxa"/>
          </w:tcPr>
          <w:p w14:paraId="68870C0C" w14:textId="77777777" w:rsidR="006857A9" w:rsidRDefault="00606FBE">
            <w:pPr>
              <w:pStyle w:val="TableParagraph"/>
              <w:spacing w:line="198" w:lineRule="exact"/>
              <w:ind w:left="50"/>
              <w:rPr>
                <w:sz w:val="19"/>
              </w:rPr>
            </w:pPr>
            <w:r>
              <w:rPr>
                <w:sz w:val="19"/>
              </w:rPr>
              <w:t>Gerais</w:t>
            </w:r>
            <w:r>
              <w:rPr>
                <w:spacing w:val="-7"/>
                <w:sz w:val="19"/>
              </w:rPr>
              <w:t xml:space="preserve"> </w:t>
            </w:r>
            <w:r>
              <w:rPr>
                <w:sz w:val="19"/>
              </w:rPr>
              <w:t>da</w:t>
            </w:r>
            <w:r>
              <w:rPr>
                <w:spacing w:val="-8"/>
                <w:sz w:val="19"/>
              </w:rPr>
              <w:t xml:space="preserve"> </w:t>
            </w:r>
            <w:r>
              <w:rPr>
                <w:spacing w:val="-2"/>
                <w:sz w:val="19"/>
              </w:rPr>
              <w:t>Administração</w:t>
            </w:r>
          </w:p>
        </w:tc>
        <w:tc>
          <w:tcPr>
            <w:tcW w:w="778" w:type="dxa"/>
          </w:tcPr>
          <w:p w14:paraId="1FE61B60" w14:textId="77777777" w:rsidR="006857A9" w:rsidRDefault="006857A9">
            <w:pPr>
              <w:pStyle w:val="TableParagraph"/>
              <w:rPr>
                <w:rFonts w:ascii="Times New Roman"/>
                <w:sz w:val="14"/>
              </w:rPr>
            </w:pPr>
          </w:p>
        </w:tc>
        <w:tc>
          <w:tcPr>
            <w:tcW w:w="1412" w:type="dxa"/>
          </w:tcPr>
          <w:p w14:paraId="59B504BF" w14:textId="77777777" w:rsidR="006857A9" w:rsidRDefault="00606FBE">
            <w:pPr>
              <w:pStyle w:val="TableParagraph"/>
              <w:spacing w:line="198" w:lineRule="exact"/>
              <w:ind w:right="72"/>
              <w:jc w:val="right"/>
              <w:rPr>
                <w:sz w:val="19"/>
              </w:rPr>
            </w:pPr>
            <w:r>
              <w:rPr>
                <w:spacing w:val="-2"/>
                <w:sz w:val="19"/>
              </w:rPr>
              <w:t>(2.427)</w:t>
            </w:r>
          </w:p>
        </w:tc>
        <w:tc>
          <w:tcPr>
            <w:tcW w:w="161" w:type="dxa"/>
          </w:tcPr>
          <w:p w14:paraId="1083E92F" w14:textId="77777777" w:rsidR="006857A9" w:rsidRDefault="006857A9">
            <w:pPr>
              <w:pStyle w:val="TableParagraph"/>
              <w:rPr>
                <w:rFonts w:ascii="Times New Roman"/>
                <w:sz w:val="14"/>
              </w:rPr>
            </w:pPr>
          </w:p>
        </w:tc>
        <w:tc>
          <w:tcPr>
            <w:tcW w:w="1385" w:type="dxa"/>
          </w:tcPr>
          <w:p w14:paraId="2F9562BA" w14:textId="77777777" w:rsidR="006857A9" w:rsidRDefault="00606FBE">
            <w:pPr>
              <w:pStyle w:val="TableParagraph"/>
              <w:spacing w:line="198" w:lineRule="exact"/>
              <w:ind w:right="73"/>
              <w:jc w:val="right"/>
              <w:rPr>
                <w:sz w:val="19"/>
              </w:rPr>
            </w:pPr>
            <w:r>
              <w:rPr>
                <w:spacing w:val="-2"/>
                <w:sz w:val="19"/>
              </w:rPr>
              <w:t>(1.256)</w:t>
            </w:r>
          </w:p>
        </w:tc>
        <w:tc>
          <w:tcPr>
            <w:tcW w:w="162" w:type="dxa"/>
          </w:tcPr>
          <w:p w14:paraId="10F94B52" w14:textId="77777777" w:rsidR="006857A9" w:rsidRDefault="006857A9">
            <w:pPr>
              <w:pStyle w:val="TableParagraph"/>
              <w:rPr>
                <w:rFonts w:ascii="Times New Roman"/>
                <w:sz w:val="14"/>
              </w:rPr>
            </w:pPr>
          </w:p>
        </w:tc>
        <w:tc>
          <w:tcPr>
            <w:tcW w:w="1364" w:type="dxa"/>
          </w:tcPr>
          <w:p w14:paraId="46CB42C9" w14:textId="77777777" w:rsidR="006857A9" w:rsidRDefault="00606FBE">
            <w:pPr>
              <w:pStyle w:val="TableParagraph"/>
              <w:spacing w:line="198" w:lineRule="exact"/>
              <w:ind w:right="72"/>
              <w:jc w:val="right"/>
              <w:rPr>
                <w:sz w:val="19"/>
              </w:rPr>
            </w:pPr>
            <w:r>
              <w:rPr>
                <w:spacing w:val="-2"/>
                <w:sz w:val="19"/>
              </w:rPr>
              <w:t>(1.250)</w:t>
            </w:r>
          </w:p>
        </w:tc>
        <w:tc>
          <w:tcPr>
            <w:tcW w:w="190" w:type="dxa"/>
          </w:tcPr>
          <w:p w14:paraId="7ECDE31F" w14:textId="77777777" w:rsidR="006857A9" w:rsidRDefault="006857A9">
            <w:pPr>
              <w:pStyle w:val="TableParagraph"/>
              <w:rPr>
                <w:rFonts w:ascii="Times New Roman"/>
                <w:sz w:val="14"/>
              </w:rPr>
            </w:pPr>
          </w:p>
        </w:tc>
        <w:tc>
          <w:tcPr>
            <w:tcW w:w="1278" w:type="dxa"/>
          </w:tcPr>
          <w:p w14:paraId="3B8F0EC1" w14:textId="77777777" w:rsidR="006857A9" w:rsidRDefault="00606FBE">
            <w:pPr>
              <w:pStyle w:val="TableParagraph"/>
              <w:spacing w:line="198" w:lineRule="exact"/>
              <w:ind w:right="75"/>
              <w:jc w:val="right"/>
              <w:rPr>
                <w:sz w:val="19"/>
              </w:rPr>
            </w:pPr>
            <w:r>
              <w:rPr>
                <w:spacing w:val="-2"/>
                <w:sz w:val="19"/>
              </w:rPr>
              <w:t>(617)</w:t>
            </w:r>
          </w:p>
        </w:tc>
      </w:tr>
      <w:tr w:rsidR="006857A9" w14:paraId="11B8AD51" w14:textId="77777777">
        <w:trPr>
          <w:trHeight w:val="215"/>
        </w:trPr>
        <w:tc>
          <w:tcPr>
            <w:tcW w:w="4172" w:type="dxa"/>
          </w:tcPr>
          <w:p w14:paraId="7CA90F50" w14:textId="77777777" w:rsidR="006857A9" w:rsidRDefault="00606FBE">
            <w:pPr>
              <w:pStyle w:val="TableParagraph"/>
              <w:spacing w:line="195" w:lineRule="exact"/>
              <w:ind w:left="50"/>
              <w:rPr>
                <w:sz w:val="19"/>
              </w:rPr>
            </w:pPr>
            <w:r>
              <w:rPr>
                <w:sz w:val="19"/>
              </w:rPr>
              <w:t>Impostos,</w:t>
            </w:r>
            <w:r>
              <w:rPr>
                <w:spacing w:val="-6"/>
                <w:sz w:val="19"/>
              </w:rPr>
              <w:t xml:space="preserve"> </w:t>
            </w:r>
            <w:r>
              <w:rPr>
                <w:sz w:val="19"/>
              </w:rPr>
              <w:t>Taxas</w:t>
            </w:r>
            <w:r>
              <w:rPr>
                <w:spacing w:val="-4"/>
                <w:sz w:val="19"/>
              </w:rPr>
              <w:t xml:space="preserve"> </w:t>
            </w:r>
            <w:r>
              <w:rPr>
                <w:sz w:val="19"/>
              </w:rPr>
              <w:t>e</w:t>
            </w:r>
            <w:r>
              <w:rPr>
                <w:spacing w:val="-6"/>
                <w:sz w:val="19"/>
              </w:rPr>
              <w:t xml:space="preserve"> </w:t>
            </w:r>
            <w:r>
              <w:rPr>
                <w:spacing w:val="-2"/>
                <w:sz w:val="19"/>
              </w:rPr>
              <w:t>Contribuições</w:t>
            </w:r>
          </w:p>
        </w:tc>
        <w:tc>
          <w:tcPr>
            <w:tcW w:w="778" w:type="dxa"/>
          </w:tcPr>
          <w:p w14:paraId="7CBD6CF7" w14:textId="77777777" w:rsidR="006857A9" w:rsidRDefault="006857A9">
            <w:pPr>
              <w:pStyle w:val="TableParagraph"/>
              <w:rPr>
                <w:rFonts w:ascii="Times New Roman"/>
                <w:sz w:val="14"/>
              </w:rPr>
            </w:pPr>
          </w:p>
        </w:tc>
        <w:tc>
          <w:tcPr>
            <w:tcW w:w="1412" w:type="dxa"/>
            <w:tcBorders>
              <w:bottom w:val="single" w:sz="8" w:space="0" w:color="000000"/>
            </w:tcBorders>
          </w:tcPr>
          <w:p w14:paraId="0A0A3825" w14:textId="77777777" w:rsidR="006857A9" w:rsidRDefault="00606FBE">
            <w:pPr>
              <w:pStyle w:val="TableParagraph"/>
              <w:spacing w:line="195" w:lineRule="exact"/>
              <w:ind w:right="72"/>
              <w:jc w:val="right"/>
              <w:rPr>
                <w:sz w:val="19"/>
              </w:rPr>
            </w:pPr>
            <w:r>
              <w:rPr>
                <w:spacing w:val="-2"/>
                <w:sz w:val="19"/>
              </w:rPr>
              <w:t>(454)</w:t>
            </w:r>
          </w:p>
        </w:tc>
        <w:tc>
          <w:tcPr>
            <w:tcW w:w="161" w:type="dxa"/>
          </w:tcPr>
          <w:p w14:paraId="45189305" w14:textId="77777777" w:rsidR="006857A9" w:rsidRDefault="006857A9">
            <w:pPr>
              <w:pStyle w:val="TableParagraph"/>
              <w:rPr>
                <w:rFonts w:ascii="Times New Roman"/>
                <w:sz w:val="14"/>
              </w:rPr>
            </w:pPr>
          </w:p>
        </w:tc>
        <w:tc>
          <w:tcPr>
            <w:tcW w:w="1385" w:type="dxa"/>
            <w:tcBorders>
              <w:bottom w:val="single" w:sz="8" w:space="0" w:color="000000"/>
            </w:tcBorders>
          </w:tcPr>
          <w:p w14:paraId="5ACD0DC4" w14:textId="77777777" w:rsidR="006857A9" w:rsidRDefault="00606FBE">
            <w:pPr>
              <w:pStyle w:val="TableParagraph"/>
              <w:spacing w:line="195" w:lineRule="exact"/>
              <w:ind w:right="73"/>
              <w:jc w:val="right"/>
              <w:rPr>
                <w:sz w:val="19"/>
              </w:rPr>
            </w:pPr>
            <w:r>
              <w:rPr>
                <w:spacing w:val="-2"/>
                <w:sz w:val="19"/>
              </w:rPr>
              <w:t>(113)</w:t>
            </w:r>
          </w:p>
        </w:tc>
        <w:tc>
          <w:tcPr>
            <w:tcW w:w="162" w:type="dxa"/>
          </w:tcPr>
          <w:p w14:paraId="07960813" w14:textId="77777777" w:rsidR="006857A9" w:rsidRDefault="006857A9">
            <w:pPr>
              <w:pStyle w:val="TableParagraph"/>
              <w:rPr>
                <w:rFonts w:ascii="Times New Roman"/>
                <w:sz w:val="14"/>
              </w:rPr>
            </w:pPr>
          </w:p>
        </w:tc>
        <w:tc>
          <w:tcPr>
            <w:tcW w:w="1364" w:type="dxa"/>
            <w:tcBorders>
              <w:bottom w:val="single" w:sz="8" w:space="0" w:color="000000"/>
            </w:tcBorders>
          </w:tcPr>
          <w:p w14:paraId="21C07BA6" w14:textId="77777777" w:rsidR="006857A9" w:rsidRDefault="00606FBE">
            <w:pPr>
              <w:pStyle w:val="TableParagraph"/>
              <w:spacing w:line="195" w:lineRule="exact"/>
              <w:ind w:right="72"/>
              <w:jc w:val="right"/>
              <w:rPr>
                <w:sz w:val="19"/>
              </w:rPr>
            </w:pPr>
            <w:r>
              <w:rPr>
                <w:spacing w:val="-2"/>
                <w:sz w:val="19"/>
              </w:rPr>
              <w:t>(103)</w:t>
            </w:r>
          </w:p>
        </w:tc>
        <w:tc>
          <w:tcPr>
            <w:tcW w:w="190" w:type="dxa"/>
          </w:tcPr>
          <w:p w14:paraId="7054525D" w14:textId="77777777" w:rsidR="006857A9" w:rsidRDefault="006857A9">
            <w:pPr>
              <w:pStyle w:val="TableParagraph"/>
              <w:rPr>
                <w:rFonts w:ascii="Times New Roman"/>
                <w:sz w:val="14"/>
              </w:rPr>
            </w:pPr>
          </w:p>
        </w:tc>
        <w:tc>
          <w:tcPr>
            <w:tcW w:w="1278" w:type="dxa"/>
            <w:tcBorders>
              <w:bottom w:val="single" w:sz="8" w:space="0" w:color="000000"/>
            </w:tcBorders>
          </w:tcPr>
          <w:p w14:paraId="6DE8A96D" w14:textId="77777777" w:rsidR="006857A9" w:rsidRDefault="00606FBE">
            <w:pPr>
              <w:pStyle w:val="TableParagraph"/>
              <w:spacing w:line="195" w:lineRule="exact"/>
              <w:ind w:right="75"/>
              <w:jc w:val="right"/>
              <w:rPr>
                <w:sz w:val="19"/>
              </w:rPr>
            </w:pPr>
            <w:r>
              <w:rPr>
                <w:spacing w:val="-4"/>
                <w:sz w:val="19"/>
              </w:rPr>
              <w:t>(48)</w:t>
            </w:r>
          </w:p>
        </w:tc>
      </w:tr>
      <w:tr w:rsidR="006857A9" w14:paraId="17B22192" w14:textId="77777777">
        <w:trPr>
          <w:trHeight w:val="220"/>
        </w:trPr>
        <w:tc>
          <w:tcPr>
            <w:tcW w:w="4172" w:type="dxa"/>
          </w:tcPr>
          <w:p w14:paraId="74DDB37F" w14:textId="77777777" w:rsidR="006857A9" w:rsidRDefault="006857A9">
            <w:pPr>
              <w:pStyle w:val="TableParagraph"/>
              <w:rPr>
                <w:rFonts w:ascii="Times New Roman"/>
                <w:sz w:val="14"/>
              </w:rPr>
            </w:pPr>
          </w:p>
        </w:tc>
        <w:tc>
          <w:tcPr>
            <w:tcW w:w="778" w:type="dxa"/>
          </w:tcPr>
          <w:p w14:paraId="783BFC61" w14:textId="77777777" w:rsidR="006857A9" w:rsidRDefault="006857A9">
            <w:pPr>
              <w:pStyle w:val="TableParagraph"/>
              <w:rPr>
                <w:rFonts w:ascii="Times New Roman"/>
                <w:sz w:val="14"/>
              </w:rPr>
            </w:pPr>
          </w:p>
        </w:tc>
        <w:tc>
          <w:tcPr>
            <w:tcW w:w="1412" w:type="dxa"/>
            <w:tcBorders>
              <w:top w:val="single" w:sz="8" w:space="0" w:color="000000"/>
              <w:bottom w:val="single" w:sz="4" w:space="0" w:color="000000"/>
            </w:tcBorders>
          </w:tcPr>
          <w:p w14:paraId="304E0F26" w14:textId="77777777" w:rsidR="006857A9" w:rsidRDefault="00606FBE">
            <w:pPr>
              <w:pStyle w:val="TableParagraph"/>
              <w:spacing w:before="1" w:line="199" w:lineRule="exact"/>
              <w:ind w:right="72"/>
              <w:jc w:val="right"/>
              <w:rPr>
                <w:rFonts w:ascii="Arial"/>
                <w:b/>
                <w:sz w:val="19"/>
              </w:rPr>
            </w:pPr>
            <w:r>
              <w:rPr>
                <w:rFonts w:ascii="Arial"/>
                <w:b/>
                <w:spacing w:val="-2"/>
                <w:sz w:val="19"/>
              </w:rPr>
              <w:t>(35.553)</w:t>
            </w:r>
          </w:p>
        </w:tc>
        <w:tc>
          <w:tcPr>
            <w:tcW w:w="161" w:type="dxa"/>
          </w:tcPr>
          <w:p w14:paraId="3DA7ECA9" w14:textId="77777777" w:rsidR="006857A9" w:rsidRDefault="006857A9">
            <w:pPr>
              <w:pStyle w:val="TableParagraph"/>
              <w:rPr>
                <w:rFonts w:ascii="Times New Roman"/>
                <w:sz w:val="14"/>
              </w:rPr>
            </w:pPr>
          </w:p>
        </w:tc>
        <w:tc>
          <w:tcPr>
            <w:tcW w:w="1385" w:type="dxa"/>
            <w:tcBorders>
              <w:top w:val="single" w:sz="8" w:space="0" w:color="000000"/>
              <w:bottom w:val="single" w:sz="4" w:space="0" w:color="000000"/>
            </w:tcBorders>
          </w:tcPr>
          <w:p w14:paraId="6E2EF0A6" w14:textId="77777777" w:rsidR="006857A9" w:rsidRDefault="00606FBE">
            <w:pPr>
              <w:pStyle w:val="TableParagraph"/>
              <w:spacing w:before="1" w:line="199" w:lineRule="exact"/>
              <w:ind w:right="73"/>
              <w:jc w:val="right"/>
              <w:rPr>
                <w:rFonts w:ascii="Arial"/>
                <w:b/>
                <w:sz w:val="19"/>
              </w:rPr>
            </w:pPr>
            <w:r>
              <w:rPr>
                <w:rFonts w:ascii="Arial"/>
                <w:b/>
                <w:spacing w:val="-2"/>
                <w:sz w:val="19"/>
              </w:rPr>
              <w:t>(18.616)</w:t>
            </w:r>
          </w:p>
        </w:tc>
        <w:tc>
          <w:tcPr>
            <w:tcW w:w="162" w:type="dxa"/>
          </w:tcPr>
          <w:p w14:paraId="19D307AB" w14:textId="77777777" w:rsidR="006857A9" w:rsidRDefault="006857A9">
            <w:pPr>
              <w:pStyle w:val="TableParagraph"/>
              <w:rPr>
                <w:rFonts w:ascii="Times New Roman"/>
                <w:sz w:val="14"/>
              </w:rPr>
            </w:pPr>
          </w:p>
        </w:tc>
        <w:tc>
          <w:tcPr>
            <w:tcW w:w="1364" w:type="dxa"/>
            <w:tcBorders>
              <w:top w:val="single" w:sz="8" w:space="0" w:color="000000"/>
              <w:bottom w:val="single" w:sz="4" w:space="0" w:color="000000"/>
            </w:tcBorders>
          </w:tcPr>
          <w:p w14:paraId="4FD9EC3C" w14:textId="77777777" w:rsidR="006857A9" w:rsidRDefault="00606FBE">
            <w:pPr>
              <w:pStyle w:val="TableParagraph"/>
              <w:spacing w:before="1" w:line="199" w:lineRule="exact"/>
              <w:ind w:right="72"/>
              <w:jc w:val="right"/>
              <w:rPr>
                <w:rFonts w:ascii="Arial"/>
                <w:b/>
                <w:sz w:val="19"/>
              </w:rPr>
            </w:pPr>
            <w:r>
              <w:rPr>
                <w:rFonts w:ascii="Arial"/>
                <w:b/>
                <w:spacing w:val="-2"/>
                <w:sz w:val="19"/>
              </w:rPr>
              <w:t>(31.002)</w:t>
            </w:r>
          </w:p>
        </w:tc>
        <w:tc>
          <w:tcPr>
            <w:tcW w:w="190" w:type="dxa"/>
          </w:tcPr>
          <w:p w14:paraId="76488DB7" w14:textId="77777777" w:rsidR="006857A9" w:rsidRDefault="006857A9">
            <w:pPr>
              <w:pStyle w:val="TableParagraph"/>
              <w:rPr>
                <w:rFonts w:ascii="Times New Roman"/>
                <w:sz w:val="14"/>
              </w:rPr>
            </w:pPr>
          </w:p>
        </w:tc>
        <w:tc>
          <w:tcPr>
            <w:tcW w:w="1278" w:type="dxa"/>
            <w:tcBorders>
              <w:top w:val="single" w:sz="8" w:space="0" w:color="000000"/>
              <w:bottom w:val="single" w:sz="4" w:space="0" w:color="000000"/>
            </w:tcBorders>
          </w:tcPr>
          <w:p w14:paraId="5871901A" w14:textId="77777777" w:rsidR="006857A9" w:rsidRDefault="00606FBE">
            <w:pPr>
              <w:pStyle w:val="TableParagraph"/>
              <w:spacing w:before="1" w:line="199" w:lineRule="exact"/>
              <w:ind w:right="75"/>
              <w:jc w:val="right"/>
              <w:rPr>
                <w:rFonts w:ascii="Arial"/>
                <w:b/>
                <w:sz w:val="19"/>
              </w:rPr>
            </w:pPr>
            <w:r>
              <w:rPr>
                <w:rFonts w:ascii="Arial"/>
                <w:b/>
                <w:spacing w:val="-2"/>
                <w:sz w:val="19"/>
              </w:rPr>
              <w:t>(15.624)</w:t>
            </w:r>
          </w:p>
        </w:tc>
      </w:tr>
      <w:tr w:rsidR="006857A9" w14:paraId="1E13209D" w14:textId="77777777">
        <w:trPr>
          <w:trHeight w:val="725"/>
        </w:trPr>
        <w:tc>
          <w:tcPr>
            <w:tcW w:w="4172" w:type="dxa"/>
          </w:tcPr>
          <w:p w14:paraId="27BE95A3" w14:textId="77777777" w:rsidR="006857A9" w:rsidRDefault="006857A9">
            <w:pPr>
              <w:pStyle w:val="TableParagraph"/>
              <w:spacing w:before="66"/>
              <w:rPr>
                <w:sz w:val="19"/>
              </w:rPr>
            </w:pPr>
          </w:p>
          <w:p w14:paraId="557F5F83" w14:textId="77777777" w:rsidR="006857A9" w:rsidRDefault="00606FBE">
            <w:pPr>
              <w:pStyle w:val="TableParagraph"/>
              <w:ind w:left="50"/>
              <w:rPr>
                <w:rFonts w:ascii="Arial"/>
                <w:b/>
                <w:sz w:val="19"/>
              </w:rPr>
            </w:pPr>
            <w:r>
              <w:rPr>
                <w:rFonts w:ascii="Arial"/>
                <w:b/>
                <w:sz w:val="19"/>
              </w:rPr>
              <w:t>OUTRAS</w:t>
            </w:r>
            <w:r>
              <w:rPr>
                <w:rFonts w:ascii="Arial"/>
                <w:b/>
                <w:spacing w:val="-9"/>
                <w:sz w:val="19"/>
              </w:rPr>
              <w:t xml:space="preserve"> </w:t>
            </w:r>
            <w:r>
              <w:rPr>
                <w:rFonts w:ascii="Arial"/>
                <w:b/>
                <w:sz w:val="19"/>
              </w:rPr>
              <w:t>RECEITAS</w:t>
            </w:r>
            <w:r>
              <w:rPr>
                <w:rFonts w:ascii="Arial"/>
                <w:b/>
                <w:spacing w:val="-9"/>
                <w:sz w:val="19"/>
              </w:rPr>
              <w:t xml:space="preserve"> </w:t>
            </w:r>
            <w:r>
              <w:rPr>
                <w:rFonts w:ascii="Arial"/>
                <w:b/>
                <w:spacing w:val="-2"/>
                <w:sz w:val="19"/>
              </w:rPr>
              <w:t>OPERACIONAIS</w:t>
            </w:r>
          </w:p>
          <w:p w14:paraId="12800181" w14:textId="77777777" w:rsidR="006857A9" w:rsidRDefault="00606FBE">
            <w:pPr>
              <w:pStyle w:val="TableParagraph"/>
              <w:spacing w:line="202" w:lineRule="exact"/>
              <w:ind w:left="50"/>
              <w:rPr>
                <w:sz w:val="19"/>
              </w:rPr>
            </w:pPr>
            <w:r>
              <w:rPr>
                <w:sz w:val="19"/>
              </w:rPr>
              <w:t>Recursos</w:t>
            </w:r>
            <w:r>
              <w:rPr>
                <w:spacing w:val="-8"/>
                <w:sz w:val="19"/>
              </w:rPr>
              <w:t xml:space="preserve"> </w:t>
            </w:r>
            <w:r>
              <w:rPr>
                <w:sz w:val="19"/>
              </w:rPr>
              <w:t>Recebidos</w:t>
            </w:r>
            <w:r>
              <w:rPr>
                <w:spacing w:val="-8"/>
                <w:sz w:val="19"/>
              </w:rPr>
              <w:t xml:space="preserve"> </w:t>
            </w:r>
            <w:r>
              <w:rPr>
                <w:sz w:val="19"/>
              </w:rPr>
              <w:t>do</w:t>
            </w:r>
            <w:r>
              <w:rPr>
                <w:spacing w:val="-9"/>
                <w:sz w:val="19"/>
              </w:rPr>
              <w:t xml:space="preserve"> </w:t>
            </w:r>
            <w:r>
              <w:rPr>
                <w:sz w:val="19"/>
              </w:rPr>
              <w:t>Tesouro</w:t>
            </w:r>
            <w:r>
              <w:rPr>
                <w:spacing w:val="-9"/>
                <w:sz w:val="19"/>
              </w:rPr>
              <w:t xml:space="preserve"> </w:t>
            </w:r>
            <w:r>
              <w:rPr>
                <w:spacing w:val="-2"/>
                <w:sz w:val="19"/>
              </w:rPr>
              <w:t>Nacional</w:t>
            </w:r>
          </w:p>
        </w:tc>
        <w:tc>
          <w:tcPr>
            <w:tcW w:w="778" w:type="dxa"/>
          </w:tcPr>
          <w:p w14:paraId="53C66E54" w14:textId="77777777" w:rsidR="006857A9" w:rsidRDefault="006857A9">
            <w:pPr>
              <w:pStyle w:val="TableParagraph"/>
              <w:rPr>
                <w:sz w:val="19"/>
              </w:rPr>
            </w:pPr>
          </w:p>
          <w:p w14:paraId="7E837CC1" w14:textId="77777777" w:rsidR="006857A9" w:rsidRDefault="006857A9">
            <w:pPr>
              <w:pStyle w:val="TableParagraph"/>
              <w:spacing w:before="66"/>
              <w:rPr>
                <w:sz w:val="19"/>
              </w:rPr>
            </w:pPr>
          </w:p>
          <w:p w14:paraId="1555FC11" w14:textId="77777777" w:rsidR="006857A9" w:rsidRDefault="00606FBE">
            <w:pPr>
              <w:pStyle w:val="TableParagraph"/>
              <w:spacing w:line="202" w:lineRule="exact"/>
              <w:ind w:left="76"/>
              <w:jc w:val="center"/>
              <w:rPr>
                <w:sz w:val="19"/>
              </w:rPr>
            </w:pPr>
            <w:r>
              <w:rPr>
                <w:spacing w:val="-5"/>
                <w:sz w:val="19"/>
              </w:rPr>
              <w:t>23</w:t>
            </w:r>
          </w:p>
        </w:tc>
        <w:tc>
          <w:tcPr>
            <w:tcW w:w="1412" w:type="dxa"/>
            <w:tcBorders>
              <w:top w:val="single" w:sz="4" w:space="0" w:color="000000"/>
            </w:tcBorders>
          </w:tcPr>
          <w:p w14:paraId="1EB3C6B5" w14:textId="77777777" w:rsidR="006857A9" w:rsidRDefault="006857A9">
            <w:pPr>
              <w:pStyle w:val="TableParagraph"/>
              <w:rPr>
                <w:sz w:val="19"/>
              </w:rPr>
            </w:pPr>
          </w:p>
          <w:p w14:paraId="71DADFDF" w14:textId="77777777" w:rsidR="006857A9" w:rsidRDefault="006857A9">
            <w:pPr>
              <w:pStyle w:val="TableParagraph"/>
              <w:spacing w:before="66"/>
              <w:rPr>
                <w:sz w:val="19"/>
              </w:rPr>
            </w:pPr>
          </w:p>
          <w:p w14:paraId="74CB7135" w14:textId="77777777" w:rsidR="006857A9" w:rsidRDefault="00606FBE">
            <w:pPr>
              <w:pStyle w:val="TableParagraph"/>
              <w:spacing w:line="202" w:lineRule="exact"/>
              <w:ind w:right="70"/>
              <w:jc w:val="right"/>
              <w:rPr>
                <w:sz w:val="19"/>
              </w:rPr>
            </w:pPr>
            <w:r>
              <w:rPr>
                <w:spacing w:val="-2"/>
                <w:sz w:val="19"/>
              </w:rPr>
              <w:t>75.966</w:t>
            </w:r>
          </w:p>
        </w:tc>
        <w:tc>
          <w:tcPr>
            <w:tcW w:w="161" w:type="dxa"/>
          </w:tcPr>
          <w:p w14:paraId="3BC3008E" w14:textId="77777777" w:rsidR="006857A9" w:rsidRDefault="006857A9">
            <w:pPr>
              <w:pStyle w:val="TableParagraph"/>
              <w:rPr>
                <w:rFonts w:ascii="Times New Roman"/>
                <w:sz w:val="18"/>
              </w:rPr>
            </w:pPr>
          </w:p>
        </w:tc>
        <w:tc>
          <w:tcPr>
            <w:tcW w:w="1385" w:type="dxa"/>
            <w:tcBorders>
              <w:top w:val="single" w:sz="4" w:space="0" w:color="000000"/>
            </w:tcBorders>
          </w:tcPr>
          <w:p w14:paraId="42F91CA1" w14:textId="77777777" w:rsidR="006857A9" w:rsidRDefault="006857A9">
            <w:pPr>
              <w:pStyle w:val="TableParagraph"/>
              <w:rPr>
                <w:sz w:val="19"/>
              </w:rPr>
            </w:pPr>
          </w:p>
          <w:p w14:paraId="69CC2C8B" w14:textId="77777777" w:rsidR="006857A9" w:rsidRDefault="006857A9">
            <w:pPr>
              <w:pStyle w:val="TableParagraph"/>
              <w:spacing w:before="66"/>
              <w:rPr>
                <w:sz w:val="19"/>
              </w:rPr>
            </w:pPr>
          </w:p>
          <w:p w14:paraId="58D5CB74" w14:textId="77777777" w:rsidR="006857A9" w:rsidRDefault="00606FBE">
            <w:pPr>
              <w:pStyle w:val="TableParagraph"/>
              <w:spacing w:line="202" w:lineRule="exact"/>
              <w:ind w:right="71"/>
              <w:jc w:val="right"/>
              <w:rPr>
                <w:sz w:val="19"/>
              </w:rPr>
            </w:pPr>
            <w:r>
              <w:rPr>
                <w:spacing w:val="-2"/>
                <w:sz w:val="19"/>
              </w:rPr>
              <w:t>32.704</w:t>
            </w:r>
          </w:p>
        </w:tc>
        <w:tc>
          <w:tcPr>
            <w:tcW w:w="162" w:type="dxa"/>
          </w:tcPr>
          <w:p w14:paraId="1CEAFDC1" w14:textId="77777777" w:rsidR="006857A9" w:rsidRDefault="006857A9">
            <w:pPr>
              <w:pStyle w:val="TableParagraph"/>
              <w:rPr>
                <w:rFonts w:ascii="Times New Roman"/>
                <w:sz w:val="18"/>
              </w:rPr>
            </w:pPr>
          </w:p>
        </w:tc>
        <w:tc>
          <w:tcPr>
            <w:tcW w:w="1364" w:type="dxa"/>
            <w:tcBorders>
              <w:top w:val="single" w:sz="4" w:space="0" w:color="000000"/>
            </w:tcBorders>
          </w:tcPr>
          <w:p w14:paraId="7E159C11" w14:textId="77777777" w:rsidR="006857A9" w:rsidRDefault="006857A9">
            <w:pPr>
              <w:pStyle w:val="TableParagraph"/>
              <w:rPr>
                <w:sz w:val="19"/>
              </w:rPr>
            </w:pPr>
          </w:p>
          <w:p w14:paraId="1E1138E8" w14:textId="77777777" w:rsidR="006857A9" w:rsidRDefault="006857A9">
            <w:pPr>
              <w:pStyle w:val="TableParagraph"/>
              <w:spacing w:before="66"/>
              <w:rPr>
                <w:sz w:val="19"/>
              </w:rPr>
            </w:pPr>
          </w:p>
          <w:p w14:paraId="15C0D228" w14:textId="77777777" w:rsidR="006857A9" w:rsidRDefault="00606FBE">
            <w:pPr>
              <w:pStyle w:val="TableParagraph"/>
              <w:spacing w:line="202" w:lineRule="exact"/>
              <w:ind w:right="70"/>
              <w:jc w:val="right"/>
              <w:rPr>
                <w:sz w:val="19"/>
              </w:rPr>
            </w:pPr>
            <w:r>
              <w:rPr>
                <w:spacing w:val="-2"/>
                <w:sz w:val="19"/>
              </w:rPr>
              <w:t>85.919</w:t>
            </w:r>
          </w:p>
        </w:tc>
        <w:tc>
          <w:tcPr>
            <w:tcW w:w="190" w:type="dxa"/>
          </w:tcPr>
          <w:p w14:paraId="214B1303" w14:textId="77777777" w:rsidR="006857A9" w:rsidRDefault="006857A9">
            <w:pPr>
              <w:pStyle w:val="TableParagraph"/>
              <w:rPr>
                <w:rFonts w:ascii="Times New Roman"/>
                <w:sz w:val="18"/>
              </w:rPr>
            </w:pPr>
          </w:p>
        </w:tc>
        <w:tc>
          <w:tcPr>
            <w:tcW w:w="1278" w:type="dxa"/>
            <w:tcBorders>
              <w:top w:val="single" w:sz="4" w:space="0" w:color="000000"/>
            </w:tcBorders>
          </w:tcPr>
          <w:p w14:paraId="582522B2" w14:textId="77777777" w:rsidR="006857A9" w:rsidRDefault="006857A9">
            <w:pPr>
              <w:pStyle w:val="TableParagraph"/>
              <w:rPr>
                <w:sz w:val="19"/>
              </w:rPr>
            </w:pPr>
          </w:p>
          <w:p w14:paraId="23B0E0E1" w14:textId="77777777" w:rsidR="006857A9" w:rsidRDefault="006857A9">
            <w:pPr>
              <w:pStyle w:val="TableParagraph"/>
              <w:spacing w:before="66"/>
              <w:rPr>
                <w:sz w:val="19"/>
              </w:rPr>
            </w:pPr>
          </w:p>
          <w:p w14:paraId="53AFE5E3" w14:textId="77777777" w:rsidR="006857A9" w:rsidRDefault="00606FBE">
            <w:pPr>
              <w:pStyle w:val="TableParagraph"/>
              <w:spacing w:line="202" w:lineRule="exact"/>
              <w:ind w:right="74"/>
              <w:jc w:val="right"/>
              <w:rPr>
                <w:sz w:val="19"/>
              </w:rPr>
            </w:pPr>
            <w:r>
              <w:rPr>
                <w:spacing w:val="-2"/>
                <w:sz w:val="19"/>
              </w:rPr>
              <w:t>43.033</w:t>
            </w:r>
          </w:p>
        </w:tc>
      </w:tr>
      <w:tr w:rsidR="006857A9" w14:paraId="7CB5AC66" w14:textId="77777777">
        <w:trPr>
          <w:trHeight w:val="436"/>
        </w:trPr>
        <w:tc>
          <w:tcPr>
            <w:tcW w:w="4172" w:type="dxa"/>
          </w:tcPr>
          <w:p w14:paraId="5ED6F722" w14:textId="77777777" w:rsidR="006857A9" w:rsidRDefault="00606FBE">
            <w:pPr>
              <w:pStyle w:val="TableParagraph"/>
              <w:spacing w:line="218" w:lineRule="exact"/>
              <w:ind w:left="50"/>
              <w:rPr>
                <w:sz w:val="19"/>
              </w:rPr>
            </w:pPr>
            <w:r>
              <w:rPr>
                <w:sz w:val="19"/>
              </w:rPr>
              <w:t>Reembolso</w:t>
            </w:r>
            <w:r>
              <w:rPr>
                <w:spacing w:val="-6"/>
                <w:sz w:val="19"/>
              </w:rPr>
              <w:t xml:space="preserve"> </w:t>
            </w:r>
            <w:r>
              <w:rPr>
                <w:sz w:val="19"/>
              </w:rPr>
              <w:t>de</w:t>
            </w:r>
            <w:r>
              <w:rPr>
                <w:spacing w:val="-7"/>
                <w:sz w:val="19"/>
              </w:rPr>
              <w:t xml:space="preserve"> </w:t>
            </w:r>
            <w:r>
              <w:rPr>
                <w:sz w:val="19"/>
              </w:rPr>
              <w:t>Custos</w:t>
            </w:r>
            <w:r>
              <w:rPr>
                <w:spacing w:val="-6"/>
                <w:sz w:val="19"/>
              </w:rPr>
              <w:t xml:space="preserve"> </w:t>
            </w:r>
            <w:r>
              <w:rPr>
                <w:sz w:val="19"/>
              </w:rPr>
              <w:t>e</w:t>
            </w:r>
            <w:r>
              <w:rPr>
                <w:spacing w:val="-7"/>
                <w:sz w:val="19"/>
              </w:rPr>
              <w:t xml:space="preserve"> </w:t>
            </w:r>
            <w:r>
              <w:rPr>
                <w:sz w:val="19"/>
              </w:rPr>
              <w:t>Despesas</w:t>
            </w:r>
            <w:r>
              <w:rPr>
                <w:spacing w:val="-5"/>
                <w:sz w:val="19"/>
              </w:rPr>
              <w:t xml:space="preserve"> </w:t>
            </w:r>
            <w:r>
              <w:rPr>
                <w:sz w:val="19"/>
              </w:rPr>
              <w:t>–</w:t>
            </w:r>
            <w:r>
              <w:rPr>
                <w:spacing w:val="-7"/>
                <w:sz w:val="19"/>
              </w:rPr>
              <w:t xml:space="preserve"> </w:t>
            </w:r>
            <w:r>
              <w:rPr>
                <w:sz w:val="19"/>
              </w:rPr>
              <w:t xml:space="preserve">Leilões </w:t>
            </w:r>
            <w:r>
              <w:rPr>
                <w:spacing w:val="-2"/>
                <w:sz w:val="19"/>
              </w:rPr>
              <w:t>ANEEL</w:t>
            </w:r>
          </w:p>
        </w:tc>
        <w:tc>
          <w:tcPr>
            <w:tcW w:w="778" w:type="dxa"/>
          </w:tcPr>
          <w:p w14:paraId="77D3B3DB" w14:textId="77777777" w:rsidR="006857A9" w:rsidRDefault="00606FBE">
            <w:pPr>
              <w:pStyle w:val="TableParagraph"/>
              <w:spacing w:before="215" w:line="202" w:lineRule="exact"/>
              <w:ind w:left="76"/>
              <w:jc w:val="center"/>
              <w:rPr>
                <w:sz w:val="19"/>
              </w:rPr>
            </w:pPr>
            <w:r>
              <w:rPr>
                <w:spacing w:val="-5"/>
                <w:sz w:val="19"/>
              </w:rPr>
              <w:t>24</w:t>
            </w:r>
          </w:p>
        </w:tc>
        <w:tc>
          <w:tcPr>
            <w:tcW w:w="1412" w:type="dxa"/>
          </w:tcPr>
          <w:p w14:paraId="0FA7D6F7" w14:textId="77777777" w:rsidR="006857A9" w:rsidRDefault="00606FBE">
            <w:pPr>
              <w:pStyle w:val="TableParagraph"/>
              <w:spacing w:before="215" w:line="202" w:lineRule="exact"/>
              <w:ind w:right="72"/>
              <w:jc w:val="right"/>
              <w:rPr>
                <w:sz w:val="19"/>
              </w:rPr>
            </w:pPr>
            <w:r>
              <w:rPr>
                <w:spacing w:val="-2"/>
                <w:sz w:val="19"/>
              </w:rPr>
              <w:t>3.823</w:t>
            </w:r>
          </w:p>
        </w:tc>
        <w:tc>
          <w:tcPr>
            <w:tcW w:w="161" w:type="dxa"/>
          </w:tcPr>
          <w:p w14:paraId="34EE85B1" w14:textId="77777777" w:rsidR="006857A9" w:rsidRDefault="006857A9">
            <w:pPr>
              <w:pStyle w:val="TableParagraph"/>
              <w:rPr>
                <w:rFonts w:ascii="Times New Roman"/>
                <w:sz w:val="18"/>
              </w:rPr>
            </w:pPr>
          </w:p>
        </w:tc>
        <w:tc>
          <w:tcPr>
            <w:tcW w:w="1385" w:type="dxa"/>
          </w:tcPr>
          <w:p w14:paraId="3D8BA779" w14:textId="77777777" w:rsidR="006857A9" w:rsidRDefault="00606FBE">
            <w:pPr>
              <w:pStyle w:val="TableParagraph"/>
              <w:spacing w:before="215" w:line="202" w:lineRule="exact"/>
              <w:ind w:right="71"/>
              <w:jc w:val="right"/>
              <w:rPr>
                <w:sz w:val="19"/>
              </w:rPr>
            </w:pPr>
            <w:r>
              <w:rPr>
                <w:spacing w:val="-5"/>
                <w:sz w:val="19"/>
              </w:rPr>
              <w:t>671</w:t>
            </w:r>
          </w:p>
        </w:tc>
        <w:tc>
          <w:tcPr>
            <w:tcW w:w="162" w:type="dxa"/>
          </w:tcPr>
          <w:p w14:paraId="31A4B46F" w14:textId="77777777" w:rsidR="006857A9" w:rsidRDefault="006857A9">
            <w:pPr>
              <w:pStyle w:val="TableParagraph"/>
              <w:rPr>
                <w:rFonts w:ascii="Times New Roman"/>
                <w:sz w:val="18"/>
              </w:rPr>
            </w:pPr>
          </w:p>
        </w:tc>
        <w:tc>
          <w:tcPr>
            <w:tcW w:w="1364" w:type="dxa"/>
          </w:tcPr>
          <w:p w14:paraId="16AADA3F" w14:textId="77777777" w:rsidR="006857A9" w:rsidRDefault="00606FBE">
            <w:pPr>
              <w:pStyle w:val="TableParagraph"/>
              <w:spacing w:before="215" w:line="202" w:lineRule="exact"/>
              <w:ind w:right="69"/>
              <w:jc w:val="right"/>
              <w:rPr>
                <w:sz w:val="19"/>
              </w:rPr>
            </w:pPr>
            <w:r>
              <w:rPr>
                <w:sz w:val="19"/>
              </w:rPr>
              <w:t>-</w:t>
            </w:r>
          </w:p>
        </w:tc>
        <w:tc>
          <w:tcPr>
            <w:tcW w:w="190" w:type="dxa"/>
          </w:tcPr>
          <w:p w14:paraId="33836726" w14:textId="77777777" w:rsidR="006857A9" w:rsidRDefault="006857A9">
            <w:pPr>
              <w:pStyle w:val="TableParagraph"/>
              <w:rPr>
                <w:rFonts w:ascii="Times New Roman"/>
                <w:sz w:val="18"/>
              </w:rPr>
            </w:pPr>
          </w:p>
        </w:tc>
        <w:tc>
          <w:tcPr>
            <w:tcW w:w="1278" w:type="dxa"/>
          </w:tcPr>
          <w:p w14:paraId="5318E27D" w14:textId="77777777" w:rsidR="006857A9" w:rsidRDefault="00606FBE">
            <w:pPr>
              <w:pStyle w:val="TableParagraph"/>
              <w:spacing w:before="215" w:line="202" w:lineRule="exact"/>
              <w:ind w:right="73"/>
              <w:jc w:val="right"/>
              <w:rPr>
                <w:sz w:val="19"/>
              </w:rPr>
            </w:pPr>
            <w:r>
              <w:rPr>
                <w:sz w:val="19"/>
              </w:rPr>
              <w:t>-</w:t>
            </w:r>
          </w:p>
        </w:tc>
      </w:tr>
      <w:tr w:rsidR="006857A9" w14:paraId="74E2B5DA" w14:textId="77777777">
        <w:trPr>
          <w:trHeight w:val="215"/>
        </w:trPr>
        <w:tc>
          <w:tcPr>
            <w:tcW w:w="4172" w:type="dxa"/>
          </w:tcPr>
          <w:p w14:paraId="60A3C0D6" w14:textId="77777777" w:rsidR="006857A9" w:rsidRDefault="00606FBE">
            <w:pPr>
              <w:pStyle w:val="TableParagraph"/>
              <w:spacing w:line="195" w:lineRule="exact"/>
              <w:ind w:left="50"/>
              <w:rPr>
                <w:sz w:val="19"/>
              </w:rPr>
            </w:pPr>
            <w:r>
              <w:rPr>
                <w:sz w:val="19"/>
              </w:rPr>
              <w:t>Reversão</w:t>
            </w:r>
            <w:r>
              <w:rPr>
                <w:spacing w:val="-8"/>
                <w:sz w:val="19"/>
              </w:rPr>
              <w:t xml:space="preserve"> </w:t>
            </w:r>
            <w:r>
              <w:rPr>
                <w:sz w:val="19"/>
              </w:rPr>
              <w:t>de</w:t>
            </w:r>
            <w:r>
              <w:rPr>
                <w:spacing w:val="-7"/>
                <w:sz w:val="19"/>
              </w:rPr>
              <w:t xml:space="preserve"> </w:t>
            </w:r>
            <w:r>
              <w:rPr>
                <w:sz w:val="19"/>
              </w:rPr>
              <w:t>Provisões</w:t>
            </w:r>
            <w:r>
              <w:rPr>
                <w:spacing w:val="-6"/>
                <w:sz w:val="19"/>
              </w:rPr>
              <w:t xml:space="preserve"> </w:t>
            </w:r>
            <w:r>
              <w:rPr>
                <w:sz w:val="19"/>
              </w:rPr>
              <w:t>para</w:t>
            </w:r>
            <w:r>
              <w:rPr>
                <w:spacing w:val="-9"/>
                <w:sz w:val="19"/>
              </w:rPr>
              <w:t xml:space="preserve"> </w:t>
            </w:r>
            <w:r>
              <w:rPr>
                <w:spacing w:val="-2"/>
                <w:sz w:val="19"/>
              </w:rPr>
              <w:t>Contingências</w:t>
            </w:r>
          </w:p>
        </w:tc>
        <w:tc>
          <w:tcPr>
            <w:tcW w:w="778" w:type="dxa"/>
          </w:tcPr>
          <w:p w14:paraId="0529AE48" w14:textId="77777777" w:rsidR="006857A9" w:rsidRDefault="006857A9">
            <w:pPr>
              <w:pStyle w:val="TableParagraph"/>
              <w:rPr>
                <w:rFonts w:ascii="Times New Roman"/>
                <w:sz w:val="14"/>
              </w:rPr>
            </w:pPr>
          </w:p>
        </w:tc>
        <w:tc>
          <w:tcPr>
            <w:tcW w:w="1412" w:type="dxa"/>
            <w:tcBorders>
              <w:bottom w:val="single" w:sz="8" w:space="0" w:color="000000"/>
            </w:tcBorders>
          </w:tcPr>
          <w:p w14:paraId="2B0FC026" w14:textId="77777777" w:rsidR="006857A9" w:rsidRDefault="00606FBE">
            <w:pPr>
              <w:pStyle w:val="TableParagraph"/>
              <w:spacing w:line="195" w:lineRule="exact"/>
              <w:ind w:right="70"/>
              <w:jc w:val="right"/>
              <w:rPr>
                <w:sz w:val="19"/>
              </w:rPr>
            </w:pPr>
            <w:r>
              <w:rPr>
                <w:spacing w:val="-2"/>
                <w:sz w:val="19"/>
              </w:rPr>
              <w:t>3.112</w:t>
            </w:r>
          </w:p>
        </w:tc>
        <w:tc>
          <w:tcPr>
            <w:tcW w:w="161" w:type="dxa"/>
          </w:tcPr>
          <w:p w14:paraId="164B29EE" w14:textId="77777777" w:rsidR="006857A9" w:rsidRDefault="006857A9">
            <w:pPr>
              <w:pStyle w:val="TableParagraph"/>
              <w:rPr>
                <w:rFonts w:ascii="Times New Roman"/>
                <w:sz w:val="14"/>
              </w:rPr>
            </w:pPr>
          </w:p>
        </w:tc>
        <w:tc>
          <w:tcPr>
            <w:tcW w:w="1385" w:type="dxa"/>
            <w:tcBorders>
              <w:bottom w:val="single" w:sz="8" w:space="0" w:color="000000"/>
            </w:tcBorders>
          </w:tcPr>
          <w:p w14:paraId="5C9444CF" w14:textId="77777777" w:rsidR="006857A9" w:rsidRDefault="00606FBE">
            <w:pPr>
              <w:pStyle w:val="TableParagraph"/>
              <w:spacing w:line="195" w:lineRule="exact"/>
              <w:ind w:right="71"/>
              <w:jc w:val="right"/>
              <w:rPr>
                <w:sz w:val="19"/>
              </w:rPr>
            </w:pPr>
            <w:r>
              <w:rPr>
                <w:spacing w:val="-2"/>
                <w:sz w:val="19"/>
              </w:rPr>
              <w:t>3.112</w:t>
            </w:r>
          </w:p>
        </w:tc>
        <w:tc>
          <w:tcPr>
            <w:tcW w:w="162" w:type="dxa"/>
          </w:tcPr>
          <w:p w14:paraId="3F209FA0" w14:textId="77777777" w:rsidR="006857A9" w:rsidRDefault="006857A9">
            <w:pPr>
              <w:pStyle w:val="TableParagraph"/>
              <w:rPr>
                <w:rFonts w:ascii="Times New Roman"/>
                <w:sz w:val="14"/>
              </w:rPr>
            </w:pPr>
          </w:p>
        </w:tc>
        <w:tc>
          <w:tcPr>
            <w:tcW w:w="1364" w:type="dxa"/>
            <w:tcBorders>
              <w:bottom w:val="single" w:sz="8" w:space="0" w:color="000000"/>
            </w:tcBorders>
          </w:tcPr>
          <w:p w14:paraId="6198A294" w14:textId="77777777" w:rsidR="006857A9" w:rsidRDefault="00606FBE">
            <w:pPr>
              <w:pStyle w:val="TableParagraph"/>
              <w:spacing w:line="195" w:lineRule="exact"/>
              <w:ind w:right="70"/>
              <w:jc w:val="right"/>
              <w:rPr>
                <w:sz w:val="19"/>
              </w:rPr>
            </w:pPr>
            <w:r>
              <w:rPr>
                <w:spacing w:val="-5"/>
                <w:sz w:val="19"/>
              </w:rPr>
              <w:t>473</w:t>
            </w:r>
          </w:p>
        </w:tc>
        <w:tc>
          <w:tcPr>
            <w:tcW w:w="190" w:type="dxa"/>
          </w:tcPr>
          <w:p w14:paraId="37A1DF5C" w14:textId="77777777" w:rsidR="006857A9" w:rsidRDefault="006857A9">
            <w:pPr>
              <w:pStyle w:val="TableParagraph"/>
              <w:rPr>
                <w:rFonts w:ascii="Times New Roman"/>
                <w:sz w:val="14"/>
              </w:rPr>
            </w:pPr>
          </w:p>
        </w:tc>
        <w:tc>
          <w:tcPr>
            <w:tcW w:w="1278" w:type="dxa"/>
            <w:tcBorders>
              <w:bottom w:val="single" w:sz="8" w:space="0" w:color="000000"/>
            </w:tcBorders>
          </w:tcPr>
          <w:p w14:paraId="58028CDC" w14:textId="77777777" w:rsidR="006857A9" w:rsidRDefault="00606FBE">
            <w:pPr>
              <w:pStyle w:val="TableParagraph"/>
              <w:spacing w:line="195" w:lineRule="exact"/>
              <w:ind w:right="74"/>
              <w:jc w:val="right"/>
              <w:rPr>
                <w:sz w:val="19"/>
              </w:rPr>
            </w:pPr>
            <w:r>
              <w:rPr>
                <w:spacing w:val="-10"/>
                <w:sz w:val="19"/>
              </w:rPr>
              <w:t>1</w:t>
            </w:r>
          </w:p>
        </w:tc>
      </w:tr>
      <w:tr w:rsidR="006857A9" w14:paraId="0247C44C" w14:textId="77777777">
        <w:trPr>
          <w:trHeight w:val="483"/>
        </w:trPr>
        <w:tc>
          <w:tcPr>
            <w:tcW w:w="4172" w:type="dxa"/>
          </w:tcPr>
          <w:p w14:paraId="3867558C" w14:textId="77777777" w:rsidR="006857A9" w:rsidRDefault="006857A9">
            <w:pPr>
              <w:pStyle w:val="TableParagraph"/>
              <w:rPr>
                <w:rFonts w:ascii="Times New Roman"/>
                <w:sz w:val="18"/>
              </w:rPr>
            </w:pPr>
          </w:p>
        </w:tc>
        <w:tc>
          <w:tcPr>
            <w:tcW w:w="778" w:type="dxa"/>
          </w:tcPr>
          <w:p w14:paraId="6F499E51" w14:textId="77777777" w:rsidR="006857A9" w:rsidRDefault="006857A9">
            <w:pPr>
              <w:pStyle w:val="TableParagraph"/>
              <w:rPr>
                <w:rFonts w:ascii="Times New Roman"/>
                <w:sz w:val="18"/>
              </w:rPr>
            </w:pPr>
          </w:p>
        </w:tc>
        <w:tc>
          <w:tcPr>
            <w:tcW w:w="1412" w:type="dxa"/>
            <w:tcBorders>
              <w:top w:val="single" w:sz="8" w:space="0" w:color="000000"/>
            </w:tcBorders>
          </w:tcPr>
          <w:p w14:paraId="764B8E0C" w14:textId="77777777" w:rsidR="006857A9" w:rsidRDefault="00606FBE">
            <w:pPr>
              <w:pStyle w:val="TableParagraph"/>
              <w:spacing w:before="66"/>
              <w:ind w:right="72"/>
              <w:jc w:val="right"/>
              <w:rPr>
                <w:rFonts w:ascii="Arial"/>
                <w:b/>
                <w:sz w:val="19"/>
              </w:rPr>
            </w:pPr>
            <w:r>
              <w:rPr>
                <w:rFonts w:ascii="Arial"/>
                <w:b/>
                <w:spacing w:val="-2"/>
                <w:sz w:val="19"/>
              </w:rPr>
              <w:t>82.901</w:t>
            </w:r>
          </w:p>
        </w:tc>
        <w:tc>
          <w:tcPr>
            <w:tcW w:w="161" w:type="dxa"/>
          </w:tcPr>
          <w:p w14:paraId="4B954FAE" w14:textId="77777777" w:rsidR="006857A9" w:rsidRDefault="006857A9">
            <w:pPr>
              <w:pStyle w:val="TableParagraph"/>
              <w:rPr>
                <w:rFonts w:ascii="Times New Roman"/>
                <w:sz w:val="18"/>
              </w:rPr>
            </w:pPr>
          </w:p>
        </w:tc>
        <w:tc>
          <w:tcPr>
            <w:tcW w:w="1385" w:type="dxa"/>
            <w:tcBorders>
              <w:top w:val="single" w:sz="8" w:space="0" w:color="000000"/>
            </w:tcBorders>
          </w:tcPr>
          <w:p w14:paraId="3A1EA0A6" w14:textId="77777777" w:rsidR="006857A9" w:rsidRDefault="00606FBE">
            <w:pPr>
              <w:pStyle w:val="TableParagraph"/>
              <w:spacing w:before="66"/>
              <w:ind w:right="71"/>
              <w:jc w:val="right"/>
              <w:rPr>
                <w:rFonts w:ascii="Arial"/>
                <w:b/>
                <w:sz w:val="19"/>
              </w:rPr>
            </w:pPr>
            <w:r>
              <w:rPr>
                <w:rFonts w:ascii="Arial"/>
                <w:b/>
                <w:spacing w:val="-2"/>
                <w:sz w:val="19"/>
              </w:rPr>
              <w:t>36.487</w:t>
            </w:r>
          </w:p>
        </w:tc>
        <w:tc>
          <w:tcPr>
            <w:tcW w:w="162" w:type="dxa"/>
          </w:tcPr>
          <w:p w14:paraId="4405E35C" w14:textId="77777777" w:rsidR="006857A9" w:rsidRDefault="006857A9">
            <w:pPr>
              <w:pStyle w:val="TableParagraph"/>
              <w:rPr>
                <w:rFonts w:ascii="Times New Roman"/>
                <w:sz w:val="18"/>
              </w:rPr>
            </w:pPr>
          </w:p>
        </w:tc>
        <w:tc>
          <w:tcPr>
            <w:tcW w:w="1364" w:type="dxa"/>
            <w:tcBorders>
              <w:top w:val="single" w:sz="8" w:space="0" w:color="000000"/>
            </w:tcBorders>
          </w:tcPr>
          <w:p w14:paraId="30F01F35" w14:textId="77777777" w:rsidR="006857A9" w:rsidRDefault="00606FBE">
            <w:pPr>
              <w:pStyle w:val="TableParagraph"/>
              <w:spacing w:before="66"/>
              <w:ind w:right="70"/>
              <w:jc w:val="right"/>
              <w:rPr>
                <w:rFonts w:ascii="Arial"/>
                <w:b/>
                <w:sz w:val="19"/>
              </w:rPr>
            </w:pPr>
            <w:r>
              <w:rPr>
                <w:rFonts w:ascii="Arial"/>
                <w:b/>
                <w:spacing w:val="-2"/>
                <w:sz w:val="19"/>
              </w:rPr>
              <w:t>86.392</w:t>
            </w:r>
          </w:p>
        </w:tc>
        <w:tc>
          <w:tcPr>
            <w:tcW w:w="190" w:type="dxa"/>
          </w:tcPr>
          <w:p w14:paraId="06EA057B" w14:textId="77777777" w:rsidR="006857A9" w:rsidRDefault="006857A9">
            <w:pPr>
              <w:pStyle w:val="TableParagraph"/>
              <w:rPr>
                <w:rFonts w:ascii="Times New Roman"/>
                <w:sz w:val="18"/>
              </w:rPr>
            </w:pPr>
          </w:p>
        </w:tc>
        <w:tc>
          <w:tcPr>
            <w:tcW w:w="1278" w:type="dxa"/>
            <w:tcBorders>
              <w:top w:val="single" w:sz="8" w:space="0" w:color="000000"/>
            </w:tcBorders>
          </w:tcPr>
          <w:p w14:paraId="5AE0EF43" w14:textId="77777777" w:rsidR="006857A9" w:rsidRDefault="00606FBE">
            <w:pPr>
              <w:pStyle w:val="TableParagraph"/>
              <w:spacing w:before="66"/>
              <w:ind w:right="74"/>
              <w:jc w:val="right"/>
              <w:rPr>
                <w:rFonts w:ascii="Arial"/>
                <w:b/>
                <w:sz w:val="19"/>
              </w:rPr>
            </w:pPr>
            <w:r>
              <w:rPr>
                <w:rFonts w:ascii="Arial"/>
                <w:b/>
                <w:spacing w:val="-2"/>
                <w:sz w:val="19"/>
              </w:rPr>
              <w:t>43.034</w:t>
            </w:r>
          </w:p>
        </w:tc>
      </w:tr>
      <w:tr w:rsidR="006857A9" w14:paraId="3B5FA9B1" w14:textId="77777777">
        <w:trPr>
          <w:trHeight w:val="724"/>
        </w:trPr>
        <w:tc>
          <w:tcPr>
            <w:tcW w:w="4172" w:type="dxa"/>
          </w:tcPr>
          <w:p w14:paraId="16423AC1" w14:textId="77777777" w:rsidR="006857A9" w:rsidRDefault="00606FBE">
            <w:pPr>
              <w:pStyle w:val="TableParagraph"/>
              <w:spacing w:before="192"/>
              <w:ind w:left="50"/>
              <w:rPr>
                <w:rFonts w:ascii="Arial"/>
                <w:b/>
                <w:sz w:val="19"/>
              </w:rPr>
            </w:pPr>
            <w:r>
              <w:rPr>
                <w:rFonts w:ascii="Arial"/>
                <w:b/>
                <w:sz w:val="19"/>
              </w:rPr>
              <w:t>RESULTADO</w:t>
            </w:r>
            <w:r>
              <w:rPr>
                <w:rFonts w:ascii="Arial"/>
                <w:b/>
                <w:spacing w:val="-11"/>
                <w:sz w:val="19"/>
              </w:rPr>
              <w:t xml:space="preserve"> </w:t>
            </w:r>
            <w:r>
              <w:rPr>
                <w:rFonts w:ascii="Arial"/>
                <w:b/>
                <w:sz w:val="19"/>
              </w:rPr>
              <w:t>ANTES</w:t>
            </w:r>
            <w:r>
              <w:rPr>
                <w:rFonts w:ascii="Arial"/>
                <w:b/>
                <w:spacing w:val="-10"/>
                <w:sz w:val="19"/>
              </w:rPr>
              <w:t xml:space="preserve"> </w:t>
            </w:r>
            <w:r>
              <w:rPr>
                <w:rFonts w:ascii="Arial"/>
                <w:b/>
                <w:sz w:val="19"/>
              </w:rPr>
              <w:t>DAS</w:t>
            </w:r>
            <w:r>
              <w:rPr>
                <w:rFonts w:ascii="Arial"/>
                <w:b/>
                <w:spacing w:val="-10"/>
                <w:sz w:val="19"/>
              </w:rPr>
              <w:t xml:space="preserve"> </w:t>
            </w:r>
            <w:r>
              <w:rPr>
                <w:rFonts w:ascii="Arial"/>
                <w:b/>
                <w:sz w:val="19"/>
              </w:rPr>
              <w:t>RECEITAS</w:t>
            </w:r>
            <w:r>
              <w:rPr>
                <w:rFonts w:ascii="Arial"/>
                <w:b/>
                <w:spacing w:val="-10"/>
                <w:sz w:val="19"/>
              </w:rPr>
              <w:t xml:space="preserve"> </w:t>
            </w:r>
            <w:r>
              <w:rPr>
                <w:rFonts w:ascii="Arial"/>
                <w:b/>
                <w:sz w:val="19"/>
              </w:rPr>
              <w:t>E DESPESAS FINANCEIRAS</w:t>
            </w:r>
          </w:p>
        </w:tc>
        <w:tc>
          <w:tcPr>
            <w:tcW w:w="778" w:type="dxa"/>
          </w:tcPr>
          <w:p w14:paraId="05D4B8DD" w14:textId="77777777" w:rsidR="006857A9" w:rsidRDefault="006857A9">
            <w:pPr>
              <w:pStyle w:val="TableParagraph"/>
              <w:rPr>
                <w:rFonts w:ascii="Times New Roman"/>
                <w:sz w:val="18"/>
              </w:rPr>
            </w:pPr>
          </w:p>
        </w:tc>
        <w:tc>
          <w:tcPr>
            <w:tcW w:w="1412" w:type="dxa"/>
          </w:tcPr>
          <w:p w14:paraId="4CC4A9FC" w14:textId="77777777" w:rsidR="006857A9" w:rsidRDefault="006857A9">
            <w:pPr>
              <w:pStyle w:val="TableParagraph"/>
              <w:spacing w:before="192"/>
              <w:rPr>
                <w:sz w:val="19"/>
              </w:rPr>
            </w:pPr>
          </w:p>
          <w:p w14:paraId="2FBA0F20" w14:textId="77777777" w:rsidR="006857A9" w:rsidRDefault="00606FBE">
            <w:pPr>
              <w:pStyle w:val="TableParagraph"/>
              <w:ind w:right="72"/>
              <w:jc w:val="right"/>
              <w:rPr>
                <w:rFonts w:ascii="Arial"/>
                <w:b/>
                <w:sz w:val="19"/>
              </w:rPr>
            </w:pPr>
            <w:r>
              <w:rPr>
                <w:rFonts w:ascii="Arial"/>
                <w:b/>
                <w:spacing w:val="-2"/>
                <w:sz w:val="19"/>
              </w:rPr>
              <w:t>(14.448)</w:t>
            </w:r>
          </w:p>
        </w:tc>
        <w:tc>
          <w:tcPr>
            <w:tcW w:w="161" w:type="dxa"/>
          </w:tcPr>
          <w:p w14:paraId="0FE30BA8" w14:textId="77777777" w:rsidR="006857A9" w:rsidRDefault="006857A9">
            <w:pPr>
              <w:pStyle w:val="TableParagraph"/>
              <w:rPr>
                <w:rFonts w:ascii="Times New Roman"/>
                <w:sz w:val="18"/>
              </w:rPr>
            </w:pPr>
          </w:p>
        </w:tc>
        <w:tc>
          <w:tcPr>
            <w:tcW w:w="1385" w:type="dxa"/>
          </w:tcPr>
          <w:p w14:paraId="1442D505" w14:textId="77777777" w:rsidR="006857A9" w:rsidRDefault="006857A9">
            <w:pPr>
              <w:pStyle w:val="TableParagraph"/>
              <w:spacing w:before="192"/>
              <w:rPr>
                <w:sz w:val="19"/>
              </w:rPr>
            </w:pPr>
          </w:p>
          <w:p w14:paraId="62F2E201" w14:textId="77777777" w:rsidR="006857A9" w:rsidRDefault="00606FBE">
            <w:pPr>
              <w:pStyle w:val="TableParagraph"/>
              <w:ind w:right="70"/>
              <w:jc w:val="right"/>
              <w:rPr>
                <w:rFonts w:ascii="Arial"/>
                <w:b/>
                <w:sz w:val="19"/>
              </w:rPr>
            </w:pPr>
            <w:r>
              <w:rPr>
                <w:rFonts w:ascii="Arial"/>
                <w:b/>
                <w:spacing w:val="-2"/>
                <w:sz w:val="19"/>
              </w:rPr>
              <w:t>(14.355)</w:t>
            </w:r>
          </w:p>
        </w:tc>
        <w:tc>
          <w:tcPr>
            <w:tcW w:w="162" w:type="dxa"/>
          </w:tcPr>
          <w:p w14:paraId="1AD51B41" w14:textId="77777777" w:rsidR="006857A9" w:rsidRDefault="006857A9">
            <w:pPr>
              <w:pStyle w:val="TableParagraph"/>
              <w:rPr>
                <w:rFonts w:ascii="Times New Roman"/>
                <w:sz w:val="18"/>
              </w:rPr>
            </w:pPr>
          </w:p>
        </w:tc>
        <w:tc>
          <w:tcPr>
            <w:tcW w:w="1364" w:type="dxa"/>
          </w:tcPr>
          <w:p w14:paraId="7C834CC0" w14:textId="77777777" w:rsidR="006857A9" w:rsidRDefault="006857A9">
            <w:pPr>
              <w:pStyle w:val="TableParagraph"/>
              <w:spacing w:before="192"/>
              <w:rPr>
                <w:sz w:val="19"/>
              </w:rPr>
            </w:pPr>
          </w:p>
          <w:p w14:paraId="54244E2C" w14:textId="77777777" w:rsidR="006857A9" w:rsidRDefault="00606FBE">
            <w:pPr>
              <w:pStyle w:val="TableParagraph"/>
              <w:ind w:right="70"/>
              <w:jc w:val="right"/>
              <w:rPr>
                <w:rFonts w:ascii="Arial"/>
                <w:b/>
                <w:sz w:val="19"/>
              </w:rPr>
            </w:pPr>
            <w:r>
              <w:rPr>
                <w:rFonts w:ascii="Arial"/>
                <w:b/>
                <w:spacing w:val="-2"/>
                <w:sz w:val="19"/>
              </w:rPr>
              <w:t>(265)</w:t>
            </w:r>
          </w:p>
        </w:tc>
        <w:tc>
          <w:tcPr>
            <w:tcW w:w="190" w:type="dxa"/>
          </w:tcPr>
          <w:p w14:paraId="0FD7C188" w14:textId="77777777" w:rsidR="006857A9" w:rsidRDefault="006857A9">
            <w:pPr>
              <w:pStyle w:val="TableParagraph"/>
              <w:rPr>
                <w:rFonts w:ascii="Times New Roman"/>
                <w:sz w:val="18"/>
              </w:rPr>
            </w:pPr>
          </w:p>
        </w:tc>
        <w:tc>
          <w:tcPr>
            <w:tcW w:w="1278" w:type="dxa"/>
          </w:tcPr>
          <w:p w14:paraId="63284630" w14:textId="77777777" w:rsidR="006857A9" w:rsidRDefault="006857A9">
            <w:pPr>
              <w:pStyle w:val="TableParagraph"/>
              <w:spacing w:before="192"/>
              <w:rPr>
                <w:sz w:val="19"/>
              </w:rPr>
            </w:pPr>
          </w:p>
          <w:p w14:paraId="1B1979BB" w14:textId="77777777" w:rsidR="006857A9" w:rsidRDefault="00606FBE">
            <w:pPr>
              <w:pStyle w:val="TableParagraph"/>
              <w:ind w:right="75"/>
              <w:jc w:val="right"/>
              <w:rPr>
                <w:rFonts w:ascii="Arial"/>
                <w:b/>
                <w:sz w:val="19"/>
              </w:rPr>
            </w:pPr>
            <w:r>
              <w:rPr>
                <w:rFonts w:ascii="Arial"/>
                <w:b/>
                <w:spacing w:val="-5"/>
                <w:sz w:val="19"/>
              </w:rPr>
              <w:t>87</w:t>
            </w:r>
          </w:p>
        </w:tc>
      </w:tr>
      <w:tr w:rsidR="006857A9" w14:paraId="07BD37ED" w14:textId="77777777">
        <w:trPr>
          <w:trHeight w:val="310"/>
        </w:trPr>
        <w:tc>
          <w:tcPr>
            <w:tcW w:w="4172" w:type="dxa"/>
          </w:tcPr>
          <w:p w14:paraId="5FFDABF6" w14:textId="77777777" w:rsidR="006857A9" w:rsidRDefault="00606FBE">
            <w:pPr>
              <w:pStyle w:val="TableParagraph"/>
              <w:spacing w:before="89" w:line="202" w:lineRule="exact"/>
              <w:ind w:left="50"/>
              <w:rPr>
                <w:sz w:val="19"/>
              </w:rPr>
            </w:pPr>
            <w:r>
              <w:rPr>
                <w:sz w:val="19"/>
              </w:rPr>
              <w:t>Receitas</w:t>
            </w:r>
            <w:r>
              <w:rPr>
                <w:spacing w:val="-6"/>
                <w:sz w:val="19"/>
              </w:rPr>
              <w:t xml:space="preserve"> </w:t>
            </w:r>
            <w:r>
              <w:rPr>
                <w:spacing w:val="-2"/>
                <w:sz w:val="19"/>
              </w:rPr>
              <w:t>Financeiras</w:t>
            </w:r>
          </w:p>
        </w:tc>
        <w:tc>
          <w:tcPr>
            <w:tcW w:w="778" w:type="dxa"/>
          </w:tcPr>
          <w:p w14:paraId="21BAF335" w14:textId="77777777" w:rsidR="006857A9" w:rsidRDefault="00606FBE">
            <w:pPr>
              <w:pStyle w:val="TableParagraph"/>
              <w:spacing w:before="89" w:line="202" w:lineRule="exact"/>
              <w:ind w:left="76"/>
              <w:jc w:val="center"/>
              <w:rPr>
                <w:sz w:val="19"/>
              </w:rPr>
            </w:pPr>
            <w:r>
              <w:rPr>
                <w:spacing w:val="-5"/>
                <w:sz w:val="19"/>
              </w:rPr>
              <w:t>25</w:t>
            </w:r>
          </w:p>
        </w:tc>
        <w:tc>
          <w:tcPr>
            <w:tcW w:w="1412" w:type="dxa"/>
          </w:tcPr>
          <w:p w14:paraId="1C10EEE1" w14:textId="77777777" w:rsidR="006857A9" w:rsidRDefault="00606FBE">
            <w:pPr>
              <w:pStyle w:val="TableParagraph"/>
              <w:spacing w:before="89" w:line="202" w:lineRule="exact"/>
              <w:ind w:right="72"/>
              <w:jc w:val="right"/>
              <w:rPr>
                <w:sz w:val="19"/>
              </w:rPr>
            </w:pPr>
            <w:r>
              <w:rPr>
                <w:spacing w:val="-5"/>
                <w:sz w:val="19"/>
              </w:rPr>
              <w:t>539</w:t>
            </w:r>
          </w:p>
        </w:tc>
        <w:tc>
          <w:tcPr>
            <w:tcW w:w="161" w:type="dxa"/>
          </w:tcPr>
          <w:p w14:paraId="50A8F12C" w14:textId="77777777" w:rsidR="006857A9" w:rsidRDefault="006857A9">
            <w:pPr>
              <w:pStyle w:val="TableParagraph"/>
              <w:rPr>
                <w:rFonts w:ascii="Times New Roman"/>
                <w:sz w:val="18"/>
              </w:rPr>
            </w:pPr>
          </w:p>
        </w:tc>
        <w:tc>
          <w:tcPr>
            <w:tcW w:w="1385" w:type="dxa"/>
          </w:tcPr>
          <w:p w14:paraId="7C39111A" w14:textId="77777777" w:rsidR="006857A9" w:rsidRDefault="00606FBE">
            <w:pPr>
              <w:pStyle w:val="TableParagraph"/>
              <w:spacing w:before="89" w:line="202" w:lineRule="exact"/>
              <w:ind w:right="71"/>
              <w:jc w:val="right"/>
              <w:rPr>
                <w:sz w:val="19"/>
              </w:rPr>
            </w:pPr>
            <w:r>
              <w:rPr>
                <w:spacing w:val="-5"/>
                <w:sz w:val="19"/>
              </w:rPr>
              <w:t>253</w:t>
            </w:r>
          </w:p>
        </w:tc>
        <w:tc>
          <w:tcPr>
            <w:tcW w:w="162" w:type="dxa"/>
          </w:tcPr>
          <w:p w14:paraId="345216C5" w14:textId="77777777" w:rsidR="006857A9" w:rsidRDefault="006857A9">
            <w:pPr>
              <w:pStyle w:val="TableParagraph"/>
              <w:rPr>
                <w:rFonts w:ascii="Times New Roman"/>
                <w:sz w:val="18"/>
              </w:rPr>
            </w:pPr>
          </w:p>
        </w:tc>
        <w:tc>
          <w:tcPr>
            <w:tcW w:w="1364" w:type="dxa"/>
          </w:tcPr>
          <w:p w14:paraId="4C405503" w14:textId="77777777" w:rsidR="006857A9" w:rsidRDefault="00606FBE">
            <w:pPr>
              <w:pStyle w:val="TableParagraph"/>
              <w:spacing w:before="89" w:line="202" w:lineRule="exact"/>
              <w:ind w:right="70"/>
              <w:jc w:val="right"/>
              <w:rPr>
                <w:sz w:val="19"/>
              </w:rPr>
            </w:pPr>
            <w:r>
              <w:rPr>
                <w:spacing w:val="-5"/>
                <w:sz w:val="19"/>
              </w:rPr>
              <w:t>392</w:t>
            </w:r>
          </w:p>
        </w:tc>
        <w:tc>
          <w:tcPr>
            <w:tcW w:w="190" w:type="dxa"/>
          </w:tcPr>
          <w:p w14:paraId="5B0A3EF0" w14:textId="77777777" w:rsidR="006857A9" w:rsidRDefault="006857A9">
            <w:pPr>
              <w:pStyle w:val="TableParagraph"/>
              <w:rPr>
                <w:rFonts w:ascii="Times New Roman"/>
                <w:sz w:val="18"/>
              </w:rPr>
            </w:pPr>
          </w:p>
        </w:tc>
        <w:tc>
          <w:tcPr>
            <w:tcW w:w="1278" w:type="dxa"/>
          </w:tcPr>
          <w:p w14:paraId="331D57C7" w14:textId="77777777" w:rsidR="006857A9" w:rsidRDefault="00606FBE">
            <w:pPr>
              <w:pStyle w:val="TableParagraph"/>
              <w:spacing w:before="89" w:line="202" w:lineRule="exact"/>
              <w:ind w:right="75"/>
              <w:jc w:val="right"/>
              <w:rPr>
                <w:sz w:val="19"/>
              </w:rPr>
            </w:pPr>
            <w:r>
              <w:rPr>
                <w:spacing w:val="-5"/>
                <w:sz w:val="19"/>
              </w:rPr>
              <w:t>168</w:t>
            </w:r>
          </w:p>
        </w:tc>
      </w:tr>
      <w:tr w:rsidR="006857A9" w14:paraId="59676FAE" w14:textId="77777777">
        <w:trPr>
          <w:trHeight w:val="433"/>
        </w:trPr>
        <w:tc>
          <w:tcPr>
            <w:tcW w:w="4172" w:type="dxa"/>
          </w:tcPr>
          <w:p w14:paraId="01172F48" w14:textId="77777777" w:rsidR="006857A9" w:rsidRDefault="00606FBE">
            <w:pPr>
              <w:pStyle w:val="TableParagraph"/>
              <w:spacing w:line="215" w:lineRule="exact"/>
              <w:ind w:left="50"/>
              <w:rPr>
                <w:sz w:val="19"/>
              </w:rPr>
            </w:pPr>
            <w:r>
              <w:rPr>
                <w:sz w:val="19"/>
              </w:rPr>
              <w:t>Despesas</w:t>
            </w:r>
            <w:r>
              <w:rPr>
                <w:spacing w:val="-6"/>
                <w:sz w:val="19"/>
              </w:rPr>
              <w:t xml:space="preserve"> </w:t>
            </w:r>
            <w:r>
              <w:rPr>
                <w:spacing w:val="-2"/>
                <w:sz w:val="19"/>
              </w:rPr>
              <w:t>Financeiras</w:t>
            </w:r>
          </w:p>
        </w:tc>
        <w:tc>
          <w:tcPr>
            <w:tcW w:w="778" w:type="dxa"/>
          </w:tcPr>
          <w:p w14:paraId="717D88C3" w14:textId="77777777" w:rsidR="006857A9" w:rsidRDefault="00606FBE">
            <w:pPr>
              <w:pStyle w:val="TableParagraph"/>
              <w:spacing w:line="215" w:lineRule="exact"/>
              <w:ind w:left="76"/>
              <w:jc w:val="center"/>
              <w:rPr>
                <w:sz w:val="19"/>
              </w:rPr>
            </w:pPr>
            <w:r>
              <w:rPr>
                <w:spacing w:val="-5"/>
                <w:sz w:val="19"/>
              </w:rPr>
              <w:t>25</w:t>
            </w:r>
          </w:p>
        </w:tc>
        <w:tc>
          <w:tcPr>
            <w:tcW w:w="1412" w:type="dxa"/>
            <w:tcBorders>
              <w:bottom w:val="single" w:sz="8" w:space="0" w:color="000000"/>
            </w:tcBorders>
          </w:tcPr>
          <w:p w14:paraId="77F4961A" w14:textId="77777777" w:rsidR="006857A9" w:rsidRDefault="00606FBE">
            <w:pPr>
              <w:pStyle w:val="TableParagraph"/>
              <w:spacing w:line="215" w:lineRule="exact"/>
              <w:ind w:right="72"/>
              <w:jc w:val="right"/>
              <w:rPr>
                <w:sz w:val="19"/>
              </w:rPr>
            </w:pPr>
            <w:r>
              <w:rPr>
                <w:spacing w:val="-2"/>
                <w:sz w:val="19"/>
              </w:rPr>
              <w:t>(766)</w:t>
            </w:r>
          </w:p>
        </w:tc>
        <w:tc>
          <w:tcPr>
            <w:tcW w:w="161" w:type="dxa"/>
          </w:tcPr>
          <w:p w14:paraId="7D2F5329" w14:textId="77777777" w:rsidR="006857A9" w:rsidRDefault="006857A9">
            <w:pPr>
              <w:pStyle w:val="TableParagraph"/>
              <w:rPr>
                <w:rFonts w:ascii="Times New Roman"/>
                <w:sz w:val="18"/>
              </w:rPr>
            </w:pPr>
          </w:p>
        </w:tc>
        <w:tc>
          <w:tcPr>
            <w:tcW w:w="1385" w:type="dxa"/>
            <w:tcBorders>
              <w:bottom w:val="single" w:sz="8" w:space="0" w:color="000000"/>
            </w:tcBorders>
          </w:tcPr>
          <w:p w14:paraId="1B964581" w14:textId="77777777" w:rsidR="006857A9" w:rsidRDefault="00606FBE">
            <w:pPr>
              <w:pStyle w:val="TableParagraph"/>
              <w:spacing w:line="215" w:lineRule="exact"/>
              <w:ind w:right="73"/>
              <w:jc w:val="right"/>
              <w:rPr>
                <w:sz w:val="19"/>
              </w:rPr>
            </w:pPr>
            <w:r>
              <w:rPr>
                <w:spacing w:val="-2"/>
                <w:sz w:val="19"/>
              </w:rPr>
              <w:t>(439)</w:t>
            </w:r>
          </w:p>
        </w:tc>
        <w:tc>
          <w:tcPr>
            <w:tcW w:w="162" w:type="dxa"/>
          </w:tcPr>
          <w:p w14:paraId="6EF53835" w14:textId="77777777" w:rsidR="006857A9" w:rsidRDefault="006857A9">
            <w:pPr>
              <w:pStyle w:val="TableParagraph"/>
              <w:rPr>
                <w:rFonts w:ascii="Times New Roman"/>
                <w:sz w:val="18"/>
              </w:rPr>
            </w:pPr>
          </w:p>
        </w:tc>
        <w:tc>
          <w:tcPr>
            <w:tcW w:w="1364" w:type="dxa"/>
            <w:tcBorders>
              <w:bottom w:val="single" w:sz="8" w:space="0" w:color="000000"/>
            </w:tcBorders>
          </w:tcPr>
          <w:p w14:paraId="507A3AFF" w14:textId="77777777" w:rsidR="006857A9" w:rsidRDefault="00606FBE">
            <w:pPr>
              <w:pStyle w:val="TableParagraph"/>
              <w:spacing w:line="215" w:lineRule="exact"/>
              <w:ind w:right="72"/>
              <w:jc w:val="right"/>
              <w:rPr>
                <w:sz w:val="19"/>
              </w:rPr>
            </w:pPr>
            <w:r>
              <w:rPr>
                <w:spacing w:val="-2"/>
                <w:sz w:val="19"/>
              </w:rPr>
              <w:t>(803)</w:t>
            </w:r>
          </w:p>
        </w:tc>
        <w:tc>
          <w:tcPr>
            <w:tcW w:w="190" w:type="dxa"/>
          </w:tcPr>
          <w:p w14:paraId="7C361848" w14:textId="77777777" w:rsidR="006857A9" w:rsidRDefault="006857A9">
            <w:pPr>
              <w:pStyle w:val="TableParagraph"/>
              <w:rPr>
                <w:rFonts w:ascii="Times New Roman"/>
                <w:sz w:val="18"/>
              </w:rPr>
            </w:pPr>
          </w:p>
        </w:tc>
        <w:tc>
          <w:tcPr>
            <w:tcW w:w="1278" w:type="dxa"/>
            <w:tcBorders>
              <w:bottom w:val="single" w:sz="8" w:space="0" w:color="000000"/>
            </w:tcBorders>
          </w:tcPr>
          <w:p w14:paraId="424E8595" w14:textId="77777777" w:rsidR="006857A9" w:rsidRDefault="00606FBE">
            <w:pPr>
              <w:pStyle w:val="TableParagraph"/>
              <w:spacing w:line="215" w:lineRule="exact"/>
              <w:ind w:right="75"/>
              <w:jc w:val="right"/>
              <w:rPr>
                <w:sz w:val="19"/>
              </w:rPr>
            </w:pPr>
            <w:r>
              <w:rPr>
                <w:spacing w:val="-2"/>
                <w:sz w:val="19"/>
              </w:rPr>
              <w:t>(306)</w:t>
            </w:r>
          </w:p>
        </w:tc>
      </w:tr>
      <w:tr w:rsidR="006857A9" w14:paraId="7F008639" w14:textId="77777777">
        <w:trPr>
          <w:trHeight w:val="217"/>
        </w:trPr>
        <w:tc>
          <w:tcPr>
            <w:tcW w:w="4172" w:type="dxa"/>
          </w:tcPr>
          <w:p w14:paraId="70345C25" w14:textId="77777777" w:rsidR="006857A9" w:rsidRDefault="006857A9">
            <w:pPr>
              <w:pStyle w:val="TableParagraph"/>
              <w:rPr>
                <w:rFonts w:ascii="Times New Roman"/>
                <w:sz w:val="14"/>
              </w:rPr>
            </w:pPr>
          </w:p>
        </w:tc>
        <w:tc>
          <w:tcPr>
            <w:tcW w:w="778" w:type="dxa"/>
          </w:tcPr>
          <w:p w14:paraId="23BFF3E6" w14:textId="77777777" w:rsidR="006857A9" w:rsidRDefault="006857A9">
            <w:pPr>
              <w:pStyle w:val="TableParagraph"/>
              <w:rPr>
                <w:rFonts w:ascii="Times New Roman"/>
                <w:sz w:val="14"/>
              </w:rPr>
            </w:pPr>
          </w:p>
        </w:tc>
        <w:tc>
          <w:tcPr>
            <w:tcW w:w="1412" w:type="dxa"/>
            <w:tcBorders>
              <w:top w:val="single" w:sz="8" w:space="0" w:color="000000"/>
              <w:bottom w:val="single" w:sz="4" w:space="0" w:color="000000"/>
            </w:tcBorders>
          </w:tcPr>
          <w:p w14:paraId="15FC8D28" w14:textId="77777777" w:rsidR="006857A9" w:rsidRDefault="00606FBE">
            <w:pPr>
              <w:pStyle w:val="TableParagraph"/>
              <w:spacing w:line="198" w:lineRule="exact"/>
              <w:ind w:right="72"/>
              <w:jc w:val="right"/>
              <w:rPr>
                <w:rFonts w:ascii="Arial"/>
                <w:b/>
                <w:sz w:val="19"/>
              </w:rPr>
            </w:pPr>
            <w:r>
              <w:rPr>
                <w:rFonts w:ascii="Arial"/>
                <w:b/>
                <w:spacing w:val="-2"/>
                <w:sz w:val="19"/>
              </w:rPr>
              <w:t>(227)</w:t>
            </w:r>
          </w:p>
        </w:tc>
        <w:tc>
          <w:tcPr>
            <w:tcW w:w="161" w:type="dxa"/>
          </w:tcPr>
          <w:p w14:paraId="14BFFFC4" w14:textId="77777777" w:rsidR="006857A9" w:rsidRDefault="006857A9">
            <w:pPr>
              <w:pStyle w:val="TableParagraph"/>
              <w:rPr>
                <w:rFonts w:ascii="Times New Roman"/>
                <w:sz w:val="14"/>
              </w:rPr>
            </w:pPr>
          </w:p>
        </w:tc>
        <w:tc>
          <w:tcPr>
            <w:tcW w:w="1385" w:type="dxa"/>
            <w:tcBorders>
              <w:top w:val="single" w:sz="8" w:space="0" w:color="000000"/>
              <w:bottom w:val="single" w:sz="4" w:space="0" w:color="000000"/>
            </w:tcBorders>
          </w:tcPr>
          <w:p w14:paraId="24C3B994" w14:textId="77777777" w:rsidR="006857A9" w:rsidRDefault="00606FBE">
            <w:pPr>
              <w:pStyle w:val="TableParagraph"/>
              <w:spacing w:line="198" w:lineRule="exact"/>
              <w:ind w:right="73"/>
              <w:jc w:val="right"/>
              <w:rPr>
                <w:rFonts w:ascii="Arial"/>
                <w:b/>
                <w:sz w:val="19"/>
              </w:rPr>
            </w:pPr>
            <w:r>
              <w:rPr>
                <w:rFonts w:ascii="Arial"/>
                <w:b/>
                <w:spacing w:val="-2"/>
                <w:sz w:val="19"/>
              </w:rPr>
              <w:t>(186)</w:t>
            </w:r>
          </w:p>
        </w:tc>
        <w:tc>
          <w:tcPr>
            <w:tcW w:w="162" w:type="dxa"/>
          </w:tcPr>
          <w:p w14:paraId="03B31F29" w14:textId="77777777" w:rsidR="006857A9" w:rsidRDefault="006857A9">
            <w:pPr>
              <w:pStyle w:val="TableParagraph"/>
              <w:rPr>
                <w:rFonts w:ascii="Times New Roman"/>
                <w:sz w:val="14"/>
              </w:rPr>
            </w:pPr>
          </w:p>
        </w:tc>
        <w:tc>
          <w:tcPr>
            <w:tcW w:w="1364" w:type="dxa"/>
            <w:tcBorders>
              <w:top w:val="single" w:sz="8" w:space="0" w:color="000000"/>
              <w:bottom w:val="single" w:sz="4" w:space="0" w:color="000000"/>
            </w:tcBorders>
          </w:tcPr>
          <w:p w14:paraId="09BF2ACF" w14:textId="77777777" w:rsidR="006857A9" w:rsidRDefault="00606FBE">
            <w:pPr>
              <w:pStyle w:val="TableParagraph"/>
              <w:spacing w:line="198" w:lineRule="exact"/>
              <w:ind w:right="72"/>
              <w:jc w:val="right"/>
              <w:rPr>
                <w:rFonts w:ascii="Arial"/>
                <w:b/>
                <w:sz w:val="19"/>
              </w:rPr>
            </w:pPr>
            <w:r>
              <w:rPr>
                <w:rFonts w:ascii="Arial"/>
                <w:b/>
                <w:spacing w:val="-2"/>
                <w:sz w:val="19"/>
              </w:rPr>
              <w:t>(411)</w:t>
            </w:r>
          </w:p>
        </w:tc>
        <w:tc>
          <w:tcPr>
            <w:tcW w:w="190" w:type="dxa"/>
          </w:tcPr>
          <w:p w14:paraId="05DA028C" w14:textId="77777777" w:rsidR="006857A9" w:rsidRDefault="006857A9">
            <w:pPr>
              <w:pStyle w:val="TableParagraph"/>
              <w:rPr>
                <w:rFonts w:ascii="Times New Roman"/>
                <w:sz w:val="14"/>
              </w:rPr>
            </w:pPr>
          </w:p>
        </w:tc>
        <w:tc>
          <w:tcPr>
            <w:tcW w:w="1278" w:type="dxa"/>
            <w:tcBorders>
              <w:top w:val="single" w:sz="8" w:space="0" w:color="000000"/>
              <w:bottom w:val="single" w:sz="4" w:space="0" w:color="000000"/>
            </w:tcBorders>
          </w:tcPr>
          <w:p w14:paraId="17A062F1" w14:textId="77777777" w:rsidR="006857A9" w:rsidRDefault="00606FBE">
            <w:pPr>
              <w:pStyle w:val="TableParagraph"/>
              <w:spacing w:line="198" w:lineRule="exact"/>
              <w:ind w:right="75"/>
              <w:jc w:val="right"/>
              <w:rPr>
                <w:rFonts w:ascii="Arial"/>
                <w:b/>
                <w:sz w:val="19"/>
              </w:rPr>
            </w:pPr>
            <w:r>
              <w:rPr>
                <w:rFonts w:ascii="Arial"/>
                <w:b/>
                <w:spacing w:val="-2"/>
                <w:sz w:val="19"/>
              </w:rPr>
              <w:t>(138)</w:t>
            </w:r>
          </w:p>
        </w:tc>
      </w:tr>
      <w:tr w:rsidR="006857A9" w14:paraId="6D5755C8" w14:textId="77777777">
        <w:trPr>
          <w:trHeight w:val="825"/>
        </w:trPr>
        <w:tc>
          <w:tcPr>
            <w:tcW w:w="4172" w:type="dxa"/>
          </w:tcPr>
          <w:p w14:paraId="522A2E45" w14:textId="77777777" w:rsidR="006857A9" w:rsidRDefault="006857A9">
            <w:pPr>
              <w:pStyle w:val="TableParagraph"/>
              <w:spacing w:before="66"/>
              <w:rPr>
                <w:sz w:val="19"/>
              </w:rPr>
            </w:pPr>
          </w:p>
          <w:p w14:paraId="373DE6C2" w14:textId="77777777" w:rsidR="006857A9" w:rsidRDefault="00606FBE">
            <w:pPr>
              <w:pStyle w:val="TableParagraph"/>
              <w:ind w:left="50"/>
              <w:rPr>
                <w:rFonts w:ascii="Arial" w:hAnsi="Arial"/>
                <w:b/>
                <w:sz w:val="19"/>
              </w:rPr>
            </w:pPr>
            <w:r>
              <w:rPr>
                <w:rFonts w:ascii="Arial" w:hAnsi="Arial"/>
                <w:b/>
                <w:sz w:val="19"/>
              </w:rPr>
              <w:t>LUCRO</w:t>
            </w:r>
            <w:r>
              <w:rPr>
                <w:rFonts w:ascii="Arial" w:hAnsi="Arial"/>
                <w:b/>
                <w:spacing w:val="-7"/>
                <w:sz w:val="19"/>
              </w:rPr>
              <w:t xml:space="preserve"> </w:t>
            </w:r>
            <w:r>
              <w:rPr>
                <w:rFonts w:ascii="Arial" w:hAnsi="Arial"/>
                <w:b/>
                <w:sz w:val="19"/>
              </w:rPr>
              <w:t>(PREJUÍZO)</w:t>
            </w:r>
            <w:r>
              <w:rPr>
                <w:rFonts w:ascii="Arial" w:hAnsi="Arial"/>
                <w:b/>
                <w:spacing w:val="-7"/>
                <w:sz w:val="19"/>
              </w:rPr>
              <w:t xml:space="preserve"> </w:t>
            </w:r>
            <w:r>
              <w:rPr>
                <w:rFonts w:ascii="Arial" w:hAnsi="Arial"/>
                <w:b/>
                <w:sz w:val="19"/>
              </w:rPr>
              <w:t>ANTES</w:t>
            </w:r>
            <w:r>
              <w:rPr>
                <w:rFonts w:ascii="Arial" w:hAnsi="Arial"/>
                <w:b/>
                <w:spacing w:val="-7"/>
                <w:sz w:val="19"/>
              </w:rPr>
              <w:t xml:space="preserve"> </w:t>
            </w:r>
            <w:r>
              <w:rPr>
                <w:rFonts w:ascii="Arial" w:hAnsi="Arial"/>
                <w:b/>
                <w:sz w:val="19"/>
              </w:rPr>
              <w:t>DO</w:t>
            </w:r>
            <w:r>
              <w:rPr>
                <w:rFonts w:ascii="Arial" w:hAnsi="Arial"/>
                <w:b/>
                <w:spacing w:val="-8"/>
                <w:sz w:val="19"/>
              </w:rPr>
              <w:t xml:space="preserve"> </w:t>
            </w:r>
            <w:r>
              <w:rPr>
                <w:rFonts w:ascii="Arial" w:hAnsi="Arial"/>
                <w:b/>
                <w:sz w:val="19"/>
              </w:rPr>
              <w:t>IRPJ</w:t>
            </w:r>
            <w:r>
              <w:rPr>
                <w:rFonts w:ascii="Arial" w:hAnsi="Arial"/>
                <w:b/>
                <w:spacing w:val="-7"/>
                <w:sz w:val="19"/>
              </w:rPr>
              <w:t xml:space="preserve"> </w:t>
            </w:r>
            <w:r>
              <w:rPr>
                <w:rFonts w:ascii="Arial" w:hAnsi="Arial"/>
                <w:b/>
                <w:sz w:val="19"/>
              </w:rPr>
              <w:t>E</w:t>
            </w:r>
            <w:r>
              <w:rPr>
                <w:rFonts w:ascii="Arial" w:hAnsi="Arial"/>
                <w:b/>
                <w:spacing w:val="-7"/>
                <w:sz w:val="19"/>
              </w:rPr>
              <w:t xml:space="preserve"> </w:t>
            </w:r>
            <w:r>
              <w:rPr>
                <w:rFonts w:ascii="Arial" w:hAnsi="Arial"/>
                <w:b/>
                <w:sz w:val="19"/>
              </w:rPr>
              <w:t xml:space="preserve">DA </w:t>
            </w:r>
            <w:r>
              <w:rPr>
                <w:rFonts w:ascii="Arial" w:hAnsi="Arial"/>
                <w:b/>
                <w:spacing w:val="-4"/>
                <w:sz w:val="19"/>
              </w:rPr>
              <w:t>CSLL</w:t>
            </w:r>
          </w:p>
        </w:tc>
        <w:tc>
          <w:tcPr>
            <w:tcW w:w="778" w:type="dxa"/>
          </w:tcPr>
          <w:p w14:paraId="5CCA6436" w14:textId="77777777" w:rsidR="006857A9" w:rsidRDefault="006857A9">
            <w:pPr>
              <w:pStyle w:val="TableParagraph"/>
              <w:rPr>
                <w:rFonts w:ascii="Times New Roman"/>
                <w:sz w:val="18"/>
              </w:rPr>
            </w:pPr>
          </w:p>
        </w:tc>
        <w:tc>
          <w:tcPr>
            <w:tcW w:w="1412" w:type="dxa"/>
            <w:tcBorders>
              <w:top w:val="single" w:sz="4" w:space="0" w:color="000000"/>
            </w:tcBorders>
          </w:tcPr>
          <w:p w14:paraId="5B734D3F" w14:textId="77777777" w:rsidR="006857A9" w:rsidRDefault="006857A9">
            <w:pPr>
              <w:pStyle w:val="TableParagraph"/>
              <w:rPr>
                <w:sz w:val="19"/>
              </w:rPr>
            </w:pPr>
          </w:p>
          <w:p w14:paraId="71675DB9" w14:textId="77777777" w:rsidR="006857A9" w:rsidRDefault="006857A9">
            <w:pPr>
              <w:pStyle w:val="TableParagraph"/>
              <w:spacing w:before="66"/>
              <w:rPr>
                <w:sz w:val="19"/>
              </w:rPr>
            </w:pPr>
          </w:p>
          <w:p w14:paraId="25837B5E" w14:textId="77777777" w:rsidR="006857A9" w:rsidRDefault="00606FBE">
            <w:pPr>
              <w:pStyle w:val="TableParagraph"/>
              <w:ind w:right="72"/>
              <w:jc w:val="right"/>
              <w:rPr>
                <w:rFonts w:ascii="Arial"/>
                <w:b/>
                <w:sz w:val="19"/>
              </w:rPr>
            </w:pPr>
            <w:r>
              <w:rPr>
                <w:rFonts w:ascii="Arial"/>
                <w:b/>
                <w:spacing w:val="-2"/>
                <w:sz w:val="19"/>
              </w:rPr>
              <w:t>(14.675)</w:t>
            </w:r>
          </w:p>
        </w:tc>
        <w:tc>
          <w:tcPr>
            <w:tcW w:w="161" w:type="dxa"/>
          </w:tcPr>
          <w:p w14:paraId="4020940C" w14:textId="77777777" w:rsidR="006857A9" w:rsidRDefault="006857A9">
            <w:pPr>
              <w:pStyle w:val="TableParagraph"/>
              <w:rPr>
                <w:rFonts w:ascii="Times New Roman"/>
                <w:sz w:val="18"/>
              </w:rPr>
            </w:pPr>
          </w:p>
        </w:tc>
        <w:tc>
          <w:tcPr>
            <w:tcW w:w="1385" w:type="dxa"/>
            <w:tcBorders>
              <w:top w:val="single" w:sz="4" w:space="0" w:color="000000"/>
            </w:tcBorders>
          </w:tcPr>
          <w:p w14:paraId="3CDC7477" w14:textId="77777777" w:rsidR="006857A9" w:rsidRDefault="006857A9">
            <w:pPr>
              <w:pStyle w:val="TableParagraph"/>
              <w:rPr>
                <w:sz w:val="19"/>
              </w:rPr>
            </w:pPr>
          </w:p>
          <w:p w14:paraId="706CC67B" w14:textId="77777777" w:rsidR="006857A9" w:rsidRDefault="006857A9">
            <w:pPr>
              <w:pStyle w:val="TableParagraph"/>
              <w:spacing w:before="66"/>
              <w:rPr>
                <w:sz w:val="19"/>
              </w:rPr>
            </w:pPr>
          </w:p>
          <w:p w14:paraId="180740F1" w14:textId="77777777" w:rsidR="006857A9" w:rsidRDefault="00606FBE">
            <w:pPr>
              <w:pStyle w:val="TableParagraph"/>
              <w:ind w:right="73"/>
              <w:jc w:val="right"/>
              <w:rPr>
                <w:rFonts w:ascii="Arial"/>
                <w:b/>
                <w:sz w:val="19"/>
              </w:rPr>
            </w:pPr>
            <w:r>
              <w:rPr>
                <w:rFonts w:ascii="Arial"/>
                <w:b/>
                <w:spacing w:val="-2"/>
                <w:sz w:val="19"/>
              </w:rPr>
              <w:t>(14.541)</w:t>
            </w:r>
          </w:p>
        </w:tc>
        <w:tc>
          <w:tcPr>
            <w:tcW w:w="162" w:type="dxa"/>
          </w:tcPr>
          <w:p w14:paraId="69531286" w14:textId="77777777" w:rsidR="006857A9" w:rsidRDefault="006857A9">
            <w:pPr>
              <w:pStyle w:val="TableParagraph"/>
              <w:rPr>
                <w:rFonts w:ascii="Times New Roman"/>
                <w:sz w:val="18"/>
              </w:rPr>
            </w:pPr>
          </w:p>
        </w:tc>
        <w:tc>
          <w:tcPr>
            <w:tcW w:w="1364" w:type="dxa"/>
            <w:tcBorders>
              <w:top w:val="single" w:sz="4" w:space="0" w:color="000000"/>
            </w:tcBorders>
          </w:tcPr>
          <w:p w14:paraId="32FA88A1" w14:textId="77777777" w:rsidR="006857A9" w:rsidRDefault="006857A9">
            <w:pPr>
              <w:pStyle w:val="TableParagraph"/>
              <w:rPr>
                <w:sz w:val="19"/>
              </w:rPr>
            </w:pPr>
          </w:p>
          <w:p w14:paraId="50585C2F" w14:textId="77777777" w:rsidR="006857A9" w:rsidRDefault="006857A9">
            <w:pPr>
              <w:pStyle w:val="TableParagraph"/>
              <w:spacing w:before="66"/>
              <w:rPr>
                <w:sz w:val="19"/>
              </w:rPr>
            </w:pPr>
          </w:p>
          <w:p w14:paraId="68D54CCA" w14:textId="77777777" w:rsidR="006857A9" w:rsidRDefault="00606FBE">
            <w:pPr>
              <w:pStyle w:val="TableParagraph"/>
              <w:ind w:right="70"/>
              <w:jc w:val="right"/>
              <w:rPr>
                <w:rFonts w:ascii="Arial"/>
                <w:b/>
                <w:sz w:val="19"/>
              </w:rPr>
            </w:pPr>
            <w:r>
              <w:rPr>
                <w:rFonts w:ascii="Arial"/>
                <w:b/>
                <w:spacing w:val="-2"/>
                <w:sz w:val="19"/>
              </w:rPr>
              <w:t>(676)</w:t>
            </w:r>
          </w:p>
        </w:tc>
        <w:tc>
          <w:tcPr>
            <w:tcW w:w="190" w:type="dxa"/>
          </w:tcPr>
          <w:p w14:paraId="59EFD9CB" w14:textId="77777777" w:rsidR="006857A9" w:rsidRDefault="006857A9">
            <w:pPr>
              <w:pStyle w:val="TableParagraph"/>
              <w:rPr>
                <w:rFonts w:ascii="Times New Roman"/>
                <w:sz w:val="18"/>
              </w:rPr>
            </w:pPr>
          </w:p>
        </w:tc>
        <w:tc>
          <w:tcPr>
            <w:tcW w:w="1278" w:type="dxa"/>
            <w:tcBorders>
              <w:top w:val="single" w:sz="4" w:space="0" w:color="000000"/>
            </w:tcBorders>
          </w:tcPr>
          <w:p w14:paraId="6183169D" w14:textId="77777777" w:rsidR="006857A9" w:rsidRDefault="006857A9">
            <w:pPr>
              <w:pStyle w:val="TableParagraph"/>
              <w:rPr>
                <w:sz w:val="19"/>
              </w:rPr>
            </w:pPr>
          </w:p>
          <w:p w14:paraId="7D076504" w14:textId="77777777" w:rsidR="006857A9" w:rsidRDefault="006857A9">
            <w:pPr>
              <w:pStyle w:val="TableParagraph"/>
              <w:spacing w:before="66"/>
              <w:rPr>
                <w:sz w:val="19"/>
              </w:rPr>
            </w:pPr>
          </w:p>
          <w:p w14:paraId="1FBB3E72" w14:textId="77777777" w:rsidR="006857A9" w:rsidRDefault="00606FBE">
            <w:pPr>
              <w:pStyle w:val="TableParagraph"/>
              <w:ind w:right="73"/>
              <w:jc w:val="right"/>
              <w:rPr>
                <w:rFonts w:ascii="Arial"/>
                <w:b/>
                <w:sz w:val="19"/>
              </w:rPr>
            </w:pPr>
            <w:r>
              <w:rPr>
                <w:rFonts w:ascii="Arial"/>
                <w:b/>
                <w:spacing w:val="-4"/>
                <w:sz w:val="19"/>
              </w:rPr>
              <w:t>(51)</w:t>
            </w:r>
          </w:p>
        </w:tc>
      </w:tr>
      <w:tr w:rsidR="006857A9" w14:paraId="2FE2DA84" w14:textId="77777777">
        <w:trPr>
          <w:trHeight w:val="616"/>
        </w:trPr>
        <w:tc>
          <w:tcPr>
            <w:tcW w:w="4172" w:type="dxa"/>
          </w:tcPr>
          <w:p w14:paraId="4A82C69A" w14:textId="77777777" w:rsidR="006857A9" w:rsidRDefault="00606FBE">
            <w:pPr>
              <w:pStyle w:val="TableParagraph"/>
              <w:spacing w:before="98"/>
              <w:ind w:left="50"/>
              <w:rPr>
                <w:sz w:val="19"/>
              </w:rPr>
            </w:pPr>
            <w:r>
              <w:rPr>
                <w:sz w:val="19"/>
              </w:rPr>
              <w:t>IRPJ/CSLL</w:t>
            </w:r>
            <w:r>
              <w:rPr>
                <w:spacing w:val="-12"/>
                <w:sz w:val="19"/>
              </w:rPr>
              <w:t xml:space="preserve"> </w:t>
            </w:r>
            <w:r>
              <w:rPr>
                <w:spacing w:val="-2"/>
                <w:sz w:val="19"/>
              </w:rPr>
              <w:t>correntes</w:t>
            </w:r>
          </w:p>
        </w:tc>
        <w:tc>
          <w:tcPr>
            <w:tcW w:w="778" w:type="dxa"/>
          </w:tcPr>
          <w:p w14:paraId="1609DFFC" w14:textId="77777777" w:rsidR="006857A9" w:rsidRDefault="00606FBE">
            <w:pPr>
              <w:pStyle w:val="TableParagraph"/>
              <w:spacing w:before="98"/>
              <w:ind w:left="76"/>
              <w:jc w:val="center"/>
              <w:rPr>
                <w:sz w:val="19"/>
              </w:rPr>
            </w:pPr>
            <w:r>
              <w:rPr>
                <w:spacing w:val="-5"/>
                <w:sz w:val="19"/>
              </w:rPr>
              <w:t>26</w:t>
            </w:r>
          </w:p>
        </w:tc>
        <w:tc>
          <w:tcPr>
            <w:tcW w:w="1412" w:type="dxa"/>
            <w:tcBorders>
              <w:bottom w:val="single" w:sz="8" w:space="0" w:color="000000"/>
            </w:tcBorders>
          </w:tcPr>
          <w:p w14:paraId="13E27874" w14:textId="77777777" w:rsidR="006857A9" w:rsidRDefault="00606FBE">
            <w:pPr>
              <w:pStyle w:val="TableParagraph"/>
              <w:spacing w:before="98"/>
              <w:ind w:right="70"/>
              <w:jc w:val="right"/>
              <w:rPr>
                <w:sz w:val="19"/>
              </w:rPr>
            </w:pPr>
            <w:r>
              <w:rPr>
                <w:spacing w:val="-5"/>
                <w:sz w:val="19"/>
              </w:rPr>
              <w:t>(6)</w:t>
            </w:r>
          </w:p>
        </w:tc>
        <w:tc>
          <w:tcPr>
            <w:tcW w:w="161" w:type="dxa"/>
          </w:tcPr>
          <w:p w14:paraId="7233AC91" w14:textId="77777777" w:rsidR="006857A9" w:rsidRDefault="006857A9">
            <w:pPr>
              <w:pStyle w:val="TableParagraph"/>
              <w:rPr>
                <w:rFonts w:ascii="Times New Roman"/>
                <w:sz w:val="18"/>
              </w:rPr>
            </w:pPr>
          </w:p>
        </w:tc>
        <w:tc>
          <w:tcPr>
            <w:tcW w:w="1385" w:type="dxa"/>
            <w:tcBorders>
              <w:bottom w:val="single" w:sz="8" w:space="0" w:color="000000"/>
            </w:tcBorders>
          </w:tcPr>
          <w:p w14:paraId="437019E2" w14:textId="77777777" w:rsidR="006857A9" w:rsidRDefault="00606FBE">
            <w:pPr>
              <w:pStyle w:val="TableParagraph"/>
              <w:spacing w:before="98"/>
              <w:ind w:right="70"/>
              <w:jc w:val="right"/>
              <w:rPr>
                <w:sz w:val="19"/>
              </w:rPr>
            </w:pPr>
            <w:r>
              <w:rPr>
                <w:sz w:val="19"/>
              </w:rPr>
              <w:t>-</w:t>
            </w:r>
          </w:p>
        </w:tc>
        <w:tc>
          <w:tcPr>
            <w:tcW w:w="162" w:type="dxa"/>
          </w:tcPr>
          <w:p w14:paraId="3E9DB976" w14:textId="77777777" w:rsidR="006857A9" w:rsidRDefault="006857A9">
            <w:pPr>
              <w:pStyle w:val="TableParagraph"/>
              <w:rPr>
                <w:rFonts w:ascii="Times New Roman"/>
                <w:sz w:val="18"/>
              </w:rPr>
            </w:pPr>
          </w:p>
        </w:tc>
        <w:tc>
          <w:tcPr>
            <w:tcW w:w="1364" w:type="dxa"/>
            <w:tcBorders>
              <w:bottom w:val="single" w:sz="8" w:space="0" w:color="000000"/>
            </w:tcBorders>
          </w:tcPr>
          <w:p w14:paraId="43E0ACD9" w14:textId="77777777" w:rsidR="006857A9" w:rsidRDefault="00606FBE">
            <w:pPr>
              <w:pStyle w:val="TableParagraph"/>
              <w:spacing w:before="98"/>
              <w:ind w:right="69"/>
              <w:jc w:val="right"/>
              <w:rPr>
                <w:sz w:val="19"/>
              </w:rPr>
            </w:pPr>
            <w:r>
              <w:rPr>
                <w:sz w:val="19"/>
              </w:rPr>
              <w:t>-</w:t>
            </w:r>
          </w:p>
        </w:tc>
        <w:tc>
          <w:tcPr>
            <w:tcW w:w="190" w:type="dxa"/>
          </w:tcPr>
          <w:p w14:paraId="1D53D787" w14:textId="77777777" w:rsidR="006857A9" w:rsidRDefault="006857A9">
            <w:pPr>
              <w:pStyle w:val="TableParagraph"/>
              <w:rPr>
                <w:rFonts w:ascii="Times New Roman"/>
                <w:sz w:val="18"/>
              </w:rPr>
            </w:pPr>
          </w:p>
        </w:tc>
        <w:tc>
          <w:tcPr>
            <w:tcW w:w="1278" w:type="dxa"/>
            <w:tcBorders>
              <w:bottom w:val="single" w:sz="8" w:space="0" w:color="000000"/>
            </w:tcBorders>
          </w:tcPr>
          <w:p w14:paraId="34800F97" w14:textId="77777777" w:rsidR="006857A9" w:rsidRDefault="00606FBE">
            <w:pPr>
              <w:pStyle w:val="TableParagraph"/>
              <w:spacing w:before="98"/>
              <w:ind w:right="73"/>
              <w:jc w:val="right"/>
              <w:rPr>
                <w:sz w:val="19"/>
              </w:rPr>
            </w:pPr>
            <w:r>
              <w:rPr>
                <w:sz w:val="19"/>
              </w:rPr>
              <w:t>-</w:t>
            </w:r>
          </w:p>
        </w:tc>
      </w:tr>
      <w:tr w:rsidR="006857A9" w14:paraId="14ADBD46" w14:textId="77777777">
        <w:trPr>
          <w:trHeight w:val="219"/>
        </w:trPr>
        <w:tc>
          <w:tcPr>
            <w:tcW w:w="4172" w:type="dxa"/>
          </w:tcPr>
          <w:p w14:paraId="2CE5B872" w14:textId="77777777" w:rsidR="006857A9" w:rsidRDefault="00606FBE">
            <w:pPr>
              <w:pStyle w:val="TableParagraph"/>
              <w:spacing w:before="1" w:line="198" w:lineRule="exact"/>
              <w:ind w:left="50"/>
              <w:rPr>
                <w:rFonts w:ascii="Arial" w:hAnsi="Arial"/>
                <w:b/>
                <w:sz w:val="19"/>
              </w:rPr>
            </w:pPr>
            <w:r>
              <w:rPr>
                <w:rFonts w:ascii="Arial" w:hAnsi="Arial"/>
                <w:b/>
                <w:sz w:val="19"/>
              </w:rPr>
              <w:t>PREJUÍZO</w:t>
            </w:r>
            <w:r>
              <w:rPr>
                <w:rFonts w:ascii="Arial" w:hAnsi="Arial"/>
                <w:b/>
                <w:spacing w:val="-9"/>
                <w:sz w:val="19"/>
              </w:rPr>
              <w:t xml:space="preserve"> </w:t>
            </w:r>
            <w:r>
              <w:rPr>
                <w:rFonts w:ascii="Arial" w:hAnsi="Arial"/>
                <w:b/>
                <w:sz w:val="19"/>
              </w:rPr>
              <w:t>LÍQUIDO</w:t>
            </w:r>
            <w:r>
              <w:rPr>
                <w:rFonts w:ascii="Arial" w:hAnsi="Arial"/>
                <w:b/>
                <w:spacing w:val="-6"/>
                <w:sz w:val="19"/>
              </w:rPr>
              <w:t xml:space="preserve"> </w:t>
            </w:r>
            <w:r>
              <w:rPr>
                <w:rFonts w:ascii="Arial" w:hAnsi="Arial"/>
                <w:b/>
                <w:sz w:val="19"/>
              </w:rPr>
              <w:t>DO</w:t>
            </w:r>
            <w:r>
              <w:rPr>
                <w:rFonts w:ascii="Arial" w:hAnsi="Arial"/>
                <w:b/>
                <w:spacing w:val="-9"/>
                <w:sz w:val="19"/>
              </w:rPr>
              <w:t xml:space="preserve"> </w:t>
            </w:r>
            <w:r>
              <w:rPr>
                <w:rFonts w:ascii="Arial" w:hAnsi="Arial"/>
                <w:b/>
                <w:spacing w:val="-2"/>
                <w:sz w:val="19"/>
              </w:rPr>
              <w:t>PERÍODO</w:t>
            </w:r>
          </w:p>
        </w:tc>
        <w:tc>
          <w:tcPr>
            <w:tcW w:w="778" w:type="dxa"/>
          </w:tcPr>
          <w:p w14:paraId="03E1B3A0" w14:textId="77777777" w:rsidR="006857A9" w:rsidRDefault="006857A9">
            <w:pPr>
              <w:pStyle w:val="TableParagraph"/>
              <w:rPr>
                <w:rFonts w:ascii="Times New Roman"/>
                <w:sz w:val="14"/>
              </w:rPr>
            </w:pPr>
          </w:p>
        </w:tc>
        <w:tc>
          <w:tcPr>
            <w:tcW w:w="1412" w:type="dxa"/>
            <w:tcBorders>
              <w:top w:val="single" w:sz="8" w:space="0" w:color="000000"/>
              <w:bottom w:val="double" w:sz="6" w:space="0" w:color="000000"/>
            </w:tcBorders>
          </w:tcPr>
          <w:p w14:paraId="04B4BC2C" w14:textId="77777777" w:rsidR="006857A9" w:rsidRDefault="00606FBE">
            <w:pPr>
              <w:pStyle w:val="TableParagraph"/>
              <w:spacing w:before="1" w:line="198" w:lineRule="exact"/>
              <w:ind w:right="72"/>
              <w:jc w:val="right"/>
              <w:rPr>
                <w:rFonts w:ascii="Arial"/>
                <w:b/>
                <w:sz w:val="19"/>
              </w:rPr>
            </w:pPr>
            <w:r>
              <w:rPr>
                <w:rFonts w:ascii="Arial"/>
                <w:b/>
                <w:spacing w:val="-2"/>
                <w:sz w:val="19"/>
              </w:rPr>
              <w:t>(14.681)</w:t>
            </w:r>
          </w:p>
        </w:tc>
        <w:tc>
          <w:tcPr>
            <w:tcW w:w="161" w:type="dxa"/>
          </w:tcPr>
          <w:p w14:paraId="24A39C8F" w14:textId="77777777" w:rsidR="006857A9" w:rsidRDefault="006857A9">
            <w:pPr>
              <w:pStyle w:val="TableParagraph"/>
              <w:rPr>
                <w:rFonts w:ascii="Times New Roman"/>
                <w:sz w:val="14"/>
              </w:rPr>
            </w:pPr>
          </w:p>
        </w:tc>
        <w:tc>
          <w:tcPr>
            <w:tcW w:w="1385" w:type="dxa"/>
            <w:tcBorders>
              <w:top w:val="single" w:sz="8" w:space="0" w:color="000000"/>
              <w:bottom w:val="double" w:sz="6" w:space="0" w:color="000000"/>
            </w:tcBorders>
          </w:tcPr>
          <w:p w14:paraId="33B9D2BF" w14:textId="77777777" w:rsidR="006857A9" w:rsidRDefault="00606FBE">
            <w:pPr>
              <w:pStyle w:val="TableParagraph"/>
              <w:spacing w:before="1" w:line="198" w:lineRule="exact"/>
              <w:ind w:right="73"/>
              <w:jc w:val="right"/>
              <w:rPr>
                <w:rFonts w:ascii="Arial"/>
                <w:b/>
                <w:sz w:val="19"/>
              </w:rPr>
            </w:pPr>
            <w:r>
              <w:rPr>
                <w:rFonts w:ascii="Arial"/>
                <w:b/>
                <w:spacing w:val="-2"/>
                <w:sz w:val="19"/>
              </w:rPr>
              <w:t>(14.541)</w:t>
            </w:r>
          </w:p>
        </w:tc>
        <w:tc>
          <w:tcPr>
            <w:tcW w:w="162" w:type="dxa"/>
          </w:tcPr>
          <w:p w14:paraId="7AD6B716" w14:textId="77777777" w:rsidR="006857A9" w:rsidRDefault="006857A9">
            <w:pPr>
              <w:pStyle w:val="TableParagraph"/>
              <w:rPr>
                <w:rFonts w:ascii="Times New Roman"/>
                <w:sz w:val="14"/>
              </w:rPr>
            </w:pPr>
          </w:p>
        </w:tc>
        <w:tc>
          <w:tcPr>
            <w:tcW w:w="1364" w:type="dxa"/>
            <w:tcBorders>
              <w:top w:val="single" w:sz="8" w:space="0" w:color="000000"/>
              <w:bottom w:val="double" w:sz="6" w:space="0" w:color="000000"/>
            </w:tcBorders>
          </w:tcPr>
          <w:p w14:paraId="1A3AAEB2" w14:textId="77777777" w:rsidR="006857A9" w:rsidRDefault="00606FBE">
            <w:pPr>
              <w:pStyle w:val="TableParagraph"/>
              <w:spacing w:before="1" w:line="198" w:lineRule="exact"/>
              <w:ind w:right="70"/>
              <w:jc w:val="right"/>
              <w:rPr>
                <w:rFonts w:ascii="Arial"/>
                <w:b/>
                <w:sz w:val="19"/>
              </w:rPr>
            </w:pPr>
            <w:r>
              <w:rPr>
                <w:rFonts w:ascii="Arial"/>
                <w:b/>
                <w:spacing w:val="-2"/>
                <w:sz w:val="19"/>
              </w:rPr>
              <w:t>(676)</w:t>
            </w:r>
          </w:p>
        </w:tc>
        <w:tc>
          <w:tcPr>
            <w:tcW w:w="190" w:type="dxa"/>
          </w:tcPr>
          <w:p w14:paraId="584CA520" w14:textId="77777777" w:rsidR="006857A9" w:rsidRDefault="006857A9">
            <w:pPr>
              <w:pStyle w:val="TableParagraph"/>
              <w:rPr>
                <w:rFonts w:ascii="Times New Roman"/>
                <w:sz w:val="14"/>
              </w:rPr>
            </w:pPr>
          </w:p>
        </w:tc>
        <w:tc>
          <w:tcPr>
            <w:tcW w:w="1278" w:type="dxa"/>
            <w:tcBorders>
              <w:top w:val="single" w:sz="8" w:space="0" w:color="000000"/>
              <w:bottom w:val="double" w:sz="6" w:space="0" w:color="000000"/>
            </w:tcBorders>
          </w:tcPr>
          <w:p w14:paraId="0F679AE3" w14:textId="77777777" w:rsidR="006857A9" w:rsidRDefault="00606FBE">
            <w:pPr>
              <w:pStyle w:val="TableParagraph"/>
              <w:spacing w:before="1" w:line="198" w:lineRule="exact"/>
              <w:ind w:right="73"/>
              <w:jc w:val="right"/>
              <w:rPr>
                <w:rFonts w:ascii="Arial"/>
                <w:b/>
                <w:sz w:val="19"/>
              </w:rPr>
            </w:pPr>
            <w:r>
              <w:rPr>
                <w:rFonts w:ascii="Arial"/>
                <w:b/>
                <w:spacing w:val="-4"/>
                <w:sz w:val="19"/>
              </w:rPr>
              <w:t>(51)</w:t>
            </w:r>
          </w:p>
        </w:tc>
      </w:tr>
    </w:tbl>
    <w:p w14:paraId="6842F2DB" w14:textId="77777777" w:rsidR="006857A9" w:rsidRDefault="006857A9">
      <w:pPr>
        <w:pStyle w:val="Corpodetexto"/>
        <w:spacing w:before="147"/>
        <w:rPr>
          <w:sz w:val="19"/>
        </w:rPr>
      </w:pPr>
    </w:p>
    <w:p w14:paraId="6B6B9FE3" w14:textId="77777777" w:rsidR="006857A9" w:rsidRDefault="00606FBE">
      <w:pPr>
        <w:spacing w:before="1"/>
        <w:ind w:left="355"/>
        <w:rPr>
          <w:sz w:val="19"/>
        </w:rPr>
      </w:pPr>
      <w:r>
        <w:rPr>
          <w:sz w:val="19"/>
        </w:rPr>
        <w:t>As</w:t>
      </w:r>
      <w:r>
        <w:rPr>
          <w:spacing w:val="-9"/>
          <w:sz w:val="19"/>
        </w:rPr>
        <w:t xml:space="preserve"> </w:t>
      </w:r>
      <w:r>
        <w:rPr>
          <w:sz w:val="19"/>
        </w:rPr>
        <w:t>notas</w:t>
      </w:r>
      <w:r>
        <w:rPr>
          <w:spacing w:val="-9"/>
          <w:sz w:val="19"/>
        </w:rPr>
        <w:t xml:space="preserve"> </w:t>
      </w:r>
      <w:r>
        <w:rPr>
          <w:sz w:val="19"/>
        </w:rPr>
        <w:t>explicativas</w:t>
      </w:r>
      <w:r>
        <w:rPr>
          <w:spacing w:val="-9"/>
          <w:sz w:val="19"/>
        </w:rPr>
        <w:t xml:space="preserve"> </w:t>
      </w:r>
      <w:r>
        <w:rPr>
          <w:sz w:val="19"/>
        </w:rPr>
        <w:t>são</w:t>
      </w:r>
      <w:r>
        <w:rPr>
          <w:spacing w:val="-9"/>
          <w:sz w:val="19"/>
        </w:rPr>
        <w:t xml:space="preserve"> </w:t>
      </w:r>
      <w:r>
        <w:rPr>
          <w:sz w:val="19"/>
        </w:rPr>
        <w:t>parte</w:t>
      </w:r>
      <w:r>
        <w:rPr>
          <w:spacing w:val="-10"/>
          <w:sz w:val="19"/>
        </w:rPr>
        <w:t xml:space="preserve"> </w:t>
      </w:r>
      <w:r>
        <w:rPr>
          <w:sz w:val="19"/>
        </w:rPr>
        <w:t>integrante</w:t>
      </w:r>
      <w:r>
        <w:rPr>
          <w:spacing w:val="-9"/>
          <w:sz w:val="19"/>
        </w:rPr>
        <w:t xml:space="preserve"> </w:t>
      </w:r>
      <w:r>
        <w:rPr>
          <w:sz w:val="19"/>
        </w:rPr>
        <w:t>das</w:t>
      </w:r>
      <w:r>
        <w:rPr>
          <w:spacing w:val="-8"/>
          <w:sz w:val="19"/>
        </w:rPr>
        <w:t xml:space="preserve"> </w:t>
      </w:r>
      <w:r>
        <w:rPr>
          <w:sz w:val="19"/>
        </w:rPr>
        <w:t>informações</w:t>
      </w:r>
      <w:r>
        <w:rPr>
          <w:spacing w:val="-8"/>
          <w:sz w:val="19"/>
        </w:rPr>
        <w:t xml:space="preserve"> </w:t>
      </w:r>
      <w:r>
        <w:rPr>
          <w:sz w:val="19"/>
        </w:rPr>
        <w:t>financeiras</w:t>
      </w:r>
      <w:r>
        <w:rPr>
          <w:spacing w:val="-9"/>
          <w:sz w:val="19"/>
        </w:rPr>
        <w:t xml:space="preserve"> </w:t>
      </w:r>
      <w:r>
        <w:rPr>
          <w:spacing w:val="-2"/>
          <w:sz w:val="19"/>
        </w:rPr>
        <w:t>intermediárias.</w:t>
      </w:r>
    </w:p>
    <w:p w14:paraId="1AE1A9A0" w14:textId="77777777" w:rsidR="006857A9" w:rsidRDefault="006857A9">
      <w:pPr>
        <w:pStyle w:val="Corpodetexto"/>
        <w:rPr>
          <w:sz w:val="19"/>
        </w:rPr>
      </w:pPr>
    </w:p>
    <w:p w14:paraId="5E3510CD" w14:textId="77777777" w:rsidR="006857A9" w:rsidRDefault="006857A9">
      <w:pPr>
        <w:pStyle w:val="Corpodetexto"/>
        <w:rPr>
          <w:sz w:val="19"/>
        </w:rPr>
      </w:pPr>
    </w:p>
    <w:p w14:paraId="34D272B9" w14:textId="77777777" w:rsidR="006857A9" w:rsidRDefault="006857A9">
      <w:pPr>
        <w:pStyle w:val="Corpodetexto"/>
        <w:rPr>
          <w:sz w:val="19"/>
        </w:rPr>
      </w:pPr>
    </w:p>
    <w:p w14:paraId="0887EC6A" w14:textId="77777777" w:rsidR="006857A9" w:rsidRDefault="006857A9">
      <w:pPr>
        <w:pStyle w:val="Corpodetexto"/>
        <w:rPr>
          <w:sz w:val="19"/>
        </w:rPr>
      </w:pPr>
    </w:p>
    <w:p w14:paraId="618563BD" w14:textId="77777777" w:rsidR="006857A9" w:rsidRDefault="006857A9">
      <w:pPr>
        <w:pStyle w:val="Corpodetexto"/>
        <w:spacing w:before="23"/>
        <w:rPr>
          <w:sz w:val="19"/>
        </w:rPr>
      </w:pPr>
    </w:p>
    <w:p w14:paraId="55504391" w14:textId="77777777" w:rsidR="006857A9" w:rsidRDefault="00606FBE">
      <w:pPr>
        <w:ind w:right="251"/>
        <w:jc w:val="center"/>
        <w:rPr>
          <w:rFonts w:ascii="Arial" w:hAnsi="Arial"/>
          <w:b/>
          <w:sz w:val="20"/>
        </w:rPr>
      </w:pPr>
      <w:r>
        <w:rPr>
          <w:rFonts w:ascii="Arial" w:hAnsi="Arial"/>
          <w:b/>
          <w:sz w:val="20"/>
        </w:rPr>
        <w:t>Empresa</w:t>
      </w:r>
      <w:r>
        <w:rPr>
          <w:rFonts w:ascii="Arial" w:hAnsi="Arial"/>
          <w:b/>
          <w:spacing w:val="-10"/>
          <w:sz w:val="20"/>
        </w:rPr>
        <w:t xml:space="preserve"> </w:t>
      </w:r>
      <w:r>
        <w:rPr>
          <w:rFonts w:ascii="Arial" w:hAnsi="Arial"/>
          <w:b/>
          <w:sz w:val="20"/>
        </w:rPr>
        <w:t>de</w:t>
      </w:r>
      <w:r>
        <w:rPr>
          <w:rFonts w:ascii="Arial" w:hAnsi="Arial"/>
          <w:b/>
          <w:spacing w:val="-5"/>
          <w:sz w:val="20"/>
        </w:rPr>
        <w:t xml:space="preserve"> </w:t>
      </w:r>
      <w:r>
        <w:rPr>
          <w:rFonts w:ascii="Arial" w:hAnsi="Arial"/>
          <w:b/>
          <w:sz w:val="20"/>
        </w:rPr>
        <w:t>Pesquisa</w:t>
      </w:r>
      <w:r>
        <w:rPr>
          <w:rFonts w:ascii="Arial" w:hAnsi="Arial"/>
          <w:b/>
          <w:spacing w:val="-8"/>
          <w:sz w:val="20"/>
        </w:rPr>
        <w:t xml:space="preserve"> </w:t>
      </w:r>
      <w:r>
        <w:rPr>
          <w:rFonts w:ascii="Arial" w:hAnsi="Arial"/>
          <w:b/>
          <w:sz w:val="20"/>
        </w:rPr>
        <w:t>Energética</w:t>
      </w:r>
      <w:r>
        <w:rPr>
          <w:rFonts w:ascii="Arial" w:hAnsi="Arial"/>
          <w:b/>
          <w:spacing w:val="-7"/>
          <w:sz w:val="20"/>
        </w:rPr>
        <w:t xml:space="preserve"> </w:t>
      </w:r>
      <w:r>
        <w:rPr>
          <w:rFonts w:ascii="Arial" w:hAnsi="Arial"/>
          <w:b/>
          <w:sz w:val="20"/>
        </w:rPr>
        <w:t>-</w:t>
      </w:r>
      <w:r>
        <w:rPr>
          <w:rFonts w:ascii="Arial" w:hAnsi="Arial"/>
          <w:b/>
          <w:spacing w:val="-7"/>
          <w:sz w:val="20"/>
        </w:rPr>
        <w:t xml:space="preserve"> </w:t>
      </w:r>
      <w:r>
        <w:rPr>
          <w:rFonts w:ascii="Arial" w:hAnsi="Arial"/>
          <w:b/>
          <w:spacing w:val="-5"/>
          <w:sz w:val="20"/>
        </w:rPr>
        <w:t>EPE</w:t>
      </w:r>
    </w:p>
    <w:p w14:paraId="033CFFD3" w14:textId="77777777" w:rsidR="006857A9" w:rsidRDefault="006857A9">
      <w:pPr>
        <w:jc w:val="center"/>
        <w:rPr>
          <w:rFonts w:ascii="Arial" w:hAnsi="Arial"/>
          <w:b/>
          <w:sz w:val="20"/>
        </w:rPr>
        <w:sectPr w:rsidR="006857A9">
          <w:headerReference w:type="default" r:id="rId9"/>
          <w:footerReference w:type="default" r:id="rId10"/>
          <w:pgSz w:w="11910" w:h="16840"/>
          <w:pgMar w:top="1040" w:right="0" w:bottom="720" w:left="566" w:header="371" w:footer="533" w:gutter="0"/>
          <w:pgNumType w:start="3"/>
          <w:cols w:space="720"/>
        </w:sectPr>
      </w:pPr>
    </w:p>
    <w:p w14:paraId="562EF594" w14:textId="77777777" w:rsidR="006857A9" w:rsidRDefault="006857A9">
      <w:pPr>
        <w:pStyle w:val="Corpodetexto"/>
        <w:spacing w:before="7"/>
        <w:rPr>
          <w:rFonts w:ascii="Arial"/>
          <w:b/>
        </w:rPr>
      </w:pPr>
    </w:p>
    <w:p w14:paraId="629003E2" w14:textId="77777777" w:rsidR="006857A9" w:rsidRDefault="00606FBE">
      <w:pPr>
        <w:pStyle w:val="Corpodetexto"/>
        <w:ind w:right="252"/>
        <w:jc w:val="center"/>
      </w:pPr>
      <w:r>
        <w:rPr>
          <w:spacing w:val="-2"/>
        </w:rPr>
        <w:t>CNPJ</w:t>
      </w:r>
      <w:r>
        <w:rPr>
          <w:spacing w:val="17"/>
        </w:rPr>
        <w:t xml:space="preserve"> </w:t>
      </w:r>
      <w:r>
        <w:rPr>
          <w:spacing w:val="-2"/>
        </w:rPr>
        <w:t>06.977.747/0001-</w:t>
      </w:r>
      <w:r>
        <w:rPr>
          <w:spacing w:val="-5"/>
        </w:rPr>
        <w:t>80</w:t>
      </w:r>
    </w:p>
    <w:p w14:paraId="49F1F321" w14:textId="77777777" w:rsidR="006857A9" w:rsidRDefault="00606FBE">
      <w:pPr>
        <w:spacing w:before="10"/>
        <w:ind w:right="254"/>
        <w:jc w:val="center"/>
        <w:rPr>
          <w:rFonts w:ascii="Arial" w:hAnsi="Arial"/>
          <w:b/>
          <w:sz w:val="20"/>
        </w:rPr>
      </w:pPr>
      <w:r>
        <w:rPr>
          <w:rFonts w:ascii="Arial" w:hAnsi="Arial"/>
          <w:b/>
          <w:sz w:val="20"/>
        </w:rPr>
        <w:t>Demonstrações</w:t>
      </w:r>
      <w:r>
        <w:rPr>
          <w:rFonts w:ascii="Arial" w:hAnsi="Arial"/>
          <w:b/>
          <w:spacing w:val="-13"/>
          <w:sz w:val="20"/>
        </w:rPr>
        <w:t xml:space="preserve"> </w:t>
      </w:r>
      <w:r>
        <w:rPr>
          <w:rFonts w:ascii="Arial" w:hAnsi="Arial"/>
          <w:b/>
          <w:sz w:val="20"/>
        </w:rPr>
        <w:t>Intermediárias</w:t>
      </w:r>
      <w:r>
        <w:rPr>
          <w:rFonts w:ascii="Arial" w:hAnsi="Arial"/>
          <w:b/>
          <w:spacing w:val="-13"/>
          <w:sz w:val="20"/>
        </w:rPr>
        <w:t xml:space="preserve"> </w:t>
      </w:r>
      <w:r>
        <w:rPr>
          <w:rFonts w:ascii="Arial" w:hAnsi="Arial"/>
          <w:b/>
          <w:sz w:val="20"/>
        </w:rPr>
        <w:t>dos</w:t>
      </w:r>
      <w:r>
        <w:rPr>
          <w:rFonts w:ascii="Arial" w:hAnsi="Arial"/>
          <w:b/>
          <w:spacing w:val="-14"/>
          <w:sz w:val="20"/>
        </w:rPr>
        <w:t xml:space="preserve"> </w:t>
      </w:r>
      <w:r>
        <w:rPr>
          <w:rFonts w:ascii="Arial" w:hAnsi="Arial"/>
          <w:b/>
          <w:sz w:val="20"/>
        </w:rPr>
        <w:t>Resultados</w:t>
      </w:r>
      <w:r>
        <w:rPr>
          <w:rFonts w:ascii="Arial" w:hAnsi="Arial"/>
          <w:b/>
          <w:spacing w:val="-13"/>
          <w:sz w:val="20"/>
        </w:rPr>
        <w:t xml:space="preserve"> </w:t>
      </w:r>
      <w:r>
        <w:rPr>
          <w:rFonts w:ascii="Arial" w:hAnsi="Arial"/>
          <w:b/>
          <w:spacing w:val="-2"/>
          <w:sz w:val="20"/>
        </w:rPr>
        <w:t>Abrangentes</w:t>
      </w:r>
    </w:p>
    <w:p w14:paraId="620926C2" w14:textId="77777777" w:rsidR="006857A9" w:rsidRDefault="00606FBE">
      <w:pPr>
        <w:pStyle w:val="Corpodetexto"/>
        <w:spacing w:before="13"/>
        <w:ind w:right="252"/>
        <w:jc w:val="center"/>
      </w:pPr>
      <w:r>
        <w:t>(em</w:t>
      </w:r>
      <w:r>
        <w:rPr>
          <w:spacing w:val="-7"/>
        </w:rPr>
        <w:t xml:space="preserve"> </w:t>
      </w:r>
      <w:r>
        <w:t>milhares</w:t>
      </w:r>
      <w:r>
        <w:rPr>
          <w:spacing w:val="-4"/>
        </w:rPr>
        <w:t xml:space="preserve"> </w:t>
      </w:r>
      <w:r>
        <w:t>de</w:t>
      </w:r>
      <w:r>
        <w:rPr>
          <w:spacing w:val="-5"/>
        </w:rPr>
        <w:t xml:space="preserve"> </w:t>
      </w:r>
      <w:r>
        <w:rPr>
          <w:spacing w:val="-2"/>
        </w:rPr>
        <w:t>reais)</w:t>
      </w:r>
    </w:p>
    <w:p w14:paraId="1420BE4A" w14:textId="77777777" w:rsidR="006857A9" w:rsidRDefault="006857A9">
      <w:pPr>
        <w:pStyle w:val="Corpodetexto"/>
        <w:spacing w:before="19" w:after="1"/>
      </w:pPr>
    </w:p>
    <w:tbl>
      <w:tblPr>
        <w:tblStyle w:val="TableNormal"/>
        <w:tblW w:w="0" w:type="auto"/>
        <w:tblInd w:w="27" w:type="dxa"/>
        <w:tblLayout w:type="fixed"/>
        <w:tblLook w:val="01E0" w:firstRow="1" w:lastRow="1" w:firstColumn="1" w:lastColumn="1" w:noHBand="0" w:noVBand="0"/>
      </w:tblPr>
      <w:tblGrid>
        <w:gridCol w:w="4543"/>
        <w:gridCol w:w="1885"/>
        <w:gridCol w:w="1226"/>
        <w:gridCol w:w="194"/>
        <w:gridCol w:w="1366"/>
        <w:gridCol w:w="209"/>
        <w:gridCol w:w="1335"/>
      </w:tblGrid>
      <w:tr w:rsidR="006857A9" w14:paraId="5438DCA6" w14:textId="77777777">
        <w:trPr>
          <w:trHeight w:val="232"/>
        </w:trPr>
        <w:tc>
          <w:tcPr>
            <w:tcW w:w="4543" w:type="dxa"/>
            <w:vMerge w:val="restart"/>
          </w:tcPr>
          <w:p w14:paraId="4730E03E" w14:textId="77777777" w:rsidR="006857A9" w:rsidRDefault="006857A9">
            <w:pPr>
              <w:pStyle w:val="TableParagraph"/>
              <w:rPr>
                <w:rFonts w:ascii="Times New Roman"/>
                <w:sz w:val="18"/>
              </w:rPr>
            </w:pPr>
          </w:p>
        </w:tc>
        <w:tc>
          <w:tcPr>
            <w:tcW w:w="1885" w:type="dxa"/>
          </w:tcPr>
          <w:p w14:paraId="39178FAD" w14:textId="77777777" w:rsidR="006857A9" w:rsidRDefault="00606FBE">
            <w:pPr>
              <w:pStyle w:val="TableParagraph"/>
              <w:spacing w:line="212" w:lineRule="exact"/>
              <w:ind w:left="223"/>
              <w:jc w:val="center"/>
              <w:rPr>
                <w:rFonts w:ascii="Arial"/>
                <w:b/>
                <w:sz w:val="20"/>
              </w:rPr>
            </w:pPr>
            <w:r>
              <w:rPr>
                <w:rFonts w:ascii="Arial"/>
                <w:b/>
                <w:spacing w:val="-2"/>
                <w:sz w:val="20"/>
              </w:rPr>
              <w:t>01/01/2026</w:t>
            </w:r>
          </w:p>
        </w:tc>
        <w:tc>
          <w:tcPr>
            <w:tcW w:w="1226" w:type="dxa"/>
          </w:tcPr>
          <w:p w14:paraId="57EFC1ED" w14:textId="77777777" w:rsidR="006857A9" w:rsidRDefault="00606FBE">
            <w:pPr>
              <w:pStyle w:val="TableParagraph"/>
              <w:spacing w:before="9" w:line="203" w:lineRule="exact"/>
              <w:ind w:left="1" w:right="2"/>
              <w:jc w:val="center"/>
              <w:rPr>
                <w:rFonts w:ascii="Arial"/>
                <w:b/>
                <w:sz w:val="19"/>
              </w:rPr>
            </w:pPr>
            <w:r>
              <w:rPr>
                <w:rFonts w:ascii="Arial"/>
                <w:b/>
                <w:spacing w:val="-2"/>
                <w:sz w:val="19"/>
              </w:rPr>
              <w:t>01/04/2026</w:t>
            </w:r>
          </w:p>
        </w:tc>
        <w:tc>
          <w:tcPr>
            <w:tcW w:w="194" w:type="dxa"/>
          </w:tcPr>
          <w:p w14:paraId="23EF9863" w14:textId="77777777" w:rsidR="006857A9" w:rsidRDefault="006857A9">
            <w:pPr>
              <w:pStyle w:val="TableParagraph"/>
              <w:rPr>
                <w:rFonts w:ascii="Times New Roman"/>
                <w:sz w:val="16"/>
              </w:rPr>
            </w:pPr>
          </w:p>
        </w:tc>
        <w:tc>
          <w:tcPr>
            <w:tcW w:w="1366" w:type="dxa"/>
          </w:tcPr>
          <w:p w14:paraId="39B5C809" w14:textId="77777777" w:rsidR="006857A9" w:rsidRDefault="00606FBE">
            <w:pPr>
              <w:pStyle w:val="TableParagraph"/>
              <w:spacing w:line="212" w:lineRule="exact"/>
              <w:ind w:right="3"/>
              <w:jc w:val="center"/>
              <w:rPr>
                <w:rFonts w:ascii="Arial"/>
                <w:b/>
                <w:sz w:val="20"/>
              </w:rPr>
            </w:pPr>
            <w:r>
              <w:rPr>
                <w:rFonts w:ascii="Arial"/>
                <w:b/>
                <w:spacing w:val="-2"/>
                <w:sz w:val="20"/>
              </w:rPr>
              <w:t>01/01/2025</w:t>
            </w:r>
          </w:p>
        </w:tc>
        <w:tc>
          <w:tcPr>
            <w:tcW w:w="209" w:type="dxa"/>
          </w:tcPr>
          <w:p w14:paraId="0DC7D258" w14:textId="77777777" w:rsidR="006857A9" w:rsidRDefault="006857A9">
            <w:pPr>
              <w:pStyle w:val="TableParagraph"/>
              <w:rPr>
                <w:rFonts w:ascii="Times New Roman"/>
                <w:sz w:val="16"/>
              </w:rPr>
            </w:pPr>
          </w:p>
        </w:tc>
        <w:tc>
          <w:tcPr>
            <w:tcW w:w="1335" w:type="dxa"/>
          </w:tcPr>
          <w:p w14:paraId="45DD41FA" w14:textId="77777777" w:rsidR="006857A9" w:rsidRDefault="00606FBE">
            <w:pPr>
              <w:pStyle w:val="TableParagraph"/>
              <w:spacing w:before="4" w:line="208" w:lineRule="exact"/>
              <w:ind w:left="50" w:right="56"/>
              <w:jc w:val="center"/>
              <w:rPr>
                <w:rFonts w:ascii="Arial"/>
                <w:b/>
                <w:sz w:val="20"/>
              </w:rPr>
            </w:pPr>
            <w:r>
              <w:rPr>
                <w:rFonts w:ascii="Arial"/>
                <w:b/>
                <w:spacing w:val="-2"/>
                <w:sz w:val="20"/>
              </w:rPr>
              <w:t>01/04/2025</w:t>
            </w:r>
          </w:p>
        </w:tc>
      </w:tr>
      <w:tr w:rsidR="006857A9" w14:paraId="6AC00F9A" w14:textId="77777777">
        <w:trPr>
          <w:trHeight w:val="218"/>
        </w:trPr>
        <w:tc>
          <w:tcPr>
            <w:tcW w:w="4543" w:type="dxa"/>
            <w:vMerge/>
            <w:tcBorders>
              <w:top w:val="nil"/>
            </w:tcBorders>
          </w:tcPr>
          <w:p w14:paraId="2475BB6D" w14:textId="77777777" w:rsidR="006857A9" w:rsidRDefault="006857A9">
            <w:pPr>
              <w:rPr>
                <w:sz w:val="2"/>
                <w:szCs w:val="2"/>
              </w:rPr>
            </w:pPr>
          </w:p>
        </w:tc>
        <w:tc>
          <w:tcPr>
            <w:tcW w:w="1885" w:type="dxa"/>
          </w:tcPr>
          <w:p w14:paraId="53A40662" w14:textId="77777777" w:rsidR="006857A9" w:rsidRDefault="00606FBE">
            <w:pPr>
              <w:pStyle w:val="TableParagraph"/>
              <w:spacing w:line="198" w:lineRule="exact"/>
              <w:ind w:left="223"/>
              <w:jc w:val="center"/>
              <w:rPr>
                <w:rFonts w:ascii="Arial"/>
                <w:b/>
                <w:sz w:val="20"/>
              </w:rPr>
            </w:pPr>
            <w:r>
              <w:rPr>
                <w:rFonts w:ascii="Arial"/>
                <w:b/>
                <w:sz w:val="20"/>
              </w:rPr>
              <w:t>a</w:t>
            </w:r>
            <w:r>
              <w:rPr>
                <w:rFonts w:ascii="Arial"/>
                <w:b/>
                <w:spacing w:val="-3"/>
                <w:sz w:val="20"/>
              </w:rPr>
              <w:t xml:space="preserve"> </w:t>
            </w:r>
            <w:r>
              <w:rPr>
                <w:rFonts w:ascii="Arial"/>
                <w:b/>
                <w:spacing w:val="-2"/>
                <w:sz w:val="20"/>
              </w:rPr>
              <w:t>30/06/2026</w:t>
            </w:r>
          </w:p>
        </w:tc>
        <w:tc>
          <w:tcPr>
            <w:tcW w:w="1226" w:type="dxa"/>
          </w:tcPr>
          <w:p w14:paraId="5695C9DF" w14:textId="77777777" w:rsidR="006857A9" w:rsidRDefault="00606FBE">
            <w:pPr>
              <w:pStyle w:val="TableParagraph"/>
              <w:spacing w:line="198" w:lineRule="exact"/>
              <w:ind w:left="1" w:right="2"/>
              <w:jc w:val="center"/>
              <w:rPr>
                <w:rFonts w:ascii="Arial"/>
                <w:b/>
                <w:sz w:val="18"/>
              </w:rPr>
            </w:pPr>
            <w:r>
              <w:rPr>
                <w:rFonts w:ascii="Arial"/>
                <w:b/>
                <w:sz w:val="19"/>
              </w:rPr>
              <w:t>a</w:t>
            </w:r>
            <w:r>
              <w:rPr>
                <w:rFonts w:ascii="Arial"/>
                <w:b/>
                <w:spacing w:val="-2"/>
                <w:sz w:val="19"/>
              </w:rPr>
              <w:t xml:space="preserve"> </w:t>
            </w:r>
            <w:r>
              <w:rPr>
                <w:rFonts w:ascii="Arial"/>
                <w:b/>
                <w:spacing w:val="-2"/>
                <w:sz w:val="18"/>
              </w:rPr>
              <w:t>30/06/2026</w:t>
            </w:r>
          </w:p>
        </w:tc>
        <w:tc>
          <w:tcPr>
            <w:tcW w:w="194" w:type="dxa"/>
          </w:tcPr>
          <w:p w14:paraId="4B6E5BE8" w14:textId="77777777" w:rsidR="006857A9" w:rsidRDefault="006857A9">
            <w:pPr>
              <w:pStyle w:val="TableParagraph"/>
              <w:rPr>
                <w:rFonts w:ascii="Times New Roman"/>
                <w:sz w:val="14"/>
              </w:rPr>
            </w:pPr>
          </w:p>
        </w:tc>
        <w:tc>
          <w:tcPr>
            <w:tcW w:w="1366" w:type="dxa"/>
          </w:tcPr>
          <w:p w14:paraId="63C8C2B3" w14:textId="77777777" w:rsidR="006857A9" w:rsidRDefault="00606FBE">
            <w:pPr>
              <w:pStyle w:val="TableParagraph"/>
              <w:spacing w:line="198" w:lineRule="exact"/>
              <w:ind w:left="2" w:right="3"/>
              <w:jc w:val="center"/>
              <w:rPr>
                <w:rFonts w:ascii="Arial"/>
                <w:b/>
                <w:sz w:val="20"/>
              </w:rPr>
            </w:pPr>
            <w:r>
              <w:rPr>
                <w:rFonts w:ascii="Arial"/>
                <w:b/>
                <w:sz w:val="20"/>
              </w:rPr>
              <w:t>a</w:t>
            </w:r>
            <w:r>
              <w:rPr>
                <w:rFonts w:ascii="Arial"/>
                <w:b/>
                <w:spacing w:val="-3"/>
                <w:sz w:val="20"/>
              </w:rPr>
              <w:t xml:space="preserve"> </w:t>
            </w:r>
            <w:r>
              <w:rPr>
                <w:rFonts w:ascii="Arial"/>
                <w:b/>
                <w:spacing w:val="-2"/>
                <w:sz w:val="20"/>
              </w:rPr>
              <w:t>30/06/2025</w:t>
            </w:r>
          </w:p>
        </w:tc>
        <w:tc>
          <w:tcPr>
            <w:tcW w:w="209" w:type="dxa"/>
          </w:tcPr>
          <w:p w14:paraId="27E22AB1" w14:textId="77777777" w:rsidR="006857A9" w:rsidRDefault="006857A9">
            <w:pPr>
              <w:pStyle w:val="TableParagraph"/>
              <w:rPr>
                <w:rFonts w:ascii="Times New Roman"/>
                <w:sz w:val="14"/>
              </w:rPr>
            </w:pPr>
          </w:p>
        </w:tc>
        <w:tc>
          <w:tcPr>
            <w:tcW w:w="1335" w:type="dxa"/>
          </w:tcPr>
          <w:p w14:paraId="2A8C7DBA" w14:textId="77777777" w:rsidR="006857A9" w:rsidRDefault="00606FBE">
            <w:pPr>
              <w:pStyle w:val="TableParagraph"/>
              <w:spacing w:before="2" w:line="196" w:lineRule="exact"/>
              <w:ind w:left="56" w:right="6"/>
              <w:jc w:val="center"/>
              <w:rPr>
                <w:rFonts w:ascii="Arial"/>
                <w:b/>
                <w:sz w:val="18"/>
              </w:rPr>
            </w:pPr>
            <w:r>
              <w:rPr>
                <w:rFonts w:ascii="Arial"/>
                <w:b/>
                <w:sz w:val="18"/>
              </w:rPr>
              <w:t>a</w:t>
            </w:r>
            <w:r>
              <w:rPr>
                <w:rFonts w:ascii="Arial"/>
                <w:b/>
                <w:spacing w:val="1"/>
                <w:sz w:val="18"/>
              </w:rPr>
              <w:t xml:space="preserve"> </w:t>
            </w:r>
            <w:r>
              <w:rPr>
                <w:rFonts w:ascii="Arial"/>
                <w:b/>
                <w:spacing w:val="-2"/>
                <w:sz w:val="18"/>
              </w:rPr>
              <w:t>30/06/2025</w:t>
            </w:r>
          </w:p>
        </w:tc>
      </w:tr>
      <w:tr w:rsidR="006857A9" w14:paraId="669B1B18" w14:textId="77777777">
        <w:trPr>
          <w:trHeight w:val="230"/>
        </w:trPr>
        <w:tc>
          <w:tcPr>
            <w:tcW w:w="4543" w:type="dxa"/>
            <w:vMerge/>
            <w:tcBorders>
              <w:top w:val="nil"/>
            </w:tcBorders>
          </w:tcPr>
          <w:p w14:paraId="65236846" w14:textId="77777777" w:rsidR="006857A9" w:rsidRDefault="006857A9">
            <w:pPr>
              <w:rPr>
                <w:sz w:val="2"/>
                <w:szCs w:val="2"/>
              </w:rPr>
            </w:pPr>
          </w:p>
        </w:tc>
        <w:tc>
          <w:tcPr>
            <w:tcW w:w="1885" w:type="dxa"/>
          </w:tcPr>
          <w:p w14:paraId="1A6443C3" w14:textId="77777777" w:rsidR="006857A9" w:rsidRDefault="00606FBE">
            <w:pPr>
              <w:pStyle w:val="TableParagraph"/>
              <w:spacing w:line="210" w:lineRule="exact"/>
              <w:ind w:left="229"/>
              <w:jc w:val="center"/>
              <w:rPr>
                <w:rFonts w:ascii="Arial"/>
                <w:b/>
                <w:sz w:val="20"/>
              </w:rPr>
            </w:pPr>
            <w:r>
              <w:rPr>
                <w:rFonts w:ascii="Arial"/>
                <w:b/>
                <w:spacing w:val="10"/>
                <w:sz w:val="20"/>
                <w:u w:val="single"/>
              </w:rPr>
              <w:t xml:space="preserve"> </w:t>
            </w:r>
            <w:r>
              <w:rPr>
                <w:rFonts w:ascii="Arial"/>
                <w:b/>
                <w:spacing w:val="-2"/>
                <w:sz w:val="20"/>
                <w:u w:val="single"/>
              </w:rPr>
              <w:t>(Acumulado)</w:t>
            </w:r>
            <w:r>
              <w:rPr>
                <w:rFonts w:ascii="Arial"/>
                <w:b/>
                <w:spacing w:val="40"/>
                <w:sz w:val="20"/>
                <w:u w:val="single"/>
              </w:rPr>
              <w:t xml:space="preserve"> </w:t>
            </w:r>
          </w:p>
        </w:tc>
        <w:tc>
          <w:tcPr>
            <w:tcW w:w="1226" w:type="dxa"/>
            <w:tcBorders>
              <w:bottom w:val="single" w:sz="8" w:space="0" w:color="000000"/>
            </w:tcBorders>
          </w:tcPr>
          <w:p w14:paraId="13884CC2" w14:textId="77777777" w:rsidR="006857A9" w:rsidRDefault="00606FBE">
            <w:pPr>
              <w:pStyle w:val="TableParagraph"/>
              <w:spacing w:line="211" w:lineRule="exact"/>
              <w:ind w:right="2"/>
              <w:jc w:val="center"/>
              <w:rPr>
                <w:rFonts w:ascii="Arial"/>
                <w:b/>
                <w:sz w:val="19"/>
              </w:rPr>
            </w:pPr>
            <w:r>
              <w:rPr>
                <w:rFonts w:ascii="Arial"/>
                <w:b/>
                <w:spacing w:val="-2"/>
                <w:sz w:val="19"/>
              </w:rPr>
              <w:t>(Trimestral)</w:t>
            </w:r>
          </w:p>
        </w:tc>
        <w:tc>
          <w:tcPr>
            <w:tcW w:w="194" w:type="dxa"/>
          </w:tcPr>
          <w:p w14:paraId="6EF57BCD" w14:textId="77777777" w:rsidR="006857A9" w:rsidRDefault="006857A9">
            <w:pPr>
              <w:pStyle w:val="TableParagraph"/>
              <w:rPr>
                <w:rFonts w:ascii="Times New Roman"/>
                <w:sz w:val="16"/>
              </w:rPr>
            </w:pPr>
          </w:p>
        </w:tc>
        <w:tc>
          <w:tcPr>
            <w:tcW w:w="1366" w:type="dxa"/>
            <w:tcBorders>
              <w:bottom w:val="single" w:sz="8" w:space="0" w:color="000000"/>
            </w:tcBorders>
          </w:tcPr>
          <w:p w14:paraId="5A9B52B2" w14:textId="77777777" w:rsidR="006857A9" w:rsidRDefault="00606FBE">
            <w:pPr>
              <w:pStyle w:val="TableParagraph"/>
              <w:spacing w:line="210" w:lineRule="exact"/>
              <w:ind w:right="3"/>
              <w:jc w:val="center"/>
              <w:rPr>
                <w:rFonts w:ascii="Arial"/>
                <w:b/>
                <w:sz w:val="20"/>
              </w:rPr>
            </w:pPr>
            <w:r>
              <w:rPr>
                <w:rFonts w:ascii="Arial"/>
                <w:b/>
                <w:spacing w:val="-2"/>
                <w:sz w:val="20"/>
              </w:rPr>
              <w:t>(Acumulado)</w:t>
            </w:r>
          </w:p>
        </w:tc>
        <w:tc>
          <w:tcPr>
            <w:tcW w:w="209" w:type="dxa"/>
          </w:tcPr>
          <w:p w14:paraId="13C04DCF" w14:textId="77777777" w:rsidR="006857A9" w:rsidRDefault="006857A9">
            <w:pPr>
              <w:pStyle w:val="TableParagraph"/>
              <w:rPr>
                <w:rFonts w:ascii="Times New Roman"/>
                <w:sz w:val="16"/>
              </w:rPr>
            </w:pPr>
          </w:p>
        </w:tc>
        <w:tc>
          <w:tcPr>
            <w:tcW w:w="1335" w:type="dxa"/>
            <w:tcBorders>
              <w:bottom w:val="single" w:sz="8" w:space="0" w:color="000000"/>
            </w:tcBorders>
          </w:tcPr>
          <w:p w14:paraId="5375BB31" w14:textId="77777777" w:rsidR="006857A9" w:rsidRDefault="00606FBE">
            <w:pPr>
              <w:pStyle w:val="TableParagraph"/>
              <w:spacing w:line="211" w:lineRule="exact"/>
              <w:ind w:left="50" w:right="52"/>
              <w:jc w:val="center"/>
              <w:rPr>
                <w:rFonts w:ascii="Arial"/>
                <w:b/>
                <w:sz w:val="20"/>
              </w:rPr>
            </w:pPr>
            <w:r>
              <w:rPr>
                <w:rFonts w:ascii="Arial"/>
                <w:b/>
                <w:spacing w:val="-2"/>
                <w:sz w:val="20"/>
              </w:rPr>
              <w:t>(Trimestral)</w:t>
            </w:r>
          </w:p>
        </w:tc>
      </w:tr>
      <w:tr w:rsidR="006857A9" w14:paraId="24487714" w14:textId="77777777">
        <w:trPr>
          <w:trHeight w:val="1381"/>
        </w:trPr>
        <w:tc>
          <w:tcPr>
            <w:tcW w:w="4543" w:type="dxa"/>
          </w:tcPr>
          <w:p w14:paraId="676B4ED1" w14:textId="77777777" w:rsidR="006857A9" w:rsidRDefault="00606FBE">
            <w:pPr>
              <w:pStyle w:val="TableParagraph"/>
              <w:spacing w:before="229"/>
              <w:ind w:left="50"/>
              <w:rPr>
                <w:rFonts w:ascii="Arial" w:hAnsi="Arial"/>
                <w:b/>
                <w:sz w:val="20"/>
              </w:rPr>
            </w:pPr>
            <w:r>
              <w:rPr>
                <w:rFonts w:ascii="Arial" w:hAnsi="Arial"/>
                <w:b/>
                <w:sz w:val="20"/>
              </w:rPr>
              <w:t>LUCRO</w:t>
            </w:r>
            <w:r>
              <w:rPr>
                <w:rFonts w:ascii="Arial" w:hAnsi="Arial"/>
                <w:b/>
                <w:spacing w:val="-6"/>
                <w:sz w:val="20"/>
              </w:rPr>
              <w:t xml:space="preserve"> </w:t>
            </w:r>
            <w:r>
              <w:rPr>
                <w:rFonts w:ascii="Arial" w:hAnsi="Arial"/>
                <w:b/>
                <w:sz w:val="20"/>
              </w:rPr>
              <w:t>(PREJUÍZO)</w:t>
            </w:r>
            <w:r>
              <w:rPr>
                <w:rFonts w:ascii="Arial" w:hAnsi="Arial"/>
                <w:b/>
                <w:spacing w:val="-6"/>
                <w:sz w:val="20"/>
              </w:rPr>
              <w:t xml:space="preserve"> </w:t>
            </w:r>
            <w:r>
              <w:rPr>
                <w:rFonts w:ascii="Arial" w:hAnsi="Arial"/>
                <w:b/>
                <w:sz w:val="20"/>
              </w:rPr>
              <w:t>LÍQUIDO</w:t>
            </w:r>
            <w:r>
              <w:rPr>
                <w:rFonts w:ascii="Arial" w:hAnsi="Arial"/>
                <w:b/>
                <w:spacing w:val="-7"/>
                <w:sz w:val="20"/>
              </w:rPr>
              <w:t xml:space="preserve"> </w:t>
            </w:r>
            <w:r>
              <w:rPr>
                <w:rFonts w:ascii="Arial" w:hAnsi="Arial"/>
                <w:b/>
                <w:sz w:val="20"/>
              </w:rPr>
              <w:t>DO</w:t>
            </w:r>
            <w:r>
              <w:rPr>
                <w:rFonts w:ascii="Arial" w:hAnsi="Arial"/>
                <w:b/>
                <w:spacing w:val="-6"/>
                <w:sz w:val="20"/>
              </w:rPr>
              <w:t xml:space="preserve"> </w:t>
            </w:r>
            <w:r>
              <w:rPr>
                <w:rFonts w:ascii="Arial" w:hAnsi="Arial"/>
                <w:b/>
                <w:spacing w:val="-2"/>
                <w:sz w:val="20"/>
              </w:rPr>
              <w:t>PERÍODO</w:t>
            </w:r>
          </w:p>
          <w:p w14:paraId="1ABBA5BC" w14:textId="77777777" w:rsidR="006857A9" w:rsidRDefault="006857A9">
            <w:pPr>
              <w:pStyle w:val="TableParagraph"/>
              <w:spacing w:before="1"/>
              <w:rPr>
                <w:sz w:val="20"/>
              </w:rPr>
            </w:pPr>
          </w:p>
          <w:p w14:paraId="2BD1CFCD" w14:textId="77777777" w:rsidR="006857A9" w:rsidRDefault="00606FBE">
            <w:pPr>
              <w:pStyle w:val="TableParagraph"/>
              <w:ind w:left="50"/>
              <w:rPr>
                <w:sz w:val="20"/>
              </w:rPr>
            </w:pPr>
            <w:r>
              <w:rPr>
                <w:sz w:val="20"/>
              </w:rPr>
              <w:t>Outros</w:t>
            </w:r>
            <w:r>
              <w:rPr>
                <w:spacing w:val="-11"/>
                <w:sz w:val="20"/>
              </w:rPr>
              <w:t xml:space="preserve"> </w:t>
            </w:r>
            <w:r>
              <w:rPr>
                <w:sz w:val="20"/>
              </w:rPr>
              <w:t>resultados</w:t>
            </w:r>
            <w:r>
              <w:rPr>
                <w:spacing w:val="-10"/>
                <w:sz w:val="20"/>
              </w:rPr>
              <w:t xml:space="preserve"> </w:t>
            </w:r>
            <w:r>
              <w:rPr>
                <w:spacing w:val="-2"/>
                <w:sz w:val="20"/>
              </w:rPr>
              <w:t>abrangentes</w:t>
            </w:r>
          </w:p>
          <w:p w14:paraId="2B1DAF49" w14:textId="77777777" w:rsidR="006857A9" w:rsidRDefault="006857A9">
            <w:pPr>
              <w:pStyle w:val="TableParagraph"/>
              <w:spacing w:before="1"/>
              <w:rPr>
                <w:sz w:val="20"/>
              </w:rPr>
            </w:pPr>
          </w:p>
          <w:p w14:paraId="2CDA45C2" w14:textId="77777777" w:rsidR="006857A9" w:rsidRDefault="00606FBE">
            <w:pPr>
              <w:pStyle w:val="TableParagraph"/>
              <w:spacing w:line="210" w:lineRule="exact"/>
              <w:ind w:left="50"/>
              <w:rPr>
                <w:rFonts w:ascii="Arial"/>
                <w:b/>
                <w:sz w:val="20"/>
              </w:rPr>
            </w:pPr>
            <w:r>
              <w:rPr>
                <w:rFonts w:ascii="Arial"/>
                <w:b/>
                <w:sz w:val="20"/>
              </w:rPr>
              <w:t>RESULTADO</w:t>
            </w:r>
            <w:r>
              <w:rPr>
                <w:rFonts w:ascii="Arial"/>
                <w:b/>
                <w:spacing w:val="-12"/>
                <w:sz w:val="20"/>
              </w:rPr>
              <w:t xml:space="preserve"> </w:t>
            </w:r>
            <w:r>
              <w:rPr>
                <w:rFonts w:ascii="Arial"/>
                <w:b/>
                <w:sz w:val="20"/>
              </w:rPr>
              <w:t>ABRANGENTE</w:t>
            </w:r>
            <w:r>
              <w:rPr>
                <w:rFonts w:ascii="Arial"/>
                <w:b/>
                <w:spacing w:val="-14"/>
                <w:sz w:val="20"/>
              </w:rPr>
              <w:t xml:space="preserve"> </w:t>
            </w:r>
            <w:r>
              <w:rPr>
                <w:rFonts w:ascii="Arial"/>
                <w:b/>
                <w:spacing w:val="-2"/>
                <w:sz w:val="20"/>
              </w:rPr>
              <w:t>TOTAL</w:t>
            </w:r>
          </w:p>
        </w:tc>
        <w:tc>
          <w:tcPr>
            <w:tcW w:w="1885" w:type="dxa"/>
          </w:tcPr>
          <w:p w14:paraId="4CB2ECD5" w14:textId="77777777" w:rsidR="006857A9" w:rsidRDefault="00606FBE">
            <w:pPr>
              <w:pStyle w:val="TableParagraph"/>
              <w:spacing w:before="229"/>
              <w:ind w:left="922"/>
              <w:rPr>
                <w:rFonts w:ascii="Arial"/>
                <w:b/>
                <w:sz w:val="20"/>
              </w:rPr>
            </w:pPr>
            <w:r>
              <w:rPr>
                <w:rFonts w:ascii="Arial"/>
                <w:b/>
                <w:spacing w:val="-2"/>
                <w:sz w:val="20"/>
              </w:rPr>
              <w:t>(14.681)</w:t>
            </w:r>
          </w:p>
          <w:p w14:paraId="07347A8E" w14:textId="77777777" w:rsidR="006857A9" w:rsidRDefault="006857A9">
            <w:pPr>
              <w:pStyle w:val="TableParagraph"/>
              <w:spacing w:before="1"/>
              <w:rPr>
                <w:sz w:val="20"/>
              </w:rPr>
            </w:pPr>
          </w:p>
          <w:p w14:paraId="034E3E88" w14:textId="77777777" w:rsidR="006857A9" w:rsidRDefault="00606FBE">
            <w:pPr>
              <w:pStyle w:val="TableParagraph"/>
              <w:ind w:right="217"/>
              <w:jc w:val="right"/>
              <w:rPr>
                <w:sz w:val="20"/>
              </w:rPr>
            </w:pPr>
            <w:r>
              <w:rPr>
                <w:sz w:val="20"/>
              </w:rPr>
              <w:t>-</w:t>
            </w:r>
          </w:p>
          <w:p w14:paraId="6BC18992" w14:textId="77777777" w:rsidR="006857A9" w:rsidRDefault="006857A9">
            <w:pPr>
              <w:pStyle w:val="TableParagraph"/>
              <w:spacing w:before="1"/>
              <w:rPr>
                <w:sz w:val="20"/>
              </w:rPr>
            </w:pPr>
          </w:p>
          <w:p w14:paraId="7AC79FA6" w14:textId="77777777" w:rsidR="006857A9" w:rsidRDefault="00606FBE">
            <w:pPr>
              <w:pStyle w:val="TableParagraph"/>
              <w:spacing w:line="210" w:lineRule="exact"/>
              <w:ind w:left="922"/>
              <w:rPr>
                <w:rFonts w:ascii="Arial"/>
                <w:b/>
                <w:sz w:val="20"/>
              </w:rPr>
            </w:pPr>
            <w:r>
              <w:rPr>
                <w:rFonts w:ascii="Arial"/>
                <w:b/>
                <w:spacing w:val="-2"/>
                <w:sz w:val="20"/>
              </w:rPr>
              <w:t>(14.681)</w:t>
            </w:r>
          </w:p>
        </w:tc>
        <w:tc>
          <w:tcPr>
            <w:tcW w:w="1226" w:type="dxa"/>
            <w:tcBorders>
              <w:top w:val="single" w:sz="8" w:space="0" w:color="000000"/>
            </w:tcBorders>
          </w:tcPr>
          <w:p w14:paraId="57448C94" w14:textId="77777777" w:rsidR="006857A9" w:rsidRDefault="00606FBE">
            <w:pPr>
              <w:pStyle w:val="TableParagraph"/>
              <w:spacing w:before="229"/>
              <w:ind w:left="410"/>
              <w:rPr>
                <w:rFonts w:ascii="Arial"/>
                <w:b/>
                <w:sz w:val="20"/>
              </w:rPr>
            </w:pPr>
            <w:r>
              <w:rPr>
                <w:rFonts w:ascii="Arial"/>
                <w:b/>
                <w:spacing w:val="-2"/>
                <w:sz w:val="20"/>
              </w:rPr>
              <w:t>(14.541)</w:t>
            </w:r>
          </w:p>
          <w:p w14:paraId="7BD1EB8B" w14:textId="77777777" w:rsidR="006857A9" w:rsidRDefault="006857A9">
            <w:pPr>
              <w:pStyle w:val="TableParagraph"/>
              <w:spacing w:before="1"/>
              <w:rPr>
                <w:sz w:val="20"/>
              </w:rPr>
            </w:pPr>
          </w:p>
          <w:p w14:paraId="3F463546" w14:textId="77777777" w:rsidR="006857A9" w:rsidRDefault="00606FBE">
            <w:pPr>
              <w:pStyle w:val="TableParagraph"/>
              <w:ind w:right="70"/>
              <w:jc w:val="right"/>
              <w:rPr>
                <w:sz w:val="20"/>
              </w:rPr>
            </w:pPr>
            <w:r>
              <w:rPr>
                <w:sz w:val="20"/>
              </w:rPr>
              <w:t>-</w:t>
            </w:r>
          </w:p>
          <w:p w14:paraId="037688FD" w14:textId="77777777" w:rsidR="006857A9" w:rsidRDefault="006857A9">
            <w:pPr>
              <w:pStyle w:val="TableParagraph"/>
              <w:spacing w:before="1"/>
              <w:rPr>
                <w:sz w:val="20"/>
              </w:rPr>
            </w:pPr>
          </w:p>
          <w:p w14:paraId="7571FB1E" w14:textId="77777777" w:rsidR="006857A9" w:rsidRDefault="00606FBE">
            <w:pPr>
              <w:pStyle w:val="TableParagraph"/>
              <w:spacing w:line="210" w:lineRule="exact"/>
              <w:ind w:left="410"/>
              <w:rPr>
                <w:rFonts w:ascii="Arial"/>
                <w:b/>
                <w:sz w:val="20"/>
              </w:rPr>
            </w:pPr>
            <w:r>
              <w:rPr>
                <w:rFonts w:ascii="Arial"/>
                <w:b/>
                <w:spacing w:val="-2"/>
                <w:sz w:val="20"/>
              </w:rPr>
              <w:t>(14.541)</w:t>
            </w:r>
          </w:p>
        </w:tc>
        <w:tc>
          <w:tcPr>
            <w:tcW w:w="194" w:type="dxa"/>
          </w:tcPr>
          <w:p w14:paraId="30BBAA5B" w14:textId="77777777" w:rsidR="006857A9" w:rsidRDefault="006857A9">
            <w:pPr>
              <w:pStyle w:val="TableParagraph"/>
              <w:rPr>
                <w:rFonts w:ascii="Times New Roman"/>
                <w:sz w:val="18"/>
              </w:rPr>
            </w:pPr>
          </w:p>
        </w:tc>
        <w:tc>
          <w:tcPr>
            <w:tcW w:w="1366" w:type="dxa"/>
            <w:tcBorders>
              <w:top w:val="single" w:sz="8" w:space="0" w:color="000000"/>
            </w:tcBorders>
          </w:tcPr>
          <w:p w14:paraId="2A8333A9" w14:textId="77777777" w:rsidR="006857A9" w:rsidRDefault="00606FBE">
            <w:pPr>
              <w:pStyle w:val="TableParagraph"/>
              <w:spacing w:before="229"/>
              <w:ind w:left="827"/>
              <w:rPr>
                <w:rFonts w:ascii="Arial"/>
                <w:b/>
                <w:sz w:val="20"/>
              </w:rPr>
            </w:pPr>
            <w:r>
              <w:rPr>
                <w:rFonts w:ascii="Arial"/>
                <w:b/>
                <w:spacing w:val="-2"/>
                <w:sz w:val="20"/>
              </w:rPr>
              <w:t>(676)</w:t>
            </w:r>
          </w:p>
          <w:p w14:paraId="0661A2A1" w14:textId="77777777" w:rsidR="006857A9" w:rsidRDefault="006857A9">
            <w:pPr>
              <w:pStyle w:val="TableParagraph"/>
              <w:spacing w:before="1"/>
              <w:rPr>
                <w:sz w:val="20"/>
              </w:rPr>
            </w:pPr>
          </w:p>
          <w:p w14:paraId="6AA8B1DC" w14:textId="77777777" w:rsidR="006857A9" w:rsidRDefault="00606FBE">
            <w:pPr>
              <w:pStyle w:val="TableParagraph"/>
              <w:ind w:right="69"/>
              <w:jc w:val="right"/>
              <w:rPr>
                <w:sz w:val="20"/>
              </w:rPr>
            </w:pPr>
            <w:r>
              <w:rPr>
                <w:sz w:val="20"/>
              </w:rPr>
              <w:t>-</w:t>
            </w:r>
          </w:p>
          <w:p w14:paraId="64BC27AD" w14:textId="77777777" w:rsidR="006857A9" w:rsidRDefault="006857A9">
            <w:pPr>
              <w:pStyle w:val="TableParagraph"/>
              <w:spacing w:before="1"/>
              <w:rPr>
                <w:sz w:val="20"/>
              </w:rPr>
            </w:pPr>
          </w:p>
          <w:p w14:paraId="214B0120" w14:textId="77777777" w:rsidR="006857A9" w:rsidRDefault="00606FBE">
            <w:pPr>
              <w:pStyle w:val="TableParagraph"/>
              <w:spacing w:line="210" w:lineRule="exact"/>
              <w:ind w:left="827"/>
              <w:rPr>
                <w:rFonts w:ascii="Arial"/>
                <w:b/>
                <w:sz w:val="20"/>
              </w:rPr>
            </w:pPr>
            <w:r>
              <w:rPr>
                <w:rFonts w:ascii="Arial"/>
                <w:b/>
                <w:spacing w:val="-2"/>
                <w:sz w:val="20"/>
              </w:rPr>
              <w:t>(676)</w:t>
            </w:r>
          </w:p>
        </w:tc>
        <w:tc>
          <w:tcPr>
            <w:tcW w:w="209" w:type="dxa"/>
          </w:tcPr>
          <w:p w14:paraId="5576E3F8" w14:textId="77777777" w:rsidR="006857A9" w:rsidRDefault="006857A9">
            <w:pPr>
              <w:pStyle w:val="TableParagraph"/>
              <w:rPr>
                <w:rFonts w:ascii="Times New Roman"/>
                <w:sz w:val="18"/>
              </w:rPr>
            </w:pPr>
          </w:p>
        </w:tc>
        <w:tc>
          <w:tcPr>
            <w:tcW w:w="1335" w:type="dxa"/>
            <w:tcBorders>
              <w:top w:val="single" w:sz="8" w:space="0" w:color="000000"/>
            </w:tcBorders>
          </w:tcPr>
          <w:p w14:paraId="4D14758A" w14:textId="77777777" w:rsidR="006857A9" w:rsidRDefault="00606FBE">
            <w:pPr>
              <w:pStyle w:val="TableParagraph"/>
              <w:spacing w:before="229"/>
              <w:ind w:left="908"/>
              <w:rPr>
                <w:rFonts w:ascii="Arial"/>
                <w:b/>
                <w:sz w:val="20"/>
              </w:rPr>
            </w:pPr>
            <w:r>
              <w:rPr>
                <w:rFonts w:ascii="Arial"/>
                <w:b/>
                <w:spacing w:val="-4"/>
                <w:sz w:val="20"/>
              </w:rPr>
              <w:t>(51)</w:t>
            </w:r>
          </w:p>
          <w:p w14:paraId="24EDFDCF" w14:textId="77777777" w:rsidR="006857A9" w:rsidRDefault="006857A9">
            <w:pPr>
              <w:pStyle w:val="TableParagraph"/>
              <w:spacing w:before="1"/>
              <w:rPr>
                <w:sz w:val="20"/>
              </w:rPr>
            </w:pPr>
          </w:p>
          <w:p w14:paraId="592EBD66" w14:textId="77777777" w:rsidR="006857A9" w:rsidRDefault="00606FBE">
            <w:pPr>
              <w:pStyle w:val="TableParagraph"/>
              <w:ind w:right="70"/>
              <w:jc w:val="right"/>
              <w:rPr>
                <w:sz w:val="20"/>
              </w:rPr>
            </w:pPr>
            <w:r>
              <w:rPr>
                <w:sz w:val="20"/>
              </w:rPr>
              <w:t>-</w:t>
            </w:r>
          </w:p>
          <w:p w14:paraId="7124CBAB" w14:textId="77777777" w:rsidR="006857A9" w:rsidRDefault="006857A9">
            <w:pPr>
              <w:pStyle w:val="TableParagraph"/>
              <w:spacing w:before="1"/>
              <w:rPr>
                <w:sz w:val="20"/>
              </w:rPr>
            </w:pPr>
          </w:p>
          <w:p w14:paraId="2BA64241" w14:textId="77777777" w:rsidR="006857A9" w:rsidRDefault="00606FBE">
            <w:pPr>
              <w:pStyle w:val="TableParagraph"/>
              <w:spacing w:line="210" w:lineRule="exact"/>
              <w:ind w:left="908"/>
              <w:rPr>
                <w:rFonts w:ascii="Arial"/>
                <w:b/>
                <w:sz w:val="20"/>
              </w:rPr>
            </w:pPr>
            <w:r>
              <w:rPr>
                <w:rFonts w:ascii="Arial"/>
                <w:b/>
                <w:spacing w:val="-4"/>
                <w:sz w:val="20"/>
              </w:rPr>
              <w:t>(51)</w:t>
            </w:r>
          </w:p>
        </w:tc>
      </w:tr>
    </w:tbl>
    <w:p w14:paraId="0B0D0E57" w14:textId="77777777" w:rsidR="006857A9" w:rsidRDefault="006857A9">
      <w:pPr>
        <w:pStyle w:val="Corpodetexto"/>
      </w:pPr>
    </w:p>
    <w:p w14:paraId="0EEBCB71" w14:textId="77777777" w:rsidR="006857A9" w:rsidRDefault="006857A9">
      <w:pPr>
        <w:pStyle w:val="Corpodetexto"/>
        <w:spacing w:before="46"/>
      </w:pPr>
    </w:p>
    <w:p w14:paraId="06E86B7F" w14:textId="77777777" w:rsidR="006857A9" w:rsidRDefault="00606FBE">
      <w:pPr>
        <w:pStyle w:val="Corpodetexto"/>
        <w:ind w:left="286"/>
      </w:pPr>
      <w:r>
        <w:t>As</w:t>
      </w:r>
      <w:r>
        <w:rPr>
          <w:spacing w:val="-9"/>
        </w:rPr>
        <w:t xml:space="preserve"> </w:t>
      </w:r>
      <w:r>
        <w:t>notas</w:t>
      </w:r>
      <w:r>
        <w:rPr>
          <w:spacing w:val="-8"/>
        </w:rPr>
        <w:t xml:space="preserve"> </w:t>
      </w:r>
      <w:r>
        <w:t>explicativas</w:t>
      </w:r>
      <w:r>
        <w:rPr>
          <w:spacing w:val="-9"/>
        </w:rPr>
        <w:t xml:space="preserve"> </w:t>
      </w:r>
      <w:r>
        <w:t>são</w:t>
      </w:r>
      <w:r>
        <w:rPr>
          <w:spacing w:val="-10"/>
        </w:rPr>
        <w:t xml:space="preserve"> </w:t>
      </w:r>
      <w:r>
        <w:t>parte</w:t>
      </w:r>
      <w:r>
        <w:rPr>
          <w:spacing w:val="-9"/>
        </w:rPr>
        <w:t xml:space="preserve"> </w:t>
      </w:r>
      <w:r>
        <w:t>integrante</w:t>
      </w:r>
      <w:r>
        <w:rPr>
          <w:spacing w:val="-8"/>
        </w:rPr>
        <w:t xml:space="preserve"> </w:t>
      </w:r>
      <w:r>
        <w:t>das</w:t>
      </w:r>
      <w:r>
        <w:rPr>
          <w:spacing w:val="-8"/>
        </w:rPr>
        <w:t xml:space="preserve"> </w:t>
      </w:r>
      <w:r>
        <w:t>demonstrações</w:t>
      </w:r>
      <w:r>
        <w:rPr>
          <w:spacing w:val="-9"/>
        </w:rPr>
        <w:t xml:space="preserve"> </w:t>
      </w:r>
      <w:r>
        <w:t>financeiras</w:t>
      </w:r>
      <w:r>
        <w:rPr>
          <w:spacing w:val="-8"/>
        </w:rPr>
        <w:t xml:space="preserve"> </w:t>
      </w:r>
      <w:r>
        <w:rPr>
          <w:spacing w:val="-2"/>
        </w:rPr>
        <w:t>intermediárias.</w:t>
      </w:r>
    </w:p>
    <w:p w14:paraId="1D709884" w14:textId="77777777" w:rsidR="006857A9" w:rsidRDefault="006857A9">
      <w:pPr>
        <w:pStyle w:val="Corpodetexto"/>
        <w:sectPr w:rsidR="006857A9">
          <w:pgSz w:w="11910" w:h="16840"/>
          <w:pgMar w:top="1040" w:right="0" w:bottom="720" w:left="566" w:header="371" w:footer="533" w:gutter="0"/>
          <w:cols w:space="720"/>
        </w:sectPr>
      </w:pPr>
    </w:p>
    <w:p w14:paraId="0397CE55" w14:textId="77777777" w:rsidR="006857A9" w:rsidRDefault="00606FBE">
      <w:pPr>
        <w:rPr>
          <w:sz w:val="20"/>
        </w:rPr>
      </w:pPr>
      <w:r>
        <w:rPr>
          <w:noProof/>
          <w:sz w:val="20"/>
        </w:rPr>
        <w:lastRenderedPageBreak/>
        <w:drawing>
          <wp:inline distT="0" distB="0" distL="0" distR="0" wp14:anchorId="0115A9D7" wp14:editId="37215155">
            <wp:extent cx="746483" cy="432816"/>
            <wp:effectExtent l="0" t="0" r="0" b="0"/>
            <wp:docPr id="47" name="Image 4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47" name="Image 47"/>
                    <pic:cNvPicPr/>
                  </pic:nvPicPr>
                  <pic:blipFill>
                    <a:blip r:embed="rId11" cstate="print"/>
                    <a:stretch>
                      <a:fillRect/>
                    </a:stretch>
                  </pic:blipFill>
                  <pic:spPr>
                    <a:xfrm>
                      <a:off x="0" y="0"/>
                      <a:ext cx="746483" cy="432816"/>
                    </a:xfrm>
                    <a:prstGeom prst="rect">
                      <a:avLst/>
                    </a:prstGeom>
                  </pic:spPr>
                </pic:pic>
              </a:graphicData>
            </a:graphic>
          </wp:inline>
        </w:drawing>
      </w:r>
    </w:p>
    <w:p w14:paraId="71D34634" w14:textId="77777777" w:rsidR="006857A9" w:rsidRDefault="006857A9">
      <w:pPr>
        <w:pStyle w:val="Corpodetexto"/>
      </w:pPr>
    </w:p>
    <w:p w14:paraId="513922FD" w14:textId="77777777" w:rsidR="006857A9" w:rsidRDefault="006857A9">
      <w:pPr>
        <w:pStyle w:val="Corpodetexto"/>
        <w:spacing w:before="102"/>
      </w:pPr>
    </w:p>
    <w:p w14:paraId="1800258B" w14:textId="77777777" w:rsidR="006857A9" w:rsidRDefault="00606FBE">
      <w:pPr>
        <w:ind w:left="1734"/>
        <w:jc w:val="center"/>
        <w:rPr>
          <w:rFonts w:ascii="Arial" w:hAnsi="Arial"/>
          <w:b/>
          <w:sz w:val="20"/>
        </w:rPr>
      </w:pPr>
      <w:r>
        <w:rPr>
          <w:rFonts w:ascii="Arial" w:hAnsi="Arial"/>
          <w:b/>
          <w:sz w:val="20"/>
        </w:rPr>
        <w:t>Empresa</w:t>
      </w:r>
      <w:r>
        <w:rPr>
          <w:rFonts w:ascii="Arial" w:hAnsi="Arial"/>
          <w:b/>
          <w:spacing w:val="-10"/>
          <w:sz w:val="20"/>
        </w:rPr>
        <w:t xml:space="preserve"> </w:t>
      </w:r>
      <w:r>
        <w:rPr>
          <w:rFonts w:ascii="Arial" w:hAnsi="Arial"/>
          <w:b/>
          <w:sz w:val="20"/>
        </w:rPr>
        <w:t>de</w:t>
      </w:r>
      <w:r>
        <w:rPr>
          <w:rFonts w:ascii="Arial" w:hAnsi="Arial"/>
          <w:b/>
          <w:spacing w:val="-5"/>
          <w:sz w:val="20"/>
        </w:rPr>
        <w:t xml:space="preserve"> </w:t>
      </w:r>
      <w:r>
        <w:rPr>
          <w:rFonts w:ascii="Arial" w:hAnsi="Arial"/>
          <w:b/>
          <w:sz w:val="20"/>
        </w:rPr>
        <w:t>Pesquisa</w:t>
      </w:r>
      <w:r>
        <w:rPr>
          <w:rFonts w:ascii="Arial" w:hAnsi="Arial"/>
          <w:b/>
          <w:spacing w:val="-8"/>
          <w:sz w:val="20"/>
        </w:rPr>
        <w:t xml:space="preserve"> </w:t>
      </w:r>
      <w:r>
        <w:rPr>
          <w:rFonts w:ascii="Arial" w:hAnsi="Arial"/>
          <w:b/>
          <w:sz w:val="20"/>
        </w:rPr>
        <w:t>Energética</w:t>
      </w:r>
      <w:r>
        <w:rPr>
          <w:rFonts w:ascii="Arial" w:hAnsi="Arial"/>
          <w:b/>
          <w:spacing w:val="-7"/>
          <w:sz w:val="20"/>
        </w:rPr>
        <w:t xml:space="preserve"> </w:t>
      </w:r>
      <w:r>
        <w:rPr>
          <w:rFonts w:ascii="Arial" w:hAnsi="Arial"/>
          <w:b/>
          <w:sz w:val="20"/>
        </w:rPr>
        <w:t>-</w:t>
      </w:r>
      <w:r>
        <w:rPr>
          <w:rFonts w:ascii="Arial" w:hAnsi="Arial"/>
          <w:b/>
          <w:spacing w:val="-7"/>
          <w:sz w:val="20"/>
        </w:rPr>
        <w:t xml:space="preserve"> </w:t>
      </w:r>
      <w:r>
        <w:rPr>
          <w:rFonts w:ascii="Arial" w:hAnsi="Arial"/>
          <w:b/>
          <w:spacing w:val="-5"/>
          <w:sz w:val="20"/>
        </w:rPr>
        <w:t>EPE</w:t>
      </w:r>
    </w:p>
    <w:p w14:paraId="58AD12F9" w14:textId="77777777" w:rsidR="006857A9" w:rsidRDefault="00606FBE">
      <w:pPr>
        <w:pStyle w:val="Corpodetexto"/>
        <w:spacing w:before="27"/>
        <w:ind w:left="1734" w:right="1"/>
        <w:jc w:val="center"/>
      </w:pPr>
      <w:r>
        <w:rPr>
          <w:spacing w:val="-2"/>
        </w:rPr>
        <w:t>CNPJ</w:t>
      </w:r>
      <w:r>
        <w:rPr>
          <w:spacing w:val="16"/>
        </w:rPr>
        <w:t xml:space="preserve"> </w:t>
      </w:r>
      <w:r>
        <w:rPr>
          <w:spacing w:val="-2"/>
        </w:rPr>
        <w:t>06.977.747/0001-</w:t>
      </w:r>
      <w:r>
        <w:rPr>
          <w:spacing w:val="-5"/>
        </w:rPr>
        <w:t>80</w:t>
      </w:r>
    </w:p>
    <w:p w14:paraId="02BDAD42" w14:textId="77777777" w:rsidR="006857A9" w:rsidRDefault="00606FBE">
      <w:pPr>
        <w:spacing w:before="24"/>
        <w:ind w:left="1734" w:right="10"/>
        <w:jc w:val="center"/>
        <w:rPr>
          <w:rFonts w:ascii="Arial" w:hAnsi="Arial"/>
          <w:b/>
          <w:sz w:val="20"/>
        </w:rPr>
      </w:pPr>
      <w:r>
        <w:rPr>
          <w:rFonts w:ascii="Arial" w:hAnsi="Arial"/>
          <w:b/>
          <w:sz w:val="20"/>
        </w:rPr>
        <w:t>Demonstrações</w:t>
      </w:r>
      <w:r>
        <w:rPr>
          <w:rFonts w:ascii="Arial" w:hAnsi="Arial"/>
          <w:b/>
          <w:spacing w:val="-10"/>
          <w:sz w:val="20"/>
        </w:rPr>
        <w:t xml:space="preserve"> </w:t>
      </w:r>
      <w:r>
        <w:rPr>
          <w:rFonts w:ascii="Arial" w:hAnsi="Arial"/>
          <w:b/>
          <w:sz w:val="20"/>
        </w:rPr>
        <w:t>Intermediárias</w:t>
      </w:r>
      <w:r>
        <w:rPr>
          <w:rFonts w:ascii="Arial" w:hAnsi="Arial"/>
          <w:b/>
          <w:spacing w:val="-11"/>
          <w:sz w:val="20"/>
        </w:rPr>
        <w:t xml:space="preserve"> </w:t>
      </w:r>
      <w:r>
        <w:rPr>
          <w:rFonts w:ascii="Arial" w:hAnsi="Arial"/>
          <w:b/>
          <w:sz w:val="20"/>
        </w:rPr>
        <w:t>das</w:t>
      </w:r>
      <w:r>
        <w:rPr>
          <w:rFonts w:ascii="Arial" w:hAnsi="Arial"/>
          <w:b/>
          <w:spacing w:val="-12"/>
          <w:sz w:val="20"/>
        </w:rPr>
        <w:t xml:space="preserve"> </w:t>
      </w:r>
      <w:r>
        <w:rPr>
          <w:rFonts w:ascii="Arial" w:hAnsi="Arial"/>
          <w:b/>
          <w:sz w:val="20"/>
        </w:rPr>
        <w:t>Mutações</w:t>
      </w:r>
      <w:r>
        <w:rPr>
          <w:rFonts w:ascii="Arial" w:hAnsi="Arial"/>
          <w:b/>
          <w:spacing w:val="-12"/>
          <w:sz w:val="20"/>
        </w:rPr>
        <w:t xml:space="preserve"> </w:t>
      </w:r>
      <w:r>
        <w:rPr>
          <w:rFonts w:ascii="Arial" w:hAnsi="Arial"/>
          <w:b/>
          <w:sz w:val="20"/>
        </w:rPr>
        <w:t>do</w:t>
      </w:r>
      <w:r>
        <w:rPr>
          <w:rFonts w:ascii="Arial" w:hAnsi="Arial"/>
          <w:b/>
          <w:spacing w:val="-8"/>
          <w:sz w:val="20"/>
        </w:rPr>
        <w:t xml:space="preserve"> </w:t>
      </w:r>
      <w:r>
        <w:rPr>
          <w:rFonts w:ascii="Arial" w:hAnsi="Arial"/>
          <w:b/>
          <w:sz w:val="20"/>
        </w:rPr>
        <w:t>Patrimônio</w:t>
      </w:r>
      <w:r>
        <w:rPr>
          <w:rFonts w:ascii="Arial" w:hAnsi="Arial"/>
          <w:b/>
          <w:spacing w:val="-12"/>
          <w:sz w:val="20"/>
        </w:rPr>
        <w:t xml:space="preserve"> </w:t>
      </w:r>
      <w:r>
        <w:rPr>
          <w:rFonts w:ascii="Arial" w:hAnsi="Arial"/>
          <w:b/>
          <w:spacing w:val="-2"/>
          <w:sz w:val="20"/>
        </w:rPr>
        <w:t>Líquido</w:t>
      </w:r>
    </w:p>
    <w:p w14:paraId="41AC6570" w14:textId="77777777" w:rsidR="006857A9" w:rsidRDefault="00606FBE">
      <w:pPr>
        <w:pStyle w:val="Corpodetexto"/>
        <w:spacing w:before="24"/>
        <w:ind w:left="1734" w:right="1"/>
        <w:jc w:val="center"/>
      </w:pPr>
      <w:r>
        <w:t>(em</w:t>
      </w:r>
      <w:r>
        <w:rPr>
          <w:spacing w:val="-7"/>
        </w:rPr>
        <w:t xml:space="preserve"> </w:t>
      </w:r>
      <w:r>
        <w:t>milhares</w:t>
      </w:r>
      <w:r>
        <w:rPr>
          <w:spacing w:val="-4"/>
        </w:rPr>
        <w:t xml:space="preserve"> </w:t>
      </w:r>
      <w:r>
        <w:t>de</w:t>
      </w:r>
      <w:r>
        <w:rPr>
          <w:spacing w:val="-5"/>
        </w:rPr>
        <w:t xml:space="preserve"> </w:t>
      </w:r>
      <w:r>
        <w:rPr>
          <w:spacing w:val="-2"/>
        </w:rPr>
        <w:t>reais)</w:t>
      </w:r>
    </w:p>
    <w:p w14:paraId="0DBC56D4" w14:textId="77777777" w:rsidR="006857A9" w:rsidRDefault="006857A9">
      <w:pPr>
        <w:pStyle w:val="Corpodetexto"/>
        <w:spacing w:before="9"/>
      </w:pPr>
    </w:p>
    <w:p w14:paraId="0D5BC508" w14:textId="77777777" w:rsidR="006857A9" w:rsidRDefault="006857A9">
      <w:pPr>
        <w:pStyle w:val="Corpodetexto"/>
        <w:sectPr w:rsidR="006857A9">
          <w:headerReference w:type="default" r:id="rId12"/>
          <w:footerReference w:type="default" r:id="rId13"/>
          <w:pgSz w:w="16840" w:h="11910" w:orient="landscape"/>
          <w:pgMar w:top="360" w:right="1842" w:bottom="720" w:left="0" w:header="0" w:footer="530" w:gutter="0"/>
          <w:cols w:space="720"/>
        </w:sectPr>
      </w:pPr>
    </w:p>
    <w:p w14:paraId="14A2785C" w14:textId="77777777" w:rsidR="006857A9" w:rsidRDefault="006857A9">
      <w:pPr>
        <w:pStyle w:val="Corpodetexto"/>
      </w:pPr>
    </w:p>
    <w:p w14:paraId="37F01A98" w14:textId="77777777" w:rsidR="006857A9" w:rsidRDefault="006857A9">
      <w:pPr>
        <w:pStyle w:val="Corpodetexto"/>
        <w:spacing w:before="91"/>
      </w:pPr>
    </w:p>
    <w:p w14:paraId="11390367" w14:textId="77777777" w:rsidR="006857A9" w:rsidRDefault="00606FBE">
      <w:pPr>
        <w:tabs>
          <w:tab w:val="left" w:pos="758"/>
        </w:tabs>
        <w:jc w:val="right"/>
        <w:rPr>
          <w:rFonts w:ascii="Arial"/>
          <w:b/>
          <w:sz w:val="20"/>
        </w:rPr>
      </w:pPr>
      <w:r>
        <w:rPr>
          <w:rFonts w:ascii="Arial"/>
          <w:b/>
          <w:spacing w:val="-2"/>
          <w:sz w:val="20"/>
        </w:rPr>
        <w:t>Notas</w:t>
      </w:r>
      <w:r>
        <w:rPr>
          <w:rFonts w:ascii="Arial"/>
          <w:b/>
          <w:sz w:val="20"/>
        </w:rPr>
        <w:tab/>
        <w:t>Capital</w:t>
      </w:r>
      <w:r>
        <w:rPr>
          <w:rFonts w:ascii="Arial"/>
          <w:b/>
          <w:spacing w:val="-5"/>
          <w:sz w:val="20"/>
        </w:rPr>
        <w:t xml:space="preserve"> </w:t>
      </w:r>
      <w:r>
        <w:rPr>
          <w:rFonts w:ascii="Arial"/>
          <w:b/>
          <w:spacing w:val="-2"/>
          <w:sz w:val="20"/>
        </w:rPr>
        <w:t>Social</w:t>
      </w:r>
    </w:p>
    <w:p w14:paraId="53443326" w14:textId="77777777" w:rsidR="006857A9" w:rsidRDefault="00606FBE">
      <w:pPr>
        <w:spacing w:before="93"/>
        <w:ind w:left="344" w:firstLine="1"/>
        <w:jc w:val="center"/>
        <w:rPr>
          <w:rFonts w:ascii="Arial"/>
          <w:b/>
          <w:sz w:val="20"/>
        </w:rPr>
      </w:pPr>
      <w:r>
        <w:br w:type="column"/>
      </w:r>
      <w:r>
        <w:rPr>
          <w:rFonts w:ascii="Arial"/>
          <w:b/>
          <w:sz w:val="20"/>
        </w:rPr>
        <w:t>Adiantamento</w:t>
      </w:r>
      <w:r>
        <w:rPr>
          <w:rFonts w:ascii="Arial"/>
          <w:b/>
          <w:spacing w:val="-11"/>
          <w:sz w:val="20"/>
        </w:rPr>
        <w:t xml:space="preserve"> </w:t>
      </w:r>
      <w:r>
        <w:rPr>
          <w:rFonts w:ascii="Arial"/>
          <w:b/>
          <w:sz w:val="20"/>
        </w:rPr>
        <w:t>para Futuro</w:t>
      </w:r>
      <w:r>
        <w:rPr>
          <w:rFonts w:ascii="Arial"/>
          <w:b/>
          <w:spacing w:val="-14"/>
          <w:sz w:val="20"/>
        </w:rPr>
        <w:t xml:space="preserve"> </w:t>
      </w:r>
      <w:r>
        <w:rPr>
          <w:rFonts w:ascii="Arial"/>
          <w:b/>
          <w:sz w:val="20"/>
        </w:rPr>
        <w:t>Aumento</w:t>
      </w:r>
      <w:r>
        <w:rPr>
          <w:rFonts w:ascii="Arial"/>
          <w:b/>
          <w:spacing w:val="-14"/>
          <w:sz w:val="20"/>
        </w:rPr>
        <w:t xml:space="preserve"> </w:t>
      </w:r>
      <w:r>
        <w:rPr>
          <w:rFonts w:ascii="Arial"/>
          <w:b/>
          <w:sz w:val="20"/>
        </w:rPr>
        <w:t xml:space="preserve">de </w:t>
      </w:r>
      <w:r>
        <w:rPr>
          <w:rFonts w:ascii="Arial"/>
          <w:b/>
          <w:spacing w:val="-2"/>
          <w:sz w:val="20"/>
        </w:rPr>
        <w:t>Capital</w:t>
      </w:r>
    </w:p>
    <w:p w14:paraId="7A6B2380" w14:textId="77777777" w:rsidR="006857A9" w:rsidRDefault="00606FBE">
      <w:pPr>
        <w:spacing w:before="93"/>
        <w:ind w:left="687" w:right="2060" w:firstLine="172"/>
        <w:rPr>
          <w:rFonts w:ascii="Arial" w:hAnsi="Arial"/>
          <w:b/>
          <w:sz w:val="20"/>
        </w:rPr>
      </w:pPr>
      <w:r>
        <w:br w:type="column"/>
      </w:r>
      <w:r>
        <w:rPr>
          <w:rFonts w:ascii="Arial" w:hAnsi="Arial"/>
          <w:b/>
          <w:spacing w:val="-2"/>
          <w:sz w:val="20"/>
        </w:rPr>
        <w:t>Lucros (prejuízos)</w:t>
      </w:r>
    </w:p>
    <w:p w14:paraId="7B3DD883" w14:textId="77777777" w:rsidR="006857A9" w:rsidRDefault="00606FBE">
      <w:pPr>
        <w:tabs>
          <w:tab w:val="left" w:pos="3145"/>
        </w:tabs>
        <w:spacing w:line="228" w:lineRule="exact"/>
        <w:ind w:left="610"/>
        <w:rPr>
          <w:rFonts w:ascii="Arial"/>
          <w:b/>
          <w:sz w:val="20"/>
        </w:rPr>
      </w:pPr>
      <w:r>
        <w:rPr>
          <w:rFonts w:ascii="Arial"/>
          <w:b/>
          <w:spacing w:val="-2"/>
          <w:sz w:val="20"/>
        </w:rPr>
        <w:t>acumulados</w:t>
      </w:r>
      <w:r>
        <w:rPr>
          <w:rFonts w:ascii="Arial"/>
          <w:b/>
          <w:sz w:val="20"/>
        </w:rPr>
        <w:tab/>
      </w:r>
      <w:r>
        <w:rPr>
          <w:rFonts w:ascii="Arial"/>
          <w:b/>
          <w:spacing w:val="-2"/>
          <w:sz w:val="20"/>
        </w:rPr>
        <w:t>Total</w:t>
      </w:r>
    </w:p>
    <w:p w14:paraId="0EA812E7" w14:textId="77777777" w:rsidR="006857A9" w:rsidRDefault="006857A9">
      <w:pPr>
        <w:spacing w:line="228" w:lineRule="exact"/>
        <w:rPr>
          <w:rFonts w:ascii="Arial"/>
          <w:b/>
          <w:sz w:val="20"/>
        </w:rPr>
        <w:sectPr w:rsidR="006857A9">
          <w:type w:val="continuous"/>
          <w:pgSz w:w="16840" w:h="11910" w:orient="landscape"/>
          <w:pgMar w:top="1920" w:right="1842" w:bottom="0" w:left="0" w:header="0" w:footer="530" w:gutter="0"/>
          <w:cols w:num="3" w:space="720" w:equalWidth="0">
            <w:col w:w="8190" w:space="40"/>
            <w:col w:w="2186" w:space="39"/>
            <w:col w:w="4543"/>
          </w:cols>
        </w:sectPr>
      </w:pPr>
    </w:p>
    <w:p w14:paraId="60E9DE64" w14:textId="77777777" w:rsidR="006857A9" w:rsidRDefault="00606FBE">
      <w:pPr>
        <w:tabs>
          <w:tab w:val="left" w:pos="10789"/>
          <w:tab w:val="left" w:pos="12788"/>
        </w:tabs>
        <w:spacing w:line="20" w:lineRule="exact"/>
        <w:ind w:left="6747"/>
        <w:rPr>
          <w:rFonts w:ascii="Arial"/>
          <w:sz w:val="2"/>
        </w:rPr>
      </w:pPr>
      <w:r>
        <w:rPr>
          <w:rFonts w:ascii="Arial"/>
          <w:noProof/>
          <w:sz w:val="2"/>
        </w:rPr>
        <mc:AlternateContent>
          <mc:Choice Requires="wpg">
            <w:drawing>
              <wp:inline distT="0" distB="0" distL="0" distR="0" wp14:anchorId="1439F483" wp14:editId="0E66013C">
                <wp:extent cx="1004569" cy="6350"/>
                <wp:effectExtent l="0" t="0" r="0" b="0"/>
                <wp:docPr id="48" name="Group 4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004569" cy="6350"/>
                          <a:chOff x="0" y="0"/>
                          <a:chExt cx="1004569" cy="6350"/>
                        </a:xfrm>
                      </wpg:grpSpPr>
                      <wps:wsp>
                        <wps:cNvPr id="49" name="Graphic 49"/>
                        <wps:cNvSpPr/>
                        <wps:spPr>
                          <a:xfrm>
                            <a:off x="0" y="0"/>
                            <a:ext cx="1004569" cy="6350"/>
                          </a:xfrm>
                          <a:custGeom>
                            <a:avLst/>
                            <a:gdLst/>
                            <a:ahLst/>
                            <a:cxnLst/>
                            <a:rect l="l" t="t" r="r" b="b"/>
                            <a:pathLst>
                              <a:path w="1004569" h="6350">
                                <a:moveTo>
                                  <a:pt x="1004315" y="0"/>
                                </a:moveTo>
                                <a:lnTo>
                                  <a:pt x="0" y="0"/>
                                </a:lnTo>
                                <a:lnTo>
                                  <a:pt x="0" y="6096"/>
                                </a:lnTo>
                                <a:lnTo>
                                  <a:pt x="1004315" y="6096"/>
                                </a:lnTo>
                                <a:lnTo>
                                  <a:pt x="1004315" y="0"/>
                                </a:lnTo>
                                <a:close/>
                              </a:path>
                            </a:pathLst>
                          </a:custGeom>
                          <a:solidFill>
                            <a:srgbClr val="000000"/>
                          </a:solidFill>
                        </wps:spPr>
                        <wps:bodyPr wrap="square" lIns="0" tIns="0" rIns="0" bIns="0" rtlCol="0">
                          <a:prstTxWarp prst="textNoShape">
                            <a:avLst/>
                          </a:prstTxWarp>
                          <a:noAutofit/>
                        </wps:bodyPr>
                      </wps:wsp>
                    </wpg:wgp>
                  </a:graphicData>
                </a:graphic>
              </wp:inline>
            </w:drawing>
          </mc:Choice>
          <mc:Fallback>
            <w:pict>
              <v:group w14:anchorId="3ACA352B" id="Group 48" o:spid="_x0000_s1026" style="width:79.1pt;height:.5pt;mso-position-horizontal-relative:char;mso-position-vertical-relative:line" coordsize="1004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v9VcwIAAPEFAAAOAAAAZHJzL2Uyb0RvYy54bWykVNtu2zAMfR+wfxD0vtrpJViNOsXQrsGA&#10;oivQDntWZPmCyaJGKXH696NkKzFaYMA6P9iUeUSRh0e8ut73mu0Uug5MyRcnOWfKSKg605T8x/Pd&#10;p8+cOS9MJTQYVfIX5fj16uOHq8EW6hRa0JVCRkGMKwZb8tZ7W2SZk63qhTsBqww5a8BeeFpik1Uo&#10;Bore6+w0z5fZAFhZBKmco7+3o5OvYvy6VtJ/r2unPNMlp9x8fGN8b8I7W12JokFh205OaYh3ZNGL&#10;ztChh1C3wgu2xe5NqL6TCA5qfyKhz6CuO6liDVTNIn9VzRpha2MtTTE09kATUfuKp3eHlQ+7Ndon&#10;+4hj9mTeg/zliJdssE0x94d1cwTva+zDJiqC7SOjLwdG1d4zST8XeX5+sbzkTJJveXYxES5b6sqb&#10;TbL9+rdtmSjGI2Nih0QGS8pxR3Lc/5Hz1AqrIucuFP+IrKtKfk4lGNGTgNeTVugPcRQOJ1Tgb1q5&#10;icp3s3MoUxRy6/xaQWRZ7O6dH9VaJUu0yZJ7k0wkzQe166h2zxmpHTkjtW9GtVvhw77QumCyYdam&#10;dupScPawU88QYT70KvTybHHBWWozZXrEaDPH0lWboZIvfW2MN2KW+eUy5EXBkjt9R9j82H8CR63N&#10;wkoNTo0nhbrjkQcuCDdn24HuqrtO61C+w2Zzo5HtRBgi8ZkynsFIlK4Ymx+sDVQvpJ2B1FJy93sr&#10;UHGmvxlSZxhDycBkbJKBXt9AHFaReXT+ef9ToGWWzJJ7ulkPkEQqiiQLyj8ARmzYaeDL1kPdBc3E&#10;3MaMpgVdmGjFuRKZmGZgGFzzdUQdJ/XqDwAAAP//AwBQSwMEFAAGAAgAAAAhAJYFBmjaAAAAAwEA&#10;AA8AAABkcnMvZG93bnJldi54bWxMj0FLw0AQhe+C/2EZwZvdpFIpMZtSinoqgq0g3qbZaRKanQ3Z&#10;bZL+e6de9DK84Q3vfZOvJteqgfrQeDaQzhJQxKW3DVcGPvevD0tQISJbbD2TgQsFWBW3Nzlm1o/8&#10;QcMuVkpCOGRooI6xy7QOZU0Ow8x3xOIdfe8wytpX2vY4Srhr9TxJnrTDhqWhxo42NZWn3dkZeBtx&#10;XD+mL8P2dNxcvveL969tSsbc303rZ1CRpvh3DFd8QYdCmA7+zDao1oA8En/n1Vss56AOIhLQRa7/&#10;sxc/AAAA//8DAFBLAQItABQABgAIAAAAIQC2gziS/gAAAOEBAAATAAAAAAAAAAAAAAAAAAAAAABb&#10;Q29udGVudF9UeXBlc10ueG1sUEsBAi0AFAAGAAgAAAAhADj9If/WAAAAlAEAAAsAAAAAAAAAAAAA&#10;AAAALwEAAF9yZWxzLy5yZWxzUEsBAi0AFAAGAAgAAAAhAL6C/1VzAgAA8QUAAA4AAAAAAAAAAAAA&#10;AAAALgIAAGRycy9lMm9Eb2MueG1sUEsBAi0AFAAGAAgAAAAhAJYFBmjaAAAAAwEAAA8AAAAAAAAA&#10;AAAAAAAAzQQAAGRycy9kb3ducmV2LnhtbFBLBQYAAAAABAAEAPMAAADUBQAAAAA=&#10;">
                <v:shape id="Graphic 49" o:spid="_x0000_s1027" style="position:absolute;width:10045;height:63;visibility:visible;mso-wrap-style:square;v-text-anchor:top" coordsize="1004569,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WEqUxAAAANsAAAAPAAAAZHJzL2Rvd25yZXYueG1sRI9BawIx&#10;FITvBf9DeIK3mrWIratRpLRQKhQaRa/PzXN3cfMSNtHd/vtGKPQ4zMw3zHLd20bcqA21YwWTcQaC&#10;uHCm5lLBfvf++AIiRGSDjWNS8EMB1qvBwxJz4zr+ppuOpUgQDjkqqGL0uZShqMhiGDtPnLyzay3G&#10;JNtSmha7BLeNfMqymbRYc1qo0NNrRcVFX62C07PXvp9uJ4edmekjfe07/fmm1GjYbxYgIvXxP/zX&#10;/jAKpnO4f0k/QK5+AQAA//8DAFBLAQItABQABgAIAAAAIQDb4fbL7gAAAIUBAAATAAAAAAAAAAAA&#10;AAAAAAAAAABbQ29udGVudF9UeXBlc10ueG1sUEsBAi0AFAAGAAgAAAAhAFr0LFu/AAAAFQEAAAsA&#10;AAAAAAAAAAAAAAAAHwEAAF9yZWxzLy5yZWxzUEsBAi0AFAAGAAgAAAAhAOFYSpTEAAAA2wAAAA8A&#10;AAAAAAAAAAAAAAAABwIAAGRycy9kb3ducmV2LnhtbFBLBQYAAAAAAwADALcAAAD4AgAAAAA=&#10;" path="m1004315,l,,,6096r1004315,l1004315,xe" fillcolor="black" stroked="f">
                  <v:path arrowok="t"/>
                </v:shape>
                <w10:anchorlock/>
              </v:group>
            </w:pict>
          </mc:Fallback>
        </mc:AlternateContent>
      </w:r>
      <w:r>
        <w:rPr>
          <w:rFonts w:ascii="Times New Roman"/>
          <w:spacing w:val="140"/>
          <w:sz w:val="2"/>
        </w:rPr>
        <w:t xml:space="preserve"> </w:t>
      </w:r>
      <w:r>
        <w:rPr>
          <w:rFonts w:ascii="Arial"/>
          <w:noProof/>
          <w:spacing w:val="140"/>
          <w:sz w:val="2"/>
        </w:rPr>
        <mc:AlternateContent>
          <mc:Choice Requires="wpg">
            <w:drawing>
              <wp:inline distT="0" distB="0" distL="0" distR="0" wp14:anchorId="7A4A24BF" wp14:editId="0970BE4F">
                <wp:extent cx="1283970" cy="6350"/>
                <wp:effectExtent l="0" t="0" r="0" b="0"/>
                <wp:docPr id="50" name="Group 5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283970" cy="6350"/>
                          <a:chOff x="0" y="0"/>
                          <a:chExt cx="1283970" cy="6350"/>
                        </a:xfrm>
                      </wpg:grpSpPr>
                      <wps:wsp>
                        <wps:cNvPr id="51" name="Graphic 51"/>
                        <wps:cNvSpPr/>
                        <wps:spPr>
                          <a:xfrm>
                            <a:off x="0" y="0"/>
                            <a:ext cx="1283970" cy="6350"/>
                          </a:xfrm>
                          <a:custGeom>
                            <a:avLst/>
                            <a:gdLst/>
                            <a:ahLst/>
                            <a:cxnLst/>
                            <a:rect l="l" t="t" r="r" b="b"/>
                            <a:pathLst>
                              <a:path w="1283970" h="6350">
                                <a:moveTo>
                                  <a:pt x="1283462" y="0"/>
                                </a:moveTo>
                                <a:lnTo>
                                  <a:pt x="0" y="0"/>
                                </a:lnTo>
                                <a:lnTo>
                                  <a:pt x="0" y="6096"/>
                                </a:lnTo>
                                <a:lnTo>
                                  <a:pt x="1283462" y="6096"/>
                                </a:lnTo>
                                <a:lnTo>
                                  <a:pt x="1283462" y="0"/>
                                </a:lnTo>
                                <a:close/>
                              </a:path>
                            </a:pathLst>
                          </a:custGeom>
                          <a:solidFill>
                            <a:srgbClr val="000000"/>
                          </a:solidFill>
                        </wps:spPr>
                        <wps:bodyPr wrap="square" lIns="0" tIns="0" rIns="0" bIns="0" rtlCol="0">
                          <a:prstTxWarp prst="textNoShape">
                            <a:avLst/>
                          </a:prstTxWarp>
                          <a:noAutofit/>
                        </wps:bodyPr>
                      </wps:wsp>
                    </wpg:wgp>
                  </a:graphicData>
                </a:graphic>
              </wp:inline>
            </w:drawing>
          </mc:Choice>
          <mc:Fallback>
            <w:pict>
              <v:group w14:anchorId="47B81DDF" id="Group 50" o:spid="_x0000_s1026" style="width:101.1pt;height:.5pt;mso-position-horizontal-relative:char;mso-position-vertical-relative:line" coordsize="1283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HfjcwIAAPEFAAAOAAAAZHJzL2Uyb0RvYy54bWykVE1v2zAMvQ/YfxB0X52ka9YadYqhXYMB&#10;RVugHXZWZPkDk0WNUuL034+SrcRogQHrfJAp84kiH595ebXvNNspdC2Ygs9PZpwpI6FsTV3wH8+3&#10;n845c16YUmgwquAvyvGr1ccPl73N1QIa0KVCRkGMy3tb8MZ7m2eZk43qhDsBqww5K8BOeNpinZUo&#10;eore6Wwxmy2zHrC0CFI5R19vBidfxfhVpaR/qCqnPNMFp9x8XDGum7Bmq0uR1yhs08oxDfGOLDrR&#10;Grr0EOpGeMG22L4J1bUSwUHlTyR0GVRVK1WsgaqZz15Vs0bY2lhLnfe1PdBE1L7i6d1h5f1ujfbJ&#10;PuKQPZl3IH854iXrbZ1P/WFfH8H7CrtwiIpg+8joy4FRtfdM0sf54vz04gsRL8m3PD0bCZcNdeXN&#10;Idl8+9uxTOTDlTGxQyK9JeW4Iznu/8h5aoRVkXMXin9E1pYFP5tzZkRHAl6PWqEvxFG4nFCBv3Hn&#10;Rirfzc6hTJHLrfNrBZFlsbtzflBrmSzRJEvuTTKRNB/UrqPaPWekduSM1L4Z1G6FD+dC64LJ+kmb&#10;mrFLwdnBTj1DhPnQq9DLz8sFZ6nNlOkRo80USx2foJIvvW2MN2CWs4tlyIuCJXd6D7Dptf8Ejlqb&#10;hJUanBpuCnXHKw9cEG7KtgPdlret1qF8h/XmWiPbiTBE4jNmPIGRKF0+ND9YGyhfSDs9qaXg7vdW&#10;oOJMfzekzjCGkoHJ2CQDvb6GOKwi8+j88/6nQMssmQX39GfdQxKpyJMsKP8AGLDhpIGvWw9VGzQT&#10;cxsyGjf0w0QrzpXIxDgDw+Ca7iPqOKlXfwAAAP//AwBQSwMEFAAGAAgAAAAhAJuH9tXaAAAAAwEA&#10;AA8AAABkcnMvZG93bnJldi54bWxMj0FLw0AQhe+C/2EZwZvdJKJIzKaUop6KYCuIt2l2moRmZ0N2&#10;m6T/3tGLvTwY3uO9b4rl7Do10hBazwbSRQKKuPK25drA5+717glUiMgWO89k4EwBluX1VYG59RN/&#10;0LiNtZISDjkaaGLsc61D1ZDDsPA9sXgHPziMcg61tgNOUu46nSXJo3bYsiw02NO6oeq4PTkDbxNO&#10;q/v0ZdwcD+vz9+7h/WuTkjG3N/PqGVSkOf6H4Rdf0KEUpr0/sQ2qMyCPxD8VL0uyDNReQgnostCX&#10;7OUPAAAA//8DAFBLAQItABQABgAIAAAAIQC2gziS/gAAAOEBAAATAAAAAAAAAAAAAAAAAAAAAABb&#10;Q29udGVudF9UeXBlc10ueG1sUEsBAi0AFAAGAAgAAAAhADj9If/WAAAAlAEAAAsAAAAAAAAAAAAA&#10;AAAALwEAAF9yZWxzLy5yZWxzUEsBAi0AFAAGAAgAAAAhAOiUd+NzAgAA8QUAAA4AAAAAAAAAAAAA&#10;AAAALgIAAGRycy9lMm9Eb2MueG1sUEsBAi0AFAAGAAgAAAAhAJuH9tXaAAAAAwEAAA8AAAAAAAAA&#10;AAAAAAAAzQQAAGRycy9kb3ducmV2LnhtbFBLBQYAAAAABAAEAPMAAADUBQAAAAA=&#10;">
                <v:shape id="Graphic 51" o:spid="_x0000_s1027" style="position:absolute;width:12839;height:63;visibility:visible;mso-wrap-style:square;v-text-anchor:top" coordsize="1283970,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KNAyxAAAANsAAAAPAAAAZHJzL2Rvd25yZXYueG1sRI/NbsIw&#10;EITvlXgHa5G4FQdES5RiUIto6ZWfHnrb2ksSiNchdkl4e1ypEsfRzHyjmS06W4kLNb50rGA0TEAQ&#10;a2dKzhXsd++PKQgfkA1WjknBlTws5r2HGWbGtbyhyzbkIkLYZ6igCKHOpPS6IIt+6Gri6B1cYzFE&#10;2eTSNNhGuK3kOEmepcWS40KBNS0L0qftr1VwPB8+2lS/0RV1+v01+VlPVy0rNeh3ry8gAnXhHv5v&#10;fxoFTyP4+xJ/gJzfAAAA//8DAFBLAQItABQABgAIAAAAIQDb4fbL7gAAAIUBAAATAAAAAAAAAAAA&#10;AAAAAAAAAABbQ29udGVudF9UeXBlc10ueG1sUEsBAi0AFAAGAAgAAAAhAFr0LFu/AAAAFQEAAAsA&#10;AAAAAAAAAAAAAAAAHwEAAF9yZWxzLy5yZWxzUEsBAi0AFAAGAAgAAAAhAJwo0DLEAAAA2wAAAA8A&#10;AAAAAAAAAAAAAAAABwIAAGRycy9kb3ducmV2LnhtbFBLBQYAAAAAAwADALcAAAD4AgAAAAA=&#10;" path="m1283462,l,,,6096r1283462,l1283462,xe" fillcolor="black" stroked="f">
                  <v:path arrowok="t"/>
                </v:shape>
                <w10:anchorlock/>
              </v:group>
            </w:pict>
          </mc:Fallback>
        </mc:AlternateContent>
      </w:r>
      <w:r>
        <w:rPr>
          <w:rFonts w:ascii="Arial"/>
          <w:spacing w:val="140"/>
          <w:sz w:val="2"/>
        </w:rPr>
        <w:tab/>
      </w:r>
      <w:r>
        <w:rPr>
          <w:rFonts w:ascii="Arial"/>
          <w:noProof/>
          <w:spacing w:val="140"/>
          <w:sz w:val="2"/>
        </w:rPr>
        <mc:AlternateContent>
          <mc:Choice Requires="wpg">
            <w:drawing>
              <wp:inline distT="0" distB="0" distL="0" distR="0" wp14:anchorId="4541872F" wp14:editId="7DEBEF89">
                <wp:extent cx="1091565" cy="6350"/>
                <wp:effectExtent l="0" t="0" r="0" b="0"/>
                <wp:docPr id="52" name="Group 5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091565" cy="6350"/>
                          <a:chOff x="0" y="0"/>
                          <a:chExt cx="1091565" cy="6350"/>
                        </a:xfrm>
                      </wpg:grpSpPr>
                      <wps:wsp>
                        <wps:cNvPr id="53" name="Graphic 53"/>
                        <wps:cNvSpPr/>
                        <wps:spPr>
                          <a:xfrm>
                            <a:off x="0" y="0"/>
                            <a:ext cx="1091565" cy="6350"/>
                          </a:xfrm>
                          <a:custGeom>
                            <a:avLst/>
                            <a:gdLst/>
                            <a:ahLst/>
                            <a:cxnLst/>
                            <a:rect l="l" t="t" r="r" b="b"/>
                            <a:pathLst>
                              <a:path w="1091565" h="6350">
                                <a:moveTo>
                                  <a:pt x="1091183" y="0"/>
                                </a:moveTo>
                                <a:lnTo>
                                  <a:pt x="0" y="0"/>
                                </a:lnTo>
                                <a:lnTo>
                                  <a:pt x="0" y="6096"/>
                                </a:lnTo>
                                <a:lnTo>
                                  <a:pt x="1091183" y="6096"/>
                                </a:lnTo>
                                <a:lnTo>
                                  <a:pt x="1091183" y="0"/>
                                </a:lnTo>
                                <a:close/>
                              </a:path>
                            </a:pathLst>
                          </a:custGeom>
                          <a:solidFill>
                            <a:srgbClr val="000000"/>
                          </a:solidFill>
                        </wps:spPr>
                        <wps:bodyPr wrap="square" lIns="0" tIns="0" rIns="0" bIns="0" rtlCol="0">
                          <a:prstTxWarp prst="textNoShape">
                            <a:avLst/>
                          </a:prstTxWarp>
                          <a:noAutofit/>
                        </wps:bodyPr>
                      </wps:wsp>
                    </wpg:wgp>
                  </a:graphicData>
                </a:graphic>
              </wp:inline>
            </w:drawing>
          </mc:Choice>
          <mc:Fallback>
            <w:pict>
              <v:group w14:anchorId="5016F86F" id="Group 52" o:spid="_x0000_s1026" style="width:85.95pt;height:.5pt;mso-position-horizontal-relative:char;mso-position-vertical-relative:line" coordsize="1091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3Ag2cgIAAPEFAAAOAAAAZHJzL2Uyb0RvYy54bWykVN9r2zAQfh/sfxB6X520JLSmThntGgal&#10;KzRlz4os/2CyTjspcfrf7yRbiWlhsM4P9sn36XT33ae7vjl0mu0VuhZMwednM86UkVC2pi74y+b+&#10;yyVnzgtTCg1GFfxVOX6z+vzpure5OocGdKmQURDj8t4WvPHe5lnmZKM64c7AKkPOCrATnpZYZyWK&#10;nqJ3OjufzZZZD1haBKmco793g5OvYvyqUtL/qCqnPNMFp9x8fGN8b8M7W12LvEZhm1aOaYgPZNGJ&#10;1tChx1B3wgu2w/ZdqK6VCA4qfyahy6CqWqliDVTNfPammjXCzsZa6ryv7ZEmovYNTx8OKx/3a7TP&#10;9gmH7Ml8APnLES9Zb+t86g/r+gQ+VNiFTVQEO0RGX4+MqoNnkn7OZ1fzxXLBmSTf8mIxEi4b6sq7&#10;TbL59rdtmciHI2Nix0R6S8pxJ3Lc/5Hz3AirIucuFP+ErC0LvrjgzIiOBLwetUJ/iKNwOKECf+PK&#10;jVR+mJ1jmSKXO+fXCiLLYv/g/KDWMlmiSZY8mGQiaT6oXUe1e85I7cgZqX07qN0KH/aF1gWT9ZM2&#10;NWOXgrODvdpAhPnQq9DL+SURkdpMmZ4w2kyxdNUmqORLXxvjDZjl7GoZ8qJgyZ2+A2x67D+Bo9Ym&#10;YaUGp4aTQt3xyCMXhJuy7UC35X2rdSjfYb291cj2IgyR+IwZT2AkSpcPzQ/WFspX0k5Paim4+70T&#10;qDjT3w2pM4yhZGAytslAr28hDqvIPDq/OfwUaJkls+CebtYjJJGKPMmC8g+AARt2Gvi681C1QTMx&#10;tyGjcUEXJlpxrkQmxhkYBtd0HVGnSb36AwAA//8DAFBLAwQUAAYACAAAACEAI/IdYNoAAAADAQAA&#10;DwAAAGRycy9kb3ducmV2LnhtbEyPT0vDQBDF74LfYRnBm91E8V/MppSinorQVhBv0+w0Cc3Ohuw2&#10;Sb+9Uy96Gd7whvd+k88n16qB+tB4NpDOElDEpbcNVwY+t283T6BCRLbYeiYDJwowLy4vcsysH3lN&#10;wyZWSkI4ZGigjrHLtA5lTQ7DzHfE4u197zDK2lfa9jhKuGv1bZI8aIcNS0ONHS1rKg+bozPwPuK4&#10;uEtfh9Vhvzx9b+8/vlYpGXN9NS1eQEWa4t8xnPEFHQph2vkj26BaA/JI/J1n7zF9BrUTkYAucv2f&#10;vfgBAAD//wMAUEsBAi0AFAAGAAgAAAAhALaDOJL+AAAA4QEAABMAAAAAAAAAAAAAAAAAAAAAAFtD&#10;b250ZW50X1R5cGVzXS54bWxQSwECLQAUAAYACAAAACEAOP0h/9YAAACUAQAACwAAAAAAAAAAAAAA&#10;AAAvAQAAX3JlbHMvLnJlbHNQSwECLQAUAAYACAAAACEAL9wINnICAADxBQAADgAAAAAAAAAAAAAA&#10;AAAuAgAAZHJzL2Uyb0RvYy54bWxQSwECLQAUAAYACAAAACEAI/IdYNoAAAADAQAADwAAAAAAAAAA&#10;AAAAAADMBAAAZHJzL2Rvd25yZXYueG1sUEsFBgAAAAAEAAQA8wAAANMFAAAAAA==&#10;">
                <v:shape id="Graphic 53" o:spid="_x0000_s1027" style="position:absolute;width:10915;height:63;visibility:visible;mso-wrap-style:square;v-text-anchor:top" coordsize="1091565,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qWx4wQAAANsAAAAPAAAAZHJzL2Rvd25yZXYueG1sRI/NqsIw&#10;FIT3gu8QjuBGNL2KItUoIiiCK39wfWiOabE5qU2uVp/eXLjgcpiZb5j5srGleFDtC8cKfgYJCOLM&#10;6YKNgvNp05+C8AFZY+mYFLzIw3LRbs0x1e7JB3ocgxERwj5FBXkIVSqlz3Ky6AeuIo7e1dUWQ5S1&#10;kbrGZ4TbUg6TZCItFhwXcqxonVN2O/5aBQlO7va11fsLH3rXYIx+7zOtVLfTrGYgAjXhG/5v77SC&#10;8Qj+vsQfIBcfAAAA//8DAFBLAQItABQABgAIAAAAIQDb4fbL7gAAAIUBAAATAAAAAAAAAAAAAAAA&#10;AAAAAABbQ29udGVudF9UeXBlc10ueG1sUEsBAi0AFAAGAAgAAAAhAFr0LFu/AAAAFQEAAAsAAAAA&#10;AAAAAAAAAAAAHwEAAF9yZWxzLy5yZWxzUEsBAi0AFAAGAAgAAAAhABGpbHjBAAAA2wAAAA8AAAAA&#10;AAAAAAAAAAAABwIAAGRycy9kb3ducmV2LnhtbFBLBQYAAAAAAwADALcAAAD1AgAAAAA=&#10;" path="m1091183,l,,,6096r1091183,l1091183,xe" fillcolor="black" stroked="f">
                  <v:path arrowok="t"/>
                </v:shape>
                <w10:anchorlock/>
              </v:group>
            </w:pict>
          </mc:Fallback>
        </mc:AlternateContent>
      </w:r>
      <w:r>
        <w:rPr>
          <w:rFonts w:ascii="Arial"/>
          <w:spacing w:val="140"/>
          <w:sz w:val="2"/>
        </w:rPr>
        <w:tab/>
      </w:r>
      <w:r>
        <w:rPr>
          <w:rFonts w:ascii="Arial"/>
          <w:noProof/>
          <w:spacing w:val="140"/>
          <w:sz w:val="2"/>
        </w:rPr>
        <mc:AlternateContent>
          <mc:Choice Requires="wpg">
            <w:drawing>
              <wp:inline distT="0" distB="0" distL="0" distR="0" wp14:anchorId="5F515653" wp14:editId="4E699C39">
                <wp:extent cx="1334135" cy="6350"/>
                <wp:effectExtent l="0" t="0" r="0" b="0"/>
                <wp:docPr id="54" name="Group 5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34135" cy="6350"/>
                          <a:chOff x="0" y="0"/>
                          <a:chExt cx="1334135" cy="6350"/>
                        </a:xfrm>
                      </wpg:grpSpPr>
                      <wps:wsp>
                        <wps:cNvPr id="55" name="Graphic 55"/>
                        <wps:cNvSpPr/>
                        <wps:spPr>
                          <a:xfrm>
                            <a:off x="0" y="0"/>
                            <a:ext cx="1334135" cy="6350"/>
                          </a:xfrm>
                          <a:custGeom>
                            <a:avLst/>
                            <a:gdLst/>
                            <a:ahLst/>
                            <a:cxnLst/>
                            <a:rect l="l" t="t" r="r" b="b"/>
                            <a:pathLst>
                              <a:path w="1334135" h="6350">
                                <a:moveTo>
                                  <a:pt x="1333753" y="0"/>
                                </a:moveTo>
                                <a:lnTo>
                                  <a:pt x="0" y="0"/>
                                </a:lnTo>
                                <a:lnTo>
                                  <a:pt x="0" y="6096"/>
                                </a:lnTo>
                                <a:lnTo>
                                  <a:pt x="1333753" y="6096"/>
                                </a:lnTo>
                                <a:lnTo>
                                  <a:pt x="1333753" y="0"/>
                                </a:lnTo>
                                <a:close/>
                              </a:path>
                            </a:pathLst>
                          </a:custGeom>
                          <a:solidFill>
                            <a:srgbClr val="000000"/>
                          </a:solidFill>
                        </wps:spPr>
                        <wps:bodyPr wrap="square" lIns="0" tIns="0" rIns="0" bIns="0" rtlCol="0">
                          <a:prstTxWarp prst="textNoShape">
                            <a:avLst/>
                          </a:prstTxWarp>
                          <a:noAutofit/>
                        </wps:bodyPr>
                      </wps:wsp>
                    </wpg:wgp>
                  </a:graphicData>
                </a:graphic>
              </wp:inline>
            </w:drawing>
          </mc:Choice>
          <mc:Fallback>
            <w:pict>
              <v:group w14:anchorId="095562B2" id="Group 54" o:spid="_x0000_s1026" style="width:105.05pt;height:.5pt;mso-position-horizontal-relative:char;mso-position-vertical-relative:line" coordsize="13341,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ykpYdAIAAPEFAAAOAAAAZHJzL2Uyb0RvYy54bWykVE1v2zAMvQ/YfxB0X500S7YZdYqhXYMB&#10;RVugHXZWZPkDk0WNUuL034+SrcRogQHrfLAp84kiH594cXnoNNsrdC2Ygs/PZpwpI6FsTV3wH083&#10;Hz5z5rwwpdBgVMGfleOX6/fvLnqbq3NoQJcKGQUxLu9twRvvbZ5lTjaqE+4MrDLkrAA74WmJdVai&#10;6Cl6p7Pz2WyV9YClRZDKOfp7PTj5OsavKiX9fVU55ZkuOOXm4xvjexve2fpC5DUK27RyTEO8IYtO&#10;tIYOPYa6Fl6wHbavQnWtRHBQ+TMJXQZV1UoVa6Bq5rMX1WwQdjbWUud9bY80EbUveHpzWHm336B9&#10;tA84ZE/mLchfjnjJelvnU39Y1yfwocIubKIi2CEy+nxkVB08k/Rzvlh8nC+WnEnyrRbLkXDZUFde&#10;bZLNt79ty0Q+HBkTOybSW1KOO5Hj/o+cx0ZYFTl3ofgHZG1Z8CWVYERHAt6MWqE/xFE4nFCBv3Hl&#10;RirfzM6xTJHLnfMbBZFlsb91flBrmSzRJEseTDKRNB/UrqPaPWekduSM1L4d1G6FD/tC64LJ+kmb&#10;mrFLwdnBXj1BhPnQK+rl4tNywVlqM2V6wmgzxdJVm6CSL31tjDdgVrMvq5AXBUvu9B1g02P/CRy1&#10;NgkrNTg1nBTqjkceuSDclG0Hui1vWq1D+Q7r7ZVGthdhiMRnzHgCI1G6fGh+sLZQPpN2elJLwd3v&#10;nUDFmf5uSJ1hDCUDk7FNBnp9BXFYRebR+afDT4GWWTIL7ulm3UESqciTLCj/ABiwYaeBrzsPVRs0&#10;E3MbMhoXdGGiFedKZGKcgWFwTdcRdZrU6z8AAAD//wMAUEsDBBQABgAIAAAAIQD8oQz72gAAAAMB&#10;AAAPAAAAZHJzL2Rvd25yZXYueG1sTI9BS8NAEIXvgv9hmYI3u7sVRdJsSinqqQi2gnibZqdJaHY3&#10;ZLdJ+u8dvdjLg+E93vsmX02uFQP1sQnegJ4rEOTLYBtfGfjcv94/g4gJvcU2eDJwoQir4vYmx8yG&#10;0X/QsEuV4BIfMzRQp9RlUsayJodxHjry7B1D7zDx2VfS9jhyuWvlQqkn6bDxvFBjR5uaytPu7Ay8&#10;jTiuH/TLsD0dN5fv/eP711aTMXezab0EkWhK/2H4xWd0KJjpEM7eRtEa4EfSn7K30EqDOHBIgSxy&#10;ec1e/AAAAP//AwBQSwECLQAUAAYACAAAACEAtoM4kv4AAADhAQAAEwAAAAAAAAAAAAAAAAAAAAAA&#10;W0NvbnRlbnRfVHlwZXNdLnhtbFBLAQItABQABgAIAAAAIQA4/SH/1gAAAJQBAAALAAAAAAAAAAAA&#10;AAAAAC8BAABfcmVscy8ucmVsc1BLAQItABQABgAIAAAAIQAWykpYdAIAAPEFAAAOAAAAAAAAAAAA&#10;AAAAAC4CAABkcnMvZTJvRG9jLnhtbFBLAQItABQABgAIAAAAIQD8oQz72gAAAAMBAAAPAAAAAAAA&#10;AAAAAAAAAM4EAABkcnMvZG93bnJldi54bWxQSwUGAAAAAAQABADzAAAA1QUAAAAA&#10;">
                <v:shape id="Graphic 55" o:spid="_x0000_s1027" style="position:absolute;width:13341;height:63;visibility:visible;mso-wrap-style:square;v-text-anchor:top" coordsize="1334135,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vEGwAAAANsAAAAPAAAAZHJzL2Rvd25yZXYueG1sRI9LC8Iw&#10;EITvgv8hrOBNUxUfVKOIIHgR8XHwuDRrW2w2pYna+uuNIHgcZuYbZrGqTSGeVLncsoJBPwJBnFid&#10;c6rgct72ZiCcR9ZYWCYFDTlYLdutBcbavvhIz5NPRYCwi1FB5n0ZS+mSjAy6vi2Jg3ezlUEfZJVK&#10;XeErwE0hh1E0kQZzDgsZlrTJKLmfHkbB/n3Zm9u1yA8HZ2m7vjf1dNQo1e3U6zkIT7X/h3/tnVYw&#10;HsP3S/gBcvkBAAD//wMAUEsBAi0AFAAGAAgAAAAhANvh9svuAAAAhQEAABMAAAAAAAAAAAAAAAAA&#10;AAAAAFtDb250ZW50X1R5cGVzXS54bWxQSwECLQAUAAYACAAAACEAWvQsW78AAAAVAQAACwAAAAAA&#10;AAAAAAAAAAAfAQAAX3JlbHMvLnJlbHNQSwECLQAUAAYACAAAACEAgELxBsAAAADbAAAADwAAAAAA&#10;AAAAAAAAAAAHAgAAZHJzL2Rvd25yZXYueG1sUEsFBgAAAAADAAMAtwAAAPQCAAAAAA==&#10;" path="m1333753,l,,,6096r1333753,l1333753,xe" fillcolor="black" stroked="f">
                  <v:path arrowok="t"/>
                </v:shape>
                <w10:anchorlock/>
              </v:group>
            </w:pict>
          </mc:Fallback>
        </mc:AlternateContent>
      </w:r>
    </w:p>
    <w:p w14:paraId="07057E32" w14:textId="77777777" w:rsidR="006857A9" w:rsidRDefault="006857A9">
      <w:pPr>
        <w:pStyle w:val="Corpodetexto"/>
        <w:rPr>
          <w:rFonts w:ascii="Arial"/>
          <w:b/>
        </w:rPr>
      </w:pPr>
    </w:p>
    <w:p w14:paraId="78C6EBCC" w14:textId="77777777" w:rsidR="006857A9" w:rsidRDefault="006857A9">
      <w:pPr>
        <w:pStyle w:val="Corpodetexto"/>
        <w:rPr>
          <w:rFonts w:ascii="Arial"/>
          <w:b/>
        </w:rPr>
      </w:pPr>
    </w:p>
    <w:p w14:paraId="0250F4B0" w14:textId="77777777" w:rsidR="006857A9" w:rsidRDefault="006857A9">
      <w:pPr>
        <w:pStyle w:val="Corpodetexto"/>
        <w:spacing w:before="70"/>
        <w:rPr>
          <w:rFonts w:ascii="Arial"/>
          <w:b/>
        </w:rPr>
      </w:pPr>
    </w:p>
    <w:tbl>
      <w:tblPr>
        <w:tblStyle w:val="TableNormal"/>
        <w:tblW w:w="0" w:type="auto"/>
        <w:tblInd w:w="1870" w:type="dxa"/>
        <w:tblLayout w:type="fixed"/>
        <w:tblLook w:val="01E0" w:firstRow="1" w:lastRow="1" w:firstColumn="1" w:lastColumn="1" w:noHBand="0" w:noVBand="0"/>
      </w:tblPr>
      <w:tblGrid>
        <w:gridCol w:w="3997"/>
        <w:gridCol w:w="886"/>
        <w:gridCol w:w="1581"/>
        <w:gridCol w:w="158"/>
        <w:gridCol w:w="2021"/>
        <w:gridCol w:w="281"/>
        <w:gridCol w:w="1719"/>
        <w:gridCol w:w="281"/>
        <w:gridCol w:w="2101"/>
      </w:tblGrid>
      <w:tr w:rsidR="006857A9" w14:paraId="4F47E63E" w14:textId="77777777">
        <w:trPr>
          <w:trHeight w:val="270"/>
        </w:trPr>
        <w:tc>
          <w:tcPr>
            <w:tcW w:w="3997" w:type="dxa"/>
          </w:tcPr>
          <w:p w14:paraId="76C7B5E9" w14:textId="77777777" w:rsidR="006857A9" w:rsidRDefault="00606FBE">
            <w:pPr>
              <w:pStyle w:val="TableParagraph"/>
              <w:spacing w:before="40" w:line="210" w:lineRule="exact"/>
              <w:ind w:left="50"/>
              <w:rPr>
                <w:rFonts w:ascii="Arial"/>
                <w:b/>
                <w:sz w:val="20"/>
              </w:rPr>
            </w:pPr>
            <w:r>
              <w:rPr>
                <w:rFonts w:ascii="Arial"/>
                <w:b/>
                <w:sz w:val="20"/>
              </w:rPr>
              <w:t>Saldos</w:t>
            </w:r>
            <w:r>
              <w:rPr>
                <w:rFonts w:ascii="Arial"/>
                <w:b/>
                <w:spacing w:val="-5"/>
                <w:sz w:val="20"/>
              </w:rPr>
              <w:t xml:space="preserve"> </w:t>
            </w:r>
            <w:r>
              <w:rPr>
                <w:rFonts w:ascii="Arial"/>
                <w:b/>
                <w:sz w:val="20"/>
              </w:rPr>
              <w:t>em</w:t>
            </w:r>
            <w:r>
              <w:rPr>
                <w:rFonts w:ascii="Arial"/>
                <w:b/>
                <w:spacing w:val="-7"/>
                <w:sz w:val="20"/>
              </w:rPr>
              <w:t xml:space="preserve"> </w:t>
            </w:r>
            <w:r>
              <w:rPr>
                <w:rFonts w:ascii="Arial"/>
                <w:b/>
                <w:spacing w:val="-2"/>
                <w:sz w:val="20"/>
              </w:rPr>
              <w:t>31/12/2024</w:t>
            </w:r>
          </w:p>
        </w:tc>
        <w:tc>
          <w:tcPr>
            <w:tcW w:w="886" w:type="dxa"/>
          </w:tcPr>
          <w:p w14:paraId="669AB1C4" w14:textId="77777777" w:rsidR="006857A9" w:rsidRDefault="006857A9">
            <w:pPr>
              <w:pStyle w:val="TableParagraph"/>
              <w:rPr>
                <w:rFonts w:ascii="Times New Roman"/>
                <w:sz w:val="18"/>
              </w:rPr>
            </w:pPr>
          </w:p>
        </w:tc>
        <w:tc>
          <w:tcPr>
            <w:tcW w:w="1581" w:type="dxa"/>
            <w:tcBorders>
              <w:top w:val="single" w:sz="4" w:space="0" w:color="000000"/>
              <w:bottom w:val="double" w:sz="6" w:space="0" w:color="000000"/>
            </w:tcBorders>
          </w:tcPr>
          <w:p w14:paraId="57A2A25D" w14:textId="77777777" w:rsidR="006857A9" w:rsidRDefault="00606FBE">
            <w:pPr>
              <w:pStyle w:val="TableParagraph"/>
              <w:spacing w:before="40" w:line="210" w:lineRule="exact"/>
              <w:ind w:right="69"/>
              <w:jc w:val="right"/>
              <w:rPr>
                <w:rFonts w:ascii="Arial"/>
                <w:b/>
                <w:sz w:val="20"/>
              </w:rPr>
            </w:pPr>
            <w:r>
              <w:rPr>
                <w:rFonts w:ascii="Arial"/>
                <w:b/>
                <w:spacing w:val="-2"/>
                <w:sz w:val="20"/>
              </w:rPr>
              <w:t>31.458</w:t>
            </w:r>
          </w:p>
        </w:tc>
        <w:tc>
          <w:tcPr>
            <w:tcW w:w="158" w:type="dxa"/>
          </w:tcPr>
          <w:p w14:paraId="153BB4C9" w14:textId="77777777" w:rsidR="006857A9" w:rsidRDefault="006857A9">
            <w:pPr>
              <w:pStyle w:val="TableParagraph"/>
              <w:rPr>
                <w:rFonts w:ascii="Times New Roman"/>
                <w:sz w:val="18"/>
              </w:rPr>
            </w:pPr>
          </w:p>
        </w:tc>
        <w:tc>
          <w:tcPr>
            <w:tcW w:w="2021" w:type="dxa"/>
            <w:tcBorders>
              <w:top w:val="single" w:sz="4" w:space="0" w:color="000000"/>
              <w:bottom w:val="double" w:sz="6" w:space="0" w:color="000000"/>
            </w:tcBorders>
          </w:tcPr>
          <w:p w14:paraId="2E93452F" w14:textId="77777777" w:rsidR="006857A9" w:rsidRDefault="00606FBE">
            <w:pPr>
              <w:pStyle w:val="TableParagraph"/>
              <w:spacing w:before="40" w:line="210" w:lineRule="exact"/>
              <w:ind w:right="67"/>
              <w:jc w:val="right"/>
              <w:rPr>
                <w:rFonts w:ascii="Arial"/>
                <w:b/>
                <w:sz w:val="20"/>
              </w:rPr>
            </w:pPr>
            <w:r>
              <w:rPr>
                <w:rFonts w:ascii="Arial"/>
                <w:b/>
                <w:spacing w:val="-2"/>
                <w:sz w:val="20"/>
              </w:rPr>
              <w:t>2.986</w:t>
            </w:r>
          </w:p>
        </w:tc>
        <w:tc>
          <w:tcPr>
            <w:tcW w:w="281" w:type="dxa"/>
          </w:tcPr>
          <w:p w14:paraId="62D1DE75" w14:textId="77777777" w:rsidR="006857A9" w:rsidRDefault="006857A9">
            <w:pPr>
              <w:pStyle w:val="TableParagraph"/>
              <w:rPr>
                <w:rFonts w:ascii="Times New Roman"/>
                <w:sz w:val="18"/>
              </w:rPr>
            </w:pPr>
          </w:p>
        </w:tc>
        <w:tc>
          <w:tcPr>
            <w:tcW w:w="1719" w:type="dxa"/>
            <w:tcBorders>
              <w:top w:val="single" w:sz="4" w:space="0" w:color="000000"/>
              <w:bottom w:val="double" w:sz="6" w:space="0" w:color="000000"/>
            </w:tcBorders>
          </w:tcPr>
          <w:p w14:paraId="28502C29" w14:textId="77777777" w:rsidR="006857A9" w:rsidRDefault="00606FBE">
            <w:pPr>
              <w:pStyle w:val="TableParagraph"/>
              <w:spacing w:before="40" w:line="210" w:lineRule="exact"/>
              <w:ind w:right="69"/>
              <w:jc w:val="right"/>
              <w:rPr>
                <w:rFonts w:ascii="Arial"/>
                <w:b/>
                <w:sz w:val="20"/>
              </w:rPr>
            </w:pPr>
            <w:r>
              <w:rPr>
                <w:rFonts w:ascii="Arial"/>
                <w:b/>
                <w:spacing w:val="-2"/>
                <w:sz w:val="20"/>
              </w:rPr>
              <w:t>(2.834)</w:t>
            </w:r>
          </w:p>
        </w:tc>
        <w:tc>
          <w:tcPr>
            <w:tcW w:w="281" w:type="dxa"/>
          </w:tcPr>
          <w:p w14:paraId="26BAEBD3" w14:textId="77777777" w:rsidR="006857A9" w:rsidRDefault="006857A9">
            <w:pPr>
              <w:pStyle w:val="TableParagraph"/>
              <w:rPr>
                <w:rFonts w:ascii="Times New Roman"/>
                <w:sz w:val="18"/>
              </w:rPr>
            </w:pPr>
          </w:p>
        </w:tc>
        <w:tc>
          <w:tcPr>
            <w:tcW w:w="2101" w:type="dxa"/>
            <w:tcBorders>
              <w:top w:val="single" w:sz="4" w:space="0" w:color="000000"/>
              <w:bottom w:val="double" w:sz="6" w:space="0" w:color="000000"/>
            </w:tcBorders>
          </w:tcPr>
          <w:p w14:paraId="6BF5C9B4" w14:textId="77777777" w:rsidR="006857A9" w:rsidRDefault="00606FBE">
            <w:pPr>
              <w:pStyle w:val="TableParagraph"/>
              <w:spacing w:before="40" w:line="210" w:lineRule="exact"/>
              <w:ind w:right="69"/>
              <w:jc w:val="right"/>
              <w:rPr>
                <w:rFonts w:ascii="Arial"/>
                <w:b/>
                <w:sz w:val="20"/>
              </w:rPr>
            </w:pPr>
            <w:r>
              <w:rPr>
                <w:rFonts w:ascii="Arial"/>
                <w:b/>
                <w:spacing w:val="-2"/>
                <w:sz w:val="20"/>
              </w:rPr>
              <w:t>31.610</w:t>
            </w:r>
          </w:p>
        </w:tc>
      </w:tr>
      <w:tr w:rsidR="006857A9" w14:paraId="5C2EEFDC" w14:textId="77777777">
        <w:trPr>
          <w:trHeight w:val="556"/>
        </w:trPr>
        <w:tc>
          <w:tcPr>
            <w:tcW w:w="3997" w:type="dxa"/>
          </w:tcPr>
          <w:p w14:paraId="1458A913" w14:textId="77777777" w:rsidR="006857A9" w:rsidRDefault="006857A9">
            <w:pPr>
              <w:pStyle w:val="TableParagraph"/>
              <w:spacing w:before="80"/>
              <w:rPr>
                <w:rFonts w:ascii="Arial"/>
                <w:b/>
                <w:sz w:val="20"/>
              </w:rPr>
            </w:pPr>
          </w:p>
          <w:p w14:paraId="285AFB7F" w14:textId="77777777" w:rsidR="006857A9" w:rsidRDefault="00606FBE">
            <w:pPr>
              <w:pStyle w:val="TableParagraph"/>
              <w:spacing w:line="226" w:lineRule="exact"/>
              <w:ind w:left="50"/>
              <w:rPr>
                <w:sz w:val="20"/>
              </w:rPr>
            </w:pPr>
            <w:r>
              <w:rPr>
                <w:sz w:val="20"/>
              </w:rPr>
              <w:t>Aumento</w:t>
            </w:r>
            <w:r>
              <w:rPr>
                <w:spacing w:val="-7"/>
                <w:sz w:val="20"/>
              </w:rPr>
              <w:t xml:space="preserve"> </w:t>
            </w:r>
            <w:r>
              <w:rPr>
                <w:sz w:val="20"/>
              </w:rPr>
              <w:t>de</w:t>
            </w:r>
            <w:r>
              <w:rPr>
                <w:spacing w:val="-5"/>
                <w:sz w:val="20"/>
              </w:rPr>
              <w:t xml:space="preserve"> </w:t>
            </w:r>
            <w:r>
              <w:rPr>
                <w:spacing w:val="-2"/>
                <w:sz w:val="20"/>
              </w:rPr>
              <w:t>Capital</w:t>
            </w:r>
          </w:p>
        </w:tc>
        <w:tc>
          <w:tcPr>
            <w:tcW w:w="886" w:type="dxa"/>
          </w:tcPr>
          <w:p w14:paraId="456EF673" w14:textId="77777777" w:rsidR="006857A9" w:rsidRDefault="006857A9">
            <w:pPr>
              <w:pStyle w:val="TableParagraph"/>
              <w:spacing w:before="80"/>
              <w:rPr>
                <w:rFonts w:ascii="Arial"/>
                <w:b/>
                <w:sz w:val="20"/>
              </w:rPr>
            </w:pPr>
          </w:p>
          <w:p w14:paraId="4CF18646" w14:textId="77777777" w:rsidR="006857A9" w:rsidRDefault="00606FBE">
            <w:pPr>
              <w:pStyle w:val="TableParagraph"/>
              <w:spacing w:line="226" w:lineRule="exact"/>
              <w:ind w:right="236"/>
              <w:jc w:val="right"/>
              <w:rPr>
                <w:sz w:val="20"/>
              </w:rPr>
            </w:pPr>
            <w:r>
              <w:rPr>
                <w:spacing w:val="-5"/>
                <w:sz w:val="20"/>
              </w:rPr>
              <w:t>18</w:t>
            </w:r>
          </w:p>
        </w:tc>
        <w:tc>
          <w:tcPr>
            <w:tcW w:w="1581" w:type="dxa"/>
            <w:tcBorders>
              <w:top w:val="double" w:sz="6" w:space="0" w:color="000000"/>
            </w:tcBorders>
          </w:tcPr>
          <w:p w14:paraId="68B905DE" w14:textId="77777777" w:rsidR="006857A9" w:rsidRDefault="006857A9">
            <w:pPr>
              <w:pStyle w:val="TableParagraph"/>
              <w:spacing w:before="80"/>
              <w:rPr>
                <w:rFonts w:ascii="Arial"/>
                <w:b/>
                <w:sz w:val="20"/>
              </w:rPr>
            </w:pPr>
          </w:p>
          <w:p w14:paraId="1D22F8B5" w14:textId="77777777" w:rsidR="006857A9" w:rsidRDefault="00606FBE">
            <w:pPr>
              <w:pStyle w:val="TableParagraph"/>
              <w:spacing w:line="226" w:lineRule="exact"/>
              <w:ind w:right="70"/>
              <w:jc w:val="right"/>
              <w:rPr>
                <w:sz w:val="20"/>
              </w:rPr>
            </w:pPr>
            <w:r>
              <w:rPr>
                <w:spacing w:val="-2"/>
                <w:sz w:val="20"/>
              </w:rPr>
              <w:t>2.986</w:t>
            </w:r>
          </w:p>
        </w:tc>
        <w:tc>
          <w:tcPr>
            <w:tcW w:w="158" w:type="dxa"/>
          </w:tcPr>
          <w:p w14:paraId="61ABF02C" w14:textId="77777777" w:rsidR="006857A9" w:rsidRDefault="006857A9">
            <w:pPr>
              <w:pStyle w:val="TableParagraph"/>
              <w:rPr>
                <w:rFonts w:ascii="Times New Roman"/>
                <w:sz w:val="18"/>
              </w:rPr>
            </w:pPr>
          </w:p>
        </w:tc>
        <w:tc>
          <w:tcPr>
            <w:tcW w:w="2021" w:type="dxa"/>
            <w:tcBorders>
              <w:top w:val="double" w:sz="6" w:space="0" w:color="000000"/>
            </w:tcBorders>
          </w:tcPr>
          <w:p w14:paraId="1C29BF93" w14:textId="77777777" w:rsidR="006857A9" w:rsidRDefault="006857A9">
            <w:pPr>
              <w:pStyle w:val="TableParagraph"/>
              <w:spacing w:before="80"/>
              <w:rPr>
                <w:rFonts w:ascii="Arial"/>
                <w:b/>
                <w:sz w:val="20"/>
              </w:rPr>
            </w:pPr>
          </w:p>
          <w:p w14:paraId="08A719FC" w14:textId="77777777" w:rsidR="006857A9" w:rsidRDefault="00606FBE">
            <w:pPr>
              <w:pStyle w:val="TableParagraph"/>
              <w:spacing w:line="226" w:lineRule="exact"/>
              <w:ind w:right="71"/>
              <w:jc w:val="right"/>
              <w:rPr>
                <w:sz w:val="20"/>
              </w:rPr>
            </w:pPr>
            <w:r>
              <w:rPr>
                <w:spacing w:val="-2"/>
                <w:sz w:val="20"/>
              </w:rPr>
              <w:t>(2.986)</w:t>
            </w:r>
          </w:p>
        </w:tc>
        <w:tc>
          <w:tcPr>
            <w:tcW w:w="281" w:type="dxa"/>
          </w:tcPr>
          <w:p w14:paraId="0D9C9923" w14:textId="77777777" w:rsidR="006857A9" w:rsidRDefault="006857A9">
            <w:pPr>
              <w:pStyle w:val="TableParagraph"/>
              <w:rPr>
                <w:rFonts w:ascii="Times New Roman"/>
                <w:sz w:val="18"/>
              </w:rPr>
            </w:pPr>
          </w:p>
        </w:tc>
        <w:tc>
          <w:tcPr>
            <w:tcW w:w="1719" w:type="dxa"/>
            <w:tcBorders>
              <w:top w:val="double" w:sz="6" w:space="0" w:color="000000"/>
            </w:tcBorders>
          </w:tcPr>
          <w:p w14:paraId="4BAB9D38" w14:textId="77777777" w:rsidR="006857A9" w:rsidRDefault="006857A9">
            <w:pPr>
              <w:pStyle w:val="TableParagraph"/>
              <w:spacing w:before="80"/>
              <w:rPr>
                <w:rFonts w:ascii="Arial"/>
                <w:b/>
                <w:sz w:val="20"/>
              </w:rPr>
            </w:pPr>
          </w:p>
          <w:p w14:paraId="11BB4E74" w14:textId="77777777" w:rsidR="006857A9" w:rsidRDefault="00606FBE">
            <w:pPr>
              <w:pStyle w:val="TableParagraph"/>
              <w:spacing w:line="226" w:lineRule="exact"/>
              <w:ind w:right="66"/>
              <w:jc w:val="right"/>
              <w:rPr>
                <w:sz w:val="20"/>
              </w:rPr>
            </w:pPr>
            <w:r>
              <w:rPr>
                <w:sz w:val="20"/>
              </w:rPr>
              <w:t>-</w:t>
            </w:r>
          </w:p>
        </w:tc>
        <w:tc>
          <w:tcPr>
            <w:tcW w:w="281" w:type="dxa"/>
          </w:tcPr>
          <w:p w14:paraId="59BD7B33" w14:textId="77777777" w:rsidR="006857A9" w:rsidRDefault="006857A9">
            <w:pPr>
              <w:pStyle w:val="TableParagraph"/>
              <w:rPr>
                <w:rFonts w:ascii="Times New Roman"/>
                <w:sz w:val="18"/>
              </w:rPr>
            </w:pPr>
          </w:p>
        </w:tc>
        <w:tc>
          <w:tcPr>
            <w:tcW w:w="2101" w:type="dxa"/>
            <w:tcBorders>
              <w:top w:val="double" w:sz="6" w:space="0" w:color="000000"/>
            </w:tcBorders>
          </w:tcPr>
          <w:p w14:paraId="552C432B" w14:textId="77777777" w:rsidR="006857A9" w:rsidRDefault="006857A9">
            <w:pPr>
              <w:pStyle w:val="TableParagraph"/>
              <w:spacing w:before="80"/>
              <w:rPr>
                <w:rFonts w:ascii="Arial"/>
                <w:b/>
                <w:sz w:val="20"/>
              </w:rPr>
            </w:pPr>
          </w:p>
          <w:p w14:paraId="1E19BB30" w14:textId="77777777" w:rsidR="006857A9" w:rsidRDefault="00606FBE">
            <w:pPr>
              <w:pStyle w:val="TableParagraph"/>
              <w:spacing w:line="226" w:lineRule="exact"/>
              <w:ind w:right="67"/>
              <w:jc w:val="right"/>
              <w:rPr>
                <w:sz w:val="20"/>
              </w:rPr>
            </w:pPr>
            <w:r>
              <w:rPr>
                <w:sz w:val="20"/>
              </w:rPr>
              <w:t>-</w:t>
            </w:r>
          </w:p>
        </w:tc>
      </w:tr>
      <w:tr w:rsidR="006857A9" w14:paraId="55C0032E" w14:textId="77777777">
        <w:trPr>
          <w:trHeight w:val="254"/>
        </w:trPr>
        <w:tc>
          <w:tcPr>
            <w:tcW w:w="3997" w:type="dxa"/>
          </w:tcPr>
          <w:p w14:paraId="0FB4B972" w14:textId="77777777" w:rsidR="006857A9" w:rsidRDefault="00606FBE">
            <w:pPr>
              <w:pStyle w:val="TableParagraph"/>
              <w:spacing w:before="8" w:line="226" w:lineRule="exact"/>
              <w:ind w:left="50"/>
              <w:rPr>
                <w:sz w:val="20"/>
              </w:rPr>
            </w:pPr>
            <w:r>
              <w:rPr>
                <w:sz w:val="20"/>
              </w:rPr>
              <w:t>Adiant.</w:t>
            </w:r>
            <w:r>
              <w:rPr>
                <w:spacing w:val="-7"/>
                <w:sz w:val="20"/>
              </w:rPr>
              <w:t xml:space="preserve"> </w:t>
            </w:r>
            <w:r>
              <w:rPr>
                <w:sz w:val="20"/>
              </w:rPr>
              <w:t>para</w:t>
            </w:r>
            <w:r>
              <w:rPr>
                <w:spacing w:val="-6"/>
                <w:sz w:val="20"/>
              </w:rPr>
              <w:t xml:space="preserve"> </w:t>
            </w:r>
            <w:r>
              <w:rPr>
                <w:sz w:val="20"/>
              </w:rPr>
              <w:t>Futuro</w:t>
            </w:r>
            <w:r>
              <w:rPr>
                <w:spacing w:val="-6"/>
                <w:sz w:val="20"/>
              </w:rPr>
              <w:t xml:space="preserve"> </w:t>
            </w:r>
            <w:r>
              <w:rPr>
                <w:sz w:val="20"/>
              </w:rPr>
              <w:t>Aumento</w:t>
            </w:r>
            <w:r>
              <w:rPr>
                <w:spacing w:val="-9"/>
                <w:sz w:val="20"/>
              </w:rPr>
              <w:t xml:space="preserve"> </w:t>
            </w:r>
            <w:r>
              <w:rPr>
                <w:sz w:val="20"/>
              </w:rPr>
              <w:t>de</w:t>
            </w:r>
            <w:r>
              <w:rPr>
                <w:spacing w:val="-7"/>
                <w:sz w:val="20"/>
              </w:rPr>
              <w:t xml:space="preserve"> </w:t>
            </w:r>
            <w:r>
              <w:rPr>
                <w:spacing w:val="-2"/>
                <w:sz w:val="20"/>
              </w:rPr>
              <w:t>Capital</w:t>
            </w:r>
          </w:p>
        </w:tc>
        <w:tc>
          <w:tcPr>
            <w:tcW w:w="886" w:type="dxa"/>
          </w:tcPr>
          <w:p w14:paraId="233AFAD2" w14:textId="77777777" w:rsidR="006857A9" w:rsidRDefault="00606FBE">
            <w:pPr>
              <w:pStyle w:val="TableParagraph"/>
              <w:spacing w:before="8" w:line="226" w:lineRule="exact"/>
              <w:ind w:right="236"/>
              <w:jc w:val="right"/>
              <w:rPr>
                <w:sz w:val="20"/>
              </w:rPr>
            </w:pPr>
            <w:r>
              <w:rPr>
                <w:spacing w:val="-5"/>
                <w:sz w:val="20"/>
              </w:rPr>
              <w:t>19</w:t>
            </w:r>
          </w:p>
        </w:tc>
        <w:tc>
          <w:tcPr>
            <w:tcW w:w="1581" w:type="dxa"/>
          </w:tcPr>
          <w:p w14:paraId="28B50ACE" w14:textId="77777777" w:rsidR="006857A9" w:rsidRDefault="00606FBE">
            <w:pPr>
              <w:pStyle w:val="TableParagraph"/>
              <w:spacing w:before="8" w:line="226" w:lineRule="exact"/>
              <w:ind w:right="71"/>
              <w:jc w:val="right"/>
              <w:rPr>
                <w:sz w:val="20"/>
              </w:rPr>
            </w:pPr>
            <w:r>
              <w:rPr>
                <w:sz w:val="20"/>
              </w:rPr>
              <w:t>-</w:t>
            </w:r>
          </w:p>
        </w:tc>
        <w:tc>
          <w:tcPr>
            <w:tcW w:w="158" w:type="dxa"/>
          </w:tcPr>
          <w:p w14:paraId="446C435F" w14:textId="77777777" w:rsidR="006857A9" w:rsidRDefault="006857A9">
            <w:pPr>
              <w:pStyle w:val="TableParagraph"/>
              <w:rPr>
                <w:rFonts w:ascii="Times New Roman"/>
                <w:sz w:val="18"/>
              </w:rPr>
            </w:pPr>
          </w:p>
        </w:tc>
        <w:tc>
          <w:tcPr>
            <w:tcW w:w="2021" w:type="dxa"/>
          </w:tcPr>
          <w:p w14:paraId="086178BE" w14:textId="77777777" w:rsidR="006857A9" w:rsidRDefault="00606FBE">
            <w:pPr>
              <w:pStyle w:val="TableParagraph"/>
              <w:spacing w:before="8" w:line="226" w:lineRule="exact"/>
              <w:ind w:right="67"/>
              <w:jc w:val="right"/>
              <w:rPr>
                <w:sz w:val="20"/>
              </w:rPr>
            </w:pPr>
            <w:r>
              <w:rPr>
                <w:spacing w:val="-5"/>
                <w:sz w:val="20"/>
              </w:rPr>
              <w:t>695</w:t>
            </w:r>
          </w:p>
        </w:tc>
        <w:tc>
          <w:tcPr>
            <w:tcW w:w="281" w:type="dxa"/>
          </w:tcPr>
          <w:p w14:paraId="1E61D3B6" w14:textId="77777777" w:rsidR="006857A9" w:rsidRDefault="006857A9">
            <w:pPr>
              <w:pStyle w:val="TableParagraph"/>
              <w:rPr>
                <w:rFonts w:ascii="Times New Roman"/>
                <w:sz w:val="18"/>
              </w:rPr>
            </w:pPr>
          </w:p>
        </w:tc>
        <w:tc>
          <w:tcPr>
            <w:tcW w:w="1719" w:type="dxa"/>
          </w:tcPr>
          <w:p w14:paraId="2A03B9EC" w14:textId="77777777" w:rsidR="006857A9" w:rsidRDefault="00606FBE">
            <w:pPr>
              <w:pStyle w:val="TableParagraph"/>
              <w:spacing w:before="8" w:line="226" w:lineRule="exact"/>
              <w:ind w:right="66"/>
              <w:jc w:val="right"/>
              <w:rPr>
                <w:sz w:val="20"/>
              </w:rPr>
            </w:pPr>
            <w:r>
              <w:rPr>
                <w:sz w:val="20"/>
              </w:rPr>
              <w:t>-</w:t>
            </w:r>
          </w:p>
        </w:tc>
        <w:tc>
          <w:tcPr>
            <w:tcW w:w="281" w:type="dxa"/>
          </w:tcPr>
          <w:p w14:paraId="6C004D2D" w14:textId="77777777" w:rsidR="006857A9" w:rsidRDefault="006857A9">
            <w:pPr>
              <w:pStyle w:val="TableParagraph"/>
              <w:rPr>
                <w:rFonts w:ascii="Times New Roman"/>
                <w:sz w:val="18"/>
              </w:rPr>
            </w:pPr>
          </w:p>
        </w:tc>
        <w:tc>
          <w:tcPr>
            <w:tcW w:w="2101" w:type="dxa"/>
          </w:tcPr>
          <w:p w14:paraId="629DAB43" w14:textId="77777777" w:rsidR="006857A9" w:rsidRDefault="00606FBE">
            <w:pPr>
              <w:pStyle w:val="TableParagraph"/>
              <w:spacing w:before="8" w:line="226" w:lineRule="exact"/>
              <w:ind w:right="66"/>
              <w:jc w:val="right"/>
              <w:rPr>
                <w:sz w:val="20"/>
              </w:rPr>
            </w:pPr>
            <w:r>
              <w:rPr>
                <w:spacing w:val="-5"/>
                <w:sz w:val="20"/>
              </w:rPr>
              <w:t>695</w:t>
            </w:r>
          </w:p>
        </w:tc>
      </w:tr>
      <w:tr w:rsidR="006857A9" w14:paraId="10B942B5" w14:textId="77777777">
        <w:trPr>
          <w:trHeight w:val="493"/>
        </w:trPr>
        <w:tc>
          <w:tcPr>
            <w:tcW w:w="3997" w:type="dxa"/>
          </w:tcPr>
          <w:p w14:paraId="4246CD62" w14:textId="77777777" w:rsidR="006857A9" w:rsidRDefault="00606FBE">
            <w:pPr>
              <w:pStyle w:val="TableParagraph"/>
              <w:spacing w:before="8"/>
              <w:ind w:left="50"/>
              <w:rPr>
                <w:sz w:val="20"/>
              </w:rPr>
            </w:pPr>
            <w:r>
              <w:rPr>
                <w:sz w:val="20"/>
              </w:rPr>
              <w:t>Resultado</w:t>
            </w:r>
            <w:r>
              <w:rPr>
                <w:spacing w:val="-7"/>
                <w:sz w:val="20"/>
              </w:rPr>
              <w:t xml:space="preserve"> </w:t>
            </w:r>
            <w:r>
              <w:rPr>
                <w:sz w:val="20"/>
              </w:rPr>
              <w:t>do</w:t>
            </w:r>
            <w:r>
              <w:rPr>
                <w:spacing w:val="-8"/>
                <w:sz w:val="20"/>
              </w:rPr>
              <w:t xml:space="preserve"> </w:t>
            </w:r>
            <w:r>
              <w:rPr>
                <w:spacing w:val="-2"/>
                <w:sz w:val="20"/>
              </w:rPr>
              <w:t>período</w:t>
            </w:r>
          </w:p>
        </w:tc>
        <w:tc>
          <w:tcPr>
            <w:tcW w:w="886" w:type="dxa"/>
          </w:tcPr>
          <w:p w14:paraId="314201FE" w14:textId="77777777" w:rsidR="006857A9" w:rsidRDefault="00606FBE">
            <w:pPr>
              <w:pStyle w:val="TableParagraph"/>
              <w:spacing w:before="8"/>
              <w:ind w:right="236"/>
              <w:jc w:val="right"/>
              <w:rPr>
                <w:sz w:val="20"/>
              </w:rPr>
            </w:pPr>
            <w:r>
              <w:rPr>
                <w:spacing w:val="-5"/>
                <w:sz w:val="20"/>
              </w:rPr>
              <w:t>20</w:t>
            </w:r>
          </w:p>
        </w:tc>
        <w:tc>
          <w:tcPr>
            <w:tcW w:w="1581" w:type="dxa"/>
            <w:tcBorders>
              <w:bottom w:val="single" w:sz="4" w:space="0" w:color="000000"/>
            </w:tcBorders>
          </w:tcPr>
          <w:p w14:paraId="4C533B80" w14:textId="77777777" w:rsidR="006857A9" w:rsidRDefault="00606FBE">
            <w:pPr>
              <w:pStyle w:val="TableParagraph"/>
              <w:spacing w:before="8"/>
              <w:ind w:right="69"/>
              <w:jc w:val="right"/>
              <w:rPr>
                <w:sz w:val="20"/>
              </w:rPr>
            </w:pPr>
            <w:r>
              <w:rPr>
                <w:sz w:val="20"/>
              </w:rPr>
              <w:t>-</w:t>
            </w:r>
          </w:p>
        </w:tc>
        <w:tc>
          <w:tcPr>
            <w:tcW w:w="158" w:type="dxa"/>
          </w:tcPr>
          <w:p w14:paraId="301E6941" w14:textId="77777777" w:rsidR="006857A9" w:rsidRDefault="006857A9">
            <w:pPr>
              <w:pStyle w:val="TableParagraph"/>
              <w:rPr>
                <w:rFonts w:ascii="Times New Roman"/>
                <w:sz w:val="18"/>
              </w:rPr>
            </w:pPr>
          </w:p>
        </w:tc>
        <w:tc>
          <w:tcPr>
            <w:tcW w:w="2021" w:type="dxa"/>
            <w:tcBorders>
              <w:bottom w:val="single" w:sz="4" w:space="0" w:color="000000"/>
            </w:tcBorders>
          </w:tcPr>
          <w:p w14:paraId="19B8AE98" w14:textId="77777777" w:rsidR="006857A9" w:rsidRDefault="00606FBE">
            <w:pPr>
              <w:pStyle w:val="TableParagraph"/>
              <w:spacing w:before="8"/>
              <w:ind w:right="68"/>
              <w:jc w:val="right"/>
              <w:rPr>
                <w:sz w:val="20"/>
              </w:rPr>
            </w:pPr>
            <w:r>
              <w:rPr>
                <w:sz w:val="20"/>
              </w:rPr>
              <w:t>-</w:t>
            </w:r>
          </w:p>
        </w:tc>
        <w:tc>
          <w:tcPr>
            <w:tcW w:w="281" w:type="dxa"/>
          </w:tcPr>
          <w:p w14:paraId="5D0EB7BC" w14:textId="77777777" w:rsidR="006857A9" w:rsidRDefault="006857A9">
            <w:pPr>
              <w:pStyle w:val="TableParagraph"/>
              <w:rPr>
                <w:rFonts w:ascii="Times New Roman"/>
                <w:sz w:val="18"/>
              </w:rPr>
            </w:pPr>
          </w:p>
        </w:tc>
        <w:tc>
          <w:tcPr>
            <w:tcW w:w="1719" w:type="dxa"/>
            <w:tcBorders>
              <w:bottom w:val="single" w:sz="4" w:space="0" w:color="000000"/>
            </w:tcBorders>
          </w:tcPr>
          <w:p w14:paraId="18ABA22F" w14:textId="77777777" w:rsidR="006857A9" w:rsidRDefault="00606FBE">
            <w:pPr>
              <w:pStyle w:val="TableParagraph"/>
              <w:spacing w:before="8"/>
              <w:ind w:right="66"/>
              <w:jc w:val="right"/>
              <w:rPr>
                <w:sz w:val="20"/>
              </w:rPr>
            </w:pPr>
            <w:r>
              <w:rPr>
                <w:spacing w:val="-2"/>
                <w:sz w:val="20"/>
              </w:rPr>
              <w:t>(676)</w:t>
            </w:r>
          </w:p>
        </w:tc>
        <w:tc>
          <w:tcPr>
            <w:tcW w:w="281" w:type="dxa"/>
          </w:tcPr>
          <w:p w14:paraId="0B79945C" w14:textId="77777777" w:rsidR="006857A9" w:rsidRDefault="006857A9">
            <w:pPr>
              <w:pStyle w:val="TableParagraph"/>
              <w:rPr>
                <w:rFonts w:ascii="Times New Roman"/>
                <w:sz w:val="18"/>
              </w:rPr>
            </w:pPr>
          </w:p>
        </w:tc>
        <w:tc>
          <w:tcPr>
            <w:tcW w:w="2101" w:type="dxa"/>
            <w:tcBorders>
              <w:bottom w:val="single" w:sz="4" w:space="0" w:color="000000"/>
            </w:tcBorders>
          </w:tcPr>
          <w:p w14:paraId="523D3223" w14:textId="77777777" w:rsidR="006857A9" w:rsidRDefault="00606FBE">
            <w:pPr>
              <w:pStyle w:val="TableParagraph"/>
              <w:spacing w:before="8"/>
              <w:ind w:right="67"/>
              <w:jc w:val="right"/>
              <w:rPr>
                <w:sz w:val="20"/>
              </w:rPr>
            </w:pPr>
            <w:r>
              <w:rPr>
                <w:spacing w:val="-2"/>
                <w:sz w:val="20"/>
              </w:rPr>
              <w:t>(676)</w:t>
            </w:r>
          </w:p>
        </w:tc>
      </w:tr>
      <w:tr w:rsidR="006857A9" w14:paraId="2FEF15BD" w14:textId="77777777">
        <w:trPr>
          <w:trHeight w:val="270"/>
        </w:trPr>
        <w:tc>
          <w:tcPr>
            <w:tcW w:w="3997" w:type="dxa"/>
          </w:tcPr>
          <w:p w14:paraId="2E40D300" w14:textId="77777777" w:rsidR="006857A9" w:rsidRDefault="00606FBE">
            <w:pPr>
              <w:pStyle w:val="TableParagraph"/>
              <w:spacing w:before="40" w:line="210" w:lineRule="exact"/>
              <w:ind w:left="50"/>
              <w:rPr>
                <w:rFonts w:ascii="Arial"/>
                <w:b/>
                <w:sz w:val="20"/>
              </w:rPr>
            </w:pPr>
            <w:r>
              <w:rPr>
                <w:rFonts w:ascii="Arial"/>
                <w:b/>
                <w:sz w:val="20"/>
              </w:rPr>
              <w:t>Saldos</w:t>
            </w:r>
            <w:r>
              <w:rPr>
                <w:rFonts w:ascii="Arial"/>
                <w:b/>
                <w:spacing w:val="-5"/>
                <w:sz w:val="20"/>
              </w:rPr>
              <w:t xml:space="preserve"> </w:t>
            </w:r>
            <w:r>
              <w:rPr>
                <w:rFonts w:ascii="Arial"/>
                <w:b/>
                <w:sz w:val="20"/>
              </w:rPr>
              <w:t>em</w:t>
            </w:r>
            <w:r>
              <w:rPr>
                <w:rFonts w:ascii="Arial"/>
                <w:b/>
                <w:spacing w:val="-7"/>
                <w:sz w:val="20"/>
              </w:rPr>
              <w:t xml:space="preserve"> </w:t>
            </w:r>
            <w:r>
              <w:rPr>
                <w:rFonts w:ascii="Arial"/>
                <w:b/>
                <w:spacing w:val="-2"/>
                <w:sz w:val="20"/>
              </w:rPr>
              <w:t>30/06/2025</w:t>
            </w:r>
          </w:p>
        </w:tc>
        <w:tc>
          <w:tcPr>
            <w:tcW w:w="886" w:type="dxa"/>
          </w:tcPr>
          <w:p w14:paraId="07EB7827" w14:textId="77777777" w:rsidR="006857A9" w:rsidRDefault="006857A9">
            <w:pPr>
              <w:pStyle w:val="TableParagraph"/>
              <w:rPr>
                <w:rFonts w:ascii="Times New Roman"/>
                <w:sz w:val="18"/>
              </w:rPr>
            </w:pPr>
          </w:p>
        </w:tc>
        <w:tc>
          <w:tcPr>
            <w:tcW w:w="1581" w:type="dxa"/>
            <w:tcBorders>
              <w:top w:val="single" w:sz="4" w:space="0" w:color="000000"/>
              <w:bottom w:val="double" w:sz="6" w:space="0" w:color="000000"/>
            </w:tcBorders>
          </w:tcPr>
          <w:p w14:paraId="6F6D18C7" w14:textId="77777777" w:rsidR="006857A9" w:rsidRDefault="00606FBE">
            <w:pPr>
              <w:pStyle w:val="TableParagraph"/>
              <w:spacing w:before="40" w:line="210" w:lineRule="exact"/>
              <w:ind w:right="69"/>
              <w:jc w:val="right"/>
              <w:rPr>
                <w:rFonts w:ascii="Arial"/>
                <w:b/>
                <w:sz w:val="20"/>
              </w:rPr>
            </w:pPr>
            <w:r>
              <w:rPr>
                <w:rFonts w:ascii="Arial"/>
                <w:b/>
                <w:spacing w:val="-2"/>
                <w:sz w:val="20"/>
              </w:rPr>
              <w:t>34.444</w:t>
            </w:r>
          </w:p>
        </w:tc>
        <w:tc>
          <w:tcPr>
            <w:tcW w:w="158" w:type="dxa"/>
          </w:tcPr>
          <w:p w14:paraId="475C755E" w14:textId="77777777" w:rsidR="006857A9" w:rsidRDefault="006857A9">
            <w:pPr>
              <w:pStyle w:val="TableParagraph"/>
              <w:rPr>
                <w:rFonts w:ascii="Times New Roman"/>
                <w:sz w:val="18"/>
              </w:rPr>
            </w:pPr>
          </w:p>
        </w:tc>
        <w:tc>
          <w:tcPr>
            <w:tcW w:w="2021" w:type="dxa"/>
            <w:tcBorders>
              <w:top w:val="single" w:sz="4" w:space="0" w:color="000000"/>
              <w:bottom w:val="double" w:sz="6" w:space="0" w:color="000000"/>
            </w:tcBorders>
          </w:tcPr>
          <w:p w14:paraId="410F605B" w14:textId="77777777" w:rsidR="006857A9" w:rsidRDefault="00606FBE">
            <w:pPr>
              <w:pStyle w:val="TableParagraph"/>
              <w:spacing w:before="40" w:line="210" w:lineRule="exact"/>
              <w:ind w:right="67"/>
              <w:jc w:val="right"/>
              <w:rPr>
                <w:rFonts w:ascii="Arial"/>
                <w:b/>
                <w:sz w:val="20"/>
              </w:rPr>
            </w:pPr>
            <w:r>
              <w:rPr>
                <w:rFonts w:ascii="Arial"/>
                <w:b/>
                <w:spacing w:val="-5"/>
                <w:sz w:val="20"/>
              </w:rPr>
              <w:t>695</w:t>
            </w:r>
          </w:p>
        </w:tc>
        <w:tc>
          <w:tcPr>
            <w:tcW w:w="281" w:type="dxa"/>
          </w:tcPr>
          <w:p w14:paraId="05F0484C" w14:textId="77777777" w:rsidR="006857A9" w:rsidRDefault="006857A9">
            <w:pPr>
              <w:pStyle w:val="TableParagraph"/>
              <w:rPr>
                <w:rFonts w:ascii="Times New Roman"/>
                <w:sz w:val="18"/>
              </w:rPr>
            </w:pPr>
          </w:p>
        </w:tc>
        <w:tc>
          <w:tcPr>
            <w:tcW w:w="1719" w:type="dxa"/>
            <w:tcBorders>
              <w:top w:val="single" w:sz="4" w:space="0" w:color="000000"/>
              <w:bottom w:val="double" w:sz="6" w:space="0" w:color="000000"/>
            </w:tcBorders>
          </w:tcPr>
          <w:p w14:paraId="6E1238CA" w14:textId="77777777" w:rsidR="006857A9" w:rsidRDefault="00606FBE">
            <w:pPr>
              <w:pStyle w:val="TableParagraph"/>
              <w:spacing w:before="40" w:line="210" w:lineRule="exact"/>
              <w:ind w:right="69"/>
              <w:jc w:val="right"/>
              <w:rPr>
                <w:rFonts w:ascii="Arial"/>
                <w:b/>
                <w:sz w:val="20"/>
              </w:rPr>
            </w:pPr>
            <w:r>
              <w:rPr>
                <w:rFonts w:ascii="Arial"/>
                <w:b/>
                <w:spacing w:val="-2"/>
                <w:sz w:val="20"/>
              </w:rPr>
              <w:t>(3.510)</w:t>
            </w:r>
          </w:p>
        </w:tc>
        <w:tc>
          <w:tcPr>
            <w:tcW w:w="281" w:type="dxa"/>
          </w:tcPr>
          <w:p w14:paraId="4C198B87" w14:textId="77777777" w:rsidR="006857A9" w:rsidRDefault="006857A9">
            <w:pPr>
              <w:pStyle w:val="TableParagraph"/>
              <w:rPr>
                <w:rFonts w:ascii="Times New Roman"/>
                <w:sz w:val="18"/>
              </w:rPr>
            </w:pPr>
          </w:p>
        </w:tc>
        <w:tc>
          <w:tcPr>
            <w:tcW w:w="2101" w:type="dxa"/>
            <w:tcBorders>
              <w:top w:val="single" w:sz="4" w:space="0" w:color="000000"/>
              <w:bottom w:val="double" w:sz="6" w:space="0" w:color="000000"/>
            </w:tcBorders>
          </w:tcPr>
          <w:p w14:paraId="0B0A947C" w14:textId="77777777" w:rsidR="006857A9" w:rsidRDefault="00606FBE">
            <w:pPr>
              <w:pStyle w:val="TableParagraph"/>
              <w:spacing w:before="40" w:line="210" w:lineRule="exact"/>
              <w:ind w:right="70"/>
              <w:jc w:val="right"/>
              <w:rPr>
                <w:rFonts w:ascii="Arial"/>
                <w:b/>
                <w:sz w:val="20"/>
              </w:rPr>
            </w:pPr>
            <w:r>
              <w:rPr>
                <w:rFonts w:ascii="Arial"/>
                <w:b/>
                <w:spacing w:val="-2"/>
                <w:sz w:val="20"/>
              </w:rPr>
              <w:t>31.629</w:t>
            </w:r>
          </w:p>
        </w:tc>
      </w:tr>
      <w:tr w:rsidR="006857A9" w14:paraId="17B0D2FA" w14:textId="77777777">
        <w:trPr>
          <w:trHeight w:val="474"/>
        </w:trPr>
        <w:tc>
          <w:tcPr>
            <w:tcW w:w="3997" w:type="dxa"/>
          </w:tcPr>
          <w:p w14:paraId="0221D273" w14:textId="77777777" w:rsidR="006857A9" w:rsidRDefault="006857A9">
            <w:pPr>
              <w:pStyle w:val="TableParagraph"/>
              <w:rPr>
                <w:rFonts w:ascii="Times New Roman"/>
                <w:sz w:val="18"/>
              </w:rPr>
            </w:pPr>
          </w:p>
        </w:tc>
        <w:tc>
          <w:tcPr>
            <w:tcW w:w="886" w:type="dxa"/>
          </w:tcPr>
          <w:p w14:paraId="669330A2" w14:textId="77777777" w:rsidR="006857A9" w:rsidRDefault="006857A9">
            <w:pPr>
              <w:pStyle w:val="TableParagraph"/>
              <w:rPr>
                <w:rFonts w:ascii="Times New Roman"/>
                <w:sz w:val="18"/>
              </w:rPr>
            </w:pPr>
          </w:p>
        </w:tc>
        <w:tc>
          <w:tcPr>
            <w:tcW w:w="1581" w:type="dxa"/>
            <w:tcBorders>
              <w:top w:val="double" w:sz="6" w:space="0" w:color="000000"/>
              <w:bottom w:val="single" w:sz="4" w:space="0" w:color="000000"/>
            </w:tcBorders>
          </w:tcPr>
          <w:p w14:paraId="37BDB329" w14:textId="77777777" w:rsidR="006857A9" w:rsidRDefault="006857A9">
            <w:pPr>
              <w:pStyle w:val="TableParagraph"/>
              <w:rPr>
                <w:rFonts w:ascii="Times New Roman"/>
                <w:sz w:val="18"/>
              </w:rPr>
            </w:pPr>
          </w:p>
        </w:tc>
        <w:tc>
          <w:tcPr>
            <w:tcW w:w="158" w:type="dxa"/>
          </w:tcPr>
          <w:p w14:paraId="038F037D" w14:textId="77777777" w:rsidR="006857A9" w:rsidRDefault="006857A9">
            <w:pPr>
              <w:pStyle w:val="TableParagraph"/>
              <w:rPr>
                <w:rFonts w:ascii="Times New Roman"/>
                <w:sz w:val="18"/>
              </w:rPr>
            </w:pPr>
          </w:p>
        </w:tc>
        <w:tc>
          <w:tcPr>
            <w:tcW w:w="2021" w:type="dxa"/>
            <w:tcBorders>
              <w:top w:val="double" w:sz="6" w:space="0" w:color="000000"/>
              <w:bottom w:val="single" w:sz="4" w:space="0" w:color="000000"/>
            </w:tcBorders>
          </w:tcPr>
          <w:p w14:paraId="208592DA" w14:textId="77777777" w:rsidR="006857A9" w:rsidRDefault="006857A9">
            <w:pPr>
              <w:pStyle w:val="TableParagraph"/>
              <w:rPr>
                <w:rFonts w:ascii="Times New Roman"/>
                <w:sz w:val="18"/>
              </w:rPr>
            </w:pPr>
          </w:p>
        </w:tc>
        <w:tc>
          <w:tcPr>
            <w:tcW w:w="281" w:type="dxa"/>
          </w:tcPr>
          <w:p w14:paraId="3F5F70C4" w14:textId="77777777" w:rsidR="006857A9" w:rsidRDefault="006857A9">
            <w:pPr>
              <w:pStyle w:val="TableParagraph"/>
              <w:rPr>
                <w:rFonts w:ascii="Times New Roman"/>
                <w:sz w:val="18"/>
              </w:rPr>
            </w:pPr>
          </w:p>
        </w:tc>
        <w:tc>
          <w:tcPr>
            <w:tcW w:w="1719" w:type="dxa"/>
            <w:tcBorders>
              <w:top w:val="double" w:sz="6" w:space="0" w:color="000000"/>
              <w:bottom w:val="single" w:sz="4" w:space="0" w:color="000000"/>
            </w:tcBorders>
          </w:tcPr>
          <w:p w14:paraId="4B75D230" w14:textId="77777777" w:rsidR="006857A9" w:rsidRDefault="006857A9">
            <w:pPr>
              <w:pStyle w:val="TableParagraph"/>
              <w:rPr>
                <w:rFonts w:ascii="Times New Roman"/>
                <w:sz w:val="18"/>
              </w:rPr>
            </w:pPr>
          </w:p>
        </w:tc>
        <w:tc>
          <w:tcPr>
            <w:tcW w:w="281" w:type="dxa"/>
          </w:tcPr>
          <w:p w14:paraId="020D641E" w14:textId="77777777" w:rsidR="006857A9" w:rsidRDefault="006857A9">
            <w:pPr>
              <w:pStyle w:val="TableParagraph"/>
              <w:rPr>
                <w:rFonts w:ascii="Times New Roman"/>
                <w:sz w:val="18"/>
              </w:rPr>
            </w:pPr>
          </w:p>
        </w:tc>
        <w:tc>
          <w:tcPr>
            <w:tcW w:w="2101" w:type="dxa"/>
            <w:tcBorders>
              <w:top w:val="double" w:sz="6" w:space="0" w:color="000000"/>
              <w:bottom w:val="single" w:sz="4" w:space="0" w:color="000000"/>
            </w:tcBorders>
          </w:tcPr>
          <w:p w14:paraId="56C67CDB" w14:textId="77777777" w:rsidR="006857A9" w:rsidRDefault="006857A9">
            <w:pPr>
              <w:pStyle w:val="TableParagraph"/>
              <w:rPr>
                <w:rFonts w:ascii="Times New Roman"/>
                <w:sz w:val="18"/>
              </w:rPr>
            </w:pPr>
          </w:p>
        </w:tc>
      </w:tr>
      <w:tr w:rsidR="006857A9" w14:paraId="7B2A7DE1" w14:textId="77777777">
        <w:trPr>
          <w:trHeight w:val="267"/>
        </w:trPr>
        <w:tc>
          <w:tcPr>
            <w:tcW w:w="3997" w:type="dxa"/>
          </w:tcPr>
          <w:p w14:paraId="759A7D22" w14:textId="77777777" w:rsidR="006857A9" w:rsidRDefault="00606FBE">
            <w:pPr>
              <w:pStyle w:val="TableParagraph"/>
              <w:spacing w:before="38" w:line="210" w:lineRule="exact"/>
              <w:ind w:left="50"/>
              <w:rPr>
                <w:rFonts w:ascii="Arial"/>
                <w:b/>
                <w:sz w:val="20"/>
              </w:rPr>
            </w:pPr>
            <w:r>
              <w:rPr>
                <w:rFonts w:ascii="Arial"/>
                <w:b/>
                <w:sz w:val="20"/>
              </w:rPr>
              <w:t>Saldos</w:t>
            </w:r>
            <w:r>
              <w:rPr>
                <w:rFonts w:ascii="Arial"/>
                <w:b/>
                <w:spacing w:val="-5"/>
                <w:sz w:val="20"/>
              </w:rPr>
              <w:t xml:space="preserve"> </w:t>
            </w:r>
            <w:r>
              <w:rPr>
                <w:rFonts w:ascii="Arial"/>
                <w:b/>
                <w:sz w:val="20"/>
              </w:rPr>
              <w:t>em</w:t>
            </w:r>
            <w:r>
              <w:rPr>
                <w:rFonts w:ascii="Arial"/>
                <w:b/>
                <w:spacing w:val="-7"/>
                <w:sz w:val="20"/>
              </w:rPr>
              <w:t xml:space="preserve"> </w:t>
            </w:r>
            <w:r>
              <w:rPr>
                <w:rFonts w:ascii="Arial"/>
                <w:b/>
                <w:spacing w:val="-2"/>
                <w:sz w:val="20"/>
              </w:rPr>
              <w:t>31/12/2025</w:t>
            </w:r>
          </w:p>
        </w:tc>
        <w:tc>
          <w:tcPr>
            <w:tcW w:w="886" w:type="dxa"/>
          </w:tcPr>
          <w:p w14:paraId="42BF8A05" w14:textId="77777777" w:rsidR="006857A9" w:rsidRDefault="006857A9">
            <w:pPr>
              <w:pStyle w:val="TableParagraph"/>
              <w:rPr>
                <w:rFonts w:ascii="Times New Roman"/>
                <w:sz w:val="18"/>
              </w:rPr>
            </w:pPr>
          </w:p>
        </w:tc>
        <w:tc>
          <w:tcPr>
            <w:tcW w:w="1581" w:type="dxa"/>
            <w:tcBorders>
              <w:top w:val="single" w:sz="4" w:space="0" w:color="000000"/>
              <w:bottom w:val="double" w:sz="6" w:space="0" w:color="000000"/>
            </w:tcBorders>
          </w:tcPr>
          <w:p w14:paraId="491EC7A5" w14:textId="77777777" w:rsidR="006857A9" w:rsidRDefault="00606FBE">
            <w:pPr>
              <w:pStyle w:val="TableParagraph"/>
              <w:spacing w:before="38" w:line="210" w:lineRule="exact"/>
              <w:ind w:right="69"/>
              <w:jc w:val="right"/>
              <w:rPr>
                <w:rFonts w:ascii="Arial"/>
                <w:b/>
                <w:sz w:val="20"/>
              </w:rPr>
            </w:pPr>
            <w:r>
              <w:rPr>
                <w:rFonts w:ascii="Arial"/>
                <w:b/>
                <w:spacing w:val="-2"/>
                <w:sz w:val="20"/>
              </w:rPr>
              <w:t>34.443</w:t>
            </w:r>
          </w:p>
        </w:tc>
        <w:tc>
          <w:tcPr>
            <w:tcW w:w="158" w:type="dxa"/>
          </w:tcPr>
          <w:p w14:paraId="3CDDD903" w14:textId="77777777" w:rsidR="006857A9" w:rsidRDefault="006857A9">
            <w:pPr>
              <w:pStyle w:val="TableParagraph"/>
              <w:rPr>
                <w:rFonts w:ascii="Times New Roman"/>
                <w:sz w:val="18"/>
              </w:rPr>
            </w:pPr>
          </w:p>
        </w:tc>
        <w:tc>
          <w:tcPr>
            <w:tcW w:w="2021" w:type="dxa"/>
            <w:tcBorders>
              <w:top w:val="single" w:sz="4" w:space="0" w:color="000000"/>
              <w:bottom w:val="double" w:sz="6" w:space="0" w:color="000000"/>
            </w:tcBorders>
          </w:tcPr>
          <w:p w14:paraId="25DB1A4A" w14:textId="77777777" w:rsidR="006857A9" w:rsidRDefault="00606FBE">
            <w:pPr>
              <w:pStyle w:val="TableParagraph"/>
              <w:spacing w:before="38" w:line="210" w:lineRule="exact"/>
              <w:ind w:right="67"/>
              <w:jc w:val="right"/>
              <w:rPr>
                <w:rFonts w:ascii="Arial"/>
                <w:b/>
                <w:sz w:val="20"/>
              </w:rPr>
            </w:pPr>
            <w:r>
              <w:rPr>
                <w:rFonts w:ascii="Arial"/>
                <w:b/>
                <w:spacing w:val="-2"/>
                <w:sz w:val="20"/>
              </w:rPr>
              <w:t>1.711</w:t>
            </w:r>
          </w:p>
        </w:tc>
        <w:tc>
          <w:tcPr>
            <w:tcW w:w="281" w:type="dxa"/>
          </w:tcPr>
          <w:p w14:paraId="618C4653" w14:textId="77777777" w:rsidR="006857A9" w:rsidRDefault="006857A9">
            <w:pPr>
              <w:pStyle w:val="TableParagraph"/>
              <w:rPr>
                <w:rFonts w:ascii="Times New Roman"/>
                <w:sz w:val="18"/>
              </w:rPr>
            </w:pPr>
          </w:p>
        </w:tc>
        <w:tc>
          <w:tcPr>
            <w:tcW w:w="1719" w:type="dxa"/>
            <w:tcBorders>
              <w:top w:val="single" w:sz="4" w:space="0" w:color="000000"/>
              <w:bottom w:val="double" w:sz="6" w:space="0" w:color="000000"/>
            </w:tcBorders>
          </w:tcPr>
          <w:p w14:paraId="5D72B5E4" w14:textId="77777777" w:rsidR="006857A9" w:rsidRDefault="00606FBE">
            <w:pPr>
              <w:pStyle w:val="TableParagraph"/>
              <w:spacing w:before="38" w:line="210" w:lineRule="exact"/>
              <w:ind w:right="69"/>
              <w:jc w:val="right"/>
              <w:rPr>
                <w:rFonts w:ascii="Arial"/>
                <w:b/>
                <w:sz w:val="20"/>
              </w:rPr>
            </w:pPr>
            <w:r>
              <w:rPr>
                <w:rFonts w:ascii="Arial"/>
                <w:b/>
                <w:spacing w:val="-2"/>
                <w:sz w:val="20"/>
              </w:rPr>
              <w:t>(11.485)</w:t>
            </w:r>
          </w:p>
        </w:tc>
        <w:tc>
          <w:tcPr>
            <w:tcW w:w="281" w:type="dxa"/>
          </w:tcPr>
          <w:p w14:paraId="14B8E092" w14:textId="77777777" w:rsidR="006857A9" w:rsidRDefault="006857A9">
            <w:pPr>
              <w:pStyle w:val="TableParagraph"/>
              <w:rPr>
                <w:rFonts w:ascii="Times New Roman"/>
                <w:sz w:val="18"/>
              </w:rPr>
            </w:pPr>
          </w:p>
        </w:tc>
        <w:tc>
          <w:tcPr>
            <w:tcW w:w="2101" w:type="dxa"/>
            <w:tcBorders>
              <w:top w:val="single" w:sz="4" w:space="0" w:color="000000"/>
              <w:bottom w:val="double" w:sz="6" w:space="0" w:color="000000"/>
            </w:tcBorders>
          </w:tcPr>
          <w:p w14:paraId="138BF45E" w14:textId="77777777" w:rsidR="006857A9" w:rsidRDefault="00606FBE">
            <w:pPr>
              <w:pStyle w:val="TableParagraph"/>
              <w:spacing w:before="38" w:line="210" w:lineRule="exact"/>
              <w:ind w:right="69"/>
              <w:jc w:val="right"/>
              <w:rPr>
                <w:rFonts w:ascii="Arial"/>
                <w:b/>
                <w:sz w:val="20"/>
              </w:rPr>
            </w:pPr>
            <w:r>
              <w:rPr>
                <w:rFonts w:ascii="Arial"/>
                <w:b/>
                <w:spacing w:val="-2"/>
                <w:sz w:val="20"/>
              </w:rPr>
              <w:t>24.669</w:t>
            </w:r>
          </w:p>
        </w:tc>
      </w:tr>
      <w:tr w:rsidR="006857A9" w14:paraId="48D3F9CA" w14:textId="77777777">
        <w:trPr>
          <w:trHeight w:val="556"/>
        </w:trPr>
        <w:tc>
          <w:tcPr>
            <w:tcW w:w="3997" w:type="dxa"/>
          </w:tcPr>
          <w:p w14:paraId="282C28BC" w14:textId="77777777" w:rsidR="006857A9" w:rsidRDefault="006857A9">
            <w:pPr>
              <w:pStyle w:val="TableParagraph"/>
              <w:spacing w:before="80"/>
              <w:rPr>
                <w:rFonts w:ascii="Arial"/>
                <w:b/>
                <w:sz w:val="20"/>
              </w:rPr>
            </w:pPr>
          </w:p>
          <w:p w14:paraId="412381D9" w14:textId="77777777" w:rsidR="006857A9" w:rsidRDefault="00606FBE">
            <w:pPr>
              <w:pStyle w:val="TableParagraph"/>
              <w:spacing w:line="226" w:lineRule="exact"/>
              <w:ind w:left="50"/>
              <w:rPr>
                <w:sz w:val="20"/>
              </w:rPr>
            </w:pPr>
            <w:r>
              <w:rPr>
                <w:sz w:val="20"/>
              </w:rPr>
              <w:t>Aumento</w:t>
            </w:r>
            <w:r>
              <w:rPr>
                <w:spacing w:val="-7"/>
                <w:sz w:val="20"/>
              </w:rPr>
              <w:t xml:space="preserve"> </w:t>
            </w:r>
            <w:r>
              <w:rPr>
                <w:sz w:val="20"/>
              </w:rPr>
              <w:t>de</w:t>
            </w:r>
            <w:r>
              <w:rPr>
                <w:spacing w:val="-5"/>
                <w:sz w:val="20"/>
              </w:rPr>
              <w:t xml:space="preserve"> </w:t>
            </w:r>
            <w:r>
              <w:rPr>
                <w:spacing w:val="-2"/>
                <w:sz w:val="20"/>
              </w:rPr>
              <w:t>Capital</w:t>
            </w:r>
          </w:p>
        </w:tc>
        <w:tc>
          <w:tcPr>
            <w:tcW w:w="886" w:type="dxa"/>
          </w:tcPr>
          <w:p w14:paraId="0A393B9A" w14:textId="77777777" w:rsidR="006857A9" w:rsidRDefault="006857A9">
            <w:pPr>
              <w:pStyle w:val="TableParagraph"/>
              <w:spacing w:before="80"/>
              <w:rPr>
                <w:rFonts w:ascii="Arial"/>
                <w:b/>
                <w:sz w:val="20"/>
              </w:rPr>
            </w:pPr>
          </w:p>
          <w:p w14:paraId="50B02749" w14:textId="77777777" w:rsidR="006857A9" w:rsidRDefault="00606FBE">
            <w:pPr>
              <w:pStyle w:val="TableParagraph"/>
              <w:spacing w:line="226" w:lineRule="exact"/>
              <w:ind w:right="236"/>
              <w:jc w:val="right"/>
              <w:rPr>
                <w:sz w:val="20"/>
              </w:rPr>
            </w:pPr>
            <w:r>
              <w:rPr>
                <w:spacing w:val="-5"/>
                <w:sz w:val="20"/>
              </w:rPr>
              <w:t>18</w:t>
            </w:r>
          </w:p>
        </w:tc>
        <w:tc>
          <w:tcPr>
            <w:tcW w:w="1581" w:type="dxa"/>
            <w:tcBorders>
              <w:top w:val="double" w:sz="6" w:space="0" w:color="000000"/>
            </w:tcBorders>
          </w:tcPr>
          <w:p w14:paraId="10DFF909" w14:textId="77777777" w:rsidR="006857A9" w:rsidRDefault="006857A9">
            <w:pPr>
              <w:pStyle w:val="TableParagraph"/>
              <w:spacing w:before="80"/>
              <w:rPr>
                <w:rFonts w:ascii="Arial"/>
                <w:b/>
                <w:sz w:val="20"/>
              </w:rPr>
            </w:pPr>
          </w:p>
          <w:p w14:paraId="7B6175C1" w14:textId="77777777" w:rsidR="006857A9" w:rsidRDefault="00606FBE">
            <w:pPr>
              <w:pStyle w:val="TableParagraph"/>
              <w:spacing w:line="226" w:lineRule="exact"/>
              <w:ind w:right="70"/>
              <w:jc w:val="right"/>
              <w:rPr>
                <w:sz w:val="20"/>
              </w:rPr>
            </w:pPr>
            <w:r>
              <w:rPr>
                <w:spacing w:val="-2"/>
                <w:sz w:val="20"/>
              </w:rPr>
              <w:t>1.711</w:t>
            </w:r>
          </w:p>
        </w:tc>
        <w:tc>
          <w:tcPr>
            <w:tcW w:w="158" w:type="dxa"/>
          </w:tcPr>
          <w:p w14:paraId="64EF62C0" w14:textId="77777777" w:rsidR="006857A9" w:rsidRDefault="006857A9">
            <w:pPr>
              <w:pStyle w:val="TableParagraph"/>
              <w:rPr>
                <w:rFonts w:ascii="Times New Roman"/>
                <w:sz w:val="18"/>
              </w:rPr>
            </w:pPr>
          </w:p>
        </w:tc>
        <w:tc>
          <w:tcPr>
            <w:tcW w:w="2021" w:type="dxa"/>
            <w:tcBorders>
              <w:top w:val="double" w:sz="6" w:space="0" w:color="000000"/>
            </w:tcBorders>
          </w:tcPr>
          <w:p w14:paraId="4EAC407B" w14:textId="77777777" w:rsidR="006857A9" w:rsidRDefault="006857A9">
            <w:pPr>
              <w:pStyle w:val="TableParagraph"/>
              <w:spacing w:before="80"/>
              <w:rPr>
                <w:rFonts w:ascii="Arial"/>
                <w:b/>
                <w:sz w:val="20"/>
              </w:rPr>
            </w:pPr>
          </w:p>
          <w:p w14:paraId="41329BA1" w14:textId="77777777" w:rsidR="006857A9" w:rsidRDefault="00606FBE">
            <w:pPr>
              <w:pStyle w:val="TableParagraph"/>
              <w:spacing w:line="226" w:lineRule="exact"/>
              <w:ind w:right="70"/>
              <w:jc w:val="right"/>
              <w:rPr>
                <w:sz w:val="20"/>
              </w:rPr>
            </w:pPr>
            <w:r>
              <w:rPr>
                <w:spacing w:val="-2"/>
                <w:sz w:val="20"/>
              </w:rPr>
              <w:t>(1.711)</w:t>
            </w:r>
          </w:p>
        </w:tc>
        <w:tc>
          <w:tcPr>
            <w:tcW w:w="281" w:type="dxa"/>
          </w:tcPr>
          <w:p w14:paraId="4D894D5F" w14:textId="77777777" w:rsidR="006857A9" w:rsidRDefault="006857A9">
            <w:pPr>
              <w:pStyle w:val="TableParagraph"/>
              <w:rPr>
                <w:rFonts w:ascii="Times New Roman"/>
                <w:sz w:val="18"/>
              </w:rPr>
            </w:pPr>
          </w:p>
        </w:tc>
        <w:tc>
          <w:tcPr>
            <w:tcW w:w="1719" w:type="dxa"/>
            <w:tcBorders>
              <w:top w:val="double" w:sz="6" w:space="0" w:color="000000"/>
            </w:tcBorders>
          </w:tcPr>
          <w:p w14:paraId="276A2635" w14:textId="77777777" w:rsidR="006857A9" w:rsidRDefault="006857A9">
            <w:pPr>
              <w:pStyle w:val="TableParagraph"/>
              <w:spacing w:before="80"/>
              <w:rPr>
                <w:rFonts w:ascii="Arial"/>
                <w:b/>
                <w:sz w:val="20"/>
              </w:rPr>
            </w:pPr>
          </w:p>
          <w:p w14:paraId="2E4879ED" w14:textId="77777777" w:rsidR="006857A9" w:rsidRDefault="00606FBE">
            <w:pPr>
              <w:pStyle w:val="TableParagraph"/>
              <w:spacing w:line="226" w:lineRule="exact"/>
              <w:ind w:right="66"/>
              <w:jc w:val="right"/>
              <w:rPr>
                <w:sz w:val="20"/>
              </w:rPr>
            </w:pPr>
            <w:r>
              <w:rPr>
                <w:sz w:val="20"/>
              </w:rPr>
              <w:t>-</w:t>
            </w:r>
          </w:p>
        </w:tc>
        <w:tc>
          <w:tcPr>
            <w:tcW w:w="281" w:type="dxa"/>
          </w:tcPr>
          <w:p w14:paraId="2D7A3531" w14:textId="77777777" w:rsidR="006857A9" w:rsidRDefault="006857A9">
            <w:pPr>
              <w:pStyle w:val="TableParagraph"/>
              <w:rPr>
                <w:rFonts w:ascii="Times New Roman"/>
                <w:sz w:val="18"/>
              </w:rPr>
            </w:pPr>
          </w:p>
        </w:tc>
        <w:tc>
          <w:tcPr>
            <w:tcW w:w="2101" w:type="dxa"/>
            <w:tcBorders>
              <w:top w:val="double" w:sz="6" w:space="0" w:color="000000"/>
            </w:tcBorders>
          </w:tcPr>
          <w:p w14:paraId="44576634" w14:textId="77777777" w:rsidR="006857A9" w:rsidRDefault="006857A9">
            <w:pPr>
              <w:pStyle w:val="TableParagraph"/>
              <w:spacing w:before="80"/>
              <w:rPr>
                <w:rFonts w:ascii="Arial"/>
                <w:b/>
                <w:sz w:val="20"/>
              </w:rPr>
            </w:pPr>
          </w:p>
          <w:p w14:paraId="67F8A4B7" w14:textId="77777777" w:rsidR="006857A9" w:rsidRDefault="00606FBE">
            <w:pPr>
              <w:pStyle w:val="TableParagraph"/>
              <w:spacing w:line="226" w:lineRule="exact"/>
              <w:ind w:right="67"/>
              <w:jc w:val="right"/>
              <w:rPr>
                <w:sz w:val="20"/>
              </w:rPr>
            </w:pPr>
            <w:r>
              <w:rPr>
                <w:sz w:val="20"/>
              </w:rPr>
              <w:t>-</w:t>
            </w:r>
          </w:p>
        </w:tc>
      </w:tr>
      <w:tr w:rsidR="006857A9" w14:paraId="2B17F5F5" w14:textId="77777777">
        <w:trPr>
          <w:trHeight w:val="255"/>
        </w:trPr>
        <w:tc>
          <w:tcPr>
            <w:tcW w:w="3997" w:type="dxa"/>
          </w:tcPr>
          <w:p w14:paraId="07229726" w14:textId="77777777" w:rsidR="006857A9" w:rsidRDefault="00606FBE">
            <w:pPr>
              <w:pStyle w:val="TableParagraph"/>
              <w:spacing w:before="8" w:line="227" w:lineRule="exact"/>
              <w:ind w:left="50"/>
              <w:rPr>
                <w:sz w:val="20"/>
              </w:rPr>
            </w:pPr>
            <w:r>
              <w:rPr>
                <w:sz w:val="20"/>
              </w:rPr>
              <w:t>Adiant.</w:t>
            </w:r>
            <w:r>
              <w:rPr>
                <w:spacing w:val="-7"/>
                <w:sz w:val="20"/>
              </w:rPr>
              <w:t xml:space="preserve"> </w:t>
            </w:r>
            <w:r>
              <w:rPr>
                <w:sz w:val="20"/>
              </w:rPr>
              <w:t>para</w:t>
            </w:r>
            <w:r>
              <w:rPr>
                <w:spacing w:val="-6"/>
                <w:sz w:val="20"/>
              </w:rPr>
              <w:t xml:space="preserve"> </w:t>
            </w:r>
            <w:r>
              <w:rPr>
                <w:sz w:val="20"/>
              </w:rPr>
              <w:t>Futuro</w:t>
            </w:r>
            <w:r>
              <w:rPr>
                <w:spacing w:val="-6"/>
                <w:sz w:val="20"/>
              </w:rPr>
              <w:t xml:space="preserve"> </w:t>
            </w:r>
            <w:r>
              <w:rPr>
                <w:sz w:val="20"/>
              </w:rPr>
              <w:t>Aumento</w:t>
            </w:r>
            <w:r>
              <w:rPr>
                <w:spacing w:val="-9"/>
                <w:sz w:val="20"/>
              </w:rPr>
              <w:t xml:space="preserve"> </w:t>
            </w:r>
            <w:r>
              <w:rPr>
                <w:sz w:val="20"/>
              </w:rPr>
              <w:t>de</w:t>
            </w:r>
            <w:r>
              <w:rPr>
                <w:spacing w:val="-7"/>
                <w:sz w:val="20"/>
              </w:rPr>
              <w:t xml:space="preserve"> </w:t>
            </w:r>
            <w:r>
              <w:rPr>
                <w:spacing w:val="-2"/>
                <w:sz w:val="20"/>
              </w:rPr>
              <w:t>Capital</w:t>
            </w:r>
          </w:p>
        </w:tc>
        <w:tc>
          <w:tcPr>
            <w:tcW w:w="886" w:type="dxa"/>
          </w:tcPr>
          <w:p w14:paraId="550D3B56" w14:textId="77777777" w:rsidR="006857A9" w:rsidRDefault="00606FBE">
            <w:pPr>
              <w:pStyle w:val="TableParagraph"/>
              <w:spacing w:before="8" w:line="227" w:lineRule="exact"/>
              <w:ind w:right="236"/>
              <w:jc w:val="right"/>
              <w:rPr>
                <w:sz w:val="20"/>
              </w:rPr>
            </w:pPr>
            <w:r>
              <w:rPr>
                <w:spacing w:val="-5"/>
                <w:sz w:val="20"/>
              </w:rPr>
              <w:t>19</w:t>
            </w:r>
          </w:p>
        </w:tc>
        <w:tc>
          <w:tcPr>
            <w:tcW w:w="1581" w:type="dxa"/>
          </w:tcPr>
          <w:p w14:paraId="77AA245C" w14:textId="77777777" w:rsidR="006857A9" w:rsidRDefault="00606FBE">
            <w:pPr>
              <w:pStyle w:val="TableParagraph"/>
              <w:spacing w:before="8" w:line="227" w:lineRule="exact"/>
              <w:ind w:right="69"/>
              <w:jc w:val="right"/>
              <w:rPr>
                <w:sz w:val="20"/>
              </w:rPr>
            </w:pPr>
            <w:r>
              <w:rPr>
                <w:sz w:val="20"/>
              </w:rPr>
              <w:t>-</w:t>
            </w:r>
          </w:p>
        </w:tc>
        <w:tc>
          <w:tcPr>
            <w:tcW w:w="158" w:type="dxa"/>
          </w:tcPr>
          <w:p w14:paraId="5541E09F" w14:textId="77777777" w:rsidR="006857A9" w:rsidRDefault="006857A9">
            <w:pPr>
              <w:pStyle w:val="TableParagraph"/>
              <w:rPr>
                <w:rFonts w:ascii="Times New Roman"/>
                <w:sz w:val="18"/>
              </w:rPr>
            </w:pPr>
          </w:p>
        </w:tc>
        <w:tc>
          <w:tcPr>
            <w:tcW w:w="2021" w:type="dxa"/>
          </w:tcPr>
          <w:p w14:paraId="5B530FB3" w14:textId="77777777" w:rsidR="006857A9" w:rsidRDefault="00606FBE">
            <w:pPr>
              <w:pStyle w:val="TableParagraph"/>
              <w:spacing w:before="8" w:line="227" w:lineRule="exact"/>
              <w:ind w:right="67"/>
              <w:jc w:val="right"/>
              <w:rPr>
                <w:sz w:val="20"/>
              </w:rPr>
            </w:pPr>
            <w:r>
              <w:rPr>
                <w:spacing w:val="-2"/>
                <w:sz w:val="20"/>
              </w:rPr>
              <w:t>1.687</w:t>
            </w:r>
          </w:p>
        </w:tc>
        <w:tc>
          <w:tcPr>
            <w:tcW w:w="281" w:type="dxa"/>
          </w:tcPr>
          <w:p w14:paraId="1C8E1B00" w14:textId="77777777" w:rsidR="006857A9" w:rsidRDefault="006857A9">
            <w:pPr>
              <w:pStyle w:val="TableParagraph"/>
              <w:rPr>
                <w:rFonts w:ascii="Times New Roman"/>
                <w:sz w:val="18"/>
              </w:rPr>
            </w:pPr>
          </w:p>
        </w:tc>
        <w:tc>
          <w:tcPr>
            <w:tcW w:w="1719" w:type="dxa"/>
          </w:tcPr>
          <w:p w14:paraId="12AE81BB" w14:textId="77777777" w:rsidR="006857A9" w:rsidRDefault="00606FBE">
            <w:pPr>
              <w:pStyle w:val="TableParagraph"/>
              <w:spacing w:before="8" w:line="227" w:lineRule="exact"/>
              <w:ind w:right="66"/>
              <w:jc w:val="right"/>
              <w:rPr>
                <w:sz w:val="20"/>
              </w:rPr>
            </w:pPr>
            <w:r>
              <w:rPr>
                <w:sz w:val="20"/>
              </w:rPr>
              <w:t>-</w:t>
            </w:r>
          </w:p>
        </w:tc>
        <w:tc>
          <w:tcPr>
            <w:tcW w:w="281" w:type="dxa"/>
          </w:tcPr>
          <w:p w14:paraId="4BB39549" w14:textId="77777777" w:rsidR="006857A9" w:rsidRDefault="006857A9">
            <w:pPr>
              <w:pStyle w:val="TableParagraph"/>
              <w:rPr>
                <w:rFonts w:ascii="Times New Roman"/>
                <w:sz w:val="18"/>
              </w:rPr>
            </w:pPr>
          </w:p>
        </w:tc>
        <w:tc>
          <w:tcPr>
            <w:tcW w:w="2101" w:type="dxa"/>
          </w:tcPr>
          <w:p w14:paraId="4372EDC2" w14:textId="77777777" w:rsidR="006857A9" w:rsidRDefault="00606FBE">
            <w:pPr>
              <w:pStyle w:val="TableParagraph"/>
              <w:spacing w:before="8" w:line="227" w:lineRule="exact"/>
              <w:ind w:right="69"/>
              <w:jc w:val="right"/>
              <w:rPr>
                <w:sz w:val="20"/>
              </w:rPr>
            </w:pPr>
            <w:r>
              <w:rPr>
                <w:spacing w:val="-2"/>
                <w:sz w:val="20"/>
              </w:rPr>
              <w:t>1.687</w:t>
            </w:r>
          </w:p>
        </w:tc>
      </w:tr>
      <w:tr w:rsidR="006857A9" w14:paraId="124F9BB1" w14:textId="77777777">
        <w:trPr>
          <w:trHeight w:val="494"/>
        </w:trPr>
        <w:tc>
          <w:tcPr>
            <w:tcW w:w="3997" w:type="dxa"/>
          </w:tcPr>
          <w:p w14:paraId="5143809C" w14:textId="77777777" w:rsidR="006857A9" w:rsidRDefault="00606FBE">
            <w:pPr>
              <w:pStyle w:val="TableParagraph"/>
              <w:spacing w:before="10"/>
              <w:ind w:left="50"/>
              <w:rPr>
                <w:sz w:val="20"/>
              </w:rPr>
            </w:pPr>
            <w:r>
              <w:rPr>
                <w:sz w:val="20"/>
              </w:rPr>
              <w:t>Resultado</w:t>
            </w:r>
            <w:r>
              <w:rPr>
                <w:spacing w:val="-7"/>
                <w:sz w:val="20"/>
              </w:rPr>
              <w:t xml:space="preserve"> </w:t>
            </w:r>
            <w:r>
              <w:rPr>
                <w:sz w:val="20"/>
              </w:rPr>
              <w:t>do</w:t>
            </w:r>
            <w:r>
              <w:rPr>
                <w:spacing w:val="-8"/>
                <w:sz w:val="20"/>
              </w:rPr>
              <w:t xml:space="preserve"> </w:t>
            </w:r>
            <w:r>
              <w:rPr>
                <w:spacing w:val="-2"/>
                <w:sz w:val="20"/>
              </w:rPr>
              <w:t>período</w:t>
            </w:r>
          </w:p>
        </w:tc>
        <w:tc>
          <w:tcPr>
            <w:tcW w:w="886" w:type="dxa"/>
          </w:tcPr>
          <w:p w14:paraId="25A9BAE3" w14:textId="77777777" w:rsidR="006857A9" w:rsidRDefault="00606FBE">
            <w:pPr>
              <w:pStyle w:val="TableParagraph"/>
              <w:spacing w:before="10"/>
              <w:ind w:right="236"/>
              <w:jc w:val="right"/>
              <w:rPr>
                <w:sz w:val="20"/>
              </w:rPr>
            </w:pPr>
            <w:r>
              <w:rPr>
                <w:spacing w:val="-5"/>
                <w:sz w:val="20"/>
              </w:rPr>
              <w:t>20</w:t>
            </w:r>
          </w:p>
        </w:tc>
        <w:tc>
          <w:tcPr>
            <w:tcW w:w="1581" w:type="dxa"/>
            <w:tcBorders>
              <w:bottom w:val="single" w:sz="4" w:space="0" w:color="000000"/>
            </w:tcBorders>
          </w:tcPr>
          <w:p w14:paraId="7B73649D" w14:textId="77777777" w:rsidR="006857A9" w:rsidRDefault="00606FBE">
            <w:pPr>
              <w:pStyle w:val="TableParagraph"/>
              <w:spacing w:before="10"/>
              <w:ind w:right="69"/>
              <w:jc w:val="right"/>
              <w:rPr>
                <w:sz w:val="20"/>
              </w:rPr>
            </w:pPr>
            <w:r>
              <w:rPr>
                <w:sz w:val="20"/>
              </w:rPr>
              <w:t>-</w:t>
            </w:r>
          </w:p>
        </w:tc>
        <w:tc>
          <w:tcPr>
            <w:tcW w:w="158" w:type="dxa"/>
          </w:tcPr>
          <w:p w14:paraId="14E7C630" w14:textId="77777777" w:rsidR="006857A9" w:rsidRDefault="006857A9">
            <w:pPr>
              <w:pStyle w:val="TableParagraph"/>
              <w:rPr>
                <w:rFonts w:ascii="Times New Roman"/>
                <w:sz w:val="18"/>
              </w:rPr>
            </w:pPr>
          </w:p>
        </w:tc>
        <w:tc>
          <w:tcPr>
            <w:tcW w:w="2021" w:type="dxa"/>
            <w:tcBorders>
              <w:bottom w:val="single" w:sz="4" w:space="0" w:color="000000"/>
            </w:tcBorders>
          </w:tcPr>
          <w:p w14:paraId="1AAAC953" w14:textId="77777777" w:rsidR="006857A9" w:rsidRDefault="00606FBE">
            <w:pPr>
              <w:pStyle w:val="TableParagraph"/>
              <w:spacing w:before="10"/>
              <w:ind w:right="68"/>
              <w:jc w:val="right"/>
              <w:rPr>
                <w:sz w:val="20"/>
              </w:rPr>
            </w:pPr>
            <w:r>
              <w:rPr>
                <w:sz w:val="20"/>
              </w:rPr>
              <w:t>-</w:t>
            </w:r>
          </w:p>
        </w:tc>
        <w:tc>
          <w:tcPr>
            <w:tcW w:w="281" w:type="dxa"/>
          </w:tcPr>
          <w:p w14:paraId="24FA3D3C" w14:textId="77777777" w:rsidR="006857A9" w:rsidRDefault="006857A9">
            <w:pPr>
              <w:pStyle w:val="TableParagraph"/>
              <w:rPr>
                <w:rFonts w:ascii="Times New Roman"/>
                <w:sz w:val="18"/>
              </w:rPr>
            </w:pPr>
          </w:p>
        </w:tc>
        <w:tc>
          <w:tcPr>
            <w:tcW w:w="1719" w:type="dxa"/>
            <w:tcBorders>
              <w:bottom w:val="single" w:sz="4" w:space="0" w:color="000000"/>
            </w:tcBorders>
          </w:tcPr>
          <w:p w14:paraId="2F0BF699" w14:textId="77777777" w:rsidR="006857A9" w:rsidRDefault="00606FBE">
            <w:pPr>
              <w:pStyle w:val="TableParagraph"/>
              <w:spacing w:before="10"/>
              <w:ind w:right="66"/>
              <w:jc w:val="right"/>
              <w:rPr>
                <w:sz w:val="20"/>
              </w:rPr>
            </w:pPr>
            <w:r>
              <w:rPr>
                <w:spacing w:val="-2"/>
                <w:sz w:val="20"/>
              </w:rPr>
              <w:t>(14.681)</w:t>
            </w:r>
          </w:p>
        </w:tc>
        <w:tc>
          <w:tcPr>
            <w:tcW w:w="281" w:type="dxa"/>
          </w:tcPr>
          <w:p w14:paraId="79001037" w14:textId="77777777" w:rsidR="006857A9" w:rsidRDefault="006857A9">
            <w:pPr>
              <w:pStyle w:val="TableParagraph"/>
              <w:rPr>
                <w:rFonts w:ascii="Times New Roman"/>
                <w:sz w:val="18"/>
              </w:rPr>
            </w:pPr>
          </w:p>
        </w:tc>
        <w:tc>
          <w:tcPr>
            <w:tcW w:w="2101" w:type="dxa"/>
            <w:tcBorders>
              <w:bottom w:val="single" w:sz="4" w:space="0" w:color="000000"/>
            </w:tcBorders>
          </w:tcPr>
          <w:p w14:paraId="127AF682" w14:textId="77777777" w:rsidR="006857A9" w:rsidRDefault="00606FBE">
            <w:pPr>
              <w:pStyle w:val="TableParagraph"/>
              <w:spacing w:before="10"/>
              <w:ind w:right="67"/>
              <w:jc w:val="right"/>
              <w:rPr>
                <w:sz w:val="20"/>
              </w:rPr>
            </w:pPr>
            <w:r>
              <w:rPr>
                <w:spacing w:val="-2"/>
                <w:sz w:val="20"/>
              </w:rPr>
              <w:t>(14.681)</w:t>
            </w:r>
          </w:p>
        </w:tc>
      </w:tr>
      <w:tr w:rsidR="006857A9" w14:paraId="38D065E5" w14:textId="77777777">
        <w:trPr>
          <w:trHeight w:val="270"/>
        </w:trPr>
        <w:tc>
          <w:tcPr>
            <w:tcW w:w="3997" w:type="dxa"/>
          </w:tcPr>
          <w:p w14:paraId="13148D33" w14:textId="77777777" w:rsidR="006857A9" w:rsidRDefault="00606FBE">
            <w:pPr>
              <w:pStyle w:val="TableParagraph"/>
              <w:spacing w:before="40" w:line="210" w:lineRule="exact"/>
              <w:ind w:left="50"/>
              <w:rPr>
                <w:rFonts w:ascii="Arial"/>
                <w:b/>
                <w:sz w:val="20"/>
              </w:rPr>
            </w:pPr>
            <w:r>
              <w:rPr>
                <w:rFonts w:ascii="Arial"/>
                <w:b/>
                <w:sz w:val="20"/>
              </w:rPr>
              <w:t>Saldos</w:t>
            </w:r>
            <w:r>
              <w:rPr>
                <w:rFonts w:ascii="Arial"/>
                <w:b/>
                <w:spacing w:val="-5"/>
                <w:sz w:val="20"/>
              </w:rPr>
              <w:t xml:space="preserve"> </w:t>
            </w:r>
            <w:r>
              <w:rPr>
                <w:rFonts w:ascii="Arial"/>
                <w:b/>
                <w:sz w:val="20"/>
              </w:rPr>
              <w:t>em</w:t>
            </w:r>
            <w:r>
              <w:rPr>
                <w:rFonts w:ascii="Arial"/>
                <w:b/>
                <w:spacing w:val="-7"/>
                <w:sz w:val="20"/>
              </w:rPr>
              <w:t xml:space="preserve"> </w:t>
            </w:r>
            <w:r>
              <w:rPr>
                <w:rFonts w:ascii="Arial"/>
                <w:b/>
                <w:spacing w:val="-2"/>
                <w:sz w:val="20"/>
              </w:rPr>
              <w:t>30/06/2026</w:t>
            </w:r>
          </w:p>
        </w:tc>
        <w:tc>
          <w:tcPr>
            <w:tcW w:w="886" w:type="dxa"/>
          </w:tcPr>
          <w:p w14:paraId="1679A456" w14:textId="77777777" w:rsidR="006857A9" w:rsidRDefault="006857A9">
            <w:pPr>
              <w:pStyle w:val="TableParagraph"/>
              <w:rPr>
                <w:rFonts w:ascii="Times New Roman"/>
                <w:sz w:val="18"/>
              </w:rPr>
            </w:pPr>
          </w:p>
        </w:tc>
        <w:tc>
          <w:tcPr>
            <w:tcW w:w="1581" w:type="dxa"/>
            <w:tcBorders>
              <w:top w:val="single" w:sz="4" w:space="0" w:color="000000"/>
              <w:bottom w:val="double" w:sz="6" w:space="0" w:color="000000"/>
            </w:tcBorders>
          </w:tcPr>
          <w:p w14:paraId="53A243AB" w14:textId="77777777" w:rsidR="006857A9" w:rsidRDefault="00606FBE">
            <w:pPr>
              <w:pStyle w:val="TableParagraph"/>
              <w:spacing w:before="40" w:line="210" w:lineRule="exact"/>
              <w:ind w:right="68"/>
              <w:jc w:val="right"/>
              <w:rPr>
                <w:rFonts w:ascii="Arial"/>
                <w:b/>
                <w:sz w:val="20"/>
              </w:rPr>
            </w:pPr>
            <w:r>
              <w:rPr>
                <w:rFonts w:ascii="Arial"/>
                <w:b/>
                <w:spacing w:val="-2"/>
                <w:sz w:val="20"/>
              </w:rPr>
              <w:t>36.154</w:t>
            </w:r>
          </w:p>
        </w:tc>
        <w:tc>
          <w:tcPr>
            <w:tcW w:w="158" w:type="dxa"/>
          </w:tcPr>
          <w:p w14:paraId="130ADB74" w14:textId="77777777" w:rsidR="006857A9" w:rsidRDefault="006857A9">
            <w:pPr>
              <w:pStyle w:val="TableParagraph"/>
              <w:rPr>
                <w:rFonts w:ascii="Times New Roman"/>
                <w:sz w:val="18"/>
              </w:rPr>
            </w:pPr>
          </w:p>
        </w:tc>
        <w:tc>
          <w:tcPr>
            <w:tcW w:w="2021" w:type="dxa"/>
            <w:tcBorders>
              <w:top w:val="single" w:sz="4" w:space="0" w:color="000000"/>
              <w:bottom w:val="double" w:sz="6" w:space="0" w:color="000000"/>
            </w:tcBorders>
          </w:tcPr>
          <w:p w14:paraId="2291ACEF" w14:textId="77777777" w:rsidR="006857A9" w:rsidRDefault="00606FBE">
            <w:pPr>
              <w:pStyle w:val="TableParagraph"/>
              <w:spacing w:before="40" w:line="210" w:lineRule="exact"/>
              <w:ind w:right="69"/>
              <w:jc w:val="right"/>
              <w:rPr>
                <w:rFonts w:ascii="Arial"/>
                <w:b/>
                <w:sz w:val="20"/>
              </w:rPr>
            </w:pPr>
            <w:r>
              <w:rPr>
                <w:rFonts w:ascii="Arial"/>
                <w:b/>
                <w:spacing w:val="-2"/>
                <w:sz w:val="20"/>
              </w:rPr>
              <w:t>1.687</w:t>
            </w:r>
          </w:p>
        </w:tc>
        <w:tc>
          <w:tcPr>
            <w:tcW w:w="281" w:type="dxa"/>
          </w:tcPr>
          <w:p w14:paraId="49A424B7" w14:textId="77777777" w:rsidR="006857A9" w:rsidRDefault="006857A9">
            <w:pPr>
              <w:pStyle w:val="TableParagraph"/>
              <w:rPr>
                <w:rFonts w:ascii="Times New Roman"/>
                <w:sz w:val="18"/>
              </w:rPr>
            </w:pPr>
          </w:p>
        </w:tc>
        <w:tc>
          <w:tcPr>
            <w:tcW w:w="1719" w:type="dxa"/>
            <w:tcBorders>
              <w:top w:val="single" w:sz="4" w:space="0" w:color="000000"/>
              <w:bottom w:val="double" w:sz="6" w:space="0" w:color="000000"/>
            </w:tcBorders>
          </w:tcPr>
          <w:p w14:paraId="39215CCB" w14:textId="77777777" w:rsidR="006857A9" w:rsidRDefault="00606FBE">
            <w:pPr>
              <w:pStyle w:val="TableParagraph"/>
              <w:spacing w:before="40" w:line="210" w:lineRule="exact"/>
              <w:ind w:right="66"/>
              <w:jc w:val="right"/>
              <w:rPr>
                <w:rFonts w:ascii="Arial"/>
                <w:b/>
                <w:sz w:val="20"/>
              </w:rPr>
            </w:pPr>
            <w:r>
              <w:rPr>
                <w:rFonts w:ascii="Arial"/>
                <w:b/>
                <w:spacing w:val="-2"/>
                <w:sz w:val="20"/>
              </w:rPr>
              <w:t>(26.166)</w:t>
            </w:r>
          </w:p>
        </w:tc>
        <w:tc>
          <w:tcPr>
            <w:tcW w:w="281" w:type="dxa"/>
          </w:tcPr>
          <w:p w14:paraId="4FF1A931" w14:textId="77777777" w:rsidR="006857A9" w:rsidRDefault="006857A9">
            <w:pPr>
              <w:pStyle w:val="TableParagraph"/>
              <w:rPr>
                <w:rFonts w:ascii="Times New Roman"/>
                <w:sz w:val="18"/>
              </w:rPr>
            </w:pPr>
          </w:p>
        </w:tc>
        <w:tc>
          <w:tcPr>
            <w:tcW w:w="2101" w:type="dxa"/>
            <w:tcBorders>
              <w:top w:val="single" w:sz="4" w:space="0" w:color="000000"/>
              <w:bottom w:val="double" w:sz="6" w:space="0" w:color="000000"/>
            </w:tcBorders>
          </w:tcPr>
          <w:p w14:paraId="04F4A7A7" w14:textId="77777777" w:rsidR="006857A9" w:rsidRDefault="00606FBE">
            <w:pPr>
              <w:pStyle w:val="TableParagraph"/>
              <w:spacing w:before="40" w:line="210" w:lineRule="exact"/>
              <w:ind w:right="69"/>
              <w:jc w:val="right"/>
              <w:rPr>
                <w:rFonts w:ascii="Arial"/>
                <w:b/>
                <w:sz w:val="20"/>
              </w:rPr>
            </w:pPr>
            <w:r>
              <w:rPr>
                <w:rFonts w:ascii="Arial"/>
                <w:b/>
                <w:spacing w:val="-2"/>
                <w:sz w:val="20"/>
              </w:rPr>
              <w:t>11.675</w:t>
            </w:r>
          </w:p>
        </w:tc>
      </w:tr>
    </w:tbl>
    <w:p w14:paraId="2DE1CCD2" w14:textId="77777777" w:rsidR="006857A9" w:rsidRDefault="006857A9">
      <w:pPr>
        <w:pStyle w:val="Corpodetexto"/>
        <w:rPr>
          <w:rFonts w:ascii="Arial"/>
          <w:b/>
        </w:rPr>
      </w:pPr>
    </w:p>
    <w:p w14:paraId="4A7B6AD5" w14:textId="77777777" w:rsidR="006857A9" w:rsidRDefault="006857A9">
      <w:pPr>
        <w:pStyle w:val="Corpodetexto"/>
        <w:rPr>
          <w:rFonts w:ascii="Arial"/>
          <w:b/>
        </w:rPr>
      </w:pPr>
    </w:p>
    <w:p w14:paraId="7BBE3F59" w14:textId="77777777" w:rsidR="006857A9" w:rsidRDefault="006857A9">
      <w:pPr>
        <w:pStyle w:val="Corpodetexto"/>
        <w:spacing w:before="115"/>
        <w:rPr>
          <w:rFonts w:ascii="Arial"/>
          <w:b/>
        </w:rPr>
      </w:pPr>
    </w:p>
    <w:p w14:paraId="4C912E98" w14:textId="77777777" w:rsidR="006857A9" w:rsidRDefault="00606FBE">
      <w:pPr>
        <w:pStyle w:val="Corpodetexto"/>
        <w:ind w:left="1913"/>
      </w:pPr>
      <w:r>
        <w:t>As</w:t>
      </w:r>
      <w:r>
        <w:rPr>
          <w:spacing w:val="-9"/>
        </w:rPr>
        <w:t xml:space="preserve"> </w:t>
      </w:r>
      <w:r>
        <w:t>notas</w:t>
      </w:r>
      <w:r>
        <w:rPr>
          <w:spacing w:val="-9"/>
        </w:rPr>
        <w:t xml:space="preserve"> </w:t>
      </w:r>
      <w:r>
        <w:t>explicativas</w:t>
      </w:r>
      <w:r>
        <w:rPr>
          <w:spacing w:val="-9"/>
        </w:rPr>
        <w:t xml:space="preserve"> </w:t>
      </w:r>
      <w:r>
        <w:t>são</w:t>
      </w:r>
      <w:r>
        <w:rPr>
          <w:spacing w:val="-10"/>
        </w:rPr>
        <w:t xml:space="preserve"> </w:t>
      </w:r>
      <w:r>
        <w:t>parte</w:t>
      </w:r>
      <w:r>
        <w:rPr>
          <w:spacing w:val="-9"/>
        </w:rPr>
        <w:t xml:space="preserve"> </w:t>
      </w:r>
      <w:r>
        <w:t>integrante</w:t>
      </w:r>
      <w:r>
        <w:rPr>
          <w:spacing w:val="-8"/>
        </w:rPr>
        <w:t xml:space="preserve"> </w:t>
      </w:r>
      <w:r>
        <w:t>das</w:t>
      </w:r>
      <w:r>
        <w:rPr>
          <w:spacing w:val="-7"/>
        </w:rPr>
        <w:t xml:space="preserve"> </w:t>
      </w:r>
      <w:r>
        <w:t>informações</w:t>
      </w:r>
      <w:r>
        <w:rPr>
          <w:spacing w:val="-9"/>
        </w:rPr>
        <w:t xml:space="preserve"> </w:t>
      </w:r>
      <w:r>
        <w:t>financeiras</w:t>
      </w:r>
      <w:r>
        <w:rPr>
          <w:spacing w:val="-9"/>
        </w:rPr>
        <w:t xml:space="preserve"> </w:t>
      </w:r>
      <w:r>
        <w:rPr>
          <w:spacing w:val="-2"/>
        </w:rPr>
        <w:t>intermediárias.</w:t>
      </w:r>
    </w:p>
    <w:p w14:paraId="78B56165" w14:textId="77777777" w:rsidR="006857A9" w:rsidRDefault="006857A9">
      <w:pPr>
        <w:pStyle w:val="Corpodetexto"/>
        <w:sectPr w:rsidR="006857A9">
          <w:type w:val="continuous"/>
          <w:pgSz w:w="16840" w:h="11910" w:orient="landscape"/>
          <w:pgMar w:top="1920" w:right="1842" w:bottom="0" w:left="0" w:header="0" w:footer="530" w:gutter="0"/>
          <w:cols w:space="720"/>
        </w:sectPr>
      </w:pPr>
    </w:p>
    <w:p w14:paraId="61665A46" w14:textId="77777777" w:rsidR="006857A9" w:rsidRDefault="00606FBE">
      <w:pPr>
        <w:spacing w:before="25"/>
        <w:ind w:left="139"/>
        <w:jc w:val="center"/>
        <w:rPr>
          <w:rFonts w:ascii="Arial" w:hAnsi="Arial"/>
          <w:b/>
          <w:sz w:val="20"/>
        </w:rPr>
      </w:pPr>
      <w:r>
        <w:rPr>
          <w:rFonts w:ascii="Arial" w:hAnsi="Arial"/>
          <w:b/>
          <w:sz w:val="20"/>
        </w:rPr>
        <w:lastRenderedPageBreak/>
        <w:t>Demonstrações</w:t>
      </w:r>
      <w:r>
        <w:rPr>
          <w:rFonts w:ascii="Arial" w:hAnsi="Arial"/>
          <w:b/>
          <w:spacing w:val="-10"/>
          <w:sz w:val="20"/>
        </w:rPr>
        <w:t xml:space="preserve"> </w:t>
      </w:r>
      <w:r>
        <w:rPr>
          <w:rFonts w:ascii="Arial" w:hAnsi="Arial"/>
          <w:b/>
          <w:sz w:val="20"/>
        </w:rPr>
        <w:t>Intermediárias</w:t>
      </w:r>
      <w:r>
        <w:rPr>
          <w:rFonts w:ascii="Arial" w:hAnsi="Arial"/>
          <w:b/>
          <w:spacing w:val="-11"/>
          <w:sz w:val="20"/>
        </w:rPr>
        <w:t xml:space="preserve"> </w:t>
      </w:r>
      <w:r>
        <w:rPr>
          <w:rFonts w:ascii="Arial" w:hAnsi="Arial"/>
          <w:b/>
          <w:sz w:val="20"/>
        </w:rPr>
        <w:t>dos</w:t>
      </w:r>
      <w:r>
        <w:rPr>
          <w:rFonts w:ascii="Arial" w:hAnsi="Arial"/>
          <w:b/>
          <w:spacing w:val="-10"/>
          <w:sz w:val="20"/>
        </w:rPr>
        <w:t xml:space="preserve"> </w:t>
      </w:r>
      <w:r>
        <w:rPr>
          <w:rFonts w:ascii="Arial" w:hAnsi="Arial"/>
          <w:b/>
          <w:sz w:val="20"/>
        </w:rPr>
        <w:t>Fluxos</w:t>
      </w:r>
      <w:r>
        <w:rPr>
          <w:rFonts w:ascii="Arial" w:hAnsi="Arial"/>
          <w:b/>
          <w:spacing w:val="-11"/>
          <w:sz w:val="20"/>
        </w:rPr>
        <w:t xml:space="preserve"> </w:t>
      </w:r>
      <w:r>
        <w:rPr>
          <w:rFonts w:ascii="Arial" w:hAnsi="Arial"/>
          <w:b/>
          <w:sz w:val="20"/>
        </w:rPr>
        <w:t>de</w:t>
      </w:r>
      <w:r>
        <w:rPr>
          <w:rFonts w:ascii="Arial" w:hAnsi="Arial"/>
          <w:b/>
          <w:spacing w:val="-10"/>
          <w:sz w:val="20"/>
        </w:rPr>
        <w:t xml:space="preserve"> </w:t>
      </w:r>
      <w:r>
        <w:rPr>
          <w:rFonts w:ascii="Arial" w:hAnsi="Arial"/>
          <w:b/>
          <w:spacing w:val="-4"/>
          <w:sz w:val="20"/>
        </w:rPr>
        <w:t>Caixa</w:t>
      </w:r>
    </w:p>
    <w:p w14:paraId="2EA20F90" w14:textId="77777777" w:rsidR="006857A9" w:rsidRDefault="00606FBE">
      <w:pPr>
        <w:pStyle w:val="Corpodetexto"/>
        <w:spacing w:before="27"/>
        <w:ind w:left="141"/>
        <w:jc w:val="center"/>
      </w:pPr>
      <w:r>
        <w:t>(Em</w:t>
      </w:r>
      <w:r>
        <w:rPr>
          <w:spacing w:val="-7"/>
        </w:rPr>
        <w:t xml:space="preserve"> </w:t>
      </w:r>
      <w:r>
        <w:t>milhares</w:t>
      </w:r>
      <w:r>
        <w:rPr>
          <w:spacing w:val="-5"/>
        </w:rPr>
        <w:t xml:space="preserve"> </w:t>
      </w:r>
      <w:r>
        <w:t>de</w:t>
      </w:r>
      <w:r>
        <w:rPr>
          <w:spacing w:val="-6"/>
        </w:rPr>
        <w:t xml:space="preserve"> </w:t>
      </w:r>
      <w:r>
        <w:rPr>
          <w:spacing w:val="-2"/>
        </w:rPr>
        <w:t>reais)</w:t>
      </w:r>
    </w:p>
    <w:p w14:paraId="1A3BE2E1" w14:textId="77777777" w:rsidR="006857A9" w:rsidRDefault="00606FBE">
      <w:pPr>
        <w:tabs>
          <w:tab w:val="left" w:pos="8792"/>
          <w:tab w:val="left" w:pos="10353"/>
        </w:tabs>
        <w:spacing w:line="228" w:lineRule="exact"/>
        <w:ind w:left="7400"/>
        <w:rPr>
          <w:rFonts w:ascii="Arial"/>
          <w:b/>
          <w:sz w:val="20"/>
        </w:rPr>
      </w:pPr>
      <w:r>
        <w:rPr>
          <w:rFonts w:ascii="Arial"/>
          <w:b/>
          <w:spacing w:val="39"/>
          <w:sz w:val="20"/>
          <w:u w:val="single"/>
        </w:rPr>
        <w:t xml:space="preserve">  </w:t>
      </w:r>
      <w:r>
        <w:rPr>
          <w:rFonts w:ascii="Arial"/>
          <w:b/>
          <w:spacing w:val="-2"/>
          <w:sz w:val="20"/>
          <w:u w:val="single"/>
        </w:rPr>
        <w:t>30/06/2026</w:t>
      </w:r>
      <w:r>
        <w:rPr>
          <w:rFonts w:ascii="Arial"/>
          <w:b/>
          <w:sz w:val="20"/>
          <w:u w:val="single"/>
        </w:rPr>
        <w:tab/>
      </w:r>
      <w:r>
        <w:rPr>
          <w:rFonts w:ascii="Arial"/>
          <w:b/>
          <w:spacing w:val="105"/>
          <w:sz w:val="20"/>
        </w:rPr>
        <w:t xml:space="preserve"> </w:t>
      </w:r>
      <w:r>
        <w:rPr>
          <w:rFonts w:ascii="Arial"/>
          <w:b/>
          <w:spacing w:val="105"/>
          <w:sz w:val="20"/>
          <w:u w:val="single"/>
        </w:rPr>
        <w:t xml:space="preserve"> </w:t>
      </w:r>
      <w:r>
        <w:rPr>
          <w:rFonts w:ascii="Arial"/>
          <w:b/>
          <w:sz w:val="20"/>
          <w:u w:val="single"/>
        </w:rPr>
        <w:t>30/06/2025</w:t>
      </w:r>
      <w:r>
        <w:rPr>
          <w:rFonts w:ascii="Arial"/>
          <w:b/>
          <w:sz w:val="20"/>
          <w:u w:val="single"/>
        </w:rPr>
        <w:tab/>
      </w:r>
    </w:p>
    <w:p w14:paraId="067B83DF" w14:textId="77777777" w:rsidR="006857A9" w:rsidRDefault="00606FBE">
      <w:pPr>
        <w:spacing w:before="46" w:after="20"/>
        <w:ind w:left="355"/>
        <w:rPr>
          <w:rFonts w:ascii="Arial"/>
          <w:b/>
          <w:sz w:val="20"/>
        </w:rPr>
      </w:pPr>
      <w:r>
        <w:rPr>
          <w:rFonts w:ascii="Arial"/>
          <w:b/>
          <w:sz w:val="20"/>
        </w:rPr>
        <w:t>Fluxo</w:t>
      </w:r>
      <w:r>
        <w:rPr>
          <w:rFonts w:ascii="Arial"/>
          <w:b/>
          <w:spacing w:val="-6"/>
          <w:sz w:val="20"/>
        </w:rPr>
        <w:t xml:space="preserve"> </w:t>
      </w:r>
      <w:r>
        <w:rPr>
          <w:rFonts w:ascii="Arial"/>
          <w:b/>
          <w:sz w:val="20"/>
        </w:rPr>
        <w:t>de</w:t>
      </w:r>
      <w:r>
        <w:rPr>
          <w:rFonts w:ascii="Arial"/>
          <w:b/>
          <w:spacing w:val="-7"/>
          <w:sz w:val="20"/>
        </w:rPr>
        <w:t xml:space="preserve"> </w:t>
      </w:r>
      <w:r>
        <w:rPr>
          <w:rFonts w:ascii="Arial"/>
          <w:b/>
          <w:sz w:val="20"/>
        </w:rPr>
        <w:t>caixa</w:t>
      </w:r>
      <w:r>
        <w:rPr>
          <w:rFonts w:ascii="Arial"/>
          <w:b/>
          <w:spacing w:val="-8"/>
          <w:sz w:val="20"/>
        </w:rPr>
        <w:t xml:space="preserve"> </w:t>
      </w:r>
      <w:r>
        <w:rPr>
          <w:rFonts w:ascii="Arial"/>
          <w:b/>
          <w:sz w:val="20"/>
        </w:rPr>
        <w:t>das</w:t>
      </w:r>
      <w:r>
        <w:rPr>
          <w:rFonts w:ascii="Arial"/>
          <w:b/>
          <w:spacing w:val="-6"/>
          <w:sz w:val="20"/>
        </w:rPr>
        <w:t xml:space="preserve"> </w:t>
      </w:r>
      <w:r>
        <w:rPr>
          <w:rFonts w:ascii="Arial"/>
          <w:b/>
          <w:sz w:val="20"/>
        </w:rPr>
        <w:t>atividades</w:t>
      </w:r>
      <w:r>
        <w:rPr>
          <w:rFonts w:ascii="Arial"/>
          <w:b/>
          <w:spacing w:val="-6"/>
          <w:sz w:val="20"/>
        </w:rPr>
        <w:t xml:space="preserve"> </w:t>
      </w:r>
      <w:r>
        <w:rPr>
          <w:rFonts w:ascii="Arial"/>
          <w:b/>
          <w:spacing w:val="-2"/>
          <w:sz w:val="20"/>
        </w:rPr>
        <w:t>operacionais</w:t>
      </w:r>
    </w:p>
    <w:tbl>
      <w:tblPr>
        <w:tblStyle w:val="TableNormal"/>
        <w:tblW w:w="0" w:type="auto"/>
        <w:tblInd w:w="312" w:type="dxa"/>
        <w:tblLayout w:type="fixed"/>
        <w:tblLook w:val="01E0" w:firstRow="1" w:lastRow="1" w:firstColumn="1" w:lastColumn="1" w:noHBand="0" w:noVBand="0"/>
      </w:tblPr>
      <w:tblGrid>
        <w:gridCol w:w="7095"/>
        <w:gridCol w:w="1392"/>
        <w:gridCol w:w="160"/>
        <w:gridCol w:w="1398"/>
      </w:tblGrid>
      <w:tr w:rsidR="006857A9" w14:paraId="10D60CF6" w14:textId="77777777">
        <w:trPr>
          <w:trHeight w:val="238"/>
        </w:trPr>
        <w:tc>
          <w:tcPr>
            <w:tcW w:w="7095" w:type="dxa"/>
          </w:tcPr>
          <w:p w14:paraId="4B7EA2FB" w14:textId="77777777" w:rsidR="006857A9" w:rsidRDefault="00606FBE">
            <w:pPr>
              <w:pStyle w:val="TableParagraph"/>
              <w:spacing w:line="218" w:lineRule="exact"/>
              <w:ind w:left="451"/>
              <w:rPr>
                <w:sz w:val="20"/>
              </w:rPr>
            </w:pPr>
            <w:r>
              <w:rPr>
                <w:sz w:val="20"/>
              </w:rPr>
              <w:t>Resultado</w:t>
            </w:r>
            <w:r>
              <w:rPr>
                <w:spacing w:val="-7"/>
                <w:sz w:val="20"/>
              </w:rPr>
              <w:t xml:space="preserve"> </w:t>
            </w:r>
            <w:r>
              <w:rPr>
                <w:sz w:val="20"/>
              </w:rPr>
              <w:t>do</w:t>
            </w:r>
            <w:r>
              <w:rPr>
                <w:spacing w:val="-7"/>
                <w:sz w:val="20"/>
              </w:rPr>
              <w:t xml:space="preserve"> </w:t>
            </w:r>
            <w:r>
              <w:rPr>
                <w:spacing w:val="-2"/>
                <w:sz w:val="20"/>
              </w:rPr>
              <w:t>Período</w:t>
            </w:r>
          </w:p>
        </w:tc>
        <w:tc>
          <w:tcPr>
            <w:tcW w:w="1392" w:type="dxa"/>
          </w:tcPr>
          <w:p w14:paraId="543F4E06" w14:textId="77777777" w:rsidR="006857A9" w:rsidRDefault="00606FBE">
            <w:pPr>
              <w:pStyle w:val="TableParagraph"/>
              <w:spacing w:before="4" w:line="214" w:lineRule="exact"/>
              <w:ind w:right="69"/>
              <w:jc w:val="right"/>
              <w:rPr>
                <w:sz w:val="20"/>
              </w:rPr>
            </w:pPr>
            <w:r>
              <w:rPr>
                <w:spacing w:val="-2"/>
                <w:sz w:val="20"/>
              </w:rPr>
              <w:t>(14.681)</w:t>
            </w:r>
          </w:p>
        </w:tc>
        <w:tc>
          <w:tcPr>
            <w:tcW w:w="1558" w:type="dxa"/>
            <w:gridSpan w:val="2"/>
          </w:tcPr>
          <w:p w14:paraId="1BA12A07" w14:textId="77777777" w:rsidR="006857A9" w:rsidRDefault="00606FBE">
            <w:pPr>
              <w:pStyle w:val="TableParagraph"/>
              <w:spacing w:before="4" w:line="214" w:lineRule="exact"/>
              <w:ind w:left="1025"/>
              <w:rPr>
                <w:sz w:val="20"/>
              </w:rPr>
            </w:pPr>
            <w:r>
              <w:rPr>
                <w:spacing w:val="-2"/>
                <w:sz w:val="20"/>
              </w:rPr>
              <w:t>(676)</w:t>
            </w:r>
          </w:p>
        </w:tc>
      </w:tr>
      <w:tr w:rsidR="006857A9" w14:paraId="7CB9AB85" w14:textId="77777777">
        <w:trPr>
          <w:trHeight w:val="255"/>
        </w:trPr>
        <w:tc>
          <w:tcPr>
            <w:tcW w:w="7095" w:type="dxa"/>
          </w:tcPr>
          <w:p w14:paraId="7EBBF89A" w14:textId="77777777" w:rsidR="006857A9" w:rsidRDefault="00606FBE">
            <w:pPr>
              <w:pStyle w:val="TableParagraph"/>
              <w:spacing w:line="227" w:lineRule="exact"/>
              <w:ind w:left="451"/>
              <w:rPr>
                <w:sz w:val="20"/>
              </w:rPr>
            </w:pPr>
            <w:r>
              <w:rPr>
                <w:sz w:val="20"/>
              </w:rPr>
              <w:t>Ajuste</w:t>
            </w:r>
            <w:r>
              <w:rPr>
                <w:spacing w:val="-10"/>
                <w:sz w:val="20"/>
              </w:rPr>
              <w:t xml:space="preserve"> </w:t>
            </w:r>
            <w:r>
              <w:rPr>
                <w:sz w:val="20"/>
              </w:rPr>
              <w:t>de</w:t>
            </w:r>
            <w:r>
              <w:rPr>
                <w:spacing w:val="-6"/>
                <w:sz w:val="20"/>
              </w:rPr>
              <w:t xml:space="preserve"> </w:t>
            </w:r>
            <w:r>
              <w:rPr>
                <w:sz w:val="20"/>
              </w:rPr>
              <w:t>Reclassificação</w:t>
            </w:r>
            <w:r>
              <w:rPr>
                <w:spacing w:val="-6"/>
                <w:sz w:val="20"/>
              </w:rPr>
              <w:t xml:space="preserve"> </w:t>
            </w:r>
            <w:r>
              <w:rPr>
                <w:sz w:val="20"/>
              </w:rPr>
              <w:t>-</w:t>
            </w:r>
            <w:r>
              <w:rPr>
                <w:spacing w:val="-5"/>
                <w:sz w:val="20"/>
              </w:rPr>
              <w:t xml:space="preserve"> </w:t>
            </w:r>
            <w:r>
              <w:rPr>
                <w:sz w:val="20"/>
              </w:rPr>
              <w:t>Recebimento</w:t>
            </w:r>
            <w:r>
              <w:rPr>
                <w:spacing w:val="-8"/>
                <w:sz w:val="20"/>
              </w:rPr>
              <w:t xml:space="preserve"> </w:t>
            </w:r>
            <w:r>
              <w:rPr>
                <w:sz w:val="20"/>
              </w:rPr>
              <w:t>de</w:t>
            </w:r>
            <w:r>
              <w:rPr>
                <w:spacing w:val="-7"/>
                <w:sz w:val="20"/>
              </w:rPr>
              <w:t xml:space="preserve"> </w:t>
            </w:r>
            <w:r>
              <w:rPr>
                <w:spacing w:val="-2"/>
                <w:sz w:val="20"/>
              </w:rPr>
              <w:t>Subvenções</w:t>
            </w:r>
          </w:p>
        </w:tc>
        <w:tc>
          <w:tcPr>
            <w:tcW w:w="1392" w:type="dxa"/>
          </w:tcPr>
          <w:p w14:paraId="0C3D37D7" w14:textId="77777777" w:rsidR="006857A9" w:rsidRDefault="00606FBE">
            <w:pPr>
              <w:pStyle w:val="TableParagraph"/>
              <w:spacing w:before="23" w:line="213" w:lineRule="exact"/>
              <w:ind w:right="72"/>
              <w:jc w:val="right"/>
              <w:rPr>
                <w:sz w:val="20"/>
              </w:rPr>
            </w:pPr>
            <w:r>
              <w:rPr>
                <w:spacing w:val="-2"/>
                <w:sz w:val="20"/>
              </w:rPr>
              <w:t>(75.966)</w:t>
            </w:r>
          </w:p>
        </w:tc>
        <w:tc>
          <w:tcPr>
            <w:tcW w:w="1558" w:type="dxa"/>
            <w:gridSpan w:val="2"/>
          </w:tcPr>
          <w:p w14:paraId="2393EB61" w14:textId="77777777" w:rsidR="006857A9" w:rsidRDefault="00606FBE">
            <w:pPr>
              <w:pStyle w:val="TableParagraph"/>
              <w:spacing w:before="23" w:line="213" w:lineRule="exact"/>
              <w:ind w:left="745"/>
              <w:rPr>
                <w:sz w:val="20"/>
              </w:rPr>
            </w:pPr>
            <w:r>
              <w:rPr>
                <w:spacing w:val="-2"/>
                <w:sz w:val="20"/>
              </w:rPr>
              <w:t>(85.919)</w:t>
            </w:r>
          </w:p>
        </w:tc>
      </w:tr>
      <w:tr w:rsidR="006857A9" w14:paraId="00BDDCCC" w14:textId="77777777">
        <w:trPr>
          <w:trHeight w:val="255"/>
        </w:trPr>
        <w:tc>
          <w:tcPr>
            <w:tcW w:w="7095" w:type="dxa"/>
          </w:tcPr>
          <w:p w14:paraId="79F611DD" w14:textId="77777777" w:rsidR="006857A9" w:rsidRDefault="00606FBE">
            <w:pPr>
              <w:pStyle w:val="TableParagraph"/>
              <w:spacing w:line="225" w:lineRule="exact"/>
              <w:ind w:left="451"/>
              <w:rPr>
                <w:sz w:val="20"/>
              </w:rPr>
            </w:pPr>
            <w:r>
              <w:rPr>
                <w:sz w:val="20"/>
              </w:rPr>
              <w:t>Depreciação</w:t>
            </w:r>
            <w:r>
              <w:rPr>
                <w:spacing w:val="-8"/>
                <w:sz w:val="20"/>
              </w:rPr>
              <w:t xml:space="preserve"> </w:t>
            </w:r>
            <w:r>
              <w:rPr>
                <w:sz w:val="20"/>
              </w:rPr>
              <w:t>/</w:t>
            </w:r>
            <w:r>
              <w:rPr>
                <w:spacing w:val="-4"/>
                <w:sz w:val="20"/>
              </w:rPr>
              <w:t xml:space="preserve"> </w:t>
            </w:r>
            <w:r>
              <w:rPr>
                <w:spacing w:val="-2"/>
                <w:sz w:val="20"/>
              </w:rPr>
              <w:t>Amortização</w:t>
            </w:r>
          </w:p>
        </w:tc>
        <w:tc>
          <w:tcPr>
            <w:tcW w:w="1392" w:type="dxa"/>
          </w:tcPr>
          <w:p w14:paraId="7018318F" w14:textId="77777777" w:rsidR="006857A9" w:rsidRDefault="00606FBE">
            <w:pPr>
              <w:pStyle w:val="TableParagraph"/>
              <w:spacing w:before="22" w:line="214" w:lineRule="exact"/>
              <w:ind w:right="68"/>
              <w:jc w:val="right"/>
              <w:rPr>
                <w:sz w:val="20"/>
              </w:rPr>
            </w:pPr>
            <w:r>
              <w:rPr>
                <w:spacing w:val="-2"/>
                <w:sz w:val="20"/>
              </w:rPr>
              <w:t>2.691</w:t>
            </w:r>
          </w:p>
        </w:tc>
        <w:tc>
          <w:tcPr>
            <w:tcW w:w="1558" w:type="dxa"/>
            <w:gridSpan w:val="2"/>
          </w:tcPr>
          <w:p w14:paraId="6B3238E7" w14:textId="77777777" w:rsidR="006857A9" w:rsidRDefault="00606FBE">
            <w:pPr>
              <w:pStyle w:val="TableParagraph"/>
              <w:spacing w:before="22" w:line="214" w:lineRule="exact"/>
              <w:ind w:left="992"/>
              <w:rPr>
                <w:sz w:val="20"/>
              </w:rPr>
            </w:pPr>
            <w:r>
              <w:rPr>
                <w:spacing w:val="-2"/>
                <w:sz w:val="20"/>
              </w:rPr>
              <w:t>2.824</w:t>
            </w:r>
          </w:p>
        </w:tc>
      </w:tr>
      <w:tr w:rsidR="006857A9" w14:paraId="2979E8AD" w14:textId="77777777">
        <w:trPr>
          <w:trHeight w:val="254"/>
        </w:trPr>
        <w:tc>
          <w:tcPr>
            <w:tcW w:w="7095" w:type="dxa"/>
          </w:tcPr>
          <w:p w14:paraId="0ECC40B9" w14:textId="77777777" w:rsidR="006857A9" w:rsidRDefault="00606FBE">
            <w:pPr>
              <w:pStyle w:val="TableParagraph"/>
              <w:spacing w:line="227" w:lineRule="exact"/>
              <w:ind w:left="451"/>
              <w:rPr>
                <w:sz w:val="20"/>
              </w:rPr>
            </w:pPr>
            <w:r>
              <w:rPr>
                <w:sz w:val="20"/>
              </w:rPr>
              <w:t>Ajuste</w:t>
            </w:r>
            <w:r>
              <w:rPr>
                <w:spacing w:val="-9"/>
                <w:sz w:val="20"/>
              </w:rPr>
              <w:t xml:space="preserve"> </w:t>
            </w:r>
            <w:r>
              <w:rPr>
                <w:sz w:val="20"/>
              </w:rPr>
              <w:t>a</w:t>
            </w:r>
            <w:r>
              <w:rPr>
                <w:spacing w:val="-8"/>
                <w:sz w:val="20"/>
              </w:rPr>
              <w:t xml:space="preserve"> </w:t>
            </w:r>
            <w:r>
              <w:rPr>
                <w:sz w:val="20"/>
              </w:rPr>
              <w:t>valor</w:t>
            </w:r>
            <w:r>
              <w:rPr>
                <w:spacing w:val="-8"/>
                <w:sz w:val="20"/>
              </w:rPr>
              <w:t xml:space="preserve"> </w:t>
            </w:r>
            <w:r>
              <w:rPr>
                <w:sz w:val="20"/>
              </w:rPr>
              <w:t>presente</w:t>
            </w:r>
            <w:r>
              <w:rPr>
                <w:spacing w:val="-6"/>
                <w:sz w:val="20"/>
              </w:rPr>
              <w:t xml:space="preserve"> </w:t>
            </w:r>
            <w:r>
              <w:rPr>
                <w:sz w:val="20"/>
              </w:rPr>
              <w:t>de</w:t>
            </w:r>
            <w:r>
              <w:rPr>
                <w:spacing w:val="-6"/>
                <w:sz w:val="20"/>
              </w:rPr>
              <w:t xml:space="preserve"> </w:t>
            </w:r>
            <w:r>
              <w:rPr>
                <w:sz w:val="20"/>
              </w:rPr>
              <w:t>arrendamento</w:t>
            </w:r>
            <w:r>
              <w:rPr>
                <w:spacing w:val="-9"/>
                <w:sz w:val="20"/>
              </w:rPr>
              <w:t xml:space="preserve"> </w:t>
            </w:r>
            <w:r>
              <w:rPr>
                <w:spacing w:val="-2"/>
                <w:sz w:val="20"/>
              </w:rPr>
              <w:t>mercantil</w:t>
            </w:r>
          </w:p>
        </w:tc>
        <w:tc>
          <w:tcPr>
            <w:tcW w:w="1392" w:type="dxa"/>
          </w:tcPr>
          <w:p w14:paraId="4CDBBF0A" w14:textId="77777777" w:rsidR="006857A9" w:rsidRDefault="00606FBE">
            <w:pPr>
              <w:pStyle w:val="TableParagraph"/>
              <w:spacing w:before="20" w:line="214" w:lineRule="exact"/>
              <w:ind w:right="69"/>
              <w:jc w:val="right"/>
              <w:rPr>
                <w:sz w:val="20"/>
              </w:rPr>
            </w:pPr>
            <w:r>
              <w:rPr>
                <w:spacing w:val="-5"/>
                <w:sz w:val="20"/>
              </w:rPr>
              <w:t>352</w:t>
            </w:r>
          </w:p>
        </w:tc>
        <w:tc>
          <w:tcPr>
            <w:tcW w:w="1558" w:type="dxa"/>
            <w:gridSpan w:val="2"/>
          </w:tcPr>
          <w:p w14:paraId="253CD311" w14:textId="77777777" w:rsidR="006857A9" w:rsidRDefault="00606FBE">
            <w:pPr>
              <w:pStyle w:val="TableParagraph"/>
              <w:spacing w:before="20" w:line="214" w:lineRule="exact"/>
              <w:ind w:right="64"/>
              <w:jc w:val="right"/>
              <w:rPr>
                <w:sz w:val="20"/>
              </w:rPr>
            </w:pPr>
            <w:r>
              <w:rPr>
                <w:spacing w:val="-5"/>
                <w:sz w:val="20"/>
              </w:rPr>
              <w:t>403</w:t>
            </w:r>
          </w:p>
        </w:tc>
      </w:tr>
      <w:tr w:rsidR="006857A9" w14:paraId="0BFD8501" w14:textId="77777777">
        <w:trPr>
          <w:trHeight w:val="254"/>
        </w:trPr>
        <w:tc>
          <w:tcPr>
            <w:tcW w:w="7095" w:type="dxa"/>
          </w:tcPr>
          <w:p w14:paraId="44E002D9" w14:textId="77777777" w:rsidR="006857A9" w:rsidRDefault="00606FBE">
            <w:pPr>
              <w:pStyle w:val="TableParagraph"/>
              <w:spacing w:line="227" w:lineRule="exact"/>
              <w:ind w:left="451"/>
              <w:rPr>
                <w:sz w:val="20"/>
              </w:rPr>
            </w:pPr>
            <w:r>
              <w:rPr>
                <w:sz w:val="20"/>
              </w:rPr>
              <w:t>Adições/Atualizações/Reversões</w:t>
            </w:r>
            <w:r>
              <w:rPr>
                <w:spacing w:val="-14"/>
                <w:sz w:val="20"/>
              </w:rPr>
              <w:t xml:space="preserve"> </w:t>
            </w:r>
            <w:r>
              <w:rPr>
                <w:sz w:val="20"/>
              </w:rPr>
              <w:t>nas</w:t>
            </w:r>
            <w:r>
              <w:rPr>
                <w:spacing w:val="-14"/>
                <w:sz w:val="20"/>
              </w:rPr>
              <w:t xml:space="preserve"> </w:t>
            </w:r>
            <w:r>
              <w:rPr>
                <w:sz w:val="20"/>
              </w:rPr>
              <w:t>provisões</w:t>
            </w:r>
            <w:r>
              <w:rPr>
                <w:spacing w:val="-12"/>
                <w:sz w:val="20"/>
              </w:rPr>
              <w:t xml:space="preserve"> </w:t>
            </w:r>
            <w:r>
              <w:rPr>
                <w:sz w:val="20"/>
              </w:rPr>
              <w:t>para</w:t>
            </w:r>
            <w:r>
              <w:rPr>
                <w:spacing w:val="-13"/>
                <w:sz w:val="20"/>
              </w:rPr>
              <w:t xml:space="preserve"> </w:t>
            </w:r>
            <w:r>
              <w:rPr>
                <w:spacing w:val="-2"/>
                <w:sz w:val="20"/>
              </w:rPr>
              <w:t>contingências</w:t>
            </w:r>
          </w:p>
        </w:tc>
        <w:tc>
          <w:tcPr>
            <w:tcW w:w="1392" w:type="dxa"/>
          </w:tcPr>
          <w:p w14:paraId="60DA1C0B" w14:textId="77777777" w:rsidR="006857A9" w:rsidRDefault="00606FBE">
            <w:pPr>
              <w:pStyle w:val="TableParagraph"/>
              <w:spacing w:before="20" w:line="214" w:lineRule="exact"/>
              <w:ind w:right="72"/>
              <w:jc w:val="right"/>
              <w:rPr>
                <w:sz w:val="20"/>
              </w:rPr>
            </w:pPr>
            <w:r>
              <w:rPr>
                <w:spacing w:val="-2"/>
                <w:sz w:val="20"/>
              </w:rPr>
              <w:t>(2.698)</w:t>
            </w:r>
          </w:p>
        </w:tc>
        <w:tc>
          <w:tcPr>
            <w:tcW w:w="1558" w:type="dxa"/>
            <w:gridSpan w:val="2"/>
          </w:tcPr>
          <w:p w14:paraId="2A72AA57" w14:textId="77777777" w:rsidR="006857A9" w:rsidRDefault="00606FBE">
            <w:pPr>
              <w:pStyle w:val="TableParagraph"/>
              <w:spacing w:before="20" w:line="214" w:lineRule="exact"/>
              <w:ind w:left="857"/>
              <w:rPr>
                <w:sz w:val="20"/>
              </w:rPr>
            </w:pPr>
            <w:r>
              <w:rPr>
                <w:spacing w:val="-2"/>
                <w:sz w:val="20"/>
              </w:rPr>
              <w:t>(1.199)</w:t>
            </w:r>
          </w:p>
        </w:tc>
      </w:tr>
      <w:tr w:rsidR="006857A9" w14:paraId="592CF7FE" w14:textId="77777777">
        <w:trPr>
          <w:trHeight w:val="252"/>
        </w:trPr>
        <w:tc>
          <w:tcPr>
            <w:tcW w:w="7095" w:type="dxa"/>
          </w:tcPr>
          <w:p w14:paraId="17E43016" w14:textId="77777777" w:rsidR="006857A9" w:rsidRDefault="00606FBE">
            <w:pPr>
              <w:pStyle w:val="TableParagraph"/>
              <w:spacing w:line="227" w:lineRule="exact"/>
              <w:ind w:left="451"/>
              <w:rPr>
                <w:sz w:val="20"/>
              </w:rPr>
            </w:pPr>
            <w:r>
              <w:rPr>
                <w:spacing w:val="-2"/>
                <w:sz w:val="20"/>
              </w:rPr>
              <w:t>Atualização/tributos</w:t>
            </w:r>
            <w:r>
              <w:rPr>
                <w:spacing w:val="11"/>
                <w:sz w:val="20"/>
              </w:rPr>
              <w:t xml:space="preserve"> </w:t>
            </w:r>
            <w:r>
              <w:rPr>
                <w:spacing w:val="-2"/>
                <w:sz w:val="20"/>
              </w:rPr>
              <w:t>a</w:t>
            </w:r>
            <w:r>
              <w:rPr>
                <w:spacing w:val="8"/>
                <w:sz w:val="20"/>
              </w:rPr>
              <w:t xml:space="preserve"> </w:t>
            </w:r>
            <w:r>
              <w:rPr>
                <w:spacing w:val="-2"/>
                <w:sz w:val="20"/>
              </w:rPr>
              <w:t>compensar/Depósitos</w:t>
            </w:r>
            <w:r>
              <w:rPr>
                <w:spacing w:val="12"/>
                <w:sz w:val="20"/>
              </w:rPr>
              <w:t xml:space="preserve"> </w:t>
            </w:r>
            <w:r>
              <w:rPr>
                <w:spacing w:val="-2"/>
                <w:sz w:val="20"/>
              </w:rPr>
              <w:t>Judiciais</w:t>
            </w:r>
          </w:p>
        </w:tc>
        <w:tc>
          <w:tcPr>
            <w:tcW w:w="1392" w:type="dxa"/>
          </w:tcPr>
          <w:p w14:paraId="281582BA" w14:textId="77777777" w:rsidR="006857A9" w:rsidRDefault="00606FBE">
            <w:pPr>
              <w:pStyle w:val="TableParagraph"/>
              <w:spacing w:before="23" w:line="210" w:lineRule="exact"/>
              <w:ind w:right="72"/>
              <w:jc w:val="right"/>
              <w:rPr>
                <w:sz w:val="20"/>
              </w:rPr>
            </w:pPr>
            <w:r>
              <w:rPr>
                <w:spacing w:val="-2"/>
                <w:sz w:val="20"/>
              </w:rPr>
              <w:t>(428)</w:t>
            </w:r>
          </w:p>
        </w:tc>
        <w:tc>
          <w:tcPr>
            <w:tcW w:w="1558" w:type="dxa"/>
            <w:gridSpan w:val="2"/>
          </w:tcPr>
          <w:p w14:paraId="5C44DF07" w14:textId="77777777" w:rsidR="006857A9" w:rsidRDefault="00606FBE">
            <w:pPr>
              <w:pStyle w:val="TableParagraph"/>
              <w:spacing w:before="8" w:line="224" w:lineRule="exact"/>
              <w:ind w:left="1023"/>
              <w:rPr>
                <w:sz w:val="20"/>
              </w:rPr>
            </w:pPr>
            <w:r>
              <w:rPr>
                <w:spacing w:val="-2"/>
                <w:sz w:val="20"/>
              </w:rPr>
              <w:t>(393)</w:t>
            </w:r>
          </w:p>
        </w:tc>
      </w:tr>
      <w:tr w:rsidR="006857A9" w14:paraId="0FD4F37E" w14:textId="77777777">
        <w:trPr>
          <w:trHeight w:val="496"/>
        </w:trPr>
        <w:tc>
          <w:tcPr>
            <w:tcW w:w="7095" w:type="dxa"/>
          </w:tcPr>
          <w:p w14:paraId="2D32AD0E" w14:textId="77777777" w:rsidR="006857A9" w:rsidRDefault="006857A9">
            <w:pPr>
              <w:pStyle w:val="TableParagraph"/>
              <w:spacing w:before="37"/>
              <w:rPr>
                <w:rFonts w:ascii="Arial"/>
                <w:b/>
                <w:sz w:val="20"/>
              </w:rPr>
            </w:pPr>
          </w:p>
          <w:p w14:paraId="0C25CD80" w14:textId="77777777" w:rsidR="006857A9" w:rsidRDefault="00606FBE">
            <w:pPr>
              <w:pStyle w:val="TableParagraph"/>
              <w:spacing w:line="210" w:lineRule="exact"/>
              <w:ind w:left="252"/>
              <w:rPr>
                <w:rFonts w:ascii="Arial" w:hAnsi="Arial"/>
                <w:b/>
                <w:sz w:val="20"/>
              </w:rPr>
            </w:pPr>
            <w:r>
              <w:rPr>
                <w:rFonts w:ascii="Arial" w:hAnsi="Arial"/>
                <w:b/>
                <w:sz w:val="20"/>
              </w:rPr>
              <w:t>Variação</w:t>
            </w:r>
            <w:r>
              <w:rPr>
                <w:rFonts w:ascii="Arial" w:hAnsi="Arial"/>
                <w:b/>
                <w:spacing w:val="-7"/>
                <w:sz w:val="20"/>
              </w:rPr>
              <w:t xml:space="preserve"> </w:t>
            </w:r>
            <w:r>
              <w:rPr>
                <w:rFonts w:ascii="Arial" w:hAnsi="Arial"/>
                <w:b/>
                <w:sz w:val="20"/>
              </w:rPr>
              <w:t>nos</w:t>
            </w:r>
            <w:r>
              <w:rPr>
                <w:rFonts w:ascii="Arial" w:hAnsi="Arial"/>
                <w:b/>
                <w:spacing w:val="-6"/>
                <w:sz w:val="20"/>
              </w:rPr>
              <w:t xml:space="preserve"> </w:t>
            </w:r>
            <w:r>
              <w:rPr>
                <w:rFonts w:ascii="Arial" w:hAnsi="Arial"/>
                <w:b/>
                <w:sz w:val="20"/>
              </w:rPr>
              <w:t>saldos</w:t>
            </w:r>
            <w:r>
              <w:rPr>
                <w:rFonts w:ascii="Arial" w:hAnsi="Arial"/>
                <w:b/>
                <w:spacing w:val="-6"/>
                <w:sz w:val="20"/>
              </w:rPr>
              <w:t xml:space="preserve"> </w:t>
            </w:r>
            <w:r>
              <w:rPr>
                <w:rFonts w:ascii="Arial" w:hAnsi="Arial"/>
                <w:b/>
                <w:sz w:val="20"/>
              </w:rPr>
              <w:t>de</w:t>
            </w:r>
            <w:r>
              <w:rPr>
                <w:rFonts w:ascii="Arial" w:hAnsi="Arial"/>
                <w:b/>
                <w:spacing w:val="-5"/>
                <w:sz w:val="20"/>
              </w:rPr>
              <w:t xml:space="preserve"> </w:t>
            </w:r>
            <w:r>
              <w:rPr>
                <w:rFonts w:ascii="Arial" w:hAnsi="Arial"/>
                <w:b/>
                <w:sz w:val="20"/>
              </w:rPr>
              <w:t>ativos</w:t>
            </w:r>
            <w:r>
              <w:rPr>
                <w:rFonts w:ascii="Arial" w:hAnsi="Arial"/>
                <w:b/>
                <w:spacing w:val="-6"/>
                <w:sz w:val="20"/>
              </w:rPr>
              <w:t xml:space="preserve"> </w:t>
            </w:r>
            <w:r>
              <w:rPr>
                <w:rFonts w:ascii="Arial" w:hAnsi="Arial"/>
                <w:b/>
                <w:sz w:val="20"/>
              </w:rPr>
              <w:t>e</w:t>
            </w:r>
            <w:r>
              <w:rPr>
                <w:rFonts w:ascii="Arial" w:hAnsi="Arial"/>
                <w:b/>
                <w:spacing w:val="-7"/>
                <w:sz w:val="20"/>
              </w:rPr>
              <w:t xml:space="preserve"> </w:t>
            </w:r>
            <w:r>
              <w:rPr>
                <w:rFonts w:ascii="Arial" w:hAnsi="Arial"/>
                <w:b/>
                <w:spacing w:val="-2"/>
                <w:sz w:val="20"/>
              </w:rPr>
              <w:t>passivos</w:t>
            </w:r>
          </w:p>
        </w:tc>
        <w:tc>
          <w:tcPr>
            <w:tcW w:w="1392" w:type="dxa"/>
          </w:tcPr>
          <w:p w14:paraId="2149720E" w14:textId="77777777" w:rsidR="006857A9" w:rsidRDefault="006857A9">
            <w:pPr>
              <w:pStyle w:val="TableParagraph"/>
              <w:rPr>
                <w:rFonts w:ascii="Times New Roman"/>
                <w:sz w:val="18"/>
              </w:rPr>
            </w:pPr>
          </w:p>
        </w:tc>
        <w:tc>
          <w:tcPr>
            <w:tcW w:w="1558" w:type="dxa"/>
            <w:gridSpan w:val="2"/>
          </w:tcPr>
          <w:p w14:paraId="19A952AA" w14:textId="77777777" w:rsidR="006857A9" w:rsidRDefault="006857A9">
            <w:pPr>
              <w:pStyle w:val="TableParagraph"/>
              <w:rPr>
                <w:rFonts w:ascii="Times New Roman"/>
                <w:sz w:val="18"/>
              </w:rPr>
            </w:pPr>
          </w:p>
        </w:tc>
      </w:tr>
      <w:tr w:rsidR="006857A9" w14:paraId="7C2A4044" w14:textId="77777777">
        <w:trPr>
          <w:trHeight w:val="270"/>
        </w:trPr>
        <w:tc>
          <w:tcPr>
            <w:tcW w:w="7095" w:type="dxa"/>
          </w:tcPr>
          <w:p w14:paraId="778DD0EF" w14:textId="77777777" w:rsidR="006857A9" w:rsidRDefault="00606FBE">
            <w:pPr>
              <w:pStyle w:val="TableParagraph"/>
              <w:spacing w:line="223" w:lineRule="exact"/>
              <w:ind w:left="451"/>
              <w:rPr>
                <w:sz w:val="20"/>
              </w:rPr>
            </w:pPr>
            <w:r>
              <w:rPr>
                <w:spacing w:val="-2"/>
                <w:sz w:val="20"/>
              </w:rPr>
              <w:t>Adiantamentos</w:t>
            </w:r>
            <w:r>
              <w:rPr>
                <w:spacing w:val="7"/>
                <w:sz w:val="20"/>
              </w:rPr>
              <w:t xml:space="preserve"> </w:t>
            </w:r>
            <w:r>
              <w:rPr>
                <w:spacing w:val="-2"/>
                <w:sz w:val="20"/>
              </w:rPr>
              <w:t>concedidos</w:t>
            </w:r>
          </w:p>
        </w:tc>
        <w:tc>
          <w:tcPr>
            <w:tcW w:w="1392" w:type="dxa"/>
          </w:tcPr>
          <w:p w14:paraId="16954874" w14:textId="77777777" w:rsidR="006857A9" w:rsidRDefault="00606FBE">
            <w:pPr>
              <w:pStyle w:val="TableParagraph"/>
              <w:spacing w:before="16" w:line="214" w:lineRule="exact"/>
              <w:ind w:right="72"/>
              <w:jc w:val="right"/>
              <w:rPr>
                <w:sz w:val="20"/>
              </w:rPr>
            </w:pPr>
            <w:r>
              <w:rPr>
                <w:spacing w:val="-2"/>
                <w:sz w:val="20"/>
              </w:rPr>
              <w:t>(3.678)</w:t>
            </w:r>
          </w:p>
        </w:tc>
        <w:tc>
          <w:tcPr>
            <w:tcW w:w="160" w:type="dxa"/>
          </w:tcPr>
          <w:p w14:paraId="780945B5" w14:textId="77777777" w:rsidR="006857A9" w:rsidRDefault="006857A9">
            <w:pPr>
              <w:pStyle w:val="TableParagraph"/>
              <w:rPr>
                <w:rFonts w:ascii="Times New Roman"/>
                <w:sz w:val="18"/>
              </w:rPr>
            </w:pPr>
          </w:p>
        </w:tc>
        <w:tc>
          <w:tcPr>
            <w:tcW w:w="1398" w:type="dxa"/>
          </w:tcPr>
          <w:p w14:paraId="16C41A1B" w14:textId="77777777" w:rsidR="006857A9" w:rsidRDefault="00606FBE">
            <w:pPr>
              <w:pStyle w:val="TableParagraph"/>
              <w:spacing w:before="16" w:line="214" w:lineRule="exact"/>
              <w:ind w:right="67"/>
              <w:jc w:val="right"/>
              <w:rPr>
                <w:sz w:val="20"/>
              </w:rPr>
            </w:pPr>
            <w:r>
              <w:rPr>
                <w:spacing w:val="-2"/>
                <w:sz w:val="20"/>
              </w:rPr>
              <w:t>(2.904)</w:t>
            </w:r>
          </w:p>
        </w:tc>
      </w:tr>
      <w:tr w:rsidR="006857A9" w14:paraId="59FE812B" w14:textId="77777777">
        <w:trPr>
          <w:trHeight w:val="255"/>
        </w:trPr>
        <w:tc>
          <w:tcPr>
            <w:tcW w:w="7095" w:type="dxa"/>
          </w:tcPr>
          <w:p w14:paraId="7BF07553" w14:textId="77777777" w:rsidR="006857A9" w:rsidRDefault="00606FBE">
            <w:pPr>
              <w:pStyle w:val="TableParagraph"/>
              <w:spacing w:line="227" w:lineRule="exact"/>
              <w:ind w:left="451"/>
              <w:rPr>
                <w:sz w:val="20"/>
              </w:rPr>
            </w:pPr>
            <w:r>
              <w:rPr>
                <w:sz w:val="20"/>
              </w:rPr>
              <w:t>Despesas</w:t>
            </w:r>
            <w:r>
              <w:rPr>
                <w:spacing w:val="-10"/>
                <w:sz w:val="20"/>
              </w:rPr>
              <w:t xml:space="preserve"> </w:t>
            </w:r>
            <w:r>
              <w:rPr>
                <w:spacing w:val="-2"/>
                <w:sz w:val="20"/>
              </w:rPr>
              <w:t>antecipadas</w:t>
            </w:r>
          </w:p>
        </w:tc>
        <w:tc>
          <w:tcPr>
            <w:tcW w:w="1392" w:type="dxa"/>
          </w:tcPr>
          <w:p w14:paraId="52D1DE79" w14:textId="77777777" w:rsidR="006857A9" w:rsidRDefault="00606FBE">
            <w:pPr>
              <w:pStyle w:val="TableParagraph"/>
              <w:spacing w:before="23" w:line="213" w:lineRule="exact"/>
              <w:ind w:right="71"/>
              <w:jc w:val="right"/>
              <w:rPr>
                <w:sz w:val="20"/>
              </w:rPr>
            </w:pPr>
            <w:r>
              <w:rPr>
                <w:spacing w:val="-2"/>
                <w:sz w:val="20"/>
              </w:rPr>
              <w:t>3.158</w:t>
            </w:r>
          </w:p>
        </w:tc>
        <w:tc>
          <w:tcPr>
            <w:tcW w:w="160" w:type="dxa"/>
          </w:tcPr>
          <w:p w14:paraId="5850A265" w14:textId="77777777" w:rsidR="006857A9" w:rsidRDefault="006857A9">
            <w:pPr>
              <w:pStyle w:val="TableParagraph"/>
              <w:rPr>
                <w:rFonts w:ascii="Times New Roman"/>
                <w:sz w:val="18"/>
              </w:rPr>
            </w:pPr>
          </w:p>
        </w:tc>
        <w:tc>
          <w:tcPr>
            <w:tcW w:w="1398" w:type="dxa"/>
          </w:tcPr>
          <w:p w14:paraId="2872DFC0" w14:textId="77777777" w:rsidR="006857A9" w:rsidRDefault="00606FBE">
            <w:pPr>
              <w:pStyle w:val="TableParagraph"/>
              <w:spacing w:before="23" w:line="213" w:lineRule="exact"/>
              <w:ind w:right="67"/>
              <w:jc w:val="right"/>
              <w:rPr>
                <w:sz w:val="20"/>
              </w:rPr>
            </w:pPr>
            <w:r>
              <w:rPr>
                <w:spacing w:val="-5"/>
                <w:sz w:val="20"/>
              </w:rPr>
              <w:t>776</w:t>
            </w:r>
          </w:p>
        </w:tc>
      </w:tr>
      <w:tr w:rsidR="006857A9" w14:paraId="64F8CE86" w14:textId="77777777">
        <w:trPr>
          <w:trHeight w:val="256"/>
        </w:trPr>
        <w:tc>
          <w:tcPr>
            <w:tcW w:w="7095" w:type="dxa"/>
          </w:tcPr>
          <w:p w14:paraId="13AE4636" w14:textId="77777777" w:rsidR="006857A9" w:rsidRDefault="00606FBE">
            <w:pPr>
              <w:pStyle w:val="TableParagraph"/>
              <w:spacing w:line="225" w:lineRule="exact"/>
              <w:ind w:left="451"/>
              <w:rPr>
                <w:sz w:val="20"/>
              </w:rPr>
            </w:pPr>
            <w:r>
              <w:rPr>
                <w:sz w:val="20"/>
              </w:rPr>
              <w:t>Depósitos</w:t>
            </w:r>
            <w:r>
              <w:rPr>
                <w:spacing w:val="-11"/>
                <w:sz w:val="20"/>
              </w:rPr>
              <w:t xml:space="preserve"> </w:t>
            </w:r>
            <w:r>
              <w:rPr>
                <w:spacing w:val="-2"/>
                <w:sz w:val="20"/>
              </w:rPr>
              <w:t>judiciais</w:t>
            </w:r>
          </w:p>
        </w:tc>
        <w:tc>
          <w:tcPr>
            <w:tcW w:w="1392" w:type="dxa"/>
          </w:tcPr>
          <w:p w14:paraId="1FC83533" w14:textId="77777777" w:rsidR="006857A9" w:rsidRDefault="00606FBE">
            <w:pPr>
              <w:pStyle w:val="TableParagraph"/>
              <w:spacing w:before="22" w:line="214" w:lineRule="exact"/>
              <w:ind w:right="72"/>
              <w:jc w:val="right"/>
              <w:rPr>
                <w:sz w:val="20"/>
              </w:rPr>
            </w:pPr>
            <w:r>
              <w:rPr>
                <w:spacing w:val="-2"/>
                <w:sz w:val="20"/>
              </w:rPr>
              <w:t>(1.324)</w:t>
            </w:r>
          </w:p>
        </w:tc>
        <w:tc>
          <w:tcPr>
            <w:tcW w:w="160" w:type="dxa"/>
          </w:tcPr>
          <w:p w14:paraId="5EADA61D" w14:textId="77777777" w:rsidR="006857A9" w:rsidRDefault="006857A9">
            <w:pPr>
              <w:pStyle w:val="TableParagraph"/>
              <w:rPr>
                <w:rFonts w:ascii="Times New Roman"/>
                <w:sz w:val="18"/>
              </w:rPr>
            </w:pPr>
          </w:p>
        </w:tc>
        <w:tc>
          <w:tcPr>
            <w:tcW w:w="1398" w:type="dxa"/>
          </w:tcPr>
          <w:p w14:paraId="46CA9667" w14:textId="77777777" w:rsidR="006857A9" w:rsidRDefault="00606FBE">
            <w:pPr>
              <w:pStyle w:val="TableParagraph"/>
              <w:spacing w:before="22" w:line="214" w:lineRule="exact"/>
              <w:ind w:right="66"/>
              <w:jc w:val="right"/>
              <w:rPr>
                <w:sz w:val="20"/>
              </w:rPr>
            </w:pPr>
            <w:r>
              <w:rPr>
                <w:spacing w:val="-2"/>
                <w:sz w:val="20"/>
              </w:rPr>
              <w:t>1.069</w:t>
            </w:r>
          </w:p>
        </w:tc>
      </w:tr>
      <w:tr w:rsidR="006857A9" w14:paraId="299C3F08" w14:textId="77777777">
        <w:trPr>
          <w:trHeight w:val="254"/>
        </w:trPr>
        <w:tc>
          <w:tcPr>
            <w:tcW w:w="7095" w:type="dxa"/>
          </w:tcPr>
          <w:p w14:paraId="3817D41B" w14:textId="77777777" w:rsidR="006857A9" w:rsidRDefault="00606FBE">
            <w:pPr>
              <w:pStyle w:val="TableParagraph"/>
              <w:spacing w:line="227" w:lineRule="exact"/>
              <w:ind w:left="451"/>
              <w:rPr>
                <w:sz w:val="20"/>
              </w:rPr>
            </w:pPr>
            <w:r>
              <w:rPr>
                <w:sz w:val="20"/>
              </w:rPr>
              <w:t>Impostos</w:t>
            </w:r>
            <w:r>
              <w:rPr>
                <w:spacing w:val="-5"/>
                <w:sz w:val="20"/>
              </w:rPr>
              <w:t xml:space="preserve"> </w:t>
            </w:r>
            <w:r>
              <w:rPr>
                <w:sz w:val="20"/>
              </w:rPr>
              <w:t>a</w:t>
            </w:r>
            <w:r>
              <w:rPr>
                <w:spacing w:val="-7"/>
                <w:sz w:val="20"/>
              </w:rPr>
              <w:t xml:space="preserve"> </w:t>
            </w:r>
            <w:r>
              <w:rPr>
                <w:spacing w:val="-2"/>
                <w:sz w:val="20"/>
              </w:rPr>
              <w:t>recuperar</w:t>
            </w:r>
          </w:p>
        </w:tc>
        <w:tc>
          <w:tcPr>
            <w:tcW w:w="1392" w:type="dxa"/>
          </w:tcPr>
          <w:p w14:paraId="0530D918" w14:textId="77777777" w:rsidR="006857A9" w:rsidRDefault="00606FBE">
            <w:pPr>
              <w:pStyle w:val="TableParagraph"/>
              <w:spacing w:before="20" w:line="214" w:lineRule="exact"/>
              <w:ind w:right="71"/>
              <w:jc w:val="right"/>
              <w:rPr>
                <w:sz w:val="20"/>
              </w:rPr>
            </w:pPr>
            <w:r>
              <w:rPr>
                <w:spacing w:val="-5"/>
                <w:sz w:val="20"/>
              </w:rPr>
              <w:t>382</w:t>
            </w:r>
          </w:p>
        </w:tc>
        <w:tc>
          <w:tcPr>
            <w:tcW w:w="160" w:type="dxa"/>
          </w:tcPr>
          <w:p w14:paraId="3E05138F" w14:textId="77777777" w:rsidR="006857A9" w:rsidRDefault="006857A9">
            <w:pPr>
              <w:pStyle w:val="TableParagraph"/>
              <w:rPr>
                <w:rFonts w:ascii="Times New Roman"/>
                <w:sz w:val="18"/>
              </w:rPr>
            </w:pPr>
          </w:p>
        </w:tc>
        <w:tc>
          <w:tcPr>
            <w:tcW w:w="1398" w:type="dxa"/>
          </w:tcPr>
          <w:p w14:paraId="63CC245F" w14:textId="77777777" w:rsidR="006857A9" w:rsidRDefault="00606FBE">
            <w:pPr>
              <w:pStyle w:val="TableParagraph"/>
              <w:spacing w:before="20" w:line="214" w:lineRule="exact"/>
              <w:ind w:right="67"/>
              <w:jc w:val="right"/>
              <w:rPr>
                <w:sz w:val="20"/>
              </w:rPr>
            </w:pPr>
            <w:r>
              <w:rPr>
                <w:spacing w:val="-2"/>
                <w:sz w:val="20"/>
              </w:rPr>
              <w:t>(245)</w:t>
            </w:r>
          </w:p>
        </w:tc>
      </w:tr>
      <w:tr w:rsidR="006857A9" w14:paraId="43756481" w14:textId="77777777">
        <w:trPr>
          <w:trHeight w:val="254"/>
        </w:trPr>
        <w:tc>
          <w:tcPr>
            <w:tcW w:w="7095" w:type="dxa"/>
          </w:tcPr>
          <w:p w14:paraId="6A2AECAC" w14:textId="77777777" w:rsidR="006857A9" w:rsidRDefault="00606FBE">
            <w:pPr>
              <w:pStyle w:val="TableParagraph"/>
              <w:spacing w:line="227" w:lineRule="exact"/>
              <w:ind w:left="451"/>
              <w:rPr>
                <w:sz w:val="20"/>
              </w:rPr>
            </w:pPr>
            <w:r>
              <w:rPr>
                <w:sz w:val="20"/>
              </w:rPr>
              <w:t>Outros</w:t>
            </w:r>
            <w:r>
              <w:rPr>
                <w:spacing w:val="-8"/>
                <w:sz w:val="20"/>
              </w:rPr>
              <w:t xml:space="preserve"> </w:t>
            </w:r>
            <w:r>
              <w:rPr>
                <w:spacing w:val="-2"/>
                <w:sz w:val="20"/>
              </w:rPr>
              <w:t>ativos</w:t>
            </w:r>
          </w:p>
        </w:tc>
        <w:tc>
          <w:tcPr>
            <w:tcW w:w="1392" w:type="dxa"/>
          </w:tcPr>
          <w:p w14:paraId="0BC6695D" w14:textId="77777777" w:rsidR="006857A9" w:rsidRDefault="00606FBE">
            <w:pPr>
              <w:pStyle w:val="TableParagraph"/>
              <w:spacing w:before="20" w:line="214" w:lineRule="exact"/>
              <w:ind w:right="72"/>
              <w:jc w:val="right"/>
              <w:rPr>
                <w:sz w:val="20"/>
              </w:rPr>
            </w:pPr>
            <w:r>
              <w:rPr>
                <w:spacing w:val="-2"/>
                <w:sz w:val="20"/>
              </w:rPr>
              <w:t>(107)</w:t>
            </w:r>
          </w:p>
        </w:tc>
        <w:tc>
          <w:tcPr>
            <w:tcW w:w="160" w:type="dxa"/>
          </w:tcPr>
          <w:p w14:paraId="55C4D752" w14:textId="77777777" w:rsidR="006857A9" w:rsidRDefault="006857A9">
            <w:pPr>
              <w:pStyle w:val="TableParagraph"/>
              <w:rPr>
                <w:rFonts w:ascii="Times New Roman"/>
                <w:sz w:val="18"/>
              </w:rPr>
            </w:pPr>
          </w:p>
        </w:tc>
        <w:tc>
          <w:tcPr>
            <w:tcW w:w="1398" w:type="dxa"/>
          </w:tcPr>
          <w:p w14:paraId="7B854A04" w14:textId="77777777" w:rsidR="006857A9" w:rsidRDefault="00606FBE">
            <w:pPr>
              <w:pStyle w:val="TableParagraph"/>
              <w:spacing w:before="20" w:line="214" w:lineRule="exact"/>
              <w:ind w:right="65"/>
              <w:jc w:val="right"/>
              <w:rPr>
                <w:sz w:val="20"/>
              </w:rPr>
            </w:pPr>
            <w:r>
              <w:rPr>
                <w:sz w:val="20"/>
              </w:rPr>
              <w:t>-</w:t>
            </w:r>
          </w:p>
        </w:tc>
      </w:tr>
      <w:tr w:rsidR="006857A9" w14:paraId="75F49C0D" w14:textId="77777777">
        <w:trPr>
          <w:trHeight w:val="255"/>
        </w:trPr>
        <w:tc>
          <w:tcPr>
            <w:tcW w:w="7095" w:type="dxa"/>
          </w:tcPr>
          <w:p w14:paraId="099D75D1" w14:textId="77777777" w:rsidR="006857A9" w:rsidRDefault="00606FBE">
            <w:pPr>
              <w:pStyle w:val="TableParagraph"/>
              <w:spacing w:line="227" w:lineRule="exact"/>
              <w:ind w:left="451"/>
              <w:rPr>
                <w:sz w:val="20"/>
              </w:rPr>
            </w:pPr>
            <w:r>
              <w:rPr>
                <w:spacing w:val="-2"/>
                <w:sz w:val="20"/>
              </w:rPr>
              <w:t>Fornecedores</w:t>
            </w:r>
          </w:p>
        </w:tc>
        <w:tc>
          <w:tcPr>
            <w:tcW w:w="1392" w:type="dxa"/>
          </w:tcPr>
          <w:p w14:paraId="78BD9B4E" w14:textId="77777777" w:rsidR="006857A9" w:rsidRDefault="00606FBE">
            <w:pPr>
              <w:pStyle w:val="TableParagraph"/>
              <w:spacing w:before="23" w:line="213" w:lineRule="exact"/>
              <w:ind w:right="69"/>
              <w:jc w:val="right"/>
              <w:rPr>
                <w:sz w:val="20"/>
              </w:rPr>
            </w:pPr>
            <w:r>
              <w:rPr>
                <w:spacing w:val="-5"/>
                <w:sz w:val="20"/>
              </w:rPr>
              <w:t>969</w:t>
            </w:r>
          </w:p>
        </w:tc>
        <w:tc>
          <w:tcPr>
            <w:tcW w:w="160" w:type="dxa"/>
          </w:tcPr>
          <w:p w14:paraId="1CFBEB03" w14:textId="77777777" w:rsidR="006857A9" w:rsidRDefault="006857A9">
            <w:pPr>
              <w:pStyle w:val="TableParagraph"/>
              <w:rPr>
                <w:rFonts w:ascii="Times New Roman"/>
                <w:sz w:val="18"/>
              </w:rPr>
            </w:pPr>
          </w:p>
        </w:tc>
        <w:tc>
          <w:tcPr>
            <w:tcW w:w="1398" w:type="dxa"/>
          </w:tcPr>
          <w:p w14:paraId="07738652" w14:textId="77777777" w:rsidR="006857A9" w:rsidRDefault="00606FBE">
            <w:pPr>
              <w:pStyle w:val="TableParagraph"/>
              <w:spacing w:before="23" w:line="213" w:lineRule="exact"/>
              <w:ind w:right="64"/>
              <w:jc w:val="right"/>
              <w:rPr>
                <w:sz w:val="20"/>
              </w:rPr>
            </w:pPr>
            <w:r>
              <w:rPr>
                <w:spacing w:val="-5"/>
                <w:sz w:val="20"/>
              </w:rPr>
              <w:t>658</w:t>
            </w:r>
          </w:p>
        </w:tc>
      </w:tr>
      <w:tr w:rsidR="006857A9" w14:paraId="0511B528" w14:textId="77777777">
        <w:trPr>
          <w:trHeight w:val="255"/>
        </w:trPr>
        <w:tc>
          <w:tcPr>
            <w:tcW w:w="7095" w:type="dxa"/>
          </w:tcPr>
          <w:p w14:paraId="44139BA1" w14:textId="77777777" w:rsidR="006857A9" w:rsidRDefault="00606FBE">
            <w:pPr>
              <w:pStyle w:val="TableParagraph"/>
              <w:spacing w:line="225" w:lineRule="exact"/>
              <w:ind w:left="451"/>
              <w:rPr>
                <w:sz w:val="20"/>
              </w:rPr>
            </w:pPr>
            <w:r>
              <w:rPr>
                <w:sz w:val="20"/>
              </w:rPr>
              <w:t>Obrigações</w:t>
            </w:r>
            <w:r>
              <w:rPr>
                <w:spacing w:val="-14"/>
                <w:sz w:val="20"/>
              </w:rPr>
              <w:t xml:space="preserve"> </w:t>
            </w:r>
            <w:r>
              <w:rPr>
                <w:spacing w:val="-2"/>
                <w:sz w:val="20"/>
              </w:rPr>
              <w:t>tributárias</w:t>
            </w:r>
          </w:p>
        </w:tc>
        <w:tc>
          <w:tcPr>
            <w:tcW w:w="1392" w:type="dxa"/>
          </w:tcPr>
          <w:p w14:paraId="3F464189" w14:textId="77777777" w:rsidR="006857A9" w:rsidRDefault="00606FBE">
            <w:pPr>
              <w:pStyle w:val="TableParagraph"/>
              <w:spacing w:before="22" w:line="214" w:lineRule="exact"/>
              <w:ind w:right="72"/>
              <w:jc w:val="right"/>
              <w:rPr>
                <w:sz w:val="20"/>
              </w:rPr>
            </w:pPr>
            <w:r>
              <w:rPr>
                <w:spacing w:val="-2"/>
                <w:sz w:val="20"/>
              </w:rPr>
              <w:t>(2.109)</w:t>
            </w:r>
          </w:p>
        </w:tc>
        <w:tc>
          <w:tcPr>
            <w:tcW w:w="160" w:type="dxa"/>
          </w:tcPr>
          <w:p w14:paraId="054CFAA4" w14:textId="77777777" w:rsidR="006857A9" w:rsidRDefault="006857A9">
            <w:pPr>
              <w:pStyle w:val="TableParagraph"/>
              <w:rPr>
                <w:rFonts w:ascii="Times New Roman"/>
                <w:sz w:val="18"/>
              </w:rPr>
            </w:pPr>
          </w:p>
        </w:tc>
        <w:tc>
          <w:tcPr>
            <w:tcW w:w="1398" w:type="dxa"/>
          </w:tcPr>
          <w:p w14:paraId="75381F32" w14:textId="77777777" w:rsidR="006857A9" w:rsidRDefault="00606FBE">
            <w:pPr>
              <w:pStyle w:val="TableParagraph"/>
              <w:spacing w:before="22" w:line="214" w:lineRule="exact"/>
              <w:ind w:right="65"/>
              <w:jc w:val="right"/>
              <w:rPr>
                <w:sz w:val="20"/>
              </w:rPr>
            </w:pPr>
            <w:r>
              <w:rPr>
                <w:spacing w:val="-2"/>
                <w:sz w:val="20"/>
              </w:rPr>
              <w:t>(1.111)</w:t>
            </w:r>
          </w:p>
        </w:tc>
      </w:tr>
      <w:tr w:rsidR="006857A9" w14:paraId="4B946747" w14:textId="77777777">
        <w:trPr>
          <w:trHeight w:val="254"/>
        </w:trPr>
        <w:tc>
          <w:tcPr>
            <w:tcW w:w="7095" w:type="dxa"/>
          </w:tcPr>
          <w:p w14:paraId="135F79E7" w14:textId="77777777" w:rsidR="006857A9" w:rsidRDefault="00606FBE">
            <w:pPr>
              <w:pStyle w:val="TableParagraph"/>
              <w:spacing w:line="227" w:lineRule="exact"/>
              <w:ind w:left="451"/>
              <w:rPr>
                <w:sz w:val="20"/>
              </w:rPr>
            </w:pPr>
            <w:r>
              <w:rPr>
                <w:sz w:val="20"/>
              </w:rPr>
              <w:t>Obrigações</w:t>
            </w:r>
            <w:r>
              <w:rPr>
                <w:spacing w:val="-10"/>
                <w:sz w:val="20"/>
              </w:rPr>
              <w:t xml:space="preserve"> </w:t>
            </w:r>
            <w:r>
              <w:rPr>
                <w:sz w:val="20"/>
              </w:rPr>
              <w:t>trabalhistas</w:t>
            </w:r>
            <w:r>
              <w:rPr>
                <w:spacing w:val="-10"/>
                <w:sz w:val="20"/>
              </w:rPr>
              <w:t xml:space="preserve"> </w:t>
            </w:r>
            <w:r>
              <w:rPr>
                <w:sz w:val="20"/>
              </w:rPr>
              <w:t>e</w:t>
            </w:r>
            <w:r>
              <w:rPr>
                <w:spacing w:val="-12"/>
                <w:sz w:val="20"/>
              </w:rPr>
              <w:t xml:space="preserve"> </w:t>
            </w:r>
            <w:r>
              <w:rPr>
                <w:spacing w:val="-2"/>
                <w:sz w:val="20"/>
              </w:rPr>
              <w:t>sociais</w:t>
            </w:r>
          </w:p>
        </w:tc>
        <w:tc>
          <w:tcPr>
            <w:tcW w:w="1392" w:type="dxa"/>
          </w:tcPr>
          <w:p w14:paraId="50D45980" w14:textId="77777777" w:rsidR="006857A9" w:rsidRDefault="00606FBE">
            <w:pPr>
              <w:pStyle w:val="TableParagraph"/>
              <w:spacing w:before="20" w:line="214" w:lineRule="exact"/>
              <w:ind w:right="68"/>
              <w:jc w:val="right"/>
              <w:rPr>
                <w:sz w:val="20"/>
              </w:rPr>
            </w:pPr>
            <w:r>
              <w:rPr>
                <w:spacing w:val="-2"/>
                <w:sz w:val="20"/>
              </w:rPr>
              <w:t>6.888</w:t>
            </w:r>
          </w:p>
        </w:tc>
        <w:tc>
          <w:tcPr>
            <w:tcW w:w="160" w:type="dxa"/>
          </w:tcPr>
          <w:p w14:paraId="7D7A6162" w14:textId="77777777" w:rsidR="006857A9" w:rsidRDefault="006857A9">
            <w:pPr>
              <w:pStyle w:val="TableParagraph"/>
              <w:rPr>
                <w:rFonts w:ascii="Times New Roman"/>
                <w:sz w:val="18"/>
              </w:rPr>
            </w:pPr>
          </w:p>
        </w:tc>
        <w:tc>
          <w:tcPr>
            <w:tcW w:w="1398" w:type="dxa"/>
          </w:tcPr>
          <w:p w14:paraId="5AF6DD4B" w14:textId="77777777" w:rsidR="006857A9" w:rsidRDefault="00606FBE">
            <w:pPr>
              <w:pStyle w:val="TableParagraph"/>
              <w:spacing w:before="20" w:line="214" w:lineRule="exact"/>
              <w:ind w:right="64"/>
              <w:jc w:val="right"/>
              <w:rPr>
                <w:sz w:val="20"/>
              </w:rPr>
            </w:pPr>
            <w:r>
              <w:rPr>
                <w:spacing w:val="-2"/>
                <w:sz w:val="20"/>
              </w:rPr>
              <w:t>9.227</w:t>
            </w:r>
          </w:p>
        </w:tc>
      </w:tr>
      <w:tr w:rsidR="006857A9" w14:paraId="57962864" w14:textId="77777777">
        <w:trPr>
          <w:trHeight w:val="254"/>
        </w:trPr>
        <w:tc>
          <w:tcPr>
            <w:tcW w:w="7095" w:type="dxa"/>
          </w:tcPr>
          <w:p w14:paraId="174AF140" w14:textId="77777777" w:rsidR="006857A9" w:rsidRDefault="00606FBE">
            <w:pPr>
              <w:pStyle w:val="TableParagraph"/>
              <w:spacing w:line="227" w:lineRule="exact"/>
              <w:ind w:left="451"/>
              <w:rPr>
                <w:sz w:val="20"/>
              </w:rPr>
            </w:pPr>
            <w:r>
              <w:rPr>
                <w:sz w:val="20"/>
              </w:rPr>
              <w:t>Previdência</w:t>
            </w:r>
            <w:r>
              <w:rPr>
                <w:spacing w:val="-14"/>
                <w:sz w:val="20"/>
              </w:rPr>
              <w:t xml:space="preserve"> </w:t>
            </w:r>
            <w:r>
              <w:rPr>
                <w:sz w:val="20"/>
              </w:rPr>
              <w:t>privada</w:t>
            </w:r>
            <w:r>
              <w:rPr>
                <w:spacing w:val="-13"/>
                <w:sz w:val="20"/>
              </w:rPr>
              <w:t xml:space="preserve"> </w:t>
            </w:r>
            <w:r>
              <w:rPr>
                <w:spacing w:val="-2"/>
                <w:sz w:val="20"/>
              </w:rPr>
              <w:t>complementar</w:t>
            </w:r>
          </w:p>
        </w:tc>
        <w:tc>
          <w:tcPr>
            <w:tcW w:w="1392" w:type="dxa"/>
          </w:tcPr>
          <w:p w14:paraId="3115F1A7" w14:textId="77777777" w:rsidR="006857A9" w:rsidRDefault="00606FBE">
            <w:pPr>
              <w:pStyle w:val="TableParagraph"/>
              <w:spacing w:before="20" w:line="214" w:lineRule="exact"/>
              <w:ind w:right="68"/>
              <w:jc w:val="right"/>
              <w:rPr>
                <w:sz w:val="20"/>
              </w:rPr>
            </w:pPr>
            <w:r>
              <w:rPr>
                <w:spacing w:val="-2"/>
                <w:sz w:val="20"/>
              </w:rPr>
              <w:t>1.060</w:t>
            </w:r>
          </w:p>
        </w:tc>
        <w:tc>
          <w:tcPr>
            <w:tcW w:w="160" w:type="dxa"/>
          </w:tcPr>
          <w:p w14:paraId="31E45F7F" w14:textId="77777777" w:rsidR="006857A9" w:rsidRDefault="006857A9">
            <w:pPr>
              <w:pStyle w:val="TableParagraph"/>
              <w:rPr>
                <w:rFonts w:ascii="Times New Roman"/>
                <w:sz w:val="18"/>
              </w:rPr>
            </w:pPr>
          </w:p>
        </w:tc>
        <w:tc>
          <w:tcPr>
            <w:tcW w:w="1398" w:type="dxa"/>
          </w:tcPr>
          <w:p w14:paraId="21305E16" w14:textId="77777777" w:rsidR="006857A9" w:rsidRDefault="00606FBE">
            <w:pPr>
              <w:pStyle w:val="TableParagraph"/>
              <w:spacing w:before="20" w:line="214" w:lineRule="exact"/>
              <w:ind w:right="64"/>
              <w:jc w:val="right"/>
              <w:rPr>
                <w:sz w:val="20"/>
              </w:rPr>
            </w:pPr>
            <w:r>
              <w:rPr>
                <w:spacing w:val="-5"/>
                <w:sz w:val="20"/>
              </w:rPr>
              <w:t>101</w:t>
            </w:r>
          </w:p>
        </w:tc>
      </w:tr>
      <w:tr w:rsidR="006857A9" w14:paraId="2E04F673" w14:textId="77777777">
        <w:trPr>
          <w:trHeight w:val="276"/>
        </w:trPr>
        <w:tc>
          <w:tcPr>
            <w:tcW w:w="7095" w:type="dxa"/>
          </w:tcPr>
          <w:p w14:paraId="36985939" w14:textId="77777777" w:rsidR="006857A9" w:rsidRDefault="00606FBE">
            <w:pPr>
              <w:pStyle w:val="TableParagraph"/>
              <w:spacing w:line="227" w:lineRule="exact"/>
              <w:ind w:left="451"/>
              <w:rPr>
                <w:sz w:val="20"/>
              </w:rPr>
            </w:pPr>
            <w:r>
              <w:rPr>
                <w:sz w:val="20"/>
              </w:rPr>
              <w:t>Obrigações</w:t>
            </w:r>
            <w:r>
              <w:rPr>
                <w:spacing w:val="-6"/>
                <w:sz w:val="20"/>
              </w:rPr>
              <w:t xml:space="preserve"> </w:t>
            </w:r>
            <w:r>
              <w:rPr>
                <w:sz w:val="20"/>
              </w:rPr>
              <w:t>com</w:t>
            </w:r>
            <w:r>
              <w:rPr>
                <w:spacing w:val="-7"/>
                <w:sz w:val="20"/>
              </w:rPr>
              <w:t xml:space="preserve"> </w:t>
            </w:r>
            <w:r>
              <w:rPr>
                <w:sz w:val="20"/>
              </w:rPr>
              <w:t>Cessão</w:t>
            </w:r>
            <w:r>
              <w:rPr>
                <w:spacing w:val="-7"/>
                <w:sz w:val="20"/>
              </w:rPr>
              <w:t xml:space="preserve"> </w:t>
            </w:r>
            <w:r>
              <w:rPr>
                <w:sz w:val="20"/>
              </w:rPr>
              <w:t>de</w:t>
            </w:r>
            <w:r>
              <w:rPr>
                <w:spacing w:val="-7"/>
                <w:sz w:val="20"/>
              </w:rPr>
              <w:t xml:space="preserve"> </w:t>
            </w:r>
            <w:r>
              <w:rPr>
                <w:spacing w:val="-2"/>
                <w:sz w:val="20"/>
              </w:rPr>
              <w:t>pessoal</w:t>
            </w:r>
          </w:p>
        </w:tc>
        <w:tc>
          <w:tcPr>
            <w:tcW w:w="1392" w:type="dxa"/>
          </w:tcPr>
          <w:p w14:paraId="0DA3B1D5" w14:textId="77777777" w:rsidR="006857A9" w:rsidRDefault="00606FBE">
            <w:pPr>
              <w:pStyle w:val="TableParagraph"/>
              <w:tabs>
                <w:tab w:val="left" w:pos="1210"/>
              </w:tabs>
              <w:spacing w:before="37" w:line="219" w:lineRule="exact"/>
              <w:ind w:right="-15"/>
              <w:jc w:val="right"/>
              <w:rPr>
                <w:sz w:val="20"/>
              </w:rPr>
            </w:pPr>
            <w:r>
              <w:rPr>
                <w:sz w:val="20"/>
                <w:u w:val="single"/>
              </w:rPr>
              <w:tab/>
            </w:r>
            <w:r>
              <w:rPr>
                <w:spacing w:val="-10"/>
                <w:sz w:val="20"/>
                <w:u w:val="single"/>
              </w:rPr>
              <w:t>1</w:t>
            </w:r>
            <w:r>
              <w:rPr>
                <w:spacing w:val="40"/>
                <w:sz w:val="20"/>
                <w:u w:val="single"/>
              </w:rPr>
              <w:t xml:space="preserve"> </w:t>
            </w:r>
          </w:p>
        </w:tc>
        <w:tc>
          <w:tcPr>
            <w:tcW w:w="160" w:type="dxa"/>
          </w:tcPr>
          <w:p w14:paraId="5BE9EEDA" w14:textId="77777777" w:rsidR="006857A9" w:rsidRDefault="006857A9">
            <w:pPr>
              <w:pStyle w:val="TableParagraph"/>
              <w:rPr>
                <w:rFonts w:ascii="Times New Roman"/>
                <w:sz w:val="18"/>
              </w:rPr>
            </w:pPr>
          </w:p>
        </w:tc>
        <w:tc>
          <w:tcPr>
            <w:tcW w:w="1398" w:type="dxa"/>
          </w:tcPr>
          <w:p w14:paraId="387CFD0F" w14:textId="77777777" w:rsidR="006857A9" w:rsidRDefault="00606FBE">
            <w:pPr>
              <w:pStyle w:val="TableParagraph"/>
              <w:tabs>
                <w:tab w:val="left" w:pos="1216"/>
              </w:tabs>
              <w:spacing w:before="37" w:line="219" w:lineRule="exact"/>
              <w:ind w:right="-15"/>
              <w:jc w:val="right"/>
              <w:rPr>
                <w:sz w:val="20"/>
              </w:rPr>
            </w:pPr>
            <w:r>
              <w:rPr>
                <w:sz w:val="20"/>
                <w:u w:val="single"/>
              </w:rPr>
              <w:tab/>
            </w:r>
            <w:r>
              <w:rPr>
                <w:spacing w:val="-10"/>
                <w:sz w:val="20"/>
                <w:u w:val="single"/>
              </w:rPr>
              <w:t>1</w:t>
            </w:r>
            <w:r>
              <w:rPr>
                <w:spacing w:val="40"/>
                <w:sz w:val="20"/>
                <w:u w:val="single"/>
              </w:rPr>
              <w:t xml:space="preserve"> </w:t>
            </w:r>
          </w:p>
        </w:tc>
      </w:tr>
      <w:tr w:rsidR="006857A9" w14:paraId="4EDC205F" w14:textId="77777777">
        <w:trPr>
          <w:trHeight w:val="259"/>
        </w:trPr>
        <w:tc>
          <w:tcPr>
            <w:tcW w:w="7095" w:type="dxa"/>
          </w:tcPr>
          <w:p w14:paraId="0F6F76FE" w14:textId="77777777" w:rsidR="006857A9" w:rsidRDefault="00606FBE">
            <w:pPr>
              <w:pStyle w:val="TableParagraph"/>
              <w:spacing w:before="1"/>
              <w:ind w:left="50"/>
              <w:rPr>
                <w:rFonts w:ascii="Arial"/>
                <w:b/>
                <w:sz w:val="20"/>
              </w:rPr>
            </w:pPr>
            <w:r>
              <w:rPr>
                <w:rFonts w:ascii="Arial"/>
                <w:b/>
                <w:sz w:val="20"/>
              </w:rPr>
              <w:t>Caixa</w:t>
            </w:r>
            <w:r>
              <w:rPr>
                <w:rFonts w:ascii="Arial"/>
                <w:b/>
                <w:spacing w:val="-8"/>
                <w:sz w:val="20"/>
              </w:rPr>
              <w:t xml:space="preserve"> </w:t>
            </w:r>
            <w:r>
              <w:rPr>
                <w:rFonts w:ascii="Arial"/>
                <w:b/>
                <w:sz w:val="20"/>
              </w:rPr>
              <w:t>gerado</w:t>
            </w:r>
            <w:r>
              <w:rPr>
                <w:rFonts w:ascii="Arial"/>
                <w:b/>
                <w:spacing w:val="-8"/>
                <w:sz w:val="20"/>
              </w:rPr>
              <w:t xml:space="preserve"> </w:t>
            </w:r>
            <w:r>
              <w:rPr>
                <w:rFonts w:ascii="Arial"/>
                <w:b/>
                <w:sz w:val="20"/>
              </w:rPr>
              <w:t>pelas</w:t>
            </w:r>
            <w:r>
              <w:rPr>
                <w:rFonts w:ascii="Arial"/>
                <w:b/>
                <w:spacing w:val="-10"/>
                <w:sz w:val="20"/>
              </w:rPr>
              <w:t xml:space="preserve"> </w:t>
            </w:r>
            <w:r>
              <w:rPr>
                <w:rFonts w:ascii="Arial"/>
                <w:b/>
                <w:sz w:val="20"/>
              </w:rPr>
              <w:t>atividades</w:t>
            </w:r>
            <w:r>
              <w:rPr>
                <w:rFonts w:ascii="Arial"/>
                <w:b/>
                <w:spacing w:val="-10"/>
                <w:sz w:val="20"/>
              </w:rPr>
              <w:t xml:space="preserve"> </w:t>
            </w:r>
            <w:r>
              <w:rPr>
                <w:rFonts w:ascii="Arial"/>
                <w:b/>
                <w:spacing w:val="-2"/>
                <w:sz w:val="20"/>
              </w:rPr>
              <w:t>operacionais</w:t>
            </w:r>
          </w:p>
        </w:tc>
        <w:tc>
          <w:tcPr>
            <w:tcW w:w="1392" w:type="dxa"/>
          </w:tcPr>
          <w:p w14:paraId="4234A040" w14:textId="77777777" w:rsidR="006857A9" w:rsidRDefault="00606FBE">
            <w:pPr>
              <w:pStyle w:val="TableParagraph"/>
              <w:spacing w:before="25" w:line="214" w:lineRule="exact"/>
              <w:ind w:right="72"/>
              <w:jc w:val="right"/>
              <w:rPr>
                <w:rFonts w:ascii="Arial"/>
                <w:b/>
                <w:sz w:val="20"/>
              </w:rPr>
            </w:pPr>
            <w:r>
              <w:rPr>
                <w:rFonts w:ascii="Arial"/>
                <w:b/>
                <w:spacing w:val="-2"/>
                <w:sz w:val="20"/>
              </w:rPr>
              <w:t>(85.490)</w:t>
            </w:r>
          </w:p>
        </w:tc>
        <w:tc>
          <w:tcPr>
            <w:tcW w:w="160" w:type="dxa"/>
          </w:tcPr>
          <w:p w14:paraId="77F49701" w14:textId="77777777" w:rsidR="006857A9" w:rsidRDefault="006857A9">
            <w:pPr>
              <w:pStyle w:val="TableParagraph"/>
              <w:rPr>
                <w:rFonts w:ascii="Times New Roman"/>
                <w:sz w:val="18"/>
              </w:rPr>
            </w:pPr>
          </w:p>
        </w:tc>
        <w:tc>
          <w:tcPr>
            <w:tcW w:w="1398" w:type="dxa"/>
          </w:tcPr>
          <w:p w14:paraId="7D5206CF" w14:textId="77777777" w:rsidR="006857A9" w:rsidRDefault="00606FBE">
            <w:pPr>
              <w:pStyle w:val="TableParagraph"/>
              <w:spacing w:before="25" w:line="214" w:lineRule="exact"/>
              <w:ind w:right="67"/>
              <w:jc w:val="right"/>
              <w:rPr>
                <w:rFonts w:ascii="Arial"/>
                <w:b/>
                <w:sz w:val="20"/>
              </w:rPr>
            </w:pPr>
            <w:r>
              <w:rPr>
                <w:rFonts w:ascii="Arial"/>
                <w:b/>
                <w:spacing w:val="-2"/>
                <w:sz w:val="20"/>
              </w:rPr>
              <w:t>(77.388)</w:t>
            </w:r>
          </w:p>
        </w:tc>
      </w:tr>
      <w:tr w:rsidR="006857A9" w14:paraId="5D23A47E" w14:textId="77777777">
        <w:trPr>
          <w:trHeight w:val="259"/>
        </w:trPr>
        <w:tc>
          <w:tcPr>
            <w:tcW w:w="7095" w:type="dxa"/>
          </w:tcPr>
          <w:p w14:paraId="6DD2A903" w14:textId="77777777" w:rsidR="006857A9" w:rsidRDefault="00606FBE">
            <w:pPr>
              <w:pStyle w:val="TableParagraph"/>
              <w:spacing w:line="227" w:lineRule="exact"/>
              <w:ind w:left="436"/>
              <w:rPr>
                <w:sz w:val="20"/>
              </w:rPr>
            </w:pPr>
            <w:r>
              <w:rPr>
                <w:sz w:val="20"/>
              </w:rPr>
              <w:t>Imposto</w:t>
            </w:r>
            <w:r>
              <w:rPr>
                <w:spacing w:val="-8"/>
                <w:sz w:val="20"/>
              </w:rPr>
              <w:t xml:space="preserve"> </w:t>
            </w:r>
            <w:r>
              <w:rPr>
                <w:sz w:val="20"/>
              </w:rPr>
              <w:t>de</w:t>
            </w:r>
            <w:r>
              <w:rPr>
                <w:spacing w:val="-5"/>
                <w:sz w:val="20"/>
              </w:rPr>
              <w:t xml:space="preserve"> </w:t>
            </w:r>
            <w:r>
              <w:rPr>
                <w:sz w:val="20"/>
              </w:rPr>
              <w:t>renda</w:t>
            </w:r>
            <w:r>
              <w:rPr>
                <w:spacing w:val="-7"/>
                <w:sz w:val="20"/>
              </w:rPr>
              <w:t xml:space="preserve"> </w:t>
            </w:r>
            <w:r>
              <w:rPr>
                <w:sz w:val="20"/>
              </w:rPr>
              <w:t>e</w:t>
            </w:r>
            <w:r>
              <w:rPr>
                <w:spacing w:val="-8"/>
                <w:sz w:val="20"/>
              </w:rPr>
              <w:t xml:space="preserve"> </w:t>
            </w:r>
            <w:r>
              <w:rPr>
                <w:sz w:val="20"/>
              </w:rPr>
              <w:t>contribuição</w:t>
            </w:r>
            <w:r>
              <w:rPr>
                <w:spacing w:val="-6"/>
                <w:sz w:val="20"/>
              </w:rPr>
              <w:t xml:space="preserve"> </w:t>
            </w:r>
            <w:r>
              <w:rPr>
                <w:sz w:val="20"/>
              </w:rPr>
              <w:t>social</w:t>
            </w:r>
            <w:r>
              <w:rPr>
                <w:spacing w:val="-8"/>
                <w:sz w:val="20"/>
              </w:rPr>
              <w:t xml:space="preserve"> </w:t>
            </w:r>
            <w:r>
              <w:rPr>
                <w:spacing w:val="-4"/>
                <w:sz w:val="20"/>
              </w:rPr>
              <w:t>pagos</w:t>
            </w:r>
          </w:p>
        </w:tc>
        <w:tc>
          <w:tcPr>
            <w:tcW w:w="1392" w:type="dxa"/>
          </w:tcPr>
          <w:p w14:paraId="45AAC363" w14:textId="77777777" w:rsidR="006857A9" w:rsidRDefault="00606FBE">
            <w:pPr>
              <w:pStyle w:val="TableParagraph"/>
              <w:tabs>
                <w:tab w:val="left" w:pos="1075"/>
              </w:tabs>
              <w:spacing w:before="20" w:line="219" w:lineRule="exact"/>
              <w:ind w:right="-15"/>
              <w:jc w:val="right"/>
              <w:rPr>
                <w:sz w:val="20"/>
              </w:rPr>
            </w:pPr>
            <w:r>
              <w:rPr>
                <w:sz w:val="20"/>
                <w:u w:val="single"/>
              </w:rPr>
              <w:tab/>
            </w:r>
            <w:r>
              <w:rPr>
                <w:spacing w:val="-5"/>
                <w:sz w:val="20"/>
                <w:u w:val="single"/>
              </w:rPr>
              <w:t>(6)</w:t>
            </w:r>
            <w:r>
              <w:rPr>
                <w:spacing w:val="40"/>
                <w:sz w:val="20"/>
                <w:u w:val="single"/>
              </w:rPr>
              <w:t xml:space="preserve"> </w:t>
            </w:r>
          </w:p>
        </w:tc>
        <w:tc>
          <w:tcPr>
            <w:tcW w:w="160" w:type="dxa"/>
          </w:tcPr>
          <w:p w14:paraId="43168B00" w14:textId="77777777" w:rsidR="006857A9" w:rsidRDefault="006857A9">
            <w:pPr>
              <w:pStyle w:val="TableParagraph"/>
              <w:rPr>
                <w:rFonts w:ascii="Times New Roman"/>
                <w:sz w:val="18"/>
              </w:rPr>
            </w:pPr>
          </w:p>
        </w:tc>
        <w:tc>
          <w:tcPr>
            <w:tcW w:w="1398" w:type="dxa"/>
          </w:tcPr>
          <w:p w14:paraId="52DF5744" w14:textId="77777777" w:rsidR="006857A9" w:rsidRDefault="00606FBE">
            <w:pPr>
              <w:pStyle w:val="TableParagraph"/>
              <w:tabs>
                <w:tab w:val="left" w:pos="861"/>
              </w:tabs>
              <w:spacing w:before="20" w:line="219" w:lineRule="exact"/>
              <w:ind w:right="-15"/>
              <w:jc w:val="right"/>
              <w:rPr>
                <w:sz w:val="20"/>
              </w:rPr>
            </w:pPr>
            <w:r>
              <w:rPr>
                <w:sz w:val="20"/>
                <w:u w:val="single"/>
              </w:rPr>
              <w:tab/>
            </w:r>
            <w:r>
              <w:rPr>
                <w:spacing w:val="-2"/>
                <w:sz w:val="20"/>
                <w:u w:val="single"/>
              </w:rPr>
              <w:t>(245)</w:t>
            </w:r>
            <w:r>
              <w:rPr>
                <w:spacing w:val="40"/>
                <w:sz w:val="20"/>
                <w:u w:val="single"/>
              </w:rPr>
              <w:t xml:space="preserve"> </w:t>
            </w:r>
          </w:p>
        </w:tc>
      </w:tr>
      <w:tr w:rsidR="006857A9" w14:paraId="1ED661BE" w14:textId="77777777">
        <w:trPr>
          <w:trHeight w:val="520"/>
        </w:trPr>
        <w:tc>
          <w:tcPr>
            <w:tcW w:w="7095" w:type="dxa"/>
          </w:tcPr>
          <w:p w14:paraId="3B6A58FB" w14:textId="77777777" w:rsidR="006857A9" w:rsidRDefault="00606FBE">
            <w:pPr>
              <w:pStyle w:val="TableParagraph"/>
              <w:spacing w:before="1"/>
              <w:ind w:left="50"/>
              <w:rPr>
                <w:rFonts w:ascii="Arial" w:hAnsi="Arial"/>
                <w:b/>
                <w:sz w:val="20"/>
              </w:rPr>
            </w:pPr>
            <w:r>
              <w:rPr>
                <w:rFonts w:ascii="Arial" w:hAnsi="Arial"/>
                <w:b/>
                <w:sz w:val="20"/>
              </w:rPr>
              <w:t>Caixa</w:t>
            </w:r>
            <w:r>
              <w:rPr>
                <w:rFonts w:ascii="Arial" w:hAnsi="Arial"/>
                <w:b/>
                <w:spacing w:val="-8"/>
                <w:sz w:val="20"/>
              </w:rPr>
              <w:t xml:space="preserve"> </w:t>
            </w:r>
            <w:r>
              <w:rPr>
                <w:rFonts w:ascii="Arial" w:hAnsi="Arial"/>
                <w:b/>
                <w:sz w:val="20"/>
              </w:rPr>
              <w:t>líquido</w:t>
            </w:r>
            <w:r>
              <w:rPr>
                <w:rFonts w:ascii="Arial" w:hAnsi="Arial"/>
                <w:b/>
                <w:spacing w:val="-9"/>
                <w:sz w:val="20"/>
              </w:rPr>
              <w:t xml:space="preserve"> </w:t>
            </w:r>
            <w:r>
              <w:rPr>
                <w:rFonts w:ascii="Arial" w:hAnsi="Arial"/>
                <w:b/>
                <w:sz w:val="20"/>
              </w:rPr>
              <w:t>consumido</w:t>
            </w:r>
            <w:r>
              <w:rPr>
                <w:rFonts w:ascii="Arial" w:hAnsi="Arial"/>
                <w:b/>
                <w:spacing w:val="-7"/>
                <w:sz w:val="20"/>
              </w:rPr>
              <w:t xml:space="preserve"> </w:t>
            </w:r>
            <w:r>
              <w:rPr>
                <w:rFonts w:ascii="Arial" w:hAnsi="Arial"/>
                <w:b/>
                <w:sz w:val="20"/>
              </w:rPr>
              <w:t>pelas</w:t>
            </w:r>
            <w:r>
              <w:rPr>
                <w:rFonts w:ascii="Arial" w:hAnsi="Arial"/>
                <w:b/>
                <w:spacing w:val="-8"/>
                <w:sz w:val="20"/>
              </w:rPr>
              <w:t xml:space="preserve"> </w:t>
            </w:r>
            <w:r>
              <w:rPr>
                <w:rFonts w:ascii="Arial" w:hAnsi="Arial"/>
                <w:b/>
                <w:sz w:val="20"/>
              </w:rPr>
              <w:t>atividades</w:t>
            </w:r>
            <w:r>
              <w:rPr>
                <w:rFonts w:ascii="Arial" w:hAnsi="Arial"/>
                <w:b/>
                <w:spacing w:val="-11"/>
                <w:sz w:val="20"/>
              </w:rPr>
              <w:t xml:space="preserve"> </w:t>
            </w:r>
            <w:r>
              <w:rPr>
                <w:rFonts w:ascii="Arial" w:hAnsi="Arial"/>
                <w:b/>
                <w:spacing w:val="-2"/>
                <w:sz w:val="20"/>
              </w:rPr>
              <w:t>operacionais</w:t>
            </w:r>
          </w:p>
        </w:tc>
        <w:tc>
          <w:tcPr>
            <w:tcW w:w="1392" w:type="dxa"/>
          </w:tcPr>
          <w:p w14:paraId="79E45B8A" w14:textId="77777777" w:rsidR="006857A9" w:rsidRDefault="00606FBE">
            <w:pPr>
              <w:pStyle w:val="TableParagraph"/>
              <w:tabs>
                <w:tab w:val="left" w:pos="575"/>
              </w:tabs>
              <w:spacing w:before="28"/>
              <w:ind w:right="-15"/>
              <w:jc w:val="right"/>
              <w:rPr>
                <w:rFonts w:ascii="Arial"/>
                <w:b/>
                <w:sz w:val="20"/>
              </w:rPr>
            </w:pPr>
            <w:r>
              <w:rPr>
                <w:rFonts w:ascii="Arial"/>
                <w:b/>
                <w:sz w:val="20"/>
                <w:u w:val="single"/>
              </w:rPr>
              <w:tab/>
            </w:r>
            <w:r>
              <w:rPr>
                <w:rFonts w:ascii="Arial"/>
                <w:b/>
                <w:spacing w:val="-2"/>
                <w:sz w:val="20"/>
                <w:u w:val="single"/>
              </w:rPr>
              <w:t>(85.496)</w:t>
            </w:r>
            <w:r>
              <w:rPr>
                <w:rFonts w:ascii="Arial"/>
                <w:b/>
                <w:spacing w:val="40"/>
                <w:sz w:val="20"/>
                <w:u w:val="single"/>
              </w:rPr>
              <w:t xml:space="preserve"> </w:t>
            </w:r>
          </w:p>
        </w:tc>
        <w:tc>
          <w:tcPr>
            <w:tcW w:w="160" w:type="dxa"/>
          </w:tcPr>
          <w:p w14:paraId="4898AC7A" w14:textId="77777777" w:rsidR="006857A9" w:rsidRDefault="006857A9">
            <w:pPr>
              <w:pStyle w:val="TableParagraph"/>
              <w:rPr>
                <w:rFonts w:ascii="Times New Roman"/>
                <w:sz w:val="18"/>
              </w:rPr>
            </w:pPr>
          </w:p>
        </w:tc>
        <w:tc>
          <w:tcPr>
            <w:tcW w:w="1398" w:type="dxa"/>
          </w:tcPr>
          <w:p w14:paraId="241D9B2A" w14:textId="77777777" w:rsidR="006857A9" w:rsidRDefault="00606FBE">
            <w:pPr>
              <w:pStyle w:val="TableParagraph"/>
              <w:tabs>
                <w:tab w:val="left" w:pos="585"/>
              </w:tabs>
              <w:spacing w:before="28"/>
              <w:ind w:right="-15"/>
              <w:jc w:val="right"/>
              <w:rPr>
                <w:rFonts w:ascii="Arial"/>
                <w:b/>
                <w:sz w:val="20"/>
              </w:rPr>
            </w:pPr>
            <w:r>
              <w:rPr>
                <w:rFonts w:ascii="Arial"/>
                <w:b/>
                <w:sz w:val="20"/>
                <w:u w:val="single"/>
              </w:rPr>
              <w:tab/>
            </w:r>
            <w:r>
              <w:rPr>
                <w:rFonts w:ascii="Arial"/>
                <w:b/>
                <w:spacing w:val="-2"/>
                <w:sz w:val="20"/>
                <w:u w:val="single"/>
              </w:rPr>
              <w:t>(77.633)</w:t>
            </w:r>
            <w:r>
              <w:rPr>
                <w:rFonts w:ascii="Arial"/>
                <w:b/>
                <w:spacing w:val="40"/>
                <w:sz w:val="20"/>
                <w:u w:val="single"/>
              </w:rPr>
              <w:t xml:space="preserve"> </w:t>
            </w:r>
          </w:p>
        </w:tc>
      </w:tr>
      <w:tr w:rsidR="006857A9" w14:paraId="4D8032BC" w14:textId="77777777">
        <w:trPr>
          <w:trHeight w:val="502"/>
        </w:trPr>
        <w:tc>
          <w:tcPr>
            <w:tcW w:w="7095" w:type="dxa"/>
          </w:tcPr>
          <w:p w14:paraId="21707471" w14:textId="77777777" w:rsidR="006857A9" w:rsidRDefault="006857A9">
            <w:pPr>
              <w:pStyle w:val="TableParagraph"/>
              <w:spacing w:before="25"/>
              <w:rPr>
                <w:rFonts w:ascii="Arial"/>
                <w:b/>
                <w:sz w:val="20"/>
              </w:rPr>
            </w:pPr>
          </w:p>
          <w:p w14:paraId="722FD24A" w14:textId="77777777" w:rsidR="006857A9" w:rsidRDefault="00606FBE">
            <w:pPr>
              <w:pStyle w:val="TableParagraph"/>
              <w:spacing w:before="1" w:line="227" w:lineRule="exact"/>
              <w:ind w:left="50"/>
              <w:rPr>
                <w:rFonts w:ascii="Arial"/>
                <w:b/>
                <w:sz w:val="20"/>
              </w:rPr>
            </w:pPr>
            <w:r>
              <w:rPr>
                <w:rFonts w:ascii="Arial"/>
                <w:b/>
                <w:sz w:val="20"/>
              </w:rPr>
              <w:t>Fluxo</w:t>
            </w:r>
            <w:r>
              <w:rPr>
                <w:rFonts w:ascii="Arial"/>
                <w:b/>
                <w:spacing w:val="-6"/>
                <w:sz w:val="20"/>
              </w:rPr>
              <w:t xml:space="preserve"> </w:t>
            </w:r>
            <w:r>
              <w:rPr>
                <w:rFonts w:ascii="Arial"/>
                <w:b/>
                <w:sz w:val="20"/>
              </w:rPr>
              <w:t>de</w:t>
            </w:r>
            <w:r>
              <w:rPr>
                <w:rFonts w:ascii="Arial"/>
                <w:b/>
                <w:spacing w:val="-6"/>
                <w:sz w:val="20"/>
              </w:rPr>
              <w:t xml:space="preserve"> </w:t>
            </w:r>
            <w:r>
              <w:rPr>
                <w:rFonts w:ascii="Arial"/>
                <w:b/>
                <w:sz w:val="20"/>
              </w:rPr>
              <w:t>caixa</w:t>
            </w:r>
            <w:r>
              <w:rPr>
                <w:rFonts w:ascii="Arial"/>
                <w:b/>
                <w:spacing w:val="-7"/>
                <w:sz w:val="20"/>
              </w:rPr>
              <w:t xml:space="preserve"> </w:t>
            </w:r>
            <w:r>
              <w:rPr>
                <w:rFonts w:ascii="Arial"/>
                <w:b/>
                <w:sz w:val="20"/>
              </w:rPr>
              <w:t>das</w:t>
            </w:r>
            <w:r>
              <w:rPr>
                <w:rFonts w:ascii="Arial"/>
                <w:b/>
                <w:spacing w:val="-6"/>
                <w:sz w:val="20"/>
              </w:rPr>
              <w:t xml:space="preserve"> </w:t>
            </w:r>
            <w:r>
              <w:rPr>
                <w:rFonts w:ascii="Arial"/>
                <w:b/>
                <w:sz w:val="20"/>
              </w:rPr>
              <w:t>atividades</w:t>
            </w:r>
            <w:r>
              <w:rPr>
                <w:rFonts w:ascii="Arial"/>
                <w:b/>
                <w:spacing w:val="-6"/>
                <w:sz w:val="20"/>
              </w:rPr>
              <w:t xml:space="preserve"> </w:t>
            </w:r>
            <w:r>
              <w:rPr>
                <w:rFonts w:ascii="Arial"/>
                <w:b/>
                <w:sz w:val="20"/>
              </w:rPr>
              <w:t>de</w:t>
            </w:r>
            <w:r>
              <w:rPr>
                <w:rFonts w:ascii="Arial"/>
                <w:b/>
                <w:spacing w:val="-5"/>
                <w:sz w:val="20"/>
              </w:rPr>
              <w:t xml:space="preserve"> </w:t>
            </w:r>
            <w:r>
              <w:rPr>
                <w:rFonts w:ascii="Arial"/>
                <w:b/>
                <w:spacing w:val="-2"/>
                <w:sz w:val="20"/>
              </w:rPr>
              <w:t>investimentos</w:t>
            </w:r>
          </w:p>
        </w:tc>
        <w:tc>
          <w:tcPr>
            <w:tcW w:w="1392" w:type="dxa"/>
          </w:tcPr>
          <w:p w14:paraId="2FA34669" w14:textId="77777777" w:rsidR="006857A9" w:rsidRDefault="006857A9">
            <w:pPr>
              <w:pStyle w:val="TableParagraph"/>
              <w:rPr>
                <w:rFonts w:ascii="Times New Roman"/>
                <w:sz w:val="18"/>
              </w:rPr>
            </w:pPr>
          </w:p>
        </w:tc>
        <w:tc>
          <w:tcPr>
            <w:tcW w:w="160" w:type="dxa"/>
          </w:tcPr>
          <w:p w14:paraId="25D108C8" w14:textId="77777777" w:rsidR="006857A9" w:rsidRDefault="006857A9">
            <w:pPr>
              <w:pStyle w:val="TableParagraph"/>
              <w:rPr>
                <w:rFonts w:ascii="Times New Roman"/>
                <w:sz w:val="18"/>
              </w:rPr>
            </w:pPr>
          </w:p>
        </w:tc>
        <w:tc>
          <w:tcPr>
            <w:tcW w:w="1398" w:type="dxa"/>
          </w:tcPr>
          <w:p w14:paraId="5F4AA3F1" w14:textId="77777777" w:rsidR="006857A9" w:rsidRDefault="006857A9">
            <w:pPr>
              <w:pStyle w:val="TableParagraph"/>
              <w:rPr>
                <w:rFonts w:ascii="Times New Roman"/>
                <w:sz w:val="18"/>
              </w:rPr>
            </w:pPr>
          </w:p>
        </w:tc>
      </w:tr>
      <w:tr w:rsidR="006857A9" w14:paraId="123B8029" w14:textId="77777777">
        <w:trPr>
          <w:trHeight w:val="267"/>
        </w:trPr>
        <w:tc>
          <w:tcPr>
            <w:tcW w:w="7095" w:type="dxa"/>
          </w:tcPr>
          <w:p w14:paraId="4A273C80" w14:textId="77777777" w:rsidR="006857A9" w:rsidRDefault="00606FBE">
            <w:pPr>
              <w:pStyle w:val="TableParagraph"/>
              <w:spacing w:before="10"/>
              <w:ind w:left="451"/>
              <w:rPr>
                <w:sz w:val="20"/>
              </w:rPr>
            </w:pPr>
            <w:r>
              <w:rPr>
                <w:sz w:val="20"/>
              </w:rPr>
              <w:t>Aquisição</w:t>
            </w:r>
            <w:r>
              <w:rPr>
                <w:spacing w:val="-8"/>
                <w:sz w:val="20"/>
              </w:rPr>
              <w:t xml:space="preserve"> </w:t>
            </w:r>
            <w:r>
              <w:rPr>
                <w:sz w:val="20"/>
              </w:rPr>
              <w:t>de</w:t>
            </w:r>
            <w:r>
              <w:rPr>
                <w:spacing w:val="-7"/>
                <w:sz w:val="20"/>
              </w:rPr>
              <w:t xml:space="preserve"> </w:t>
            </w:r>
            <w:r>
              <w:rPr>
                <w:spacing w:val="-2"/>
                <w:sz w:val="20"/>
              </w:rPr>
              <w:t>Intangível</w:t>
            </w:r>
          </w:p>
        </w:tc>
        <w:tc>
          <w:tcPr>
            <w:tcW w:w="1392" w:type="dxa"/>
          </w:tcPr>
          <w:p w14:paraId="5E48CB0C" w14:textId="77777777" w:rsidR="006857A9" w:rsidRDefault="00606FBE">
            <w:pPr>
              <w:pStyle w:val="TableParagraph"/>
              <w:spacing w:before="10"/>
              <w:ind w:right="72"/>
              <w:jc w:val="right"/>
              <w:rPr>
                <w:sz w:val="20"/>
              </w:rPr>
            </w:pPr>
            <w:r>
              <w:rPr>
                <w:spacing w:val="-2"/>
                <w:sz w:val="20"/>
              </w:rPr>
              <w:t>(800)</w:t>
            </w:r>
          </w:p>
        </w:tc>
        <w:tc>
          <w:tcPr>
            <w:tcW w:w="160" w:type="dxa"/>
          </w:tcPr>
          <w:p w14:paraId="29A26F51" w14:textId="77777777" w:rsidR="006857A9" w:rsidRDefault="006857A9">
            <w:pPr>
              <w:pStyle w:val="TableParagraph"/>
              <w:rPr>
                <w:rFonts w:ascii="Times New Roman"/>
                <w:sz w:val="18"/>
              </w:rPr>
            </w:pPr>
          </w:p>
        </w:tc>
        <w:tc>
          <w:tcPr>
            <w:tcW w:w="1398" w:type="dxa"/>
          </w:tcPr>
          <w:p w14:paraId="579535BD" w14:textId="77777777" w:rsidR="006857A9" w:rsidRDefault="00606FBE">
            <w:pPr>
              <w:pStyle w:val="TableParagraph"/>
              <w:spacing w:before="34" w:line="214" w:lineRule="exact"/>
              <w:ind w:right="65"/>
              <w:jc w:val="right"/>
              <w:rPr>
                <w:sz w:val="20"/>
              </w:rPr>
            </w:pPr>
            <w:r>
              <w:rPr>
                <w:sz w:val="20"/>
              </w:rPr>
              <w:t>-</w:t>
            </w:r>
          </w:p>
        </w:tc>
      </w:tr>
      <w:tr w:rsidR="006857A9" w14:paraId="3B444814" w14:textId="77777777">
        <w:trPr>
          <w:trHeight w:val="280"/>
        </w:trPr>
        <w:tc>
          <w:tcPr>
            <w:tcW w:w="7095" w:type="dxa"/>
          </w:tcPr>
          <w:p w14:paraId="0FB058F9" w14:textId="77777777" w:rsidR="006857A9" w:rsidRDefault="00606FBE">
            <w:pPr>
              <w:pStyle w:val="TableParagraph"/>
              <w:spacing w:line="227" w:lineRule="exact"/>
              <w:ind w:left="451"/>
              <w:rPr>
                <w:sz w:val="20"/>
              </w:rPr>
            </w:pPr>
            <w:r>
              <w:rPr>
                <w:sz w:val="20"/>
              </w:rPr>
              <w:t>Aquisição</w:t>
            </w:r>
            <w:r>
              <w:rPr>
                <w:spacing w:val="-8"/>
                <w:sz w:val="20"/>
              </w:rPr>
              <w:t xml:space="preserve"> </w:t>
            </w:r>
            <w:r>
              <w:rPr>
                <w:sz w:val="20"/>
              </w:rPr>
              <w:t>de</w:t>
            </w:r>
            <w:r>
              <w:rPr>
                <w:spacing w:val="-7"/>
                <w:sz w:val="20"/>
              </w:rPr>
              <w:t xml:space="preserve"> </w:t>
            </w:r>
            <w:r>
              <w:rPr>
                <w:spacing w:val="-2"/>
                <w:sz w:val="20"/>
              </w:rPr>
              <w:t>Imobilizado</w:t>
            </w:r>
          </w:p>
        </w:tc>
        <w:tc>
          <w:tcPr>
            <w:tcW w:w="1392" w:type="dxa"/>
          </w:tcPr>
          <w:p w14:paraId="7B520525" w14:textId="77777777" w:rsidR="006857A9" w:rsidRDefault="00606FBE">
            <w:pPr>
              <w:pStyle w:val="TableParagraph"/>
              <w:tabs>
                <w:tab w:val="left" w:pos="852"/>
              </w:tabs>
              <w:spacing w:before="37" w:line="223" w:lineRule="exact"/>
              <w:ind w:right="-15"/>
              <w:jc w:val="right"/>
              <w:rPr>
                <w:sz w:val="20"/>
              </w:rPr>
            </w:pPr>
            <w:r>
              <w:rPr>
                <w:sz w:val="20"/>
                <w:u w:val="single"/>
              </w:rPr>
              <w:tab/>
            </w:r>
            <w:r>
              <w:rPr>
                <w:spacing w:val="-4"/>
                <w:sz w:val="20"/>
                <w:u w:val="single"/>
              </w:rPr>
              <w:t>(592)</w:t>
            </w:r>
            <w:r>
              <w:rPr>
                <w:spacing w:val="40"/>
                <w:sz w:val="20"/>
                <w:u w:val="single"/>
              </w:rPr>
              <w:t xml:space="preserve"> </w:t>
            </w:r>
          </w:p>
        </w:tc>
        <w:tc>
          <w:tcPr>
            <w:tcW w:w="160" w:type="dxa"/>
          </w:tcPr>
          <w:p w14:paraId="149C6198" w14:textId="77777777" w:rsidR="006857A9" w:rsidRDefault="006857A9">
            <w:pPr>
              <w:pStyle w:val="TableParagraph"/>
              <w:rPr>
                <w:rFonts w:ascii="Times New Roman"/>
                <w:sz w:val="18"/>
              </w:rPr>
            </w:pPr>
          </w:p>
        </w:tc>
        <w:tc>
          <w:tcPr>
            <w:tcW w:w="1398" w:type="dxa"/>
          </w:tcPr>
          <w:p w14:paraId="4E58AF27" w14:textId="77777777" w:rsidR="006857A9" w:rsidRDefault="00606FBE">
            <w:pPr>
              <w:pStyle w:val="TableParagraph"/>
              <w:tabs>
                <w:tab w:val="left" w:pos="861"/>
              </w:tabs>
              <w:spacing w:before="37" w:line="223" w:lineRule="exact"/>
              <w:ind w:right="-15"/>
              <w:jc w:val="right"/>
              <w:rPr>
                <w:sz w:val="20"/>
              </w:rPr>
            </w:pPr>
            <w:r>
              <w:rPr>
                <w:sz w:val="20"/>
                <w:u w:val="single"/>
              </w:rPr>
              <w:tab/>
            </w:r>
            <w:r>
              <w:rPr>
                <w:spacing w:val="-2"/>
                <w:sz w:val="20"/>
                <w:u w:val="single"/>
              </w:rPr>
              <w:t>(635)</w:t>
            </w:r>
            <w:r>
              <w:rPr>
                <w:spacing w:val="40"/>
                <w:sz w:val="20"/>
                <w:u w:val="single"/>
              </w:rPr>
              <w:t xml:space="preserve"> </w:t>
            </w:r>
          </w:p>
        </w:tc>
      </w:tr>
      <w:tr w:rsidR="006857A9" w14:paraId="5FFCE6E4" w14:textId="77777777">
        <w:trPr>
          <w:trHeight w:val="391"/>
        </w:trPr>
        <w:tc>
          <w:tcPr>
            <w:tcW w:w="7095" w:type="dxa"/>
          </w:tcPr>
          <w:p w14:paraId="458E0A19" w14:textId="77777777" w:rsidR="006857A9" w:rsidRDefault="00606FBE">
            <w:pPr>
              <w:pStyle w:val="TableParagraph"/>
              <w:spacing w:before="6"/>
              <w:ind w:left="50"/>
              <w:rPr>
                <w:rFonts w:ascii="Arial" w:hAnsi="Arial"/>
                <w:b/>
                <w:sz w:val="20"/>
              </w:rPr>
            </w:pPr>
            <w:r>
              <w:rPr>
                <w:rFonts w:ascii="Arial" w:hAnsi="Arial"/>
                <w:b/>
                <w:sz w:val="20"/>
              </w:rPr>
              <w:t>Caixa</w:t>
            </w:r>
            <w:r>
              <w:rPr>
                <w:rFonts w:ascii="Arial" w:hAnsi="Arial"/>
                <w:b/>
                <w:spacing w:val="-8"/>
                <w:sz w:val="20"/>
              </w:rPr>
              <w:t xml:space="preserve"> </w:t>
            </w:r>
            <w:r>
              <w:rPr>
                <w:rFonts w:ascii="Arial" w:hAnsi="Arial"/>
                <w:b/>
                <w:sz w:val="20"/>
              </w:rPr>
              <w:t>líquido</w:t>
            </w:r>
            <w:r>
              <w:rPr>
                <w:rFonts w:ascii="Arial" w:hAnsi="Arial"/>
                <w:b/>
                <w:spacing w:val="-7"/>
                <w:sz w:val="20"/>
              </w:rPr>
              <w:t xml:space="preserve"> </w:t>
            </w:r>
            <w:r>
              <w:rPr>
                <w:rFonts w:ascii="Arial" w:hAnsi="Arial"/>
                <w:b/>
                <w:sz w:val="20"/>
              </w:rPr>
              <w:t>consumido</w:t>
            </w:r>
            <w:r>
              <w:rPr>
                <w:rFonts w:ascii="Arial" w:hAnsi="Arial"/>
                <w:b/>
                <w:spacing w:val="-7"/>
                <w:sz w:val="20"/>
              </w:rPr>
              <w:t xml:space="preserve"> </w:t>
            </w:r>
            <w:r>
              <w:rPr>
                <w:rFonts w:ascii="Arial" w:hAnsi="Arial"/>
                <w:b/>
                <w:sz w:val="20"/>
              </w:rPr>
              <w:t>pelas</w:t>
            </w:r>
            <w:r>
              <w:rPr>
                <w:rFonts w:ascii="Arial" w:hAnsi="Arial"/>
                <w:b/>
                <w:spacing w:val="-7"/>
                <w:sz w:val="20"/>
              </w:rPr>
              <w:t xml:space="preserve"> </w:t>
            </w:r>
            <w:r>
              <w:rPr>
                <w:rFonts w:ascii="Arial" w:hAnsi="Arial"/>
                <w:b/>
                <w:sz w:val="20"/>
              </w:rPr>
              <w:t>atividades</w:t>
            </w:r>
            <w:r>
              <w:rPr>
                <w:rFonts w:ascii="Arial" w:hAnsi="Arial"/>
                <w:b/>
                <w:spacing w:val="-9"/>
                <w:sz w:val="20"/>
              </w:rPr>
              <w:t xml:space="preserve"> </w:t>
            </w:r>
            <w:r>
              <w:rPr>
                <w:rFonts w:ascii="Arial" w:hAnsi="Arial"/>
                <w:b/>
                <w:sz w:val="20"/>
              </w:rPr>
              <w:t>de</w:t>
            </w:r>
            <w:r>
              <w:rPr>
                <w:rFonts w:ascii="Arial" w:hAnsi="Arial"/>
                <w:b/>
                <w:spacing w:val="-7"/>
                <w:sz w:val="20"/>
              </w:rPr>
              <w:t xml:space="preserve"> </w:t>
            </w:r>
            <w:r>
              <w:rPr>
                <w:rFonts w:ascii="Arial" w:hAnsi="Arial"/>
                <w:b/>
                <w:spacing w:val="-2"/>
                <w:sz w:val="20"/>
              </w:rPr>
              <w:t>investimentos</w:t>
            </w:r>
          </w:p>
        </w:tc>
        <w:tc>
          <w:tcPr>
            <w:tcW w:w="1392" w:type="dxa"/>
          </w:tcPr>
          <w:p w14:paraId="75262AF5" w14:textId="77777777" w:rsidR="006857A9" w:rsidRDefault="00606FBE">
            <w:pPr>
              <w:pStyle w:val="TableParagraph"/>
              <w:spacing w:before="30"/>
              <w:ind w:right="72"/>
              <w:jc w:val="right"/>
              <w:rPr>
                <w:rFonts w:ascii="Arial"/>
                <w:b/>
                <w:sz w:val="20"/>
              </w:rPr>
            </w:pPr>
            <w:r>
              <w:rPr>
                <w:rFonts w:ascii="Arial"/>
                <w:b/>
                <w:spacing w:val="-2"/>
                <w:sz w:val="20"/>
              </w:rPr>
              <w:t>(1.392)</w:t>
            </w:r>
          </w:p>
        </w:tc>
        <w:tc>
          <w:tcPr>
            <w:tcW w:w="160" w:type="dxa"/>
          </w:tcPr>
          <w:p w14:paraId="544AFCF4" w14:textId="77777777" w:rsidR="006857A9" w:rsidRDefault="006857A9">
            <w:pPr>
              <w:pStyle w:val="TableParagraph"/>
              <w:rPr>
                <w:rFonts w:ascii="Times New Roman"/>
                <w:sz w:val="18"/>
              </w:rPr>
            </w:pPr>
          </w:p>
        </w:tc>
        <w:tc>
          <w:tcPr>
            <w:tcW w:w="1398" w:type="dxa"/>
          </w:tcPr>
          <w:p w14:paraId="5BD6F188" w14:textId="77777777" w:rsidR="006857A9" w:rsidRDefault="00606FBE">
            <w:pPr>
              <w:pStyle w:val="TableParagraph"/>
              <w:spacing w:before="30"/>
              <w:ind w:right="67"/>
              <w:jc w:val="right"/>
              <w:rPr>
                <w:rFonts w:ascii="Arial"/>
                <w:b/>
                <w:sz w:val="20"/>
              </w:rPr>
            </w:pPr>
            <w:r>
              <w:rPr>
                <w:rFonts w:ascii="Arial"/>
                <w:b/>
                <w:spacing w:val="-2"/>
                <w:sz w:val="20"/>
              </w:rPr>
              <w:t>(635)</w:t>
            </w:r>
          </w:p>
        </w:tc>
      </w:tr>
      <w:tr w:rsidR="006857A9" w14:paraId="22A28011" w14:textId="77777777">
        <w:trPr>
          <w:trHeight w:val="369"/>
        </w:trPr>
        <w:tc>
          <w:tcPr>
            <w:tcW w:w="7095" w:type="dxa"/>
          </w:tcPr>
          <w:p w14:paraId="043295AB" w14:textId="77777777" w:rsidR="006857A9" w:rsidRDefault="00606FBE">
            <w:pPr>
              <w:pStyle w:val="TableParagraph"/>
              <w:spacing w:before="124" w:line="226" w:lineRule="exact"/>
              <w:ind w:left="50"/>
              <w:rPr>
                <w:rFonts w:ascii="Arial"/>
                <w:b/>
                <w:sz w:val="20"/>
              </w:rPr>
            </w:pPr>
            <w:r>
              <w:rPr>
                <w:rFonts w:ascii="Arial"/>
                <w:b/>
                <w:sz w:val="20"/>
              </w:rPr>
              <w:t>Fluxo</w:t>
            </w:r>
            <w:r>
              <w:rPr>
                <w:rFonts w:ascii="Arial"/>
                <w:b/>
                <w:spacing w:val="-6"/>
                <w:sz w:val="20"/>
              </w:rPr>
              <w:t xml:space="preserve"> </w:t>
            </w:r>
            <w:r>
              <w:rPr>
                <w:rFonts w:ascii="Arial"/>
                <w:b/>
                <w:sz w:val="20"/>
              </w:rPr>
              <w:t>de</w:t>
            </w:r>
            <w:r>
              <w:rPr>
                <w:rFonts w:ascii="Arial"/>
                <w:b/>
                <w:spacing w:val="-6"/>
                <w:sz w:val="20"/>
              </w:rPr>
              <w:t xml:space="preserve"> </w:t>
            </w:r>
            <w:r>
              <w:rPr>
                <w:rFonts w:ascii="Arial"/>
                <w:b/>
                <w:sz w:val="20"/>
              </w:rPr>
              <w:t>caixa</w:t>
            </w:r>
            <w:r>
              <w:rPr>
                <w:rFonts w:ascii="Arial"/>
                <w:b/>
                <w:spacing w:val="-7"/>
                <w:sz w:val="20"/>
              </w:rPr>
              <w:t xml:space="preserve"> </w:t>
            </w:r>
            <w:r>
              <w:rPr>
                <w:rFonts w:ascii="Arial"/>
                <w:b/>
                <w:sz w:val="20"/>
              </w:rPr>
              <w:t>das</w:t>
            </w:r>
            <w:r>
              <w:rPr>
                <w:rFonts w:ascii="Arial"/>
                <w:b/>
                <w:spacing w:val="-6"/>
                <w:sz w:val="20"/>
              </w:rPr>
              <w:t xml:space="preserve"> </w:t>
            </w:r>
            <w:r>
              <w:rPr>
                <w:rFonts w:ascii="Arial"/>
                <w:b/>
                <w:sz w:val="20"/>
              </w:rPr>
              <w:t>atividades</w:t>
            </w:r>
            <w:r>
              <w:rPr>
                <w:rFonts w:ascii="Arial"/>
                <w:b/>
                <w:spacing w:val="-6"/>
                <w:sz w:val="20"/>
              </w:rPr>
              <w:t xml:space="preserve"> </w:t>
            </w:r>
            <w:r>
              <w:rPr>
                <w:rFonts w:ascii="Arial"/>
                <w:b/>
                <w:sz w:val="20"/>
              </w:rPr>
              <w:t>de</w:t>
            </w:r>
            <w:r>
              <w:rPr>
                <w:rFonts w:ascii="Arial"/>
                <w:b/>
                <w:spacing w:val="-5"/>
                <w:sz w:val="20"/>
              </w:rPr>
              <w:t xml:space="preserve"> </w:t>
            </w:r>
            <w:r>
              <w:rPr>
                <w:rFonts w:ascii="Arial"/>
                <w:b/>
                <w:spacing w:val="-2"/>
                <w:sz w:val="20"/>
              </w:rPr>
              <w:t>financiamento</w:t>
            </w:r>
          </w:p>
        </w:tc>
        <w:tc>
          <w:tcPr>
            <w:tcW w:w="1392" w:type="dxa"/>
          </w:tcPr>
          <w:p w14:paraId="23A4769F" w14:textId="77777777" w:rsidR="006857A9" w:rsidRDefault="006857A9">
            <w:pPr>
              <w:pStyle w:val="TableParagraph"/>
              <w:rPr>
                <w:rFonts w:ascii="Times New Roman"/>
                <w:sz w:val="18"/>
              </w:rPr>
            </w:pPr>
          </w:p>
        </w:tc>
        <w:tc>
          <w:tcPr>
            <w:tcW w:w="160" w:type="dxa"/>
          </w:tcPr>
          <w:p w14:paraId="77677FC2" w14:textId="77777777" w:rsidR="006857A9" w:rsidRDefault="006857A9">
            <w:pPr>
              <w:pStyle w:val="TableParagraph"/>
              <w:rPr>
                <w:rFonts w:ascii="Times New Roman"/>
                <w:sz w:val="18"/>
              </w:rPr>
            </w:pPr>
          </w:p>
        </w:tc>
        <w:tc>
          <w:tcPr>
            <w:tcW w:w="1398" w:type="dxa"/>
          </w:tcPr>
          <w:p w14:paraId="589D390D" w14:textId="77777777" w:rsidR="006857A9" w:rsidRDefault="006857A9">
            <w:pPr>
              <w:pStyle w:val="TableParagraph"/>
              <w:rPr>
                <w:rFonts w:ascii="Times New Roman"/>
                <w:sz w:val="18"/>
              </w:rPr>
            </w:pPr>
          </w:p>
        </w:tc>
      </w:tr>
      <w:tr w:rsidR="006857A9" w14:paraId="3CD66D30" w14:textId="77777777">
        <w:trPr>
          <w:trHeight w:val="268"/>
        </w:trPr>
        <w:tc>
          <w:tcPr>
            <w:tcW w:w="7095" w:type="dxa"/>
          </w:tcPr>
          <w:p w14:paraId="4F17C592" w14:textId="77777777" w:rsidR="006857A9" w:rsidRDefault="00606FBE">
            <w:pPr>
              <w:pStyle w:val="TableParagraph"/>
              <w:spacing w:before="8"/>
              <w:ind w:left="451"/>
              <w:rPr>
                <w:sz w:val="20"/>
              </w:rPr>
            </w:pPr>
            <w:r>
              <w:rPr>
                <w:sz w:val="20"/>
              </w:rPr>
              <w:t>Amortização</w:t>
            </w:r>
            <w:r>
              <w:rPr>
                <w:spacing w:val="-11"/>
                <w:sz w:val="20"/>
              </w:rPr>
              <w:t xml:space="preserve"> </w:t>
            </w:r>
            <w:r>
              <w:rPr>
                <w:sz w:val="20"/>
              </w:rPr>
              <w:t>arrendamento</w:t>
            </w:r>
            <w:r>
              <w:rPr>
                <w:spacing w:val="-10"/>
                <w:sz w:val="20"/>
              </w:rPr>
              <w:t xml:space="preserve"> </w:t>
            </w:r>
            <w:r>
              <w:rPr>
                <w:sz w:val="20"/>
              </w:rPr>
              <w:t>mercantil</w:t>
            </w:r>
            <w:r>
              <w:rPr>
                <w:spacing w:val="-13"/>
                <w:sz w:val="20"/>
              </w:rPr>
              <w:t xml:space="preserve"> </w:t>
            </w:r>
            <w:r>
              <w:rPr>
                <w:sz w:val="20"/>
              </w:rPr>
              <w:t>(CPC</w:t>
            </w:r>
            <w:r>
              <w:rPr>
                <w:spacing w:val="-10"/>
                <w:sz w:val="20"/>
              </w:rPr>
              <w:t xml:space="preserve"> </w:t>
            </w:r>
            <w:r>
              <w:rPr>
                <w:spacing w:val="-5"/>
                <w:sz w:val="20"/>
              </w:rPr>
              <w:t>06)</w:t>
            </w:r>
          </w:p>
        </w:tc>
        <w:tc>
          <w:tcPr>
            <w:tcW w:w="1392" w:type="dxa"/>
          </w:tcPr>
          <w:p w14:paraId="5E03511F" w14:textId="77777777" w:rsidR="006857A9" w:rsidRDefault="00606FBE">
            <w:pPr>
              <w:pStyle w:val="TableParagraph"/>
              <w:spacing w:before="35" w:line="214" w:lineRule="exact"/>
              <w:ind w:right="72"/>
              <w:jc w:val="right"/>
              <w:rPr>
                <w:sz w:val="20"/>
              </w:rPr>
            </w:pPr>
            <w:r>
              <w:rPr>
                <w:spacing w:val="-2"/>
                <w:sz w:val="20"/>
              </w:rPr>
              <w:t>(1.863)</w:t>
            </w:r>
          </w:p>
        </w:tc>
        <w:tc>
          <w:tcPr>
            <w:tcW w:w="160" w:type="dxa"/>
          </w:tcPr>
          <w:p w14:paraId="404BFF5C" w14:textId="77777777" w:rsidR="006857A9" w:rsidRDefault="006857A9">
            <w:pPr>
              <w:pStyle w:val="TableParagraph"/>
              <w:rPr>
                <w:rFonts w:ascii="Times New Roman"/>
                <w:sz w:val="18"/>
              </w:rPr>
            </w:pPr>
          </w:p>
        </w:tc>
        <w:tc>
          <w:tcPr>
            <w:tcW w:w="1398" w:type="dxa"/>
          </w:tcPr>
          <w:p w14:paraId="3E9031E1" w14:textId="77777777" w:rsidR="006857A9" w:rsidRDefault="00606FBE">
            <w:pPr>
              <w:pStyle w:val="TableParagraph"/>
              <w:spacing w:before="35" w:line="214" w:lineRule="exact"/>
              <w:ind w:right="67"/>
              <w:jc w:val="right"/>
              <w:rPr>
                <w:sz w:val="20"/>
              </w:rPr>
            </w:pPr>
            <w:r>
              <w:rPr>
                <w:spacing w:val="-2"/>
                <w:sz w:val="20"/>
              </w:rPr>
              <w:t>(1.771)</w:t>
            </w:r>
          </w:p>
        </w:tc>
      </w:tr>
      <w:tr w:rsidR="006857A9" w14:paraId="1FC32AC7" w14:textId="77777777">
        <w:trPr>
          <w:trHeight w:val="254"/>
        </w:trPr>
        <w:tc>
          <w:tcPr>
            <w:tcW w:w="7095" w:type="dxa"/>
          </w:tcPr>
          <w:p w14:paraId="0927AC39" w14:textId="77777777" w:rsidR="006857A9" w:rsidRDefault="00606FBE">
            <w:pPr>
              <w:pStyle w:val="TableParagraph"/>
              <w:spacing w:line="227" w:lineRule="exact"/>
              <w:ind w:left="451"/>
              <w:rPr>
                <w:sz w:val="20"/>
              </w:rPr>
            </w:pPr>
            <w:r>
              <w:rPr>
                <w:sz w:val="20"/>
              </w:rPr>
              <w:t>Recursos</w:t>
            </w:r>
            <w:r>
              <w:rPr>
                <w:spacing w:val="-8"/>
                <w:sz w:val="20"/>
              </w:rPr>
              <w:t xml:space="preserve"> </w:t>
            </w:r>
            <w:r>
              <w:rPr>
                <w:sz w:val="20"/>
              </w:rPr>
              <w:t>recebidos</w:t>
            </w:r>
            <w:r>
              <w:rPr>
                <w:spacing w:val="-8"/>
                <w:sz w:val="20"/>
              </w:rPr>
              <w:t xml:space="preserve"> </w:t>
            </w:r>
            <w:r>
              <w:rPr>
                <w:sz w:val="20"/>
              </w:rPr>
              <w:t>do</w:t>
            </w:r>
            <w:r>
              <w:rPr>
                <w:spacing w:val="-7"/>
                <w:sz w:val="20"/>
              </w:rPr>
              <w:t xml:space="preserve"> </w:t>
            </w:r>
            <w:r>
              <w:rPr>
                <w:sz w:val="20"/>
              </w:rPr>
              <w:t>Tesouro</w:t>
            </w:r>
            <w:r>
              <w:rPr>
                <w:spacing w:val="-8"/>
                <w:sz w:val="20"/>
              </w:rPr>
              <w:t xml:space="preserve"> </w:t>
            </w:r>
            <w:r>
              <w:rPr>
                <w:spacing w:val="-2"/>
                <w:sz w:val="20"/>
              </w:rPr>
              <w:t>Nacional</w:t>
            </w:r>
          </w:p>
        </w:tc>
        <w:tc>
          <w:tcPr>
            <w:tcW w:w="1392" w:type="dxa"/>
          </w:tcPr>
          <w:p w14:paraId="5206BBC1" w14:textId="77777777" w:rsidR="006857A9" w:rsidRDefault="00606FBE">
            <w:pPr>
              <w:pStyle w:val="TableParagraph"/>
              <w:spacing w:before="20" w:line="214" w:lineRule="exact"/>
              <w:ind w:right="68"/>
              <w:jc w:val="right"/>
              <w:rPr>
                <w:sz w:val="20"/>
              </w:rPr>
            </w:pPr>
            <w:r>
              <w:rPr>
                <w:spacing w:val="-2"/>
                <w:sz w:val="20"/>
              </w:rPr>
              <w:t>75.966</w:t>
            </w:r>
          </w:p>
        </w:tc>
        <w:tc>
          <w:tcPr>
            <w:tcW w:w="160" w:type="dxa"/>
          </w:tcPr>
          <w:p w14:paraId="675DCC07" w14:textId="77777777" w:rsidR="006857A9" w:rsidRDefault="006857A9">
            <w:pPr>
              <w:pStyle w:val="TableParagraph"/>
              <w:rPr>
                <w:rFonts w:ascii="Times New Roman"/>
                <w:sz w:val="18"/>
              </w:rPr>
            </w:pPr>
          </w:p>
        </w:tc>
        <w:tc>
          <w:tcPr>
            <w:tcW w:w="1398" w:type="dxa"/>
          </w:tcPr>
          <w:p w14:paraId="14691E7C" w14:textId="77777777" w:rsidR="006857A9" w:rsidRDefault="00606FBE">
            <w:pPr>
              <w:pStyle w:val="TableParagraph"/>
              <w:spacing w:before="20" w:line="214" w:lineRule="exact"/>
              <w:ind w:right="64"/>
              <w:jc w:val="right"/>
              <w:rPr>
                <w:sz w:val="20"/>
              </w:rPr>
            </w:pPr>
            <w:r>
              <w:rPr>
                <w:spacing w:val="-2"/>
                <w:sz w:val="20"/>
              </w:rPr>
              <w:t>85.919</w:t>
            </w:r>
          </w:p>
        </w:tc>
      </w:tr>
      <w:tr w:rsidR="006857A9" w14:paraId="1C535DD1" w14:textId="77777777">
        <w:trPr>
          <w:trHeight w:val="280"/>
        </w:trPr>
        <w:tc>
          <w:tcPr>
            <w:tcW w:w="7095" w:type="dxa"/>
          </w:tcPr>
          <w:p w14:paraId="1D4CE2D2" w14:textId="77777777" w:rsidR="006857A9" w:rsidRDefault="00606FBE">
            <w:pPr>
              <w:pStyle w:val="TableParagraph"/>
              <w:spacing w:line="227" w:lineRule="exact"/>
              <w:ind w:left="451"/>
              <w:rPr>
                <w:sz w:val="20"/>
              </w:rPr>
            </w:pPr>
            <w:r>
              <w:rPr>
                <w:sz w:val="20"/>
              </w:rPr>
              <w:t>Adiant.</w:t>
            </w:r>
            <w:r>
              <w:rPr>
                <w:spacing w:val="-6"/>
                <w:sz w:val="20"/>
              </w:rPr>
              <w:t xml:space="preserve"> </w:t>
            </w:r>
            <w:r>
              <w:rPr>
                <w:sz w:val="20"/>
              </w:rPr>
              <w:t>p/</w:t>
            </w:r>
            <w:r>
              <w:rPr>
                <w:spacing w:val="-7"/>
                <w:sz w:val="20"/>
              </w:rPr>
              <w:t xml:space="preserve"> </w:t>
            </w:r>
            <w:r>
              <w:rPr>
                <w:sz w:val="20"/>
              </w:rPr>
              <w:t>Futuro</w:t>
            </w:r>
            <w:r>
              <w:rPr>
                <w:spacing w:val="-6"/>
                <w:sz w:val="20"/>
              </w:rPr>
              <w:t xml:space="preserve"> </w:t>
            </w:r>
            <w:r>
              <w:rPr>
                <w:sz w:val="20"/>
              </w:rPr>
              <w:t>Aumento</w:t>
            </w:r>
            <w:r>
              <w:rPr>
                <w:spacing w:val="-5"/>
                <w:sz w:val="20"/>
              </w:rPr>
              <w:t xml:space="preserve"> </w:t>
            </w:r>
            <w:r>
              <w:rPr>
                <w:sz w:val="20"/>
              </w:rPr>
              <w:t>de</w:t>
            </w:r>
            <w:r>
              <w:rPr>
                <w:spacing w:val="-8"/>
                <w:sz w:val="20"/>
              </w:rPr>
              <w:t xml:space="preserve"> </w:t>
            </w:r>
            <w:r>
              <w:rPr>
                <w:spacing w:val="-2"/>
                <w:sz w:val="20"/>
              </w:rPr>
              <w:t>Capital</w:t>
            </w:r>
          </w:p>
        </w:tc>
        <w:tc>
          <w:tcPr>
            <w:tcW w:w="1392" w:type="dxa"/>
          </w:tcPr>
          <w:p w14:paraId="29A6538E" w14:textId="77777777" w:rsidR="006857A9" w:rsidRDefault="00606FBE">
            <w:pPr>
              <w:pStyle w:val="TableParagraph"/>
              <w:tabs>
                <w:tab w:val="left" w:pos="821"/>
              </w:tabs>
              <w:spacing w:before="37" w:line="223" w:lineRule="exact"/>
              <w:ind w:right="-15"/>
              <w:jc w:val="right"/>
              <w:rPr>
                <w:sz w:val="20"/>
              </w:rPr>
            </w:pPr>
            <w:r>
              <w:rPr>
                <w:sz w:val="20"/>
                <w:u w:val="single"/>
              </w:rPr>
              <w:tab/>
            </w:r>
            <w:r>
              <w:rPr>
                <w:spacing w:val="-2"/>
                <w:sz w:val="20"/>
                <w:u w:val="single"/>
              </w:rPr>
              <w:t>1.687</w:t>
            </w:r>
            <w:r>
              <w:rPr>
                <w:spacing w:val="40"/>
                <w:sz w:val="20"/>
                <w:u w:val="single"/>
              </w:rPr>
              <w:t xml:space="preserve"> </w:t>
            </w:r>
          </w:p>
        </w:tc>
        <w:tc>
          <w:tcPr>
            <w:tcW w:w="160" w:type="dxa"/>
          </w:tcPr>
          <w:p w14:paraId="6CE02A14" w14:textId="77777777" w:rsidR="006857A9" w:rsidRDefault="006857A9">
            <w:pPr>
              <w:pStyle w:val="TableParagraph"/>
              <w:rPr>
                <w:rFonts w:ascii="Times New Roman"/>
                <w:sz w:val="18"/>
              </w:rPr>
            </w:pPr>
          </w:p>
        </w:tc>
        <w:tc>
          <w:tcPr>
            <w:tcW w:w="1398" w:type="dxa"/>
          </w:tcPr>
          <w:p w14:paraId="6EBB23A5" w14:textId="77777777" w:rsidR="006857A9" w:rsidRDefault="00606FBE">
            <w:pPr>
              <w:pStyle w:val="TableParagraph"/>
              <w:tabs>
                <w:tab w:val="left" w:pos="998"/>
              </w:tabs>
              <w:spacing w:before="37" w:line="223" w:lineRule="exact"/>
              <w:ind w:right="-15"/>
              <w:jc w:val="right"/>
              <w:rPr>
                <w:sz w:val="20"/>
              </w:rPr>
            </w:pPr>
            <w:r>
              <w:rPr>
                <w:sz w:val="20"/>
                <w:u w:val="single"/>
              </w:rPr>
              <w:tab/>
            </w:r>
            <w:r>
              <w:rPr>
                <w:spacing w:val="-5"/>
                <w:sz w:val="20"/>
                <w:u w:val="single"/>
              </w:rPr>
              <w:t>695</w:t>
            </w:r>
            <w:r>
              <w:rPr>
                <w:spacing w:val="40"/>
                <w:sz w:val="20"/>
                <w:u w:val="single"/>
              </w:rPr>
              <w:t xml:space="preserve"> </w:t>
            </w:r>
          </w:p>
        </w:tc>
      </w:tr>
      <w:tr w:rsidR="006857A9" w14:paraId="396A49C4" w14:textId="77777777">
        <w:trPr>
          <w:trHeight w:val="531"/>
        </w:trPr>
        <w:tc>
          <w:tcPr>
            <w:tcW w:w="7095" w:type="dxa"/>
          </w:tcPr>
          <w:p w14:paraId="4542CB8E" w14:textId="77777777" w:rsidR="006857A9" w:rsidRDefault="00606FBE">
            <w:pPr>
              <w:pStyle w:val="TableParagraph"/>
              <w:spacing w:before="6"/>
              <w:ind w:left="50"/>
              <w:rPr>
                <w:rFonts w:ascii="Arial" w:hAnsi="Arial"/>
                <w:b/>
                <w:sz w:val="20"/>
              </w:rPr>
            </w:pPr>
            <w:r>
              <w:rPr>
                <w:rFonts w:ascii="Arial" w:hAnsi="Arial"/>
                <w:b/>
                <w:sz w:val="20"/>
              </w:rPr>
              <w:t>Caixa</w:t>
            </w:r>
            <w:r>
              <w:rPr>
                <w:rFonts w:ascii="Arial" w:hAnsi="Arial"/>
                <w:b/>
                <w:spacing w:val="-7"/>
                <w:sz w:val="20"/>
              </w:rPr>
              <w:t xml:space="preserve"> </w:t>
            </w:r>
            <w:r>
              <w:rPr>
                <w:rFonts w:ascii="Arial" w:hAnsi="Arial"/>
                <w:b/>
                <w:sz w:val="20"/>
              </w:rPr>
              <w:t>líquido</w:t>
            </w:r>
            <w:r>
              <w:rPr>
                <w:rFonts w:ascii="Arial" w:hAnsi="Arial"/>
                <w:b/>
                <w:spacing w:val="-8"/>
                <w:sz w:val="20"/>
              </w:rPr>
              <w:t xml:space="preserve"> </w:t>
            </w:r>
            <w:r>
              <w:rPr>
                <w:rFonts w:ascii="Arial" w:hAnsi="Arial"/>
                <w:b/>
                <w:sz w:val="20"/>
              </w:rPr>
              <w:t>gerado</w:t>
            </w:r>
            <w:r>
              <w:rPr>
                <w:rFonts w:ascii="Arial" w:hAnsi="Arial"/>
                <w:b/>
                <w:spacing w:val="-7"/>
                <w:sz w:val="20"/>
              </w:rPr>
              <w:t xml:space="preserve"> </w:t>
            </w:r>
            <w:r>
              <w:rPr>
                <w:rFonts w:ascii="Arial" w:hAnsi="Arial"/>
                <w:b/>
                <w:sz w:val="20"/>
              </w:rPr>
              <w:t>pelas</w:t>
            </w:r>
            <w:r>
              <w:rPr>
                <w:rFonts w:ascii="Arial" w:hAnsi="Arial"/>
                <w:b/>
                <w:spacing w:val="-9"/>
                <w:sz w:val="20"/>
              </w:rPr>
              <w:t xml:space="preserve"> </w:t>
            </w:r>
            <w:r>
              <w:rPr>
                <w:rFonts w:ascii="Arial" w:hAnsi="Arial"/>
                <w:b/>
                <w:sz w:val="20"/>
              </w:rPr>
              <w:t>atividades</w:t>
            </w:r>
            <w:r>
              <w:rPr>
                <w:rFonts w:ascii="Arial" w:hAnsi="Arial"/>
                <w:b/>
                <w:spacing w:val="-8"/>
                <w:sz w:val="20"/>
              </w:rPr>
              <w:t xml:space="preserve"> </w:t>
            </w:r>
            <w:r>
              <w:rPr>
                <w:rFonts w:ascii="Arial" w:hAnsi="Arial"/>
                <w:b/>
                <w:spacing w:val="-2"/>
                <w:sz w:val="20"/>
              </w:rPr>
              <w:t>financiamentos</w:t>
            </w:r>
          </w:p>
        </w:tc>
        <w:tc>
          <w:tcPr>
            <w:tcW w:w="1392" w:type="dxa"/>
            <w:tcBorders>
              <w:bottom w:val="single" w:sz="8" w:space="0" w:color="000000"/>
            </w:tcBorders>
          </w:tcPr>
          <w:p w14:paraId="2E87DC01" w14:textId="77777777" w:rsidR="006857A9" w:rsidRDefault="00606FBE">
            <w:pPr>
              <w:pStyle w:val="TableParagraph"/>
              <w:spacing w:before="30"/>
              <w:ind w:right="68"/>
              <w:jc w:val="right"/>
              <w:rPr>
                <w:rFonts w:ascii="Arial"/>
                <w:b/>
                <w:sz w:val="20"/>
              </w:rPr>
            </w:pPr>
            <w:r>
              <w:rPr>
                <w:rFonts w:ascii="Arial"/>
                <w:b/>
                <w:spacing w:val="-2"/>
                <w:sz w:val="20"/>
              </w:rPr>
              <w:t>75.790</w:t>
            </w:r>
          </w:p>
        </w:tc>
        <w:tc>
          <w:tcPr>
            <w:tcW w:w="160" w:type="dxa"/>
          </w:tcPr>
          <w:p w14:paraId="2D0FEEE7" w14:textId="77777777" w:rsidR="006857A9" w:rsidRDefault="006857A9">
            <w:pPr>
              <w:pStyle w:val="TableParagraph"/>
              <w:rPr>
                <w:rFonts w:ascii="Times New Roman"/>
                <w:sz w:val="18"/>
              </w:rPr>
            </w:pPr>
          </w:p>
        </w:tc>
        <w:tc>
          <w:tcPr>
            <w:tcW w:w="1398" w:type="dxa"/>
            <w:tcBorders>
              <w:bottom w:val="single" w:sz="8" w:space="0" w:color="000000"/>
            </w:tcBorders>
          </w:tcPr>
          <w:p w14:paraId="574CD3E8" w14:textId="77777777" w:rsidR="006857A9" w:rsidRDefault="00606FBE">
            <w:pPr>
              <w:pStyle w:val="TableParagraph"/>
              <w:spacing w:before="30"/>
              <w:ind w:right="64"/>
              <w:jc w:val="right"/>
              <w:rPr>
                <w:rFonts w:ascii="Arial"/>
                <w:b/>
                <w:sz w:val="20"/>
              </w:rPr>
            </w:pPr>
            <w:r>
              <w:rPr>
                <w:rFonts w:ascii="Arial"/>
                <w:b/>
                <w:spacing w:val="-2"/>
                <w:sz w:val="20"/>
              </w:rPr>
              <w:t>84.843</w:t>
            </w:r>
          </w:p>
        </w:tc>
      </w:tr>
      <w:tr w:rsidR="006857A9" w14:paraId="7256EAE7" w14:textId="77777777">
        <w:trPr>
          <w:trHeight w:val="430"/>
        </w:trPr>
        <w:tc>
          <w:tcPr>
            <w:tcW w:w="7095" w:type="dxa"/>
          </w:tcPr>
          <w:p w14:paraId="3D9CBFEA" w14:textId="77777777" w:rsidR="006857A9" w:rsidRDefault="00606FBE">
            <w:pPr>
              <w:pStyle w:val="TableParagraph"/>
              <w:spacing w:line="229" w:lineRule="exact"/>
              <w:ind w:left="50"/>
              <w:rPr>
                <w:rFonts w:ascii="Arial"/>
                <w:b/>
                <w:sz w:val="20"/>
              </w:rPr>
            </w:pPr>
            <w:r>
              <w:rPr>
                <w:rFonts w:ascii="Arial"/>
                <w:b/>
                <w:sz w:val="20"/>
              </w:rPr>
              <w:t>Aumento</w:t>
            </w:r>
            <w:r>
              <w:rPr>
                <w:rFonts w:ascii="Arial"/>
                <w:b/>
                <w:spacing w:val="-6"/>
                <w:sz w:val="20"/>
              </w:rPr>
              <w:t xml:space="preserve"> </w:t>
            </w:r>
            <w:r>
              <w:rPr>
                <w:rFonts w:ascii="Arial"/>
                <w:b/>
                <w:sz w:val="20"/>
              </w:rPr>
              <w:t>no</w:t>
            </w:r>
            <w:r>
              <w:rPr>
                <w:rFonts w:ascii="Arial"/>
                <w:b/>
                <w:spacing w:val="-6"/>
                <w:sz w:val="20"/>
              </w:rPr>
              <w:t xml:space="preserve"> </w:t>
            </w:r>
            <w:r>
              <w:rPr>
                <w:rFonts w:ascii="Arial"/>
                <w:b/>
                <w:sz w:val="20"/>
              </w:rPr>
              <w:t>caixa</w:t>
            </w:r>
            <w:r>
              <w:rPr>
                <w:rFonts w:ascii="Arial"/>
                <w:b/>
                <w:spacing w:val="-6"/>
                <w:sz w:val="20"/>
              </w:rPr>
              <w:t xml:space="preserve"> </w:t>
            </w:r>
            <w:r>
              <w:rPr>
                <w:rFonts w:ascii="Arial"/>
                <w:b/>
                <w:sz w:val="20"/>
              </w:rPr>
              <w:t>e</w:t>
            </w:r>
            <w:r>
              <w:rPr>
                <w:rFonts w:ascii="Arial"/>
                <w:b/>
                <w:spacing w:val="-6"/>
                <w:sz w:val="20"/>
              </w:rPr>
              <w:t xml:space="preserve"> </w:t>
            </w:r>
            <w:r>
              <w:rPr>
                <w:rFonts w:ascii="Arial"/>
                <w:b/>
                <w:sz w:val="20"/>
              </w:rPr>
              <w:t>equivalentes</w:t>
            </w:r>
            <w:r>
              <w:rPr>
                <w:rFonts w:ascii="Arial"/>
                <w:b/>
                <w:spacing w:val="-7"/>
                <w:sz w:val="20"/>
              </w:rPr>
              <w:t xml:space="preserve"> </w:t>
            </w:r>
            <w:r>
              <w:rPr>
                <w:rFonts w:ascii="Arial"/>
                <w:b/>
                <w:sz w:val="20"/>
              </w:rPr>
              <w:t>de</w:t>
            </w:r>
            <w:r>
              <w:rPr>
                <w:rFonts w:ascii="Arial"/>
                <w:b/>
                <w:spacing w:val="-6"/>
                <w:sz w:val="20"/>
              </w:rPr>
              <w:t xml:space="preserve"> </w:t>
            </w:r>
            <w:r>
              <w:rPr>
                <w:rFonts w:ascii="Arial"/>
                <w:b/>
                <w:spacing w:val="-4"/>
                <w:sz w:val="20"/>
              </w:rPr>
              <w:t>caixa</w:t>
            </w:r>
          </w:p>
        </w:tc>
        <w:tc>
          <w:tcPr>
            <w:tcW w:w="1392" w:type="dxa"/>
            <w:tcBorders>
              <w:top w:val="single" w:sz="8" w:space="0" w:color="000000"/>
            </w:tcBorders>
          </w:tcPr>
          <w:p w14:paraId="417B5A6F" w14:textId="77777777" w:rsidR="006857A9" w:rsidRDefault="00606FBE">
            <w:pPr>
              <w:pStyle w:val="TableParagraph"/>
              <w:tabs>
                <w:tab w:val="left" w:pos="573"/>
              </w:tabs>
              <w:spacing w:before="40"/>
              <w:ind w:right="-15"/>
              <w:jc w:val="right"/>
              <w:rPr>
                <w:rFonts w:ascii="Arial"/>
                <w:b/>
                <w:sz w:val="20"/>
              </w:rPr>
            </w:pPr>
            <w:r>
              <w:rPr>
                <w:rFonts w:ascii="Arial"/>
                <w:b/>
                <w:sz w:val="20"/>
                <w:u w:val="double"/>
              </w:rPr>
              <w:tab/>
            </w:r>
            <w:r>
              <w:rPr>
                <w:rFonts w:ascii="Arial"/>
                <w:b/>
                <w:spacing w:val="-2"/>
                <w:sz w:val="20"/>
                <w:u w:val="double"/>
              </w:rPr>
              <w:t>(11.098)</w:t>
            </w:r>
            <w:r>
              <w:rPr>
                <w:rFonts w:ascii="Arial"/>
                <w:b/>
                <w:spacing w:val="40"/>
                <w:sz w:val="20"/>
                <w:u w:val="double"/>
              </w:rPr>
              <w:t xml:space="preserve"> </w:t>
            </w:r>
          </w:p>
        </w:tc>
        <w:tc>
          <w:tcPr>
            <w:tcW w:w="160" w:type="dxa"/>
          </w:tcPr>
          <w:p w14:paraId="344939C7" w14:textId="77777777" w:rsidR="006857A9" w:rsidRDefault="006857A9">
            <w:pPr>
              <w:pStyle w:val="TableParagraph"/>
              <w:rPr>
                <w:rFonts w:ascii="Times New Roman"/>
                <w:sz w:val="18"/>
              </w:rPr>
            </w:pPr>
          </w:p>
        </w:tc>
        <w:tc>
          <w:tcPr>
            <w:tcW w:w="1398" w:type="dxa"/>
            <w:tcBorders>
              <w:top w:val="single" w:sz="8" w:space="0" w:color="000000"/>
            </w:tcBorders>
          </w:tcPr>
          <w:p w14:paraId="783A5EE2" w14:textId="77777777" w:rsidR="006857A9" w:rsidRDefault="00606FBE">
            <w:pPr>
              <w:pStyle w:val="TableParagraph"/>
              <w:tabs>
                <w:tab w:val="left" w:pos="830"/>
              </w:tabs>
              <w:spacing w:before="40"/>
              <w:ind w:right="-15"/>
              <w:jc w:val="right"/>
              <w:rPr>
                <w:rFonts w:ascii="Arial"/>
                <w:b/>
                <w:sz w:val="20"/>
              </w:rPr>
            </w:pPr>
            <w:r>
              <w:rPr>
                <w:rFonts w:ascii="Arial"/>
                <w:b/>
                <w:sz w:val="20"/>
                <w:u w:val="double"/>
              </w:rPr>
              <w:tab/>
            </w:r>
            <w:r>
              <w:rPr>
                <w:rFonts w:ascii="Arial"/>
                <w:b/>
                <w:spacing w:val="-2"/>
                <w:sz w:val="20"/>
                <w:u w:val="double"/>
              </w:rPr>
              <w:t>6.575</w:t>
            </w:r>
            <w:r>
              <w:rPr>
                <w:rFonts w:ascii="Arial"/>
                <w:b/>
                <w:spacing w:val="40"/>
                <w:sz w:val="20"/>
                <w:u w:val="double"/>
              </w:rPr>
              <w:t xml:space="preserve"> </w:t>
            </w:r>
          </w:p>
        </w:tc>
      </w:tr>
      <w:tr w:rsidR="006857A9" w14:paraId="7DF9F022" w14:textId="77777777">
        <w:trPr>
          <w:trHeight w:val="411"/>
        </w:trPr>
        <w:tc>
          <w:tcPr>
            <w:tcW w:w="7095" w:type="dxa"/>
          </w:tcPr>
          <w:p w14:paraId="0B7E81DA" w14:textId="77777777" w:rsidR="006857A9" w:rsidRDefault="00606FBE">
            <w:pPr>
              <w:pStyle w:val="TableParagraph"/>
              <w:spacing w:before="154"/>
              <w:ind w:left="50"/>
              <w:rPr>
                <w:sz w:val="20"/>
              </w:rPr>
            </w:pPr>
            <w:r>
              <w:rPr>
                <w:sz w:val="20"/>
              </w:rPr>
              <w:t>No</w:t>
            </w:r>
            <w:r>
              <w:rPr>
                <w:spacing w:val="-6"/>
                <w:sz w:val="20"/>
              </w:rPr>
              <w:t xml:space="preserve"> </w:t>
            </w:r>
            <w:r>
              <w:rPr>
                <w:sz w:val="20"/>
              </w:rPr>
              <w:t>início</w:t>
            </w:r>
            <w:r>
              <w:rPr>
                <w:spacing w:val="-3"/>
                <w:sz w:val="20"/>
              </w:rPr>
              <w:t xml:space="preserve"> </w:t>
            </w:r>
            <w:r>
              <w:rPr>
                <w:sz w:val="20"/>
              </w:rPr>
              <w:t>do</w:t>
            </w:r>
            <w:r>
              <w:rPr>
                <w:spacing w:val="-5"/>
                <w:sz w:val="20"/>
              </w:rPr>
              <w:t xml:space="preserve"> </w:t>
            </w:r>
            <w:r>
              <w:rPr>
                <w:spacing w:val="-2"/>
                <w:sz w:val="20"/>
              </w:rPr>
              <w:t>exercício</w:t>
            </w:r>
          </w:p>
        </w:tc>
        <w:tc>
          <w:tcPr>
            <w:tcW w:w="1392" w:type="dxa"/>
          </w:tcPr>
          <w:p w14:paraId="0F484B42" w14:textId="77777777" w:rsidR="006857A9" w:rsidRDefault="00606FBE">
            <w:pPr>
              <w:pStyle w:val="TableParagraph"/>
              <w:spacing w:before="154"/>
              <w:ind w:right="68"/>
              <w:jc w:val="right"/>
              <w:rPr>
                <w:sz w:val="20"/>
              </w:rPr>
            </w:pPr>
            <w:r>
              <w:rPr>
                <w:spacing w:val="-2"/>
                <w:sz w:val="20"/>
              </w:rPr>
              <w:t>44.517</w:t>
            </w:r>
          </w:p>
        </w:tc>
        <w:tc>
          <w:tcPr>
            <w:tcW w:w="160" w:type="dxa"/>
          </w:tcPr>
          <w:p w14:paraId="637BEC41" w14:textId="77777777" w:rsidR="006857A9" w:rsidRDefault="006857A9">
            <w:pPr>
              <w:pStyle w:val="TableParagraph"/>
              <w:rPr>
                <w:rFonts w:ascii="Times New Roman"/>
                <w:sz w:val="18"/>
              </w:rPr>
            </w:pPr>
          </w:p>
        </w:tc>
        <w:tc>
          <w:tcPr>
            <w:tcW w:w="1398" w:type="dxa"/>
          </w:tcPr>
          <w:p w14:paraId="24236C2E" w14:textId="77777777" w:rsidR="006857A9" w:rsidRDefault="00606FBE">
            <w:pPr>
              <w:pStyle w:val="TableParagraph"/>
              <w:spacing w:before="178" w:line="214" w:lineRule="exact"/>
              <w:ind w:right="64"/>
              <w:jc w:val="right"/>
              <w:rPr>
                <w:sz w:val="20"/>
              </w:rPr>
            </w:pPr>
            <w:r>
              <w:rPr>
                <w:spacing w:val="-2"/>
                <w:sz w:val="20"/>
              </w:rPr>
              <w:t>44.468</w:t>
            </w:r>
          </w:p>
        </w:tc>
      </w:tr>
      <w:tr w:rsidR="006857A9" w14:paraId="4CAADBCA" w14:textId="77777777">
        <w:trPr>
          <w:trHeight w:val="522"/>
        </w:trPr>
        <w:tc>
          <w:tcPr>
            <w:tcW w:w="7095" w:type="dxa"/>
          </w:tcPr>
          <w:p w14:paraId="787E36DE" w14:textId="77777777" w:rsidR="006857A9" w:rsidRDefault="00606FBE">
            <w:pPr>
              <w:pStyle w:val="TableParagraph"/>
              <w:spacing w:line="227" w:lineRule="exact"/>
              <w:ind w:left="50"/>
              <w:rPr>
                <w:sz w:val="20"/>
              </w:rPr>
            </w:pPr>
            <w:r>
              <w:rPr>
                <w:sz w:val="20"/>
              </w:rPr>
              <w:t>No</w:t>
            </w:r>
            <w:r>
              <w:rPr>
                <w:spacing w:val="-4"/>
                <w:sz w:val="20"/>
              </w:rPr>
              <w:t xml:space="preserve"> </w:t>
            </w:r>
            <w:r>
              <w:rPr>
                <w:sz w:val="20"/>
              </w:rPr>
              <w:t>fim</w:t>
            </w:r>
            <w:r>
              <w:rPr>
                <w:spacing w:val="-4"/>
                <w:sz w:val="20"/>
              </w:rPr>
              <w:t xml:space="preserve"> </w:t>
            </w:r>
            <w:r>
              <w:rPr>
                <w:sz w:val="20"/>
              </w:rPr>
              <w:t>do</w:t>
            </w:r>
            <w:r>
              <w:rPr>
                <w:spacing w:val="-4"/>
                <w:sz w:val="20"/>
              </w:rPr>
              <w:t xml:space="preserve"> </w:t>
            </w:r>
            <w:r>
              <w:rPr>
                <w:spacing w:val="-2"/>
                <w:sz w:val="20"/>
              </w:rPr>
              <w:t>exercício</w:t>
            </w:r>
          </w:p>
        </w:tc>
        <w:tc>
          <w:tcPr>
            <w:tcW w:w="1392" w:type="dxa"/>
            <w:tcBorders>
              <w:bottom w:val="single" w:sz="8" w:space="0" w:color="000000"/>
            </w:tcBorders>
          </w:tcPr>
          <w:p w14:paraId="1D0BDFDB" w14:textId="77777777" w:rsidR="006857A9" w:rsidRDefault="00606FBE">
            <w:pPr>
              <w:pStyle w:val="TableParagraph"/>
              <w:spacing w:before="20"/>
              <w:ind w:right="68"/>
              <w:jc w:val="right"/>
              <w:rPr>
                <w:sz w:val="20"/>
              </w:rPr>
            </w:pPr>
            <w:r>
              <w:rPr>
                <w:spacing w:val="-2"/>
                <w:sz w:val="20"/>
              </w:rPr>
              <w:t>33.419</w:t>
            </w:r>
          </w:p>
        </w:tc>
        <w:tc>
          <w:tcPr>
            <w:tcW w:w="160" w:type="dxa"/>
          </w:tcPr>
          <w:p w14:paraId="6B979C1D" w14:textId="77777777" w:rsidR="006857A9" w:rsidRDefault="006857A9">
            <w:pPr>
              <w:pStyle w:val="TableParagraph"/>
              <w:rPr>
                <w:rFonts w:ascii="Times New Roman"/>
                <w:sz w:val="18"/>
              </w:rPr>
            </w:pPr>
          </w:p>
        </w:tc>
        <w:tc>
          <w:tcPr>
            <w:tcW w:w="1398" w:type="dxa"/>
            <w:tcBorders>
              <w:bottom w:val="single" w:sz="8" w:space="0" w:color="000000"/>
            </w:tcBorders>
          </w:tcPr>
          <w:p w14:paraId="324CF049" w14:textId="77777777" w:rsidR="006857A9" w:rsidRDefault="00606FBE">
            <w:pPr>
              <w:pStyle w:val="TableParagraph"/>
              <w:spacing w:before="20"/>
              <w:ind w:right="64"/>
              <w:jc w:val="right"/>
              <w:rPr>
                <w:sz w:val="20"/>
              </w:rPr>
            </w:pPr>
            <w:r>
              <w:rPr>
                <w:spacing w:val="-2"/>
                <w:sz w:val="20"/>
              </w:rPr>
              <w:t>51.043</w:t>
            </w:r>
          </w:p>
        </w:tc>
      </w:tr>
      <w:tr w:rsidR="006857A9" w14:paraId="0B0EAA5A" w14:textId="77777777">
        <w:trPr>
          <w:trHeight w:val="270"/>
        </w:trPr>
        <w:tc>
          <w:tcPr>
            <w:tcW w:w="7095" w:type="dxa"/>
          </w:tcPr>
          <w:p w14:paraId="51BEA1DC" w14:textId="77777777" w:rsidR="006857A9" w:rsidRDefault="00606FBE">
            <w:pPr>
              <w:pStyle w:val="TableParagraph"/>
              <w:ind w:left="50"/>
              <w:rPr>
                <w:rFonts w:ascii="Arial"/>
                <w:b/>
                <w:sz w:val="20"/>
              </w:rPr>
            </w:pPr>
            <w:r>
              <w:rPr>
                <w:rFonts w:ascii="Arial"/>
                <w:b/>
                <w:sz w:val="20"/>
              </w:rPr>
              <w:t>Aumento</w:t>
            </w:r>
            <w:r>
              <w:rPr>
                <w:rFonts w:ascii="Arial"/>
                <w:b/>
                <w:spacing w:val="-6"/>
                <w:sz w:val="20"/>
              </w:rPr>
              <w:t xml:space="preserve"> </w:t>
            </w:r>
            <w:r>
              <w:rPr>
                <w:rFonts w:ascii="Arial"/>
                <w:b/>
                <w:sz w:val="20"/>
              </w:rPr>
              <w:t>no</w:t>
            </w:r>
            <w:r>
              <w:rPr>
                <w:rFonts w:ascii="Arial"/>
                <w:b/>
                <w:spacing w:val="-6"/>
                <w:sz w:val="20"/>
              </w:rPr>
              <w:t xml:space="preserve"> </w:t>
            </w:r>
            <w:r>
              <w:rPr>
                <w:rFonts w:ascii="Arial"/>
                <w:b/>
                <w:sz w:val="20"/>
              </w:rPr>
              <w:t>caixa</w:t>
            </w:r>
            <w:r>
              <w:rPr>
                <w:rFonts w:ascii="Arial"/>
                <w:b/>
                <w:spacing w:val="-6"/>
                <w:sz w:val="20"/>
              </w:rPr>
              <w:t xml:space="preserve"> </w:t>
            </w:r>
            <w:r>
              <w:rPr>
                <w:rFonts w:ascii="Arial"/>
                <w:b/>
                <w:sz w:val="20"/>
              </w:rPr>
              <w:t>e</w:t>
            </w:r>
            <w:r>
              <w:rPr>
                <w:rFonts w:ascii="Arial"/>
                <w:b/>
                <w:spacing w:val="-6"/>
                <w:sz w:val="20"/>
              </w:rPr>
              <w:t xml:space="preserve"> </w:t>
            </w:r>
            <w:r>
              <w:rPr>
                <w:rFonts w:ascii="Arial"/>
                <w:b/>
                <w:sz w:val="20"/>
              </w:rPr>
              <w:t>equivalentes</w:t>
            </w:r>
            <w:r>
              <w:rPr>
                <w:rFonts w:ascii="Arial"/>
                <w:b/>
                <w:spacing w:val="-7"/>
                <w:sz w:val="20"/>
              </w:rPr>
              <w:t xml:space="preserve"> </w:t>
            </w:r>
            <w:r>
              <w:rPr>
                <w:rFonts w:ascii="Arial"/>
                <w:b/>
                <w:sz w:val="20"/>
              </w:rPr>
              <w:t>de</w:t>
            </w:r>
            <w:r>
              <w:rPr>
                <w:rFonts w:ascii="Arial"/>
                <w:b/>
                <w:spacing w:val="-6"/>
                <w:sz w:val="20"/>
              </w:rPr>
              <w:t xml:space="preserve"> </w:t>
            </w:r>
            <w:r>
              <w:rPr>
                <w:rFonts w:ascii="Arial"/>
                <w:b/>
                <w:spacing w:val="-4"/>
                <w:sz w:val="20"/>
              </w:rPr>
              <w:t>caixa</w:t>
            </w:r>
          </w:p>
        </w:tc>
        <w:tc>
          <w:tcPr>
            <w:tcW w:w="1392" w:type="dxa"/>
            <w:tcBorders>
              <w:top w:val="single" w:sz="8" w:space="0" w:color="000000"/>
            </w:tcBorders>
          </w:tcPr>
          <w:p w14:paraId="195447B8" w14:textId="77777777" w:rsidR="006857A9" w:rsidRDefault="00606FBE">
            <w:pPr>
              <w:pStyle w:val="TableParagraph"/>
              <w:tabs>
                <w:tab w:val="left" w:pos="575"/>
              </w:tabs>
              <w:spacing w:before="40" w:line="210" w:lineRule="exact"/>
              <w:ind w:right="-15"/>
              <w:jc w:val="right"/>
              <w:rPr>
                <w:rFonts w:ascii="Arial"/>
                <w:b/>
                <w:sz w:val="20"/>
              </w:rPr>
            </w:pPr>
            <w:r>
              <w:rPr>
                <w:rFonts w:ascii="Arial"/>
                <w:b/>
                <w:sz w:val="20"/>
                <w:u w:val="double"/>
              </w:rPr>
              <w:tab/>
            </w:r>
            <w:r>
              <w:rPr>
                <w:rFonts w:ascii="Arial"/>
                <w:b/>
                <w:spacing w:val="-2"/>
                <w:sz w:val="20"/>
                <w:u w:val="double"/>
              </w:rPr>
              <w:t>(11.098)</w:t>
            </w:r>
            <w:r>
              <w:rPr>
                <w:rFonts w:ascii="Arial"/>
                <w:b/>
                <w:spacing w:val="40"/>
                <w:sz w:val="20"/>
                <w:u w:val="double"/>
              </w:rPr>
              <w:t xml:space="preserve"> </w:t>
            </w:r>
          </w:p>
        </w:tc>
        <w:tc>
          <w:tcPr>
            <w:tcW w:w="160" w:type="dxa"/>
          </w:tcPr>
          <w:p w14:paraId="51502CAB" w14:textId="77777777" w:rsidR="006857A9" w:rsidRDefault="006857A9">
            <w:pPr>
              <w:pStyle w:val="TableParagraph"/>
              <w:rPr>
                <w:rFonts w:ascii="Times New Roman"/>
                <w:sz w:val="18"/>
              </w:rPr>
            </w:pPr>
          </w:p>
        </w:tc>
        <w:tc>
          <w:tcPr>
            <w:tcW w:w="1398" w:type="dxa"/>
            <w:tcBorders>
              <w:top w:val="single" w:sz="8" w:space="0" w:color="000000"/>
            </w:tcBorders>
          </w:tcPr>
          <w:p w14:paraId="0BCE7943" w14:textId="77777777" w:rsidR="006857A9" w:rsidRDefault="00606FBE">
            <w:pPr>
              <w:pStyle w:val="TableParagraph"/>
              <w:tabs>
                <w:tab w:val="left" w:pos="830"/>
              </w:tabs>
              <w:spacing w:before="40" w:line="210" w:lineRule="exact"/>
              <w:ind w:right="-15"/>
              <w:jc w:val="right"/>
              <w:rPr>
                <w:rFonts w:ascii="Arial"/>
                <w:b/>
                <w:sz w:val="20"/>
              </w:rPr>
            </w:pPr>
            <w:r>
              <w:rPr>
                <w:rFonts w:ascii="Arial"/>
                <w:b/>
                <w:sz w:val="20"/>
                <w:u w:val="double"/>
              </w:rPr>
              <w:tab/>
            </w:r>
            <w:r>
              <w:rPr>
                <w:rFonts w:ascii="Arial"/>
                <w:b/>
                <w:spacing w:val="-2"/>
                <w:sz w:val="20"/>
                <w:u w:val="double"/>
              </w:rPr>
              <w:t>6.575</w:t>
            </w:r>
            <w:r>
              <w:rPr>
                <w:rFonts w:ascii="Arial"/>
                <w:b/>
                <w:spacing w:val="40"/>
                <w:sz w:val="20"/>
                <w:u w:val="double"/>
              </w:rPr>
              <w:t xml:space="preserve"> </w:t>
            </w:r>
          </w:p>
        </w:tc>
      </w:tr>
    </w:tbl>
    <w:p w14:paraId="4CA9FC36" w14:textId="77777777" w:rsidR="006857A9" w:rsidRDefault="006857A9">
      <w:pPr>
        <w:pStyle w:val="Corpodetexto"/>
        <w:spacing w:before="126"/>
        <w:rPr>
          <w:rFonts w:ascii="Arial"/>
          <w:b/>
        </w:rPr>
      </w:pPr>
    </w:p>
    <w:p w14:paraId="303D8254" w14:textId="77777777" w:rsidR="006857A9" w:rsidRDefault="00606FBE">
      <w:pPr>
        <w:pStyle w:val="Corpodetexto"/>
        <w:ind w:left="355"/>
      </w:pPr>
      <w:r>
        <w:t>As</w:t>
      </w:r>
      <w:r>
        <w:rPr>
          <w:spacing w:val="-9"/>
        </w:rPr>
        <w:t xml:space="preserve"> </w:t>
      </w:r>
      <w:r>
        <w:t>notas</w:t>
      </w:r>
      <w:r>
        <w:rPr>
          <w:spacing w:val="-9"/>
        </w:rPr>
        <w:t xml:space="preserve"> </w:t>
      </w:r>
      <w:r>
        <w:t>explicativas</w:t>
      </w:r>
      <w:r>
        <w:rPr>
          <w:spacing w:val="-9"/>
        </w:rPr>
        <w:t xml:space="preserve"> </w:t>
      </w:r>
      <w:r>
        <w:t>são</w:t>
      </w:r>
      <w:r>
        <w:rPr>
          <w:spacing w:val="-10"/>
        </w:rPr>
        <w:t xml:space="preserve"> </w:t>
      </w:r>
      <w:r>
        <w:t>parte</w:t>
      </w:r>
      <w:r>
        <w:rPr>
          <w:spacing w:val="-9"/>
        </w:rPr>
        <w:t xml:space="preserve"> </w:t>
      </w:r>
      <w:r>
        <w:t>integrante</w:t>
      </w:r>
      <w:r>
        <w:rPr>
          <w:spacing w:val="-8"/>
        </w:rPr>
        <w:t xml:space="preserve"> </w:t>
      </w:r>
      <w:r>
        <w:t>das</w:t>
      </w:r>
      <w:r>
        <w:rPr>
          <w:spacing w:val="-7"/>
        </w:rPr>
        <w:t xml:space="preserve"> </w:t>
      </w:r>
      <w:r>
        <w:t>informações</w:t>
      </w:r>
      <w:r>
        <w:rPr>
          <w:spacing w:val="-9"/>
        </w:rPr>
        <w:t xml:space="preserve"> </w:t>
      </w:r>
      <w:r>
        <w:t>financeiras</w:t>
      </w:r>
      <w:r>
        <w:rPr>
          <w:spacing w:val="-9"/>
        </w:rPr>
        <w:t xml:space="preserve"> </w:t>
      </w:r>
      <w:r>
        <w:rPr>
          <w:spacing w:val="-2"/>
        </w:rPr>
        <w:t>intermediárias.</w:t>
      </w:r>
    </w:p>
    <w:p w14:paraId="42BD9AC5" w14:textId="77777777" w:rsidR="006857A9" w:rsidRDefault="006857A9">
      <w:pPr>
        <w:pStyle w:val="Corpodetexto"/>
        <w:sectPr w:rsidR="006857A9">
          <w:headerReference w:type="default" r:id="rId14"/>
          <w:footerReference w:type="default" r:id="rId15"/>
          <w:pgSz w:w="11910" w:h="16840"/>
          <w:pgMar w:top="1780" w:right="708" w:bottom="720" w:left="708" w:header="371" w:footer="533" w:gutter="0"/>
          <w:pgNumType w:start="6"/>
          <w:cols w:space="720"/>
        </w:sectPr>
      </w:pPr>
    </w:p>
    <w:p w14:paraId="7EE751A0" w14:textId="77777777" w:rsidR="006857A9" w:rsidRDefault="00606FBE">
      <w:pPr>
        <w:spacing w:before="37"/>
        <w:ind w:left="22"/>
        <w:jc w:val="center"/>
        <w:rPr>
          <w:rFonts w:ascii="Arial" w:hAnsi="Arial"/>
          <w:b/>
          <w:sz w:val="20"/>
        </w:rPr>
      </w:pPr>
      <w:r>
        <w:rPr>
          <w:rFonts w:ascii="Arial" w:hAnsi="Arial"/>
          <w:b/>
          <w:sz w:val="20"/>
        </w:rPr>
        <w:lastRenderedPageBreak/>
        <w:t>Demonstrações</w:t>
      </w:r>
      <w:r>
        <w:rPr>
          <w:rFonts w:ascii="Arial" w:hAnsi="Arial"/>
          <w:b/>
          <w:spacing w:val="-11"/>
          <w:sz w:val="20"/>
        </w:rPr>
        <w:t xml:space="preserve"> </w:t>
      </w:r>
      <w:r>
        <w:rPr>
          <w:rFonts w:ascii="Arial" w:hAnsi="Arial"/>
          <w:b/>
          <w:sz w:val="20"/>
        </w:rPr>
        <w:t>Intermediárias</w:t>
      </w:r>
      <w:r>
        <w:rPr>
          <w:rFonts w:ascii="Arial" w:hAnsi="Arial"/>
          <w:b/>
          <w:spacing w:val="-12"/>
          <w:sz w:val="20"/>
        </w:rPr>
        <w:t xml:space="preserve"> </w:t>
      </w:r>
      <w:r>
        <w:rPr>
          <w:rFonts w:ascii="Arial" w:hAnsi="Arial"/>
          <w:b/>
          <w:sz w:val="20"/>
        </w:rPr>
        <w:t>do</w:t>
      </w:r>
      <w:r>
        <w:rPr>
          <w:rFonts w:ascii="Arial" w:hAnsi="Arial"/>
          <w:b/>
          <w:spacing w:val="-12"/>
          <w:sz w:val="20"/>
        </w:rPr>
        <w:t xml:space="preserve"> </w:t>
      </w:r>
      <w:r>
        <w:rPr>
          <w:rFonts w:ascii="Arial" w:hAnsi="Arial"/>
          <w:b/>
          <w:sz w:val="20"/>
        </w:rPr>
        <w:t>Valor</w:t>
      </w:r>
      <w:r>
        <w:rPr>
          <w:rFonts w:ascii="Arial" w:hAnsi="Arial"/>
          <w:b/>
          <w:spacing w:val="-11"/>
          <w:sz w:val="20"/>
        </w:rPr>
        <w:t xml:space="preserve"> </w:t>
      </w:r>
      <w:r>
        <w:rPr>
          <w:rFonts w:ascii="Arial" w:hAnsi="Arial"/>
          <w:b/>
          <w:spacing w:val="-2"/>
          <w:sz w:val="20"/>
        </w:rPr>
        <w:t>Adicionado</w:t>
      </w:r>
    </w:p>
    <w:p w14:paraId="0B337412" w14:textId="77777777" w:rsidR="006857A9" w:rsidRDefault="00606FBE">
      <w:pPr>
        <w:pStyle w:val="Corpodetexto"/>
        <w:spacing w:before="39"/>
        <w:ind w:left="28"/>
        <w:jc w:val="center"/>
      </w:pPr>
      <w:r>
        <w:t>(em</w:t>
      </w:r>
      <w:r>
        <w:rPr>
          <w:spacing w:val="-6"/>
        </w:rPr>
        <w:t xml:space="preserve"> </w:t>
      </w:r>
      <w:r>
        <w:t>milhares</w:t>
      </w:r>
      <w:r>
        <w:rPr>
          <w:spacing w:val="-5"/>
        </w:rPr>
        <w:t xml:space="preserve"> </w:t>
      </w:r>
      <w:r>
        <w:t>de</w:t>
      </w:r>
      <w:r>
        <w:rPr>
          <w:spacing w:val="-6"/>
        </w:rPr>
        <w:t xml:space="preserve"> </w:t>
      </w:r>
      <w:r>
        <w:rPr>
          <w:spacing w:val="-2"/>
        </w:rPr>
        <w:t>reais)</w:t>
      </w:r>
    </w:p>
    <w:p w14:paraId="4FF87D47" w14:textId="77777777" w:rsidR="006857A9" w:rsidRDefault="006857A9">
      <w:pPr>
        <w:pStyle w:val="Corpodetexto"/>
        <w:spacing w:before="70"/>
      </w:pPr>
    </w:p>
    <w:tbl>
      <w:tblPr>
        <w:tblStyle w:val="TableNormal"/>
        <w:tblW w:w="0" w:type="auto"/>
        <w:tblInd w:w="226" w:type="dxa"/>
        <w:tblLayout w:type="fixed"/>
        <w:tblLook w:val="01E0" w:firstRow="1" w:lastRow="1" w:firstColumn="1" w:lastColumn="1" w:noHBand="0" w:noVBand="0"/>
      </w:tblPr>
      <w:tblGrid>
        <w:gridCol w:w="6119"/>
        <w:gridCol w:w="1918"/>
        <w:gridCol w:w="178"/>
        <w:gridCol w:w="1939"/>
      </w:tblGrid>
      <w:tr w:rsidR="006857A9" w14:paraId="2AA3FC5B" w14:textId="77777777">
        <w:trPr>
          <w:trHeight w:val="247"/>
        </w:trPr>
        <w:tc>
          <w:tcPr>
            <w:tcW w:w="6119" w:type="dxa"/>
          </w:tcPr>
          <w:p w14:paraId="0AEAE31D" w14:textId="77777777" w:rsidR="006857A9" w:rsidRDefault="006857A9">
            <w:pPr>
              <w:pStyle w:val="TableParagraph"/>
              <w:rPr>
                <w:rFonts w:ascii="Times New Roman"/>
                <w:sz w:val="18"/>
              </w:rPr>
            </w:pPr>
          </w:p>
        </w:tc>
        <w:tc>
          <w:tcPr>
            <w:tcW w:w="1918" w:type="dxa"/>
            <w:tcBorders>
              <w:bottom w:val="single" w:sz="8" w:space="0" w:color="000000"/>
            </w:tcBorders>
          </w:tcPr>
          <w:p w14:paraId="70178C99" w14:textId="77777777" w:rsidR="006857A9" w:rsidRDefault="00606FBE">
            <w:pPr>
              <w:pStyle w:val="TableParagraph"/>
              <w:spacing w:line="223" w:lineRule="exact"/>
              <w:ind w:left="455"/>
              <w:rPr>
                <w:rFonts w:ascii="Arial"/>
                <w:b/>
                <w:sz w:val="20"/>
              </w:rPr>
            </w:pPr>
            <w:r>
              <w:rPr>
                <w:rFonts w:ascii="Arial"/>
                <w:b/>
                <w:spacing w:val="-2"/>
                <w:sz w:val="20"/>
              </w:rPr>
              <w:t>30/06/2026</w:t>
            </w:r>
          </w:p>
        </w:tc>
        <w:tc>
          <w:tcPr>
            <w:tcW w:w="178" w:type="dxa"/>
          </w:tcPr>
          <w:p w14:paraId="5279CB35" w14:textId="77777777" w:rsidR="006857A9" w:rsidRDefault="006857A9">
            <w:pPr>
              <w:pStyle w:val="TableParagraph"/>
              <w:rPr>
                <w:rFonts w:ascii="Times New Roman"/>
                <w:sz w:val="18"/>
              </w:rPr>
            </w:pPr>
          </w:p>
        </w:tc>
        <w:tc>
          <w:tcPr>
            <w:tcW w:w="1939" w:type="dxa"/>
            <w:tcBorders>
              <w:bottom w:val="single" w:sz="8" w:space="0" w:color="000000"/>
            </w:tcBorders>
          </w:tcPr>
          <w:p w14:paraId="25759363" w14:textId="77777777" w:rsidR="006857A9" w:rsidRDefault="00606FBE">
            <w:pPr>
              <w:pStyle w:val="TableParagraph"/>
              <w:spacing w:line="223" w:lineRule="exact"/>
              <w:ind w:left="443"/>
              <w:rPr>
                <w:rFonts w:ascii="Arial"/>
                <w:b/>
                <w:sz w:val="20"/>
              </w:rPr>
            </w:pPr>
            <w:r>
              <w:rPr>
                <w:rFonts w:ascii="Arial"/>
                <w:b/>
                <w:spacing w:val="-2"/>
                <w:sz w:val="20"/>
              </w:rPr>
              <w:t>30/06/2025</w:t>
            </w:r>
          </w:p>
        </w:tc>
      </w:tr>
      <w:tr w:rsidR="006857A9" w14:paraId="601015BA" w14:textId="77777777">
        <w:trPr>
          <w:trHeight w:val="556"/>
        </w:trPr>
        <w:tc>
          <w:tcPr>
            <w:tcW w:w="6119" w:type="dxa"/>
          </w:tcPr>
          <w:p w14:paraId="7014FC28" w14:textId="77777777" w:rsidR="006857A9" w:rsidRDefault="006857A9">
            <w:pPr>
              <w:pStyle w:val="TableParagraph"/>
              <w:spacing w:before="74"/>
              <w:rPr>
                <w:sz w:val="20"/>
              </w:rPr>
            </w:pPr>
          </w:p>
          <w:p w14:paraId="701A8736" w14:textId="77777777" w:rsidR="006857A9" w:rsidRDefault="00606FBE">
            <w:pPr>
              <w:pStyle w:val="TableParagraph"/>
              <w:ind w:left="50"/>
              <w:rPr>
                <w:rFonts w:ascii="Arial"/>
                <w:b/>
                <w:sz w:val="20"/>
              </w:rPr>
            </w:pPr>
            <w:r>
              <w:rPr>
                <w:rFonts w:ascii="Arial"/>
                <w:b/>
                <w:spacing w:val="-2"/>
                <w:sz w:val="20"/>
              </w:rPr>
              <w:t>Receitas</w:t>
            </w:r>
          </w:p>
        </w:tc>
        <w:tc>
          <w:tcPr>
            <w:tcW w:w="1918" w:type="dxa"/>
            <w:tcBorders>
              <w:top w:val="single" w:sz="8" w:space="0" w:color="000000"/>
            </w:tcBorders>
          </w:tcPr>
          <w:p w14:paraId="44C2060C" w14:textId="77777777" w:rsidR="006857A9" w:rsidRDefault="006857A9">
            <w:pPr>
              <w:pStyle w:val="TableParagraph"/>
              <w:rPr>
                <w:rFonts w:ascii="Times New Roman"/>
                <w:sz w:val="18"/>
              </w:rPr>
            </w:pPr>
          </w:p>
        </w:tc>
        <w:tc>
          <w:tcPr>
            <w:tcW w:w="178" w:type="dxa"/>
          </w:tcPr>
          <w:p w14:paraId="626ED5B2" w14:textId="77777777" w:rsidR="006857A9" w:rsidRDefault="006857A9">
            <w:pPr>
              <w:pStyle w:val="TableParagraph"/>
              <w:rPr>
                <w:rFonts w:ascii="Times New Roman"/>
                <w:sz w:val="18"/>
              </w:rPr>
            </w:pPr>
          </w:p>
        </w:tc>
        <w:tc>
          <w:tcPr>
            <w:tcW w:w="1939" w:type="dxa"/>
            <w:tcBorders>
              <w:top w:val="single" w:sz="8" w:space="0" w:color="000000"/>
            </w:tcBorders>
          </w:tcPr>
          <w:p w14:paraId="5108F79D" w14:textId="77777777" w:rsidR="006857A9" w:rsidRDefault="006857A9">
            <w:pPr>
              <w:pStyle w:val="TableParagraph"/>
              <w:rPr>
                <w:rFonts w:ascii="Times New Roman"/>
                <w:sz w:val="18"/>
              </w:rPr>
            </w:pPr>
          </w:p>
        </w:tc>
      </w:tr>
      <w:tr w:rsidR="006857A9" w14:paraId="423CE084" w14:textId="77777777">
        <w:trPr>
          <w:trHeight w:val="267"/>
        </w:trPr>
        <w:tc>
          <w:tcPr>
            <w:tcW w:w="6119" w:type="dxa"/>
          </w:tcPr>
          <w:p w14:paraId="641E7CA6" w14:textId="77777777" w:rsidR="006857A9" w:rsidRDefault="00606FBE">
            <w:pPr>
              <w:pStyle w:val="TableParagraph"/>
              <w:spacing w:before="16"/>
              <w:ind w:left="268"/>
              <w:rPr>
                <w:sz w:val="20"/>
              </w:rPr>
            </w:pPr>
            <w:r>
              <w:rPr>
                <w:sz w:val="20"/>
              </w:rPr>
              <w:t>Subsídios</w:t>
            </w:r>
            <w:r>
              <w:rPr>
                <w:spacing w:val="-10"/>
                <w:sz w:val="20"/>
              </w:rPr>
              <w:t xml:space="preserve"> </w:t>
            </w:r>
            <w:r>
              <w:rPr>
                <w:spacing w:val="-2"/>
                <w:sz w:val="20"/>
              </w:rPr>
              <w:t>Públicos</w:t>
            </w:r>
          </w:p>
        </w:tc>
        <w:tc>
          <w:tcPr>
            <w:tcW w:w="1918" w:type="dxa"/>
          </w:tcPr>
          <w:p w14:paraId="00A0E4B8" w14:textId="77777777" w:rsidR="006857A9" w:rsidRDefault="00606FBE">
            <w:pPr>
              <w:pStyle w:val="TableParagraph"/>
              <w:spacing w:before="16"/>
              <w:ind w:left="-1" w:right="70"/>
              <w:jc w:val="right"/>
              <w:rPr>
                <w:sz w:val="20"/>
              </w:rPr>
            </w:pPr>
            <w:r>
              <w:rPr>
                <w:spacing w:val="-2"/>
                <w:sz w:val="20"/>
              </w:rPr>
              <w:t>75.966</w:t>
            </w:r>
          </w:p>
        </w:tc>
        <w:tc>
          <w:tcPr>
            <w:tcW w:w="178" w:type="dxa"/>
          </w:tcPr>
          <w:p w14:paraId="37731659" w14:textId="77777777" w:rsidR="006857A9" w:rsidRDefault="006857A9">
            <w:pPr>
              <w:pStyle w:val="TableParagraph"/>
              <w:rPr>
                <w:rFonts w:ascii="Times New Roman"/>
                <w:sz w:val="18"/>
              </w:rPr>
            </w:pPr>
          </w:p>
        </w:tc>
        <w:tc>
          <w:tcPr>
            <w:tcW w:w="1939" w:type="dxa"/>
          </w:tcPr>
          <w:p w14:paraId="552D3451" w14:textId="77777777" w:rsidR="006857A9" w:rsidRDefault="00606FBE">
            <w:pPr>
              <w:pStyle w:val="TableParagraph"/>
              <w:spacing w:before="16"/>
              <w:ind w:left="-1" w:right="120"/>
              <w:jc w:val="right"/>
              <w:rPr>
                <w:sz w:val="20"/>
              </w:rPr>
            </w:pPr>
            <w:r>
              <w:rPr>
                <w:spacing w:val="-2"/>
                <w:sz w:val="20"/>
              </w:rPr>
              <w:t>85.919</w:t>
            </w:r>
          </w:p>
        </w:tc>
      </w:tr>
      <w:tr w:rsidR="006857A9" w14:paraId="715FD3F7" w14:textId="77777777">
        <w:trPr>
          <w:trHeight w:val="271"/>
        </w:trPr>
        <w:tc>
          <w:tcPr>
            <w:tcW w:w="6119" w:type="dxa"/>
          </w:tcPr>
          <w:p w14:paraId="347E00AB" w14:textId="77777777" w:rsidR="006857A9" w:rsidRDefault="00606FBE">
            <w:pPr>
              <w:pStyle w:val="TableParagraph"/>
              <w:spacing w:before="14"/>
              <w:ind w:left="268"/>
              <w:rPr>
                <w:sz w:val="20"/>
              </w:rPr>
            </w:pPr>
            <w:r>
              <w:rPr>
                <w:sz w:val="20"/>
              </w:rPr>
              <w:t>Outras</w:t>
            </w:r>
            <w:r>
              <w:rPr>
                <w:spacing w:val="-8"/>
                <w:sz w:val="20"/>
              </w:rPr>
              <w:t xml:space="preserve"> </w:t>
            </w:r>
            <w:r>
              <w:rPr>
                <w:spacing w:val="-2"/>
                <w:sz w:val="20"/>
              </w:rPr>
              <w:t>Receitas</w:t>
            </w:r>
          </w:p>
        </w:tc>
        <w:tc>
          <w:tcPr>
            <w:tcW w:w="1918" w:type="dxa"/>
          </w:tcPr>
          <w:p w14:paraId="60EC7C5B" w14:textId="77777777" w:rsidR="006857A9" w:rsidRDefault="00606FBE">
            <w:pPr>
              <w:pStyle w:val="TableParagraph"/>
              <w:tabs>
                <w:tab w:val="left" w:pos="1345"/>
              </w:tabs>
              <w:spacing w:before="14"/>
              <w:ind w:left="-1"/>
              <w:jc w:val="right"/>
              <w:rPr>
                <w:sz w:val="20"/>
              </w:rPr>
            </w:pPr>
            <w:r>
              <w:rPr>
                <w:sz w:val="20"/>
                <w:u w:val="single"/>
              </w:rPr>
              <w:tab/>
            </w:r>
            <w:r>
              <w:rPr>
                <w:spacing w:val="-4"/>
                <w:sz w:val="20"/>
                <w:u w:val="single"/>
              </w:rPr>
              <w:t>6.935</w:t>
            </w:r>
            <w:r>
              <w:rPr>
                <w:spacing w:val="40"/>
                <w:sz w:val="20"/>
                <w:u w:val="single"/>
              </w:rPr>
              <w:t xml:space="preserve"> </w:t>
            </w:r>
          </w:p>
        </w:tc>
        <w:tc>
          <w:tcPr>
            <w:tcW w:w="178" w:type="dxa"/>
          </w:tcPr>
          <w:p w14:paraId="6B6B9FE6" w14:textId="77777777" w:rsidR="006857A9" w:rsidRDefault="006857A9">
            <w:pPr>
              <w:pStyle w:val="TableParagraph"/>
              <w:rPr>
                <w:rFonts w:ascii="Times New Roman"/>
                <w:sz w:val="18"/>
              </w:rPr>
            </w:pPr>
          </w:p>
        </w:tc>
        <w:tc>
          <w:tcPr>
            <w:tcW w:w="1939" w:type="dxa"/>
          </w:tcPr>
          <w:p w14:paraId="1AE22987" w14:textId="77777777" w:rsidR="006857A9" w:rsidRDefault="00606FBE">
            <w:pPr>
              <w:pStyle w:val="TableParagraph"/>
              <w:tabs>
                <w:tab w:val="left" w:pos="1487"/>
              </w:tabs>
              <w:spacing w:before="14"/>
              <w:ind w:left="-1" w:right="48"/>
              <w:jc w:val="right"/>
              <w:rPr>
                <w:sz w:val="20"/>
              </w:rPr>
            </w:pPr>
            <w:r>
              <w:rPr>
                <w:sz w:val="20"/>
                <w:u w:val="single"/>
              </w:rPr>
              <w:tab/>
            </w:r>
            <w:r>
              <w:rPr>
                <w:spacing w:val="-5"/>
                <w:sz w:val="20"/>
                <w:u w:val="single"/>
              </w:rPr>
              <w:t>473</w:t>
            </w:r>
            <w:r>
              <w:rPr>
                <w:spacing w:val="40"/>
                <w:sz w:val="20"/>
                <w:u w:val="single"/>
              </w:rPr>
              <w:t xml:space="preserve"> </w:t>
            </w:r>
          </w:p>
        </w:tc>
      </w:tr>
      <w:tr w:rsidR="006857A9" w14:paraId="6E340492" w14:textId="77777777">
        <w:trPr>
          <w:trHeight w:val="405"/>
        </w:trPr>
        <w:tc>
          <w:tcPr>
            <w:tcW w:w="6119" w:type="dxa"/>
          </w:tcPr>
          <w:p w14:paraId="0453A637" w14:textId="77777777" w:rsidR="006857A9" w:rsidRDefault="006857A9">
            <w:pPr>
              <w:pStyle w:val="TableParagraph"/>
              <w:rPr>
                <w:rFonts w:ascii="Times New Roman"/>
                <w:sz w:val="18"/>
              </w:rPr>
            </w:pPr>
          </w:p>
        </w:tc>
        <w:tc>
          <w:tcPr>
            <w:tcW w:w="1918" w:type="dxa"/>
          </w:tcPr>
          <w:p w14:paraId="181C4CA5" w14:textId="77777777" w:rsidR="006857A9" w:rsidRDefault="00606FBE">
            <w:pPr>
              <w:pStyle w:val="TableParagraph"/>
              <w:spacing w:before="19"/>
              <w:ind w:left="-1" w:right="70"/>
              <w:jc w:val="right"/>
              <w:rPr>
                <w:rFonts w:ascii="Arial"/>
                <w:b/>
                <w:sz w:val="20"/>
              </w:rPr>
            </w:pPr>
            <w:r>
              <w:rPr>
                <w:rFonts w:ascii="Arial"/>
                <w:b/>
                <w:spacing w:val="-2"/>
                <w:sz w:val="20"/>
              </w:rPr>
              <w:t>82.901</w:t>
            </w:r>
          </w:p>
        </w:tc>
        <w:tc>
          <w:tcPr>
            <w:tcW w:w="178" w:type="dxa"/>
          </w:tcPr>
          <w:p w14:paraId="10B5266B" w14:textId="77777777" w:rsidR="006857A9" w:rsidRDefault="006857A9">
            <w:pPr>
              <w:pStyle w:val="TableParagraph"/>
              <w:rPr>
                <w:rFonts w:ascii="Times New Roman"/>
                <w:sz w:val="18"/>
              </w:rPr>
            </w:pPr>
          </w:p>
        </w:tc>
        <w:tc>
          <w:tcPr>
            <w:tcW w:w="1939" w:type="dxa"/>
          </w:tcPr>
          <w:p w14:paraId="108F8D7F" w14:textId="77777777" w:rsidR="006857A9" w:rsidRDefault="00606FBE">
            <w:pPr>
              <w:pStyle w:val="TableParagraph"/>
              <w:spacing w:before="19"/>
              <w:ind w:left="-1" w:right="118"/>
              <w:jc w:val="right"/>
              <w:rPr>
                <w:rFonts w:ascii="Arial"/>
                <w:b/>
                <w:sz w:val="20"/>
              </w:rPr>
            </w:pPr>
            <w:r>
              <w:rPr>
                <w:rFonts w:ascii="Arial"/>
                <w:b/>
                <w:spacing w:val="-2"/>
                <w:sz w:val="20"/>
              </w:rPr>
              <w:t>86.392</w:t>
            </w:r>
          </w:p>
        </w:tc>
      </w:tr>
      <w:tr w:rsidR="006857A9" w14:paraId="6B30B1A0" w14:textId="77777777">
        <w:trPr>
          <w:trHeight w:val="400"/>
        </w:trPr>
        <w:tc>
          <w:tcPr>
            <w:tcW w:w="6119" w:type="dxa"/>
          </w:tcPr>
          <w:p w14:paraId="5CA04129" w14:textId="77777777" w:rsidR="006857A9" w:rsidRDefault="00606FBE">
            <w:pPr>
              <w:pStyle w:val="TableParagraph"/>
              <w:spacing w:before="149"/>
              <w:ind w:left="50"/>
              <w:rPr>
                <w:rFonts w:ascii="Arial"/>
                <w:b/>
                <w:sz w:val="20"/>
              </w:rPr>
            </w:pPr>
            <w:r>
              <w:rPr>
                <w:rFonts w:ascii="Arial"/>
                <w:b/>
                <w:spacing w:val="-2"/>
                <w:sz w:val="20"/>
              </w:rPr>
              <w:t>Insumos</w:t>
            </w:r>
          </w:p>
        </w:tc>
        <w:tc>
          <w:tcPr>
            <w:tcW w:w="1918" w:type="dxa"/>
          </w:tcPr>
          <w:p w14:paraId="0AF09FEF" w14:textId="77777777" w:rsidR="006857A9" w:rsidRDefault="006857A9">
            <w:pPr>
              <w:pStyle w:val="TableParagraph"/>
              <w:rPr>
                <w:rFonts w:ascii="Times New Roman"/>
                <w:sz w:val="18"/>
              </w:rPr>
            </w:pPr>
          </w:p>
        </w:tc>
        <w:tc>
          <w:tcPr>
            <w:tcW w:w="178" w:type="dxa"/>
          </w:tcPr>
          <w:p w14:paraId="4C3445BA" w14:textId="77777777" w:rsidR="006857A9" w:rsidRDefault="006857A9">
            <w:pPr>
              <w:pStyle w:val="TableParagraph"/>
              <w:rPr>
                <w:rFonts w:ascii="Times New Roman"/>
                <w:sz w:val="18"/>
              </w:rPr>
            </w:pPr>
          </w:p>
        </w:tc>
        <w:tc>
          <w:tcPr>
            <w:tcW w:w="1939" w:type="dxa"/>
          </w:tcPr>
          <w:p w14:paraId="0C63C95D" w14:textId="77777777" w:rsidR="006857A9" w:rsidRDefault="006857A9">
            <w:pPr>
              <w:pStyle w:val="TableParagraph"/>
              <w:rPr>
                <w:rFonts w:ascii="Times New Roman"/>
                <w:sz w:val="18"/>
              </w:rPr>
            </w:pPr>
          </w:p>
        </w:tc>
      </w:tr>
      <w:tr w:rsidR="006857A9" w14:paraId="12BDEA8B" w14:textId="77777777">
        <w:trPr>
          <w:trHeight w:val="271"/>
        </w:trPr>
        <w:tc>
          <w:tcPr>
            <w:tcW w:w="6119" w:type="dxa"/>
          </w:tcPr>
          <w:p w14:paraId="461B33D9" w14:textId="77777777" w:rsidR="006857A9" w:rsidRDefault="00606FBE">
            <w:pPr>
              <w:pStyle w:val="TableParagraph"/>
              <w:spacing w:before="14"/>
              <w:ind w:left="268"/>
              <w:rPr>
                <w:sz w:val="20"/>
              </w:rPr>
            </w:pPr>
            <w:r>
              <w:rPr>
                <w:sz w:val="20"/>
              </w:rPr>
              <w:t>Materiais,</w:t>
            </w:r>
            <w:r>
              <w:rPr>
                <w:spacing w:val="-8"/>
                <w:sz w:val="20"/>
              </w:rPr>
              <w:t xml:space="preserve"> </w:t>
            </w:r>
            <w:r>
              <w:rPr>
                <w:sz w:val="20"/>
              </w:rPr>
              <w:t>utilidades,</w:t>
            </w:r>
            <w:r>
              <w:rPr>
                <w:spacing w:val="-8"/>
                <w:sz w:val="20"/>
              </w:rPr>
              <w:t xml:space="preserve"> </w:t>
            </w:r>
            <w:r>
              <w:rPr>
                <w:sz w:val="20"/>
              </w:rPr>
              <w:t>serviços</w:t>
            </w:r>
            <w:r>
              <w:rPr>
                <w:spacing w:val="-7"/>
                <w:sz w:val="20"/>
              </w:rPr>
              <w:t xml:space="preserve"> </w:t>
            </w:r>
            <w:r>
              <w:rPr>
                <w:sz w:val="20"/>
              </w:rPr>
              <w:t>de</w:t>
            </w:r>
            <w:r>
              <w:rPr>
                <w:spacing w:val="-9"/>
                <w:sz w:val="20"/>
              </w:rPr>
              <w:t xml:space="preserve"> </w:t>
            </w:r>
            <w:r>
              <w:rPr>
                <w:sz w:val="20"/>
              </w:rPr>
              <w:t>terceiros</w:t>
            </w:r>
            <w:r>
              <w:rPr>
                <w:spacing w:val="-7"/>
                <w:sz w:val="20"/>
              </w:rPr>
              <w:t xml:space="preserve"> </w:t>
            </w:r>
            <w:r>
              <w:rPr>
                <w:sz w:val="20"/>
              </w:rPr>
              <w:t>e</w:t>
            </w:r>
            <w:r>
              <w:rPr>
                <w:spacing w:val="-9"/>
                <w:sz w:val="20"/>
              </w:rPr>
              <w:t xml:space="preserve"> </w:t>
            </w:r>
            <w:r>
              <w:rPr>
                <w:spacing w:val="-2"/>
                <w:sz w:val="20"/>
              </w:rPr>
              <w:t>outros</w:t>
            </w:r>
          </w:p>
        </w:tc>
        <w:tc>
          <w:tcPr>
            <w:tcW w:w="1918" w:type="dxa"/>
          </w:tcPr>
          <w:p w14:paraId="1CA0D4E4" w14:textId="77777777" w:rsidR="006857A9" w:rsidRDefault="00606FBE">
            <w:pPr>
              <w:pStyle w:val="TableParagraph"/>
              <w:tabs>
                <w:tab w:val="left" w:pos="1101"/>
              </w:tabs>
              <w:spacing w:before="14"/>
              <w:ind w:left="-1"/>
              <w:jc w:val="right"/>
              <w:rPr>
                <w:sz w:val="20"/>
              </w:rPr>
            </w:pPr>
            <w:r>
              <w:rPr>
                <w:sz w:val="20"/>
                <w:u w:val="single"/>
              </w:rPr>
              <w:tab/>
            </w:r>
            <w:r>
              <w:rPr>
                <w:spacing w:val="-2"/>
                <w:sz w:val="20"/>
                <w:u w:val="single"/>
              </w:rPr>
              <w:t>(14.940)</w:t>
            </w:r>
            <w:r>
              <w:rPr>
                <w:spacing w:val="40"/>
                <w:sz w:val="20"/>
                <w:u w:val="single"/>
              </w:rPr>
              <w:t xml:space="preserve"> </w:t>
            </w:r>
          </w:p>
        </w:tc>
        <w:tc>
          <w:tcPr>
            <w:tcW w:w="178" w:type="dxa"/>
          </w:tcPr>
          <w:p w14:paraId="6113E620" w14:textId="77777777" w:rsidR="006857A9" w:rsidRDefault="006857A9">
            <w:pPr>
              <w:pStyle w:val="TableParagraph"/>
              <w:rPr>
                <w:rFonts w:ascii="Times New Roman"/>
                <w:sz w:val="18"/>
              </w:rPr>
            </w:pPr>
          </w:p>
        </w:tc>
        <w:tc>
          <w:tcPr>
            <w:tcW w:w="1939" w:type="dxa"/>
          </w:tcPr>
          <w:p w14:paraId="53703569" w14:textId="77777777" w:rsidR="006857A9" w:rsidRDefault="00606FBE">
            <w:pPr>
              <w:pStyle w:val="TableParagraph"/>
              <w:tabs>
                <w:tab w:val="left" w:pos="1072"/>
              </w:tabs>
              <w:spacing w:before="14"/>
              <w:ind w:left="-1" w:right="48"/>
              <w:jc w:val="right"/>
              <w:rPr>
                <w:sz w:val="20"/>
              </w:rPr>
            </w:pPr>
            <w:r>
              <w:rPr>
                <w:sz w:val="20"/>
                <w:u w:val="single"/>
              </w:rPr>
              <w:tab/>
            </w:r>
            <w:r>
              <w:rPr>
                <w:spacing w:val="-2"/>
                <w:sz w:val="20"/>
                <w:u w:val="single"/>
              </w:rPr>
              <w:t>(10.777)</w:t>
            </w:r>
            <w:r>
              <w:rPr>
                <w:spacing w:val="40"/>
                <w:sz w:val="20"/>
                <w:u w:val="single"/>
              </w:rPr>
              <w:t xml:space="preserve"> </w:t>
            </w:r>
          </w:p>
        </w:tc>
      </w:tr>
      <w:tr w:rsidR="006857A9" w14:paraId="0C8A22C2" w14:textId="77777777">
        <w:trPr>
          <w:trHeight w:val="405"/>
        </w:trPr>
        <w:tc>
          <w:tcPr>
            <w:tcW w:w="6119" w:type="dxa"/>
          </w:tcPr>
          <w:p w14:paraId="1ADB9178" w14:textId="77777777" w:rsidR="006857A9" w:rsidRDefault="006857A9">
            <w:pPr>
              <w:pStyle w:val="TableParagraph"/>
              <w:rPr>
                <w:rFonts w:ascii="Times New Roman"/>
                <w:sz w:val="18"/>
              </w:rPr>
            </w:pPr>
          </w:p>
        </w:tc>
        <w:tc>
          <w:tcPr>
            <w:tcW w:w="1918" w:type="dxa"/>
          </w:tcPr>
          <w:p w14:paraId="74685A32" w14:textId="77777777" w:rsidR="006857A9" w:rsidRDefault="00606FBE">
            <w:pPr>
              <w:pStyle w:val="TableParagraph"/>
              <w:spacing w:before="19"/>
              <w:ind w:left="-1" w:right="71"/>
              <w:jc w:val="right"/>
              <w:rPr>
                <w:rFonts w:ascii="Arial"/>
                <w:b/>
                <w:sz w:val="20"/>
              </w:rPr>
            </w:pPr>
            <w:r>
              <w:rPr>
                <w:rFonts w:ascii="Arial"/>
                <w:b/>
                <w:spacing w:val="-2"/>
                <w:sz w:val="20"/>
              </w:rPr>
              <w:t>(14.940)</w:t>
            </w:r>
          </w:p>
        </w:tc>
        <w:tc>
          <w:tcPr>
            <w:tcW w:w="178" w:type="dxa"/>
          </w:tcPr>
          <w:p w14:paraId="62591371" w14:textId="77777777" w:rsidR="006857A9" w:rsidRDefault="006857A9">
            <w:pPr>
              <w:pStyle w:val="TableParagraph"/>
              <w:rPr>
                <w:rFonts w:ascii="Times New Roman"/>
                <w:sz w:val="18"/>
              </w:rPr>
            </w:pPr>
          </w:p>
        </w:tc>
        <w:tc>
          <w:tcPr>
            <w:tcW w:w="1939" w:type="dxa"/>
          </w:tcPr>
          <w:p w14:paraId="0E4BC9D1" w14:textId="77777777" w:rsidR="006857A9" w:rsidRDefault="00606FBE">
            <w:pPr>
              <w:pStyle w:val="TableParagraph"/>
              <w:spacing w:before="19"/>
              <w:ind w:left="-1" w:right="119"/>
              <w:jc w:val="right"/>
              <w:rPr>
                <w:rFonts w:ascii="Arial"/>
                <w:b/>
                <w:sz w:val="20"/>
              </w:rPr>
            </w:pPr>
            <w:r>
              <w:rPr>
                <w:rFonts w:ascii="Arial"/>
                <w:b/>
                <w:spacing w:val="-2"/>
                <w:sz w:val="20"/>
              </w:rPr>
              <w:t>(10.777)</w:t>
            </w:r>
          </w:p>
        </w:tc>
      </w:tr>
      <w:tr w:rsidR="006857A9" w14:paraId="7BA02AF3" w14:textId="77777777">
        <w:trPr>
          <w:trHeight w:val="534"/>
        </w:trPr>
        <w:tc>
          <w:tcPr>
            <w:tcW w:w="6119" w:type="dxa"/>
          </w:tcPr>
          <w:p w14:paraId="2A64190F" w14:textId="77777777" w:rsidR="006857A9" w:rsidRDefault="00606FBE">
            <w:pPr>
              <w:pStyle w:val="TableParagraph"/>
              <w:spacing w:before="149"/>
              <w:ind w:left="50"/>
              <w:rPr>
                <w:rFonts w:ascii="Arial"/>
                <w:b/>
                <w:sz w:val="20"/>
              </w:rPr>
            </w:pPr>
            <w:r>
              <w:rPr>
                <w:rFonts w:ascii="Arial"/>
                <w:b/>
                <w:sz w:val="20"/>
              </w:rPr>
              <w:t>Valor</w:t>
            </w:r>
            <w:r>
              <w:rPr>
                <w:rFonts w:ascii="Arial"/>
                <w:b/>
                <w:spacing w:val="-8"/>
                <w:sz w:val="20"/>
              </w:rPr>
              <w:t xml:space="preserve"> </w:t>
            </w:r>
            <w:r>
              <w:rPr>
                <w:rFonts w:ascii="Arial"/>
                <w:b/>
                <w:sz w:val="20"/>
              </w:rPr>
              <w:t>Adicionado</w:t>
            </w:r>
            <w:r>
              <w:rPr>
                <w:rFonts w:ascii="Arial"/>
                <w:b/>
                <w:spacing w:val="-6"/>
                <w:sz w:val="20"/>
              </w:rPr>
              <w:t xml:space="preserve"> </w:t>
            </w:r>
            <w:r>
              <w:rPr>
                <w:rFonts w:ascii="Arial"/>
                <w:b/>
                <w:spacing w:val="-2"/>
                <w:sz w:val="20"/>
              </w:rPr>
              <w:t>Bruto</w:t>
            </w:r>
          </w:p>
        </w:tc>
        <w:tc>
          <w:tcPr>
            <w:tcW w:w="1918" w:type="dxa"/>
          </w:tcPr>
          <w:p w14:paraId="5D223136" w14:textId="77777777" w:rsidR="006857A9" w:rsidRDefault="00606FBE">
            <w:pPr>
              <w:pStyle w:val="TableParagraph"/>
              <w:spacing w:before="149"/>
              <w:ind w:left="-1" w:right="73"/>
              <w:jc w:val="right"/>
              <w:rPr>
                <w:rFonts w:ascii="Arial"/>
                <w:b/>
                <w:sz w:val="20"/>
              </w:rPr>
            </w:pPr>
            <w:r>
              <w:rPr>
                <w:rFonts w:ascii="Arial"/>
                <w:b/>
                <w:spacing w:val="-2"/>
                <w:sz w:val="20"/>
              </w:rPr>
              <w:t>67.961</w:t>
            </w:r>
          </w:p>
        </w:tc>
        <w:tc>
          <w:tcPr>
            <w:tcW w:w="178" w:type="dxa"/>
          </w:tcPr>
          <w:p w14:paraId="03C6B984" w14:textId="77777777" w:rsidR="006857A9" w:rsidRDefault="006857A9">
            <w:pPr>
              <w:pStyle w:val="TableParagraph"/>
              <w:rPr>
                <w:rFonts w:ascii="Times New Roman"/>
                <w:sz w:val="18"/>
              </w:rPr>
            </w:pPr>
          </w:p>
        </w:tc>
        <w:tc>
          <w:tcPr>
            <w:tcW w:w="1939" w:type="dxa"/>
          </w:tcPr>
          <w:p w14:paraId="79C7A8B5" w14:textId="77777777" w:rsidR="006857A9" w:rsidRDefault="00606FBE">
            <w:pPr>
              <w:pStyle w:val="TableParagraph"/>
              <w:spacing w:before="149"/>
              <w:ind w:left="-1" w:right="118"/>
              <w:jc w:val="right"/>
              <w:rPr>
                <w:rFonts w:ascii="Arial"/>
                <w:b/>
                <w:sz w:val="20"/>
              </w:rPr>
            </w:pPr>
            <w:r>
              <w:rPr>
                <w:rFonts w:ascii="Arial"/>
                <w:b/>
                <w:spacing w:val="-2"/>
                <w:sz w:val="20"/>
              </w:rPr>
              <w:t>75.615</w:t>
            </w:r>
          </w:p>
        </w:tc>
      </w:tr>
      <w:tr w:rsidR="006857A9" w14:paraId="256C3A65" w14:textId="77777777">
        <w:trPr>
          <w:trHeight w:val="534"/>
        </w:trPr>
        <w:tc>
          <w:tcPr>
            <w:tcW w:w="6119" w:type="dxa"/>
          </w:tcPr>
          <w:p w14:paraId="4A9CAE94" w14:textId="77777777" w:rsidR="006857A9" w:rsidRDefault="00606FBE">
            <w:pPr>
              <w:pStyle w:val="TableParagraph"/>
              <w:spacing w:before="148"/>
              <w:ind w:left="268"/>
              <w:rPr>
                <w:sz w:val="20"/>
              </w:rPr>
            </w:pPr>
            <w:r>
              <w:rPr>
                <w:sz w:val="20"/>
              </w:rPr>
              <w:t>Depreciação</w:t>
            </w:r>
            <w:r>
              <w:rPr>
                <w:spacing w:val="-6"/>
                <w:sz w:val="20"/>
              </w:rPr>
              <w:t xml:space="preserve"> </w:t>
            </w:r>
            <w:r>
              <w:rPr>
                <w:sz w:val="20"/>
              </w:rPr>
              <w:t>e</w:t>
            </w:r>
            <w:r>
              <w:rPr>
                <w:spacing w:val="-7"/>
                <w:sz w:val="20"/>
              </w:rPr>
              <w:t xml:space="preserve"> </w:t>
            </w:r>
            <w:r>
              <w:rPr>
                <w:spacing w:val="-2"/>
                <w:sz w:val="20"/>
              </w:rPr>
              <w:t>Amortização</w:t>
            </w:r>
          </w:p>
        </w:tc>
        <w:tc>
          <w:tcPr>
            <w:tcW w:w="1918" w:type="dxa"/>
          </w:tcPr>
          <w:p w14:paraId="77E238CE" w14:textId="77777777" w:rsidR="006857A9" w:rsidRDefault="00606FBE">
            <w:pPr>
              <w:pStyle w:val="TableParagraph"/>
              <w:spacing w:before="148"/>
              <w:ind w:left="-1" w:right="71"/>
              <w:jc w:val="right"/>
              <w:rPr>
                <w:sz w:val="20"/>
              </w:rPr>
            </w:pPr>
            <w:r>
              <w:rPr>
                <w:spacing w:val="-2"/>
                <w:sz w:val="20"/>
              </w:rPr>
              <w:t>(2.691)</w:t>
            </w:r>
          </w:p>
        </w:tc>
        <w:tc>
          <w:tcPr>
            <w:tcW w:w="178" w:type="dxa"/>
          </w:tcPr>
          <w:p w14:paraId="3CAA3D42" w14:textId="77777777" w:rsidR="006857A9" w:rsidRDefault="006857A9">
            <w:pPr>
              <w:pStyle w:val="TableParagraph"/>
              <w:rPr>
                <w:rFonts w:ascii="Times New Roman"/>
                <w:sz w:val="18"/>
              </w:rPr>
            </w:pPr>
          </w:p>
        </w:tc>
        <w:tc>
          <w:tcPr>
            <w:tcW w:w="1939" w:type="dxa"/>
          </w:tcPr>
          <w:p w14:paraId="69FCE1B8" w14:textId="77777777" w:rsidR="006857A9" w:rsidRDefault="00606FBE">
            <w:pPr>
              <w:pStyle w:val="TableParagraph"/>
              <w:spacing w:before="148"/>
              <w:ind w:left="-1" w:right="119"/>
              <w:jc w:val="right"/>
              <w:rPr>
                <w:sz w:val="20"/>
              </w:rPr>
            </w:pPr>
            <w:r>
              <w:rPr>
                <w:spacing w:val="-2"/>
                <w:sz w:val="20"/>
              </w:rPr>
              <w:t>(2.824)</w:t>
            </w:r>
          </w:p>
        </w:tc>
      </w:tr>
      <w:tr w:rsidR="006857A9" w14:paraId="46215827" w14:textId="77777777">
        <w:trPr>
          <w:trHeight w:val="534"/>
        </w:trPr>
        <w:tc>
          <w:tcPr>
            <w:tcW w:w="6119" w:type="dxa"/>
          </w:tcPr>
          <w:p w14:paraId="4408F368" w14:textId="77777777" w:rsidR="006857A9" w:rsidRDefault="00606FBE">
            <w:pPr>
              <w:pStyle w:val="TableParagraph"/>
              <w:spacing w:before="149"/>
              <w:ind w:left="50"/>
              <w:rPr>
                <w:rFonts w:ascii="Arial" w:hAnsi="Arial"/>
                <w:b/>
                <w:sz w:val="20"/>
              </w:rPr>
            </w:pPr>
            <w:r>
              <w:rPr>
                <w:rFonts w:ascii="Arial" w:hAnsi="Arial"/>
                <w:b/>
                <w:sz w:val="20"/>
              </w:rPr>
              <w:t>Valor</w:t>
            </w:r>
            <w:r>
              <w:rPr>
                <w:rFonts w:ascii="Arial" w:hAnsi="Arial"/>
                <w:b/>
                <w:spacing w:val="-7"/>
                <w:sz w:val="20"/>
              </w:rPr>
              <w:t xml:space="preserve"> </w:t>
            </w:r>
            <w:r>
              <w:rPr>
                <w:rFonts w:ascii="Arial" w:hAnsi="Arial"/>
                <w:b/>
                <w:sz w:val="20"/>
              </w:rPr>
              <w:t>Adicionado</w:t>
            </w:r>
            <w:r>
              <w:rPr>
                <w:rFonts w:ascii="Arial" w:hAnsi="Arial"/>
                <w:b/>
                <w:spacing w:val="-7"/>
                <w:sz w:val="20"/>
              </w:rPr>
              <w:t xml:space="preserve"> </w:t>
            </w:r>
            <w:r>
              <w:rPr>
                <w:rFonts w:ascii="Arial" w:hAnsi="Arial"/>
                <w:b/>
                <w:sz w:val="20"/>
              </w:rPr>
              <w:t>Líquido</w:t>
            </w:r>
            <w:r>
              <w:rPr>
                <w:rFonts w:ascii="Arial" w:hAnsi="Arial"/>
                <w:b/>
                <w:spacing w:val="-6"/>
                <w:sz w:val="20"/>
              </w:rPr>
              <w:t xml:space="preserve"> </w:t>
            </w:r>
            <w:r>
              <w:rPr>
                <w:rFonts w:ascii="Arial" w:hAnsi="Arial"/>
                <w:b/>
                <w:spacing w:val="-2"/>
                <w:sz w:val="20"/>
              </w:rPr>
              <w:t>produzido</w:t>
            </w:r>
          </w:p>
        </w:tc>
        <w:tc>
          <w:tcPr>
            <w:tcW w:w="1918" w:type="dxa"/>
          </w:tcPr>
          <w:p w14:paraId="266EB7E5" w14:textId="77777777" w:rsidR="006857A9" w:rsidRDefault="00606FBE">
            <w:pPr>
              <w:pStyle w:val="TableParagraph"/>
              <w:spacing w:before="149"/>
              <w:ind w:left="-1" w:right="70"/>
              <w:jc w:val="right"/>
              <w:rPr>
                <w:rFonts w:ascii="Arial"/>
                <w:b/>
                <w:sz w:val="20"/>
              </w:rPr>
            </w:pPr>
            <w:r>
              <w:rPr>
                <w:rFonts w:ascii="Arial"/>
                <w:b/>
                <w:spacing w:val="-2"/>
                <w:sz w:val="20"/>
              </w:rPr>
              <w:t>65.270</w:t>
            </w:r>
          </w:p>
        </w:tc>
        <w:tc>
          <w:tcPr>
            <w:tcW w:w="178" w:type="dxa"/>
          </w:tcPr>
          <w:p w14:paraId="0091A13D" w14:textId="77777777" w:rsidR="006857A9" w:rsidRDefault="006857A9">
            <w:pPr>
              <w:pStyle w:val="TableParagraph"/>
              <w:rPr>
                <w:rFonts w:ascii="Times New Roman"/>
                <w:sz w:val="18"/>
              </w:rPr>
            </w:pPr>
          </w:p>
        </w:tc>
        <w:tc>
          <w:tcPr>
            <w:tcW w:w="1939" w:type="dxa"/>
          </w:tcPr>
          <w:p w14:paraId="6DE35ADA" w14:textId="77777777" w:rsidR="006857A9" w:rsidRDefault="00606FBE">
            <w:pPr>
              <w:pStyle w:val="TableParagraph"/>
              <w:spacing w:before="149"/>
              <w:ind w:left="-1" w:right="118"/>
              <w:jc w:val="right"/>
              <w:rPr>
                <w:rFonts w:ascii="Arial"/>
                <w:b/>
                <w:sz w:val="20"/>
              </w:rPr>
            </w:pPr>
            <w:r>
              <w:rPr>
                <w:rFonts w:ascii="Arial"/>
                <w:b/>
                <w:spacing w:val="-2"/>
                <w:sz w:val="20"/>
              </w:rPr>
              <w:t>72.791</w:t>
            </w:r>
          </w:p>
        </w:tc>
      </w:tr>
      <w:tr w:rsidR="006857A9" w14:paraId="63966F2D" w14:textId="77777777">
        <w:trPr>
          <w:trHeight w:val="400"/>
        </w:trPr>
        <w:tc>
          <w:tcPr>
            <w:tcW w:w="6119" w:type="dxa"/>
          </w:tcPr>
          <w:p w14:paraId="083FB866" w14:textId="77777777" w:rsidR="006857A9" w:rsidRDefault="00606FBE">
            <w:pPr>
              <w:pStyle w:val="TableParagraph"/>
              <w:spacing w:before="148"/>
              <w:ind w:left="50"/>
              <w:rPr>
                <w:rFonts w:ascii="Arial" w:hAnsi="Arial"/>
                <w:b/>
                <w:sz w:val="20"/>
              </w:rPr>
            </w:pPr>
            <w:r>
              <w:rPr>
                <w:rFonts w:ascii="Arial" w:hAnsi="Arial"/>
                <w:b/>
                <w:sz w:val="20"/>
              </w:rPr>
              <w:t>Valor</w:t>
            </w:r>
            <w:r>
              <w:rPr>
                <w:rFonts w:ascii="Arial" w:hAnsi="Arial"/>
                <w:b/>
                <w:spacing w:val="-8"/>
                <w:sz w:val="20"/>
              </w:rPr>
              <w:t xml:space="preserve"> </w:t>
            </w:r>
            <w:r>
              <w:rPr>
                <w:rFonts w:ascii="Arial" w:hAnsi="Arial"/>
                <w:b/>
                <w:sz w:val="20"/>
              </w:rPr>
              <w:t>Adicionado</w:t>
            </w:r>
            <w:r>
              <w:rPr>
                <w:rFonts w:ascii="Arial" w:hAnsi="Arial"/>
                <w:b/>
                <w:spacing w:val="-6"/>
                <w:sz w:val="20"/>
              </w:rPr>
              <w:t xml:space="preserve"> </w:t>
            </w:r>
            <w:r>
              <w:rPr>
                <w:rFonts w:ascii="Arial" w:hAnsi="Arial"/>
                <w:b/>
                <w:sz w:val="20"/>
              </w:rPr>
              <w:t>recebido</w:t>
            </w:r>
            <w:r>
              <w:rPr>
                <w:rFonts w:ascii="Arial" w:hAnsi="Arial"/>
                <w:b/>
                <w:spacing w:val="-6"/>
                <w:sz w:val="20"/>
              </w:rPr>
              <w:t xml:space="preserve"> </w:t>
            </w:r>
            <w:r>
              <w:rPr>
                <w:rFonts w:ascii="Arial" w:hAnsi="Arial"/>
                <w:b/>
                <w:sz w:val="20"/>
              </w:rPr>
              <w:t>em</w:t>
            </w:r>
            <w:r>
              <w:rPr>
                <w:rFonts w:ascii="Arial" w:hAnsi="Arial"/>
                <w:b/>
                <w:spacing w:val="-8"/>
                <w:sz w:val="20"/>
              </w:rPr>
              <w:t xml:space="preserve"> </w:t>
            </w:r>
            <w:r>
              <w:rPr>
                <w:rFonts w:ascii="Arial" w:hAnsi="Arial"/>
                <w:b/>
                <w:spacing w:val="-2"/>
                <w:sz w:val="20"/>
              </w:rPr>
              <w:t>transferência</w:t>
            </w:r>
          </w:p>
        </w:tc>
        <w:tc>
          <w:tcPr>
            <w:tcW w:w="1918" w:type="dxa"/>
          </w:tcPr>
          <w:p w14:paraId="0F91C792" w14:textId="77777777" w:rsidR="006857A9" w:rsidRDefault="006857A9">
            <w:pPr>
              <w:pStyle w:val="TableParagraph"/>
              <w:rPr>
                <w:rFonts w:ascii="Times New Roman"/>
                <w:sz w:val="18"/>
              </w:rPr>
            </w:pPr>
          </w:p>
        </w:tc>
        <w:tc>
          <w:tcPr>
            <w:tcW w:w="178" w:type="dxa"/>
          </w:tcPr>
          <w:p w14:paraId="66A1ED73" w14:textId="77777777" w:rsidR="006857A9" w:rsidRDefault="006857A9">
            <w:pPr>
              <w:pStyle w:val="TableParagraph"/>
              <w:rPr>
                <w:rFonts w:ascii="Times New Roman"/>
                <w:sz w:val="18"/>
              </w:rPr>
            </w:pPr>
          </w:p>
        </w:tc>
        <w:tc>
          <w:tcPr>
            <w:tcW w:w="1939" w:type="dxa"/>
          </w:tcPr>
          <w:p w14:paraId="6D1F4491" w14:textId="77777777" w:rsidR="006857A9" w:rsidRDefault="006857A9">
            <w:pPr>
              <w:pStyle w:val="TableParagraph"/>
              <w:rPr>
                <w:rFonts w:ascii="Times New Roman"/>
                <w:sz w:val="18"/>
              </w:rPr>
            </w:pPr>
          </w:p>
        </w:tc>
      </w:tr>
      <w:tr w:rsidR="006857A9" w14:paraId="2F389A2C" w14:textId="77777777">
        <w:trPr>
          <w:trHeight w:val="272"/>
        </w:trPr>
        <w:tc>
          <w:tcPr>
            <w:tcW w:w="6119" w:type="dxa"/>
          </w:tcPr>
          <w:p w14:paraId="1D33FEF8" w14:textId="77777777" w:rsidR="006857A9" w:rsidRDefault="00606FBE">
            <w:pPr>
              <w:pStyle w:val="TableParagraph"/>
              <w:spacing w:before="16"/>
              <w:ind w:left="268"/>
              <w:rPr>
                <w:sz w:val="20"/>
              </w:rPr>
            </w:pPr>
            <w:r>
              <w:rPr>
                <w:sz w:val="20"/>
              </w:rPr>
              <w:t>Receitas</w:t>
            </w:r>
            <w:r>
              <w:rPr>
                <w:spacing w:val="-9"/>
                <w:sz w:val="20"/>
              </w:rPr>
              <w:t xml:space="preserve"> </w:t>
            </w:r>
            <w:r>
              <w:rPr>
                <w:spacing w:val="-2"/>
                <w:sz w:val="20"/>
              </w:rPr>
              <w:t>Financeiras</w:t>
            </w:r>
          </w:p>
        </w:tc>
        <w:tc>
          <w:tcPr>
            <w:tcW w:w="1918" w:type="dxa"/>
          </w:tcPr>
          <w:p w14:paraId="6EC93FF7" w14:textId="77777777" w:rsidR="006857A9" w:rsidRDefault="00606FBE">
            <w:pPr>
              <w:pStyle w:val="TableParagraph"/>
              <w:tabs>
                <w:tab w:val="left" w:pos="1511"/>
              </w:tabs>
              <w:spacing w:before="16"/>
              <w:ind w:left="-1"/>
              <w:jc w:val="right"/>
              <w:rPr>
                <w:sz w:val="20"/>
              </w:rPr>
            </w:pPr>
            <w:r>
              <w:rPr>
                <w:sz w:val="20"/>
                <w:u w:val="single"/>
              </w:rPr>
              <w:tab/>
            </w:r>
            <w:r>
              <w:rPr>
                <w:spacing w:val="-5"/>
                <w:sz w:val="20"/>
                <w:u w:val="single"/>
              </w:rPr>
              <w:t>539</w:t>
            </w:r>
            <w:r>
              <w:rPr>
                <w:spacing w:val="40"/>
                <w:sz w:val="20"/>
                <w:u w:val="single"/>
              </w:rPr>
              <w:t xml:space="preserve"> </w:t>
            </w:r>
          </w:p>
        </w:tc>
        <w:tc>
          <w:tcPr>
            <w:tcW w:w="178" w:type="dxa"/>
          </w:tcPr>
          <w:p w14:paraId="39A7D8B2" w14:textId="77777777" w:rsidR="006857A9" w:rsidRDefault="006857A9">
            <w:pPr>
              <w:pStyle w:val="TableParagraph"/>
              <w:rPr>
                <w:rFonts w:ascii="Times New Roman"/>
                <w:sz w:val="18"/>
              </w:rPr>
            </w:pPr>
          </w:p>
        </w:tc>
        <w:tc>
          <w:tcPr>
            <w:tcW w:w="1939" w:type="dxa"/>
          </w:tcPr>
          <w:p w14:paraId="77310924" w14:textId="77777777" w:rsidR="006857A9" w:rsidRDefault="00606FBE">
            <w:pPr>
              <w:pStyle w:val="TableParagraph"/>
              <w:tabs>
                <w:tab w:val="left" w:pos="1487"/>
              </w:tabs>
              <w:spacing w:before="16"/>
              <w:ind w:left="-1" w:right="48"/>
              <w:jc w:val="right"/>
              <w:rPr>
                <w:sz w:val="20"/>
              </w:rPr>
            </w:pPr>
            <w:r>
              <w:rPr>
                <w:sz w:val="20"/>
                <w:u w:val="single"/>
              </w:rPr>
              <w:tab/>
            </w:r>
            <w:r>
              <w:rPr>
                <w:spacing w:val="-5"/>
                <w:sz w:val="20"/>
                <w:u w:val="single"/>
              </w:rPr>
              <w:t>392</w:t>
            </w:r>
            <w:r>
              <w:rPr>
                <w:spacing w:val="40"/>
                <w:sz w:val="20"/>
                <w:u w:val="single"/>
              </w:rPr>
              <w:t xml:space="preserve"> </w:t>
            </w:r>
          </w:p>
        </w:tc>
      </w:tr>
      <w:tr w:rsidR="006857A9" w14:paraId="68EC48C6" w14:textId="77777777">
        <w:trPr>
          <w:trHeight w:val="785"/>
        </w:trPr>
        <w:tc>
          <w:tcPr>
            <w:tcW w:w="6119" w:type="dxa"/>
          </w:tcPr>
          <w:p w14:paraId="297F59A3" w14:textId="77777777" w:rsidR="006857A9" w:rsidRDefault="006857A9">
            <w:pPr>
              <w:pStyle w:val="TableParagraph"/>
              <w:rPr>
                <w:rFonts w:ascii="Times New Roman"/>
                <w:sz w:val="18"/>
              </w:rPr>
            </w:pPr>
          </w:p>
        </w:tc>
        <w:tc>
          <w:tcPr>
            <w:tcW w:w="1918" w:type="dxa"/>
            <w:tcBorders>
              <w:bottom w:val="single" w:sz="4" w:space="0" w:color="000000"/>
            </w:tcBorders>
          </w:tcPr>
          <w:p w14:paraId="159E78EA" w14:textId="77777777" w:rsidR="006857A9" w:rsidRDefault="00606FBE">
            <w:pPr>
              <w:pStyle w:val="TableParagraph"/>
              <w:spacing w:before="19"/>
              <w:ind w:left="-1" w:right="73"/>
              <w:jc w:val="right"/>
              <w:rPr>
                <w:rFonts w:ascii="Arial"/>
                <w:b/>
                <w:sz w:val="20"/>
              </w:rPr>
            </w:pPr>
            <w:r>
              <w:rPr>
                <w:rFonts w:ascii="Arial"/>
                <w:b/>
                <w:spacing w:val="-5"/>
                <w:sz w:val="20"/>
              </w:rPr>
              <w:t>539</w:t>
            </w:r>
          </w:p>
        </w:tc>
        <w:tc>
          <w:tcPr>
            <w:tcW w:w="178" w:type="dxa"/>
          </w:tcPr>
          <w:p w14:paraId="7B917369" w14:textId="77777777" w:rsidR="006857A9" w:rsidRDefault="006857A9">
            <w:pPr>
              <w:pStyle w:val="TableParagraph"/>
              <w:rPr>
                <w:rFonts w:ascii="Times New Roman"/>
                <w:sz w:val="18"/>
              </w:rPr>
            </w:pPr>
          </w:p>
        </w:tc>
        <w:tc>
          <w:tcPr>
            <w:tcW w:w="1939" w:type="dxa"/>
            <w:tcBorders>
              <w:bottom w:val="single" w:sz="4" w:space="0" w:color="000000"/>
            </w:tcBorders>
          </w:tcPr>
          <w:p w14:paraId="16056B26" w14:textId="77777777" w:rsidR="006857A9" w:rsidRDefault="00606FBE">
            <w:pPr>
              <w:pStyle w:val="TableParagraph"/>
              <w:spacing w:before="19"/>
              <w:ind w:left="-1" w:right="118"/>
              <w:jc w:val="right"/>
              <w:rPr>
                <w:rFonts w:ascii="Arial"/>
                <w:b/>
                <w:sz w:val="20"/>
              </w:rPr>
            </w:pPr>
            <w:r>
              <w:rPr>
                <w:rFonts w:ascii="Arial"/>
                <w:b/>
                <w:spacing w:val="-5"/>
                <w:sz w:val="20"/>
              </w:rPr>
              <w:t>392</w:t>
            </w:r>
          </w:p>
        </w:tc>
      </w:tr>
      <w:tr w:rsidR="006857A9" w14:paraId="2B23BA0D" w14:textId="77777777">
        <w:trPr>
          <w:trHeight w:val="279"/>
        </w:trPr>
        <w:tc>
          <w:tcPr>
            <w:tcW w:w="6119" w:type="dxa"/>
          </w:tcPr>
          <w:p w14:paraId="4BB0C811" w14:textId="77777777" w:rsidR="006857A9" w:rsidRDefault="00606FBE">
            <w:pPr>
              <w:pStyle w:val="TableParagraph"/>
              <w:spacing w:before="23"/>
              <w:ind w:left="50"/>
              <w:rPr>
                <w:rFonts w:ascii="Arial"/>
                <w:b/>
                <w:sz w:val="20"/>
              </w:rPr>
            </w:pPr>
            <w:r>
              <w:rPr>
                <w:rFonts w:ascii="Arial"/>
                <w:b/>
                <w:sz w:val="20"/>
              </w:rPr>
              <w:t>Valor</w:t>
            </w:r>
            <w:r>
              <w:rPr>
                <w:rFonts w:ascii="Arial"/>
                <w:b/>
                <w:spacing w:val="-6"/>
                <w:sz w:val="20"/>
              </w:rPr>
              <w:t xml:space="preserve"> </w:t>
            </w:r>
            <w:r>
              <w:rPr>
                <w:rFonts w:ascii="Arial"/>
                <w:b/>
                <w:sz w:val="20"/>
              </w:rPr>
              <w:t>Adicionado</w:t>
            </w:r>
            <w:r>
              <w:rPr>
                <w:rFonts w:ascii="Arial"/>
                <w:b/>
                <w:spacing w:val="-4"/>
                <w:sz w:val="20"/>
              </w:rPr>
              <w:t xml:space="preserve"> </w:t>
            </w:r>
            <w:r>
              <w:rPr>
                <w:rFonts w:ascii="Arial"/>
                <w:b/>
                <w:sz w:val="20"/>
              </w:rPr>
              <w:t>Total</w:t>
            </w:r>
            <w:r>
              <w:rPr>
                <w:rFonts w:ascii="Arial"/>
                <w:b/>
                <w:spacing w:val="-6"/>
                <w:sz w:val="20"/>
              </w:rPr>
              <w:t xml:space="preserve"> </w:t>
            </w:r>
            <w:r>
              <w:rPr>
                <w:rFonts w:ascii="Arial"/>
                <w:b/>
                <w:sz w:val="20"/>
              </w:rPr>
              <w:t>a</w:t>
            </w:r>
            <w:r>
              <w:rPr>
                <w:rFonts w:ascii="Arial"/>
                <w:b/>
                <w:spacing w:val="-3"/>
                <w:sz w:val="20"/>
              </w:rPr>
              <w:t xml:space="preserve"> </w:t>
            </w:r>
            <w:r>
              <w:rPr>
                <w:rFonts w:ascii="Arial"/>
                <w:b/>
                <w:spacing w:val="-2"/>
                <w:sz w:val="20"/>
              </w:rPr>
              <w:t>Distribuir</w:t>
            </w:r>
          </w:p>
        </w:tc>
        <w:tc>
          <w:tcPr>
            <w:tcW w:w="1918" w:type="dxa"/>
            <w:tcBorders>
              <w:top w:val="single" w:sz="4" w:space="0" w:color="000000"/>
              <w:bottom w:val="double" w:sz="6" w:space="0" w:color="000000"/>
            </w:tcBorders>
          </w:tcPr>
          <w:p w14:paraId="57F822D8" w14:textId="77777777" w:rsidR="006857A9" w:rsidRDefault="00606FBE">
            <w:pPr>
              <w:pStyle w:val="TableParagraph"/>
              <w:spacing w:before="23"/>
              <w:ind w:left="-1" w:right="70"/>
              <w:jc w:val="right"/>
              <w:rPr>
                <w:rFonts w:ascii="Arial"/>
                <w:b/>
                <w:sz w:val="20"/>
              </w:rPr>
            </w:pPr>
            <w:r>
              <w:rPr>
                <w:rFonts w:ascii="Arial"/>
                <w:b/>
                <w:spacing w:val="-2"/>
                <w:sz w:val="20"/>
              </w:rPr>
              <w:t>65.809</w:t>
            </w:r>
          </w:p>
        </w:tc>
        <w:tc>
          <w:tcPr>
            <w:tcW w:w="178" w:type="dxa"/>
          </w:tcPr>
          <w:p w14:paraId="655D9D2C" w14:textId="77777777" w:rsidR="006857A9" w:rsidRDefault="006857A9">
            <w:pPr>
              <w:pStyle w:val="TableParagraph"/>
              <w:rPr>
                <w:rFonts w:ascii="Times New Roman"/>
                <w:sz w:val="18"/>
              </w:rPr>
            </w:pPr>
          </w:p>
        </w:tc>
        <w:tc>
          <w:tcPr>
            <w:tcW w:w="1939" w:type="dxa"/>
            <w:tcBorders>
              <w:top w:val="single" w:sz="4" w:space="0" w:color="000000"/>
              <w:bottom w:val="double" w:sz="6" w:space="0" w:color="000000"/>
            </w:tcBorders>
          </w:tcPr>
          <w:p w14:paraId="53637F9E" w14:textId="77777777" w:rsidR="006857A9" w:rsidRDefault="00606FBE">
            <w:pPr>
              <w:pStyle w:val="TableParagraph"/>
              <w:spacing w:before="23"/>
              <w:ind w:left="-1" w:right="118"/>
              <w:jc w:val="right"/>
              <w:rPr>
                <w:rFonts w:ascii="Arial"/>
                <w:b/>
                <w:sz w:val="20"/>
              </w:rPr>
            </w:pPr>
            <w:r>
              <w:rPr>
                <w:rFonts w:ascii="Arial"/>
                <w:b/>
                <w:spacing w:val="-2"/>
                <w:sz w:val="20"/>
              </w:rPr>
              <w:t>73.183</w:t>
            </w:r>
          </w:p>
        </w:tc>
      </w:tr>
      <w:tr w:rsidR="006857A9" w14:paraId="5D2480E2" w14:textId="77777777">
        <w:trPr>
          <w:trHeight w:val="304"/>
        </w:trPr>
        <w:tc>
          <w:tcPr>
            <w:tcW w:w="6119" w:type="dxa"/>
          </w:tcPr>
          <w:p w14:paraId="14A53C8C" w14:textId="77777777" w:rsidR="006857A9" w:rsidRDefault="00606FBE">
            <w:pPr>
              <w:pStyle w:val="TableParagraph"/>
              <w:spacing w:before="51"/>
              <w:ind w:left="50"/>
              <w:rPr>
                <w:rFonts w:ascii="Arial" w:hAnsi="Arial"/>
                <w:b/>
                <w:sz w:val="20"/>
              </w:rPr>
            </w:pPr>
            <w:r>
              <w:rPr>
                <w:rFonts w:ascii="Arial" w:hAnsi="Arial"/>
                <w:b/>
                <w:sz w:val="20"/>
              </w:rPr>
              <w:t>Distribuição</w:t>
            </w:r>
            <w:r>
              <w:rPr>
                <w:rFonts w:ascii="Arial" w:hAnsi="Arial"/>
                <w:b/>
                <w:spacing w:val="-7"/>
                <w:sz w:val="20"/>
              </w:rPr>
              <w:t xml:space="preserve"> </w:t>
            </w:r>
            <w:r>
              <w:rPr>
                <w:rFonts w:ascii="Arial" w:hAnsi="Arial"/>
                <w:b/>
                <w:sz w:val="20"/>
              </w:rPr>
              <w:t>do</w:t>
            </w:r>
            <w:r>
              <w:rPr>
                <w:rFonts w:ascii="Arial" w:hAnsi="Arial"/>
                <w:b/>
                <w:spacing w:val="-7"/>
                <w:sz w:val="20"/>
              </w:rPr>
              <w:t xml:space="preserve"> </w:t>
            </w:r>
            <w:r>
              <w:rPr>
                <w:rFonts w:ascii="Arial" w:hAnsi="Arial"/>
                <w:b/>
                <w:sz w:val="20"/>
              </w:rPr>
              <w:t>valor</w:t>
            </w:r>
            <w:r>
              <w:rPr>
                <w:rFonts w:ascii="Arial" w:hAnsi="Arial"/>
                <w:b/>
                <w:spacing w:val="-6"/>
                <w:sz w:val="20"/>
              </w:rPr>
              <w:t xml:space="preserve"> </w:t>
            </w:r>
            <w:r>
              <w:rPr>
                <w:rFonts w:ascii="Arial" w:hAnsi="Arial"/>
                <w:b/>
                <w:spacing w:val="-2"/>
                <w:sz w:val="20"/>
              </w:rPr>
              <w:t>adicionado</w:t>
            </w:r>
          </w:p>
        </w:tc>
        <w:tc>
          <w:tcPr>
            <w:tcW w:w="1918" w:type="dxa"/>
            <w:tcBorders>
              <w:top w:val="double" w:sz="6" w:space="0" w:color="000000"/>
            </w:tcBorders>
          </w:tcPr>
          <w:p w14:paraId="221086B3" w14:textId="77777777" w:rsidR="006857A9" w:rsidRDefault="006857A9">
            <w:pPr>
              <w:pStyle w:val="TableParagraph"/>
              <w:rPr>
                <w:rFonts w:ascii="Times New Roman"/>
                <w:sz w:val="18"/>
              </w:rPr>
            </w:pPr>
          </w:p>
        </w:tc>
        <w:tc>
          <w:tcPr>
            <w:tcW w:w="178" w:type="dxa"/>
          </w:tcPr>
          <w:p w14:paraId="6F0C5193" w14:textId="77777777" w:rsidR="006857A9" w:rsidRDefault="006857A9">
            <w:pPr>
              <w:pStyle w:val="TableParagraph"/>
              <w:rPr>
                <w:rFonts w:ascii="Times New Roman"/>
                <w:sz w:val="18"/>
              </w:rPr>
            </w:pPr>
          </w:p>
        </w:tc>
        <w:tc>
          <w:tcPr>
            <w:tcW w:w="1939" w:type="dxa"/>
            <w:tcBorders>
              <w:top w:val="double" w:sz="6" w:space="0" w:color="000000"/>
            </w:tcBorders>
          </w:tcPr>
          <w:p w14:paraId="46A2585B" w14:textId="77777777" w:rsidR="006857A9" w:rsidRDefault="006857A9">
            <w:pPr>
              <w:pStyle w:val="TableParagraph"/>
              <w:rPr>
                <w:rFonts w:ascii="Times New Roman"/>
                <w:sz w:val="18"/>
              </w:rPr>
            </w:pPr>
          </w:p>
        </w:tc>
      </w:tr>
      <w:tr w:rsidR="006857A9" w14:paraId="035E51F8" w14:textId="77777777">
        <w:trPr>
          <w:trHeight w:val="267"/>
        </w:trPr>
        <w:tc>
          <w:tcPr>
            <w:tcW w:w="10154" w:type="dxa"/>
            <w:gridSpan w:val="4"/>
          </w:tcPr>
          <w:p w14:paraId="5C715888" w14:textId="77777777" w:rsidR="006857A9" w:rsidRDefault="00606FBE">
            <w:pPr>
              <w:pStyle w:val="TableParagraph"/>
              <w:spacing w:before="16"/>
              <w:ind w:left="268"/>
              <w:rPr>
                <w:rFonts w:ascii="Arial"/>
                <w:b/>
                <w:sz w:val="20"/>
              </w:rPr>
            </w:pPr>
            <w:r>
              <w:rPr>
                <w:rFonts w:ascii="Arial"/>
                <w:b/>
                <w:spacing w:val="-2"/>
                <w:sz w:val="20"/>
              </w:rPr>
              <w:t>Pessoal</w:t>
            </w:r>
          </w:p>
        </w:tc>
      </w:tr>
      <w:tr w:rsidR="006857A9" w14:paraId="53D36B6B" w14:textId="77777777">
        <w:trPr>
          <w:trHeight w:val="266"/>
        </w:trPr>
        <w:tc>
          <w:tcPr>
            <w:tcW w:w="6119" w:type="dxa"/>
          </w:tcPr>
          <w:p w14:paraId="547B5489" w14:textId="77777777" w:rsidR="006857A9" w:rsidRDefault="00606FBE">
            <w:pPr>
              <w:pStyle w:val="TableParagraph"/>
              <w:spacing w:before="14"/>
              <w:ind w:left="487"/>
              <w:rPr>
                <w:sz w:val="20"/>
              </w:rPr>
            </w:pPr>
            <w:r>
              <w:rPr>
                <w:spacing w:val="-2"/>
                <w:sz w:val="20"/>
              </w:rPr>
              <w:t>Remuneração</w:t>
            </w:r>
            <w:r>
              <w:rPr>
                <w:spacing w:val="5"/>
                <w:sz w:val="20"/>
              </w:rPr>
              <w:t xml:space="preserve"> </w:t>
            </w:r>
            <w:r>
              <w:rPr>
                <w:spacing w:val="-2"/>
                <w:sz w:val="20"/>
              </w:rPr>
              <w:t>Direta</w:t>
            </w:r>
          </w:p>
        </w:tc>
        <w:tc>
          <w:tcPr>
            <w:tcW w:w="1918" w:type="dxa"/>
          </w:tcPr>
          <w:p w14:paraId="1A66E383" w14:textId="77777777" w:rsidR="006857A9" w:rsidRDefault="00606FBE">
            <w:pPr>
              <w:pStyle w:val="TableParagraph"/>
              <w:spacing w:before="14"/>
              <w:ind w:left="-1" w:right="71"/>
              <w:jc w:val="right"/>
              <w:rPr>
                <w:sz w:val="20"/>
              </w:rPr>
            </w:pPr>
            <w:r>
              <w:rPr>
                <w:spacing w:val="-2"/>
                <w:sz w:val="20"/>
              </w:rPr>
              <w:t>54.483</w:t>
            </w:r>
          </w:p>
        </w:tc>
        <w:tc>
          <w:tcPr>
            <w:tcW w:w="2117" w:type="dxa"/>
            <w:gridSpan w:val="2"/>
          </w:tcPr>
          <w:p w14:paraId="7832E6F6" w14:textId="77777777" w:rsidR="006857A9" w:rsidRDefault="00606FBE">
            <w:pPr>
              <w:pStyle w:val="TableParagraph"/>
              <w:spacing w:before="14"/>
              <w:ind w:left="1387"/>
              <w:rPr>
                <w:sz w:val="20"/>
              </w:rPr>
            </w:pPr>
            <w:r>
              <w:rPr>
                <w:spacing w:val="-2"/>
                <w:sz w:val="20"/>
              </w:rPr>
              <w:t>50.240</w:t>
            </w:r>
          </w:p>
        </w:tc>
      </w:tr>
      <w:tr w:rsidR="006857A9" w14:paraId="01818070" w14:textId="77777777">
        <w:trPr>
          <w:trHeight w:val="248"/>
        </w:trPr>
        <w:tc>
          <w:tcPr>
            <w:tcW w:w="6119" w:type="dxa"/>
          </w:tcPr>
          <w:p w14:paraId="70CCD20B" w14:textId="77777777" w:rsidR="006857A9" w:rsidRDefault="00606FBE">
            <w:pPr>
              <w:pStyle w:val="TableParagraph"/>
              <w:spacing w:before="14" w:line="214" w:lineRule="exact"/>
              <w:ind w:left="487"/>
              <w:rPr>
                <w:sz w:val="20"/>
              </w:rPr>
            </w:pPr>
            <w:r>
              <w:rPr>
                <w:spacing w:val="-2"/>
                <w:sz w:val="20"/>
              </w:rPr>
              <w:t>Benefícios</w:t>
            </w:r>
          </w:p>
        </w:tc>
        <w:tc>
          <w:tcPr>
            <w:tcW w:w="1918" w:type="dxa"/>
          </w:tcPr>
          <w:p w14:paraId="7CA2D898" w14:textId="77777777" w:rsidR="006857A9" w:rsidRDefault="00606FBE">
            <w:pPr>
              <w:pStyle w:val="TableParagraph"/>
              <w:spacing w:before="14" w:line="214" w:lineRule="exact"/>
              <w:ind w:left="-1" w:right="70"/>
              <w:jc w:val="right"/>
              <w:rPr>
                <w:sz w:val="20"/>
              </w:rPr>
            </w:pPr>
            <w:r>
              <w:rPr>
                <w:spacing w:val="-2"/>
                <w:sz w:val="20"/>
              </w:rPr>
              <w:t>8.428</w:t>
            </w:r>
          </w:p>
        </w:tc>
        <w:tc>
          <w:tcPr>
            <w:tcW w:w="2117" w:type="dxa"/>
            <w:gridSpan w:val="2"/>
          </w:tcPr>
          <w:p w14:paraId="0E5C2EF1" w14:textId="77777777" w:rsidR="006857A9" w:rsidRDefault="00606FBE">
            <w:pPr>
              <w:pStyle w:val="TableParagraph"/>
              <w:spacing w:before="14" w:line="214" w:lineRule="exact"/>
              <w:ind w:right="118"/>
              <w:jc w:val="right"/>
              <w:rPr>
                <w:sz w:val="20"/>
              </w:rPr>
            </w:pPr>
            <w:r>
              <w:rPr>
                <w:spacing w:val="-2"/>
                <w:sz w:val="20"/>
              </w:rPr>
              <w:t>7.615</w:t>
            </w:r>
          </w:p>
        </w:tc>
      </w:tr>
      <w:tr w:rsidR="006857A9" w14:paraId="3F352028" w14:textId="77777777">
        <w:trPr>
          <w:trHeight w:val="235"/>
        </w:trPr>
        <w:tc>
          <w:tcPr>
            <w:tcW w:w="6119" w:type="dxa"/>
          </w:tcPr>
          <w:p w14:paraId="6028F498" w14:textId="77777777" w:rsidR="006857A9" w:rsidRDefault="00606FBE">
            <w:pPr>
              <w:pStyle w:val="TableParagraph"/>
              <w:spacing w:line="215" w:lineRule="exact"/>
              <w:ind w:left="487"/>
              <w:rPr>
                <w:sz w:val="20"/>
              </w:rPr>
            </w:pPr>
            <w:r>
              <w:rPr>
                <w:spacing w:val="-4"/>
                <w:sz w:val="20"/>
              </w:rPr>
              <w:t>FGTS</w:t>
            </w:r>
          </w:p>
        </w:tc>
        <w:tc>
          <w:tcPr>
            <w:tcW w:w="1918" w:type="dxa"/>
          </w:tcPr>
          <w:p w14:paraId="1E3C55FF" w14:textId="77777777" w:rsidR="006857A9" w:rsidRDefault="00606FBE">
            <w:pPr>
              <w:pStyle w:val="TableParagraph"/>
              <w:tabs>
                <w:tab w:val="left" w:pos="1345"/>
              </w:tabs>
              <w:spacing w:line="215" w:lineRule="exact"/>
              <w:ind w:left="-1"/>
              <w:jc w:val="right"/>
              <w:rPr>
                <w:sz w:val="20"/>
              </w:rPr>
            </w:pPr>
            <w:r>
              <w:rPr>
                <w:sz w:val="20"/>
                <w:u w:val="single"/>
              </w:rPr>
              <w:tab/>
            </w:r>
            <w:r>
              <w:rPr>
                <w:spacing w:val="-4"/>
                <w:sz w:val="20"/>
                <w:u w:val="single"/>
              </w:rPr>
              <w:t>4.201</w:t>
            </w:r>
            <w:r>
              <w:rPr>
                <w:spacing w:val="40"/>
                <w:sz w:val="20"/>
                <w:u w:val="single"/>
              </w:rPr>
              <w:t xml:space="preserve"> </w:t>
            </w:r>
          </w:p>
        </w:tc>
        <w:tc>
          <w:tcPr>
            <w:tcW w:w="2117" w:type="dxa"/>
            <w:gridSpan w:val="2"/>
          </w:tcPr>
          <w:p w14:paraId="0BBBD05C" w14:textId="77777777" w:rsidR="006857A9" w:rsidRDefault="00606FBE">
            <w:pPr>
              <w:pStyle w:val="TableParagraph"/>
              <w:tabs>
                <w:tab w:val="left" w:pos="1497"/>
              </w:tabs>
              <w:spacing w:line="215" w:lineRule="exact"/>
              <w:ind w:left="177"/>
              <w:rPr>
                <w:sz w:val="20"/>
              </w:rPr>
            </w:pPr>
            <w:r>
              <w:rPr>
                <w:sz w:val="20"/>
                <w:u w:val="single"/>
              </w:rPr>
              <w:tab/>
            </w:r>
            <w:r>
              <w:rPr>
                <w:spacing w:val="-4"/>
                <w:sz w:val="20"/>
                <w:u w:val="single"/>
              </w:rPr>
              <w:t>3.856</w:t>
            </w:r>
            <w:r>
              <w:rPr>
                <w:spacing w:val="40"/>
                <w:sz w:val="20"/>
                <w:u w:val="single"/>
              </w:rPr>
              <w:t xml:space="preserve"> </w:t>
            </w:r>
          </w:p>
        </w:tc>
      </w:tr>
      <w:tr w:rsidR="006857A9" w14:paraId="5A12561E" w14:textId="77777777">
        <w:trPr>
          <w:trHeight w:val="231"/>
        </w:trPr>
        <w:tc>
          <w:tcPr>
            <w:tcW w:w="6119" w:type="dxa"/>
          </w:tcPr>
          <w:p w14:paraId="741F63FD" w14:textId="77777777" w:rsidR="006857A9" w:rsidRDefault="006857A9">
            <w:pPr>
              <w:pStyle w:val="TableParagraph"/>
              <w:rPr>
                <w:rFonts w:ascii="Times New Roman"/>
                <w:sz w:val="16"/>
              </w:rPr>
            </w:pPr>
          </w:p>
        </w:tc>
        <w:tc>
          <w:tcPr>
            <w:tcW w:w="1918" w:type="dxa"/>
          </w:tcPr>
          <w:p w14:paraId="734BC95B" w14:textId="77777777" w:rsidR="006857A9" w:rsidRDefault="00606FBE">
            <w:pPr>
              <w:pStyle w:val="TableParagraph"/>
              <w:spacing w:before="1" w:line="210" w:lineRule="exact"/>
              <w:ind w:left="-1" w:right="70"/>
              <w:jc w:val="right"/>
              <w:rPr>
                <w:rFonts w:ascii="Arial"/>
                <w:b/>
                <w:sz w:val="20"/>
              </w:rPr>
            </w:pPr>
            <w:r>
              <w:rPr>
                <w:rFonts w:ascii="Arial"/>
                <w:b/>
                <w:spacing w:val="-2"/>
                <w:sz w:val="20"/>
              </w:rPr>
              <w:t>67.112</w:t>
            </w:r>
          </w:p>
        </w:tc>
        <w:tc>
          <w:tcPr>
            <w:tcW w:w="2117" w:type="dxa"/>
            <w:gridSpan w:val="2"/>
          </w:tcPr>
          <w:p w14:paraId="3D78B05B" w14:textId="77777777" w:rsidR="006857A9" w:rsidRDefault="00606FBE">
            <w:pPr>
              <w:pStyle w:val="TableParagraph"/>
              <w:spacing w:before="1" w:line="210" w:lineRule="exact"/>
              <w:ind w:left="1384"/>
              <w:rPr>
                <w:rFonts w:ascii="Arial"/>
                <w:b/>
                <w:sz w:val="20"/>
              </w:rPr>
            </w:pPr>
            <w:r>
              <w:rPr>
                <w:rFonts w:ascii="Arial"/>
                <w:b/>
                <w:spacing w:val="-2"/>
                <w:sz w:val="20"/>
              </w:rPr>
              <w:t>61.711</w:t>
            </w:r>
          </w:p>
        </w:tc>
      </w:tr>
      <w:tr w:rsidR="006857A9" w14:paraId="5126954E" w14:textId="77777777">
        <w:trPr>
          <w:trHeight w:val="767"/>
        </w:trPr>
        <w:tc>
          <w:tcPr>
            <w:tcW w:w="6119" w:type="dxa"/>
          </w:tcPr>
          <w:p w14:paraId="0C7EAC8C" w14:textId="77777777" w:rsidR="006857A9" w:rsidRDefault="006857A9">
            <w:pPr>
              <w:pStyle w:val="TableParagraph"/>
              <w:spacing w:before="75"/>
              <w:rPr>
                <w:sz w:val="20"/>
              </w:rPr>
            </w:pPr>
          </w:p>
          <w:p w14:paraId="72AE1CB2" w14:textId="77777777" w:rsidR="006857A9" w:rsidRDefault="00606FBE">
            <w:pPr>
              <w:pStyle w:val="TableParagraph"/>
              <w:spacing w:line="229" w:lineRule="exact"/>
              <w:ind w:left="268"/>
              <w:rPr>
                <w:rFonts w:ascii="Arial" w:hAnsi="Arial"/>
                <w:b/>
                <w:sz w:val="20"/>
              </w:rPr>
            </w:pPr>
            <w:r>
              <w:rPr>
                <w:rFonts w:ascii="Arial" w:hAnsi="Arial"/>
                <w:b/>
                <w:sz w:val="20"/>
              </w:rPr>
              <w:t>Governos</w:t>
            </w:r>
            <w:r>
              <w:rPr>
                <w:rFonts w:ascii="Arial" w:hAnsi="Arial"/>
                <w:b/>
                <w:spacing w:val="-8"/>
                <w:sz w:val="20"/>
              </w:rPr>
              <w:t xml:space="preserve"> </w:t>
            </w:r>
            <w:r>
              <w:rPr>
                <w:rFonts w:ascii="Arial" w:hAnsi="Arial"/>
                <w:b/>
                <w:sz w:val="20"/>
              </w:rPr>
              <w:t>(Impostos,</w:t>
            </w:r>
            <w:r>
              <w:rPr>
                <w:rFonts w:ascii="Arial" w:hAnsi="Arial"/>
                <w:b/>
                <w:spacing w:val="-8"/>
                <w:sz w:val="20"/>
              </w:rPr>
              <w:t xml:space="preserve"> </w:t>
            </w:r>
            <w:r>
              <w:rPr>
                <w:rFonts w:ascii="Arial" w:hAnsi="Arial"/>
                <w:b/>
                <w:sz w:val="20"/>
              </w:rPr>
              <w:t>taxas</w:t>
            </w:r>
            <w:r>
              <w:rPr>
                <w:rFonts w:ascii="Arial" w:hAnsi="Arial"/>
                <w:b/>
                <w:spacing w:val="-9"/>
                <w:sz w:val="20"/>
              </w:rPr>
              <w:t xml:space="preserve"> </w:t>
            </w:r>
            <w:r>
              <w:rPr>
                <w:rFonts w:ascii="Arial" w:hAnsi="Arial"/>
                <w:b/>
                <w:sz w:val="20"/>
              </w:rPr>
              <w:t>e</w:t>
            </w:r>
            <w:r>
              <w:rPr>
                <w:rFonts w:ascii="Arial" w:hAnsi="Arial"/>
                <w:b/>
                <w:spacing w:val="-6"/>
                <w:sz w:val="20"/>
              </w:rPr>
              <w:t xml:space="preserve"> </w:t>
            </w:r>
            <w:r>
              <w:rPr>
                <w:rFonts w:ascii="Arial" w:hAnsi="Arial"/>
                <w:b/>
                <w:spacing w:val="-2"/>
                <w:sz w:val="20"/>
              </w:rPr>
              <w:t>contribuições)</w:t>
            </w:r>
          </w:p>
          <w:p w14:paraId="1C8FCE74" w14:textId="77777777" w:rsidR="006857A9" w:rsidRDefault="00606FBE">
            <w:pPr>
              <w:pStyle w:val="TableParagraph"/>
              <w:spacing w:line="213" w:lineRule="exact"/>
              <w:ind w:left="487"/>
              <w:rPr>
                <w:sz w:val="20"/>
              </w:rPr>
            </w:pPr>
            <w:r>
              <w:rPr>
                <w:sz w:val="20"/>
              </w:rPr>
              <w:t>Federais</w:t>
            </w:r>
            <w:r>
              <w:rPr>
                <w:spacing w:val="-8"/>
                <w:sz w:val="20"/>
              </w:rPr>
              <w:t xml:space="preserve"> </w:t>
            </w:r>
            <w:r>
              <w:rPr>
                <w:sz w:val="20"/>
              </w:rPr>
              <w:t>(inclui</w:t>
            </w:r>
            <w:r>
              <w:rPr>
                <w:spacing w:val="-9"/>
                <w:sz w:val="20"/>
              </w:rPr>
              <w:t xml:space="preserve"> </w:t>
            </w:r>
            <w:r>
              <w:rPr>
                <w:sz w:val="20"/>
              </w:rPr>
              <w:t>a</w:t>
            </w:r>
            <w:r>
              <w:rPr>
                <w:spacing w:val="-8"/>
                <w:sz w:val="20"/>
              </w:rPr>
              <w:t xml:space="preserve"> </w:t>
            </w:r>
            <w:r>
              <w:rPr>
                <w:sz w:val="20"/>
              </w:rPr>
              <w:t>contribuição</w:t>
            </w:r>
            <w:r>
              <w:rPr>
                <w:spacing w:val="-10"/>
                <w:sz w:val="20"/>
              </w:rPr>
              <w:t xml:space="preserve"> </w:t>
            </w:r>
            <w:r>
              <w:rPr>
                <w:sz w:val="20"/>
              </w:rPr>
              <w:t>previdenciária</w:t>
            </w:r>
            <w:r>
              <w:rPr>
                <w:spacing w:val="-7"/>
                <w:sz w:val="20"/>
              </w:rPr>
              <w:t xml:space="preserve"> </w:t>
            </w:r>
            <w:r>
              <w:rPr>
                <w:sz w:val="20"/>
              </w:rPr>
              <w:t>e</w:t>
            </w:r>
            <w:r>
              <w:rPr>
                <w:spacing w:val="-10"/>
                <w:sz w:val="20"/>
              </w:rPr>
              <w:t xml:space="preserve"> </w:t>
            </w:r>
            <w:r>
              <w:rPr>
                <w:spacing w:val="-2"/>
                <w:sz w:val="20"/>
              </w:rPr>
              <w:t>sindical)</w:t>
            </w:r>
          </w:p>
        </w:tc>
        <w:tc>
          <w:tcPr>
            <w:tcW w:w="1918" w:type="dxa"/>
          </w:tcPr>
          <w:p w14:paraId="53F0004C" w14:textId="77777777" w:rsidR="006857A9" w:rsidRDefault="006857A9">
            <w:pPr>
              <w:pStyle w:val="TableParagraph"/>
              <w:rPr>
                <w:sz w:val="20"/>
              </w:rPr>
            </w:pPr>
          </w:p>
          <w:p w14:paraId="39483A61" w14:textId="77777777" w:rsidR="006857A9" w:rsidRDefault="006857A9">
            <w:pPr>
              <w:pStyle w:val="TableParagraph"/>
              <w:spacing w:before="73"/>
              <w:rPr>
                <w:sz w:val="20"/>
              </w:rPr>
            </w:pPr>
          </w:p>
          <w:p w14:paraId="22F45BC1" w14:textId="77777777" w:rsidR="006857A9" w:rsidRDefault="00606FBE">
            <w:pPr>
              <w:pStyle w:val="TableParagraph"/>
              <w:spacing w:line="214" w:lineRule="exact"/>
              <w:ind w:left="-1" w:right="70"/>
              <w:jc w:val="right"/>
              <w:rPr>
                <w:sz w:val="20"/>
              </w:rPr>
            </w:pPr>
            <w:r>
              <w:rPr>
                <w:spacing w:val="-2"/>
                <w:sz w:val="20"/>
              </w:rPr>
              <w:t>12.173</w:t>
            </w:r>
          </w:p>
        </w:tc>
        <w:tc>
          <w:tcPr>
            <w:tcW w:w="2117" w:type="dxa"/>
            <w:gridSpan w:val="2"/>
          </w:tcPr>
          <w:p w14:paraId="1370BDA7" w14:textId="77777777" w:rsidR="006857A9" w:rsidRDefault="006857A9">
            <w:pPr>
              <w:pStyle w:val="TableParagraph"/>
              <w:rPr>
                <w:sz w:val="20"/>
              </w:rPr>
            </w:pPr>
          </w:p>
          <w:p w14:paraId="67286E88" w14:textId="77777777" w:rsidR="006857A9" w:rsidRDefault="006857A9">
            <w:pPr>
              <w:pStyle w:val="TableParagraph"/>
              <w:spacing w:before="73"/>
              <w:rPr>
                <w:sz w:val="20"/>
              </w:rPr>
            </w:pPr>
          </w:p>
          <w:p w14:paraId="15254075" w14:textId="77777777" w:rsidR="006857A9" w:rsidRDefault="00606FBE">
            <w:pPr>
              <w:pStyle w:val="TableParagraph"/>
              <w:spacing w:line="214" w:lineRule="exact"/>
              <w:ind w:left="1387"/>
              <w:rPr>
                <w:sz w:val="20"/>
              </w:rPr>
            </w:pPr>
            <w:r>
              <w:rPr>
                <w:spacing w:val="-2"/>
                <w:sz w:val="20"/>
              </w:rPr>
              <w:t>10.956</w:t>
            </w:r>
          </w:p>
        </w:tc>
      </w:tr>
      <w:tr w:rsidR="006857A9" w14:paraId="21DDDE7D" w14:textId="77777777">
        <w:trPr>
          <w:trHeight w:val="230"/>
        </w:trPr>
        <w:tc>
          <w:tcPr>
            <w:tcW w:w="6119" w:type="dxa"/>
          </w:tcPr>
          <w:p w14:paraId="503AB225" w14:textId="77777777" w:rsidR="006857A9" w:rsidRDefault="00606FBE">
            <w:pPr>
              <w:pStyle w:val="TableParagraph"/>
              <w:spacing w:line="210" w:lineRule="exact"/>
              <w:ind w:left="487"/>
              <w:rPr>
                <w:sz w:val="20"/>
              </w:rPr>
            </w:pPr>
            <w:r>
              <w:rPr>
                <w:sz w:val="20"/>
              </w:rPr>
              <w:t>Estaduais</w:t>
            </w:r>
            <w:r>
              <w:rPr>
                <w:spacing w:val="-13"/>
                <w:sz w:val="20"/>
              </w:rPr>
              <w:t xml:space="preserve"> </w:t>
            </w:r>
            <w:r>
              <w:rPr>
                <w:sz w:val="20"/>
              </w:rPr>
              <w:t>(inclui</w:t>
            </w:r>
            <w:r>
              <w:rPr>
                <w:spacing w:val="-11"/>
                <w:sz w:val="20"/>
              </w:rPr>
              <w:t xml:space="preserve"> </w:t>
            </w:r>
            <w:r>
              <w:rPr>
                <w:spacing w:val="-4"/>
                <w:sz w:val="20"/>
              </w:rPr>
              <w:t>IPVA)</w:t>
            </w:r>
          </w:p>
        </w:tc>
        <w:tc>
          <w:tcPr>
            <w:tcW w:w="1918" w:type="dxa"/>
          </w:tcPr>
          <w:p w14:paraId="76D102FD" w14:textId="77777777" w:rsidR="006857A9" w:rsidRDefault="00606FBE">
            <w:pPr>
              <w:pStyle w:val="TableParagraph"/>
              <w:spacing w:line="210" w:lineRule="exact"/>
              <w:ind w:left="-1" w:right="73"/>
              <w:jc w:val="right"/>
              <w:rPr>
                <w:sz w:val="20"/>
              </w:rPr>
            </w:pPr>
            <w:r>
              <w:rPr>
                <w:spacing w:val="-5"/>
                <w:sz w:val="20"/>
              </w:rPr>
              <w:t>20</w:t>
            </w:r>
          </w:p>
        </w:tc>
        <w:tc>
          <w:tcPr>
            <w:tcW w:w="2117" w:type="dxa"/>
            <w:gridSpan w:val="2"/>
          </w:tcPr>
          <w:p w14:paraId="4B6CA40A" w14:textId="77777777" w:rsidR="006857A9" w:rsidRDefault="00606FBE">
            <w:pPr>
              <w:pStyle w:val="TableParagraph"/>
              <w:spacing w:line="210" w:lineRule="exact"/>
              <w:ind w:right="120"/>
              <w:jc w:val="right"/>
              <w:rPr>
                <w:sz w:val="20"/>
              </w:rPr>
            </w:pPr>
            <w:r>
              <w:rPr>
                <w:spacing w:val="-5"/>
                <w:sz w:val="20"/>
              </w:rPr>
              <w:t>26</w:t>
            </w:r>
          </w:p>
        </w:tc>
      </w:tr>
      <w:tr w:rsidR="006857A9" w14:paraId="27069BB0" w14:textId="77777777">
        <w:trPr>
          <w:trHeight w:val="253"/>
        </w:trPr>
        <w:tc>
          <w:tcPr>
            <w:tcW w:w="6119" w:type="dxa"/>
          </w:tcPr>
          <w:p w14:paraId="57AD267E" w14:textId="77777777" w:rsidR="006857A9" w:rsidRDefault="00606FBE">
            <w:pPr>
              <w:pStyle w:val="TableParagraph"/>
              <w:spacing w:line="227" w:lineRule="exact"/>
              <w:ind w:left="487"/>
              <w:rPr>
                <w:sz w:val="20"/>
              </w:rPr>
            </w:pPr>
            <w:r>
              <w:rPr>
                <w:spacing w:val="-2"/>
                <w:sz w:val="20"/>
              </w:rPr>
              <w:t>Municipais</w:t>
            </w:r>
          </w:p>
        </w:tc>
        <w:tc>
          <w:tcPr>
            <w:tcW w:w="1918" w:type="dxa"/>
          </w:tcPr>
          <w:p w14:paraId="28AA9BBF" w14:textId="77777777" w:rsidR="006857A9" w:rsidRDefault="00606FBE">
            <w:pPr>
              <w:pStyle w:val="TableParagraph"/>
              <w:tabs>
                <w:tab w:val="left" w:pos="1511"/>
              </w:tabs>
              <w:spacing w:line="227" w:lineRule="exact"/>
              <w:ind w:left="-1"/>
              <w:jc w:val="right"/>
              <w:rPr>
                <w:sz w:val="20"/>
              </w:rPr>
            </w:pPr>
            <w:r>
              <w:rPr>
                <w:sz w:val="20"/>
                <w:u w:val="single"/>
              </w:rPr>
              <w:tab/>
            </w:r>
            <w:r>
              <w:rPr>
                <w:spacing w:val="-5"/>
                <w:sz w:val="20"/>
                <w:u w:val="single"/>
              </w:rPr>
              <w:t>241</w:t>
            </w:r>
            <w:r>
              <w:rPr>
                <w:spacing w:val="40"/>
                <w:sz w:val="20"/>
                <w:u w:val="single"/>
              </w:rPr>
              <w:t xml:space="preserve"> </w:t>
            </w:r>
          </w:p>
        </w:tc>
        <w:tc>
          <w:tcPr>
            <w:tcW w:w="2117" w:type="dxa"/>
            <w:gridSpan w:val="2"/>
          </w:tcPr>
          <w:p w14:paraId="3425BE69" w14:textId="77777777" w:rsidR="006857A9" w:rsidRDefault="00606FBE">
            <w:pPr>
              <w:pStyle w:val="TableParagraph"/>
              <w:tabs>
                <w:tab w:val="left" w:pos="1662"/>
              </w:tabs>
              <w:spacing w:line="227" w:lineRule="exact"/>
              <w:ind w:left="177"/>
              <w:rPr>
                <w:sz w:val="20"/>
              </w:rPr>
            </w:pPr>
            <w:r>
              <w:rPr>
                <w:sz w:val="20"/>
                <w:u w:val="single"/>
              </w:rPr>
              <w:tab/>
            </w:r>
            <w:r>
              <w:rPr>
                <w:spacing w:val="-5"/>
                <w:sz w:val="20"/>
                <w:u w:val="single"/>
              </w:rPr>
              <w:t>249</w:t>
            </w:r>
            <w:r>
              <w:rPr>
                <w:spacing w:val="40"/>
                <w:sz w:val="20"/>
                <w:u w:val="single"/>
              </w:rPr>
              <w:t xml:space="preserve"> </w:t>
            </w:r>
          </w:p>
        </w:tc>
      </w:tr>
      <w:tr w:rsidR="006857A9" w14:paraId="2878ADF5" w14:textId="77777777">
        <w:trPr>
          <w:trHeight w:val="249"/>
        </w:trPr>
        <w:tc>
          <w:tcPr>
            <w:tcW w:w="6119" w:type="dxa"/>
          </w:tcPr>
          <w:p w14:paraId="438F64BC" w14:textId="77777777" w:rsidR="006857A9" w:rsidRDefault="006857A9">
            <w:pPr>
              <w:pStyle w:val="TableParagraph"/>
              <w:rPr>
                <w:rFonts w:ascii="Times New Roman"/>
                <w:sz w:val="18"/>
              </w:rPr>
            </w:pPr>
          </w:p>
        </w:tc>
        <w:tc>
          <w:tcPr>
            <w:tcW w:w="1918" w:type="dxa"/>
          </w:tcPr>
          <w:p w14:paraId="6F186A2B" w14:textId="77777777" w:rsidR="006857A9" w:rsidRDefault="00606FBE">
            <w:pPr>
              <w:pStyle w:val="TableParagraph"/>
              <w:spacing w:before="19" w:line="210" w:lineRule="exact"/>
              <w:ind w:left="-1" w:right="72"/>
              <w:jc w:val="right"/>
              <w:rPr>
                <w:rFonts w:ascii="Arial"/>
                <w:b/>
                <w:sz w:val="20"/>
              </w:rPr>
            </w:pPr>
            <w:r>
              <w:rPr>
                <w:rFonts w:ascii="Arial"/>
                <w:b/>
                <w:spacing w:val="-2"/>
                <w:sz w:val="20"/>
              </w:rPr>
              <w:t>12.434</w:t>
            </w:r>
          </w:p>
        </w:tc>
        <w:tc>
          <w:tcPr>
            <w:tcW w:w="2117" w:type="dxa"/>
            <w:gridSpan w:val="2"/>
          </w:tcPr>
          <w:p w14:paraId="16ADE6B7" w14:textId="77777777" w:rsidR="006857A9" w:rsidRDefault="00606FBE">
            <w:pPr>
              <w:pStyle w:val="TableParagraph"/>
              <w:spacing w:before="19" w:line="210" w:lineRule="exact"/>
              <w:ind w:left="1387"/>
              <w:rPr>
                <w:rFonts w:ascii="Arial"/>
                <w:b/>
                <w:sz w:val="20"/>
              </w:rPr>
            </w:pPr>
            <w:r>
              <w:rPr>
                <w:rFonts w:ascii="Arial"/>
                <w:b/>
                <w:spacing w:val="-2"/>
                <w:sz w:val="20"/>
              </w:rPr>
              <w:t>11.231</w:t>
            </w:r>
          </w:p>
        </w:tc>
      </w:tr>
      <w:tr w:rsidR="006857A9" w14:paraId="6FBA3352" w14:textId="77777777">
        <w:trPr>
          <w:trHeight w:val="769"/>
        </w:trPr>
        <w:tc>
          <w:tcPr>
            <w:tcW w:w="6119" w:type="dxa"/>
          </w:tcPr>
          <w:p w14:paraId="38B661AD" w14:textId="77777777" w:rsidR="006857A9" w:rsidRDefault="006857A9">
            <w:pPr>
              <w:pStyle w:val="TableParagraph"/>
              <w:spacing w:before="75"/>
              <w:rPr>
                <w:sz w:val="20"/>
              </w:rPr>
            </w:pPr>
          </w:p>
          <w:p w14:paraId="47CE033D" w14:textId="77777777" w:rsidR="006857A9" w:rsidRDefault="00606FBE">
            <w:pPr>
              <w:pStyle w:val="TableParagraph"/>
              <w:ind w:left="268"/>
              <w:rPr>
                <w:rFonts w:ascii="Arial" w:hAnsi="Arial"/>
                <w:b/>
                <w:sz w:val="20"/>
              </w:rPr>
            </w:pPr>
            <w:r>
              <w:rPr>
                <w:rFonts w:ascii="Arial" w:hAnsi="Arial"/>
                <w:b/>
                <w:sz w:val="20"/>
              </w:rPr>
              <w:t>Remuneração</w:t>
            </w:r>
            <w:r>
              <w:rPr>
                <w:rFonts w:ascii="Arial" w:hAnsi="Arial"/>
                <w:b/>
                <w:spacing w:val="-8"/>
                <w:sz w:val="20"/>
              </w:rPr>
              <w:t xml:space="preserve"> </w:t>
            </w:r>
            <w:r>
              <w:rPr>
                <w:rFonts w:ascii="Arial" w:hAnsi="Arial"/>
                <w:b/>
                <w:sz w:val="20"/>
              </w:rPr>
              <w:t>do</w:t>
            </w:r>
            <w:r>
              <w:rPr>
                <w:rFonts w:ascii="Arial" w:hAnsi="Arial"/>
                <w:b/>
                <w:spacing w:val="-6"/>
                <w:sz w:val="20"/>
              </w:rPr>
              <w:t xml:space="preserve"> </w:t>
            </w:r>
            <w:r>
              <w:rPr>
                <w:rFonts w:ascii="Arial" w:hAnsi="Arial"/>
                <w:b/>
                <w:sz w:val="20"/>
              </w:rPr>
              <w:t>capital</w:t>
            </w:r>
            <w:r>
              <w:rPr>
                <w:rFonts w:ascii="Arial" w:hAnsi="Arial"/>
                <w:b/>
                <w:spacing w:val="-4"/>
                <w:sz w:val="20"/>
              </w:rPr>
              <w:t xml:space="preserve"> </w:t>
            </w:r>
            <w:r>
              <w:rPr>
                <w:rFonts w:ascii="Arial" w:hAnsi="Arial"/>
                <w:b/>
                <w:sz w:val="20"/>
              </w:rPr>
              <w:t>de</w:t>
            </w:r>
            <w:r>
              <w:rPr>
                <w:rFonts w:ascii="Arial" w:hAnsi="Arial"/>
                <w:b/>
                <w:spacing w:val="-8"/>
                <w:sz w:val="20"/>
              </w:rPr>
              <w:t xml:space="preserve"> </w:t>
            </w:r>
            <w:r>
              <w:rPr>
                <w:rFonts w:ascii="Arial" w:hAnsi="Arial"/>
                <w:b/>
                <w:spacing w:val="-2"/>
                <w:sz w:val="20"/>
              </w:rPr>
              <w:t>terceiros</w:t>
            </w:r>
          </w:p>
          <w:p w14:paraId="455F0963" w14:textId="77777777" w:rsidR="006857A9" w:rsidRDefault="00606FBE">
            <w:pPr>
              <w:pStyle w:val="TableParagraph"/>
              <w:spacing w:before="1" w:line="214" w:lineRule="exact"/>
              <w:ind w:left="487"/>
              <w:rPr>
                <w:sz w:val="20"/>
              </w:rPr>
            </w:pPr>
            <w:r>
              <w:rPr>
                <w:sz w:val="20"/>
              </w:rPr>
              <w:t>Juros,</w:t>
            </w:r>
            <w:r>
              <w:rPr>
                <w:spacing w:val="-8"/>
                <w:sz w:val="20"/>
              </w:rPr>
              <w:t xml:space="preserve"> </w:t>
            </w:r>
            <w:r>
              <w:rPr>
                <w:sz w:val="20"/>
              </w:rPr>
              <w:t>multas</w:t>
            </w:r>
            <w:r>
              <w:rPr>
                <w:spacing w:val="-6"/>
                <w:sz w:val="20"/>
              </w:rPr>
              <w:t xml:space="preserve"> </w:t>
            </w:r>
            <w:r>
              <w:rPr>
                <w:sz w:val="20"/>
              </w:rPr>
              <w:t>e</w:t>
            </w:r>
            <w:r>
              <w:rPr>
                <w:spacing w:val="-6"/>
                <w:sz w:val="20"/>
              </w:rPr>
              <w:t xml:space="preserve"> </w:t>
            </w:r>
            <w:r>
              <w:rPr>
                <w:sz w:val="20"/>
              </w:rPr>
              <w:t>atualizações</w:t>
            </w:r>
            <w:r>
              <w:rPr>
                <w:spacing w:val="-6"/>
                <w:sz w:val="20"/>
              </w:rPr>
              <w:t xml:space="preserve"> </w:t>
            </w:r>
            <w:r>
              <w:rPr>
                <w:spacing w:val="-2"/>
                <w:sz w:val="20"/>
              </w:rPr>
              <w:t>monetárias</w:t>
            </w:r>
          </w:p>
        </w:tc>
        <w:tc>
          <w:tcPr>
            <w:tcW w:w="1918" w:type="dxa"/>
          </w:tcPr>
          <w:p w14:paraId="69F7E6B7" w14:textId="77777777" w:rsidR="006857A9" w:rsidRDefault="006857A9">
            <w:pPr>
              <w:pStyle w:val="TableParagraph"/>
              <w:rPr>
                <w:sz w:val="20"/>
              </w:rPr>
            </w:pPr>
          </w:p>
          <w:p w14:paraId="665AECD2" w14:textId="77777777" w:rsidR="006857A9" w:rsidRDefault="006857A9">
            <w:pPr>
              <w:pStyle w:val="TableParagraph"/>
              <w:spacing w:before="75"/>
              <w:rPr>
                <w:sz w:val="20"/>
              </w:rPr>
            </w:pPr>
          </w:p>
          <w:p w14:paraId="493C152C" w14:textId="77777777" w:rsidR="006857A9" w:rsidRDefault="00606FBE">
            <w:pPr>
              <w:pStyle w:val="TableParagraph"/>
              <w:spacing w:before="1" w:line="214" w:lineRule="exact"/>
              <w:ind w:left="-1" w:right="70"/>
              <w:jc w:val="right"/>
              <w:rPr>
                <w:sz w:val="20"/>
              </w:rPr>
            </w:pPr>
            <w:r>
              <w:rPr>
                <w:spacing w:val="-5"/>
                <w:sz w:val="20"/>
              </w:rPr>
              <w:t>766</w:t>
            </w:r>
          </w:p>
        </w:tc>
        <w:tc>
          <w:tcPr>
            <w:tcW w:w="2117" w:type="dxa"/>
            <w:gridSpan w:val="2"/>
          </w:tcPr>
          <w:p w14:paraId="21050D81" w14:textId="77777777" w:rsidR="006857A9" w:rsidRDefault="006857A9">
            <w:pPr>
              <w:pStyle w:val="TableParagraph"/>
              <w:rPr>
                <w:sz w:val="20"/>
              </w:rPr>
            </w:pPr>
          </w:p>
          <w:p w14:paraId="59E3E381" w14:textId="77777777" w:rsidR="006857A9" w:rsidRDefault="006857A9">
            <w:pPr>
              <w:pStyle w:val="TableParagraph"/>
              <w:spacing w:before="75"/>
              <w:rPr>
                <w:sz w:val="20"/>
              </w:rPr>
            </w:pPr>
          </w:p>
          <w:p w14:paraId="169BBD4F" w14:textId="77777777" w:rsidR="006857A9" w:rsidRDefault="00606FBE">
            <w:pPr>
              <w:pStyle w:val="TableParagraph"/>
              <w:spacing w:before="1" w:line="214" w:lineRule="exact"/>
              <w:ind w:right="118"/>
              <w:jc w:val="right"/>
              <w:rPr>
                <w:sz w:val="20"/>
              </w:rPr>
            </w:pPr>
            <w:r>
              <w:rPr>
                <w:spacing w:val="-5"/>
                <w:sz w:val="20"/>
              </w:rPr>
              <w:t>803</w:t>
            </w:r>
          </w:p>
        </w:tc>
      </w:tr>
      <w:tr w:rsidR="006857A9" w14:paraId="0350E054" w14:textId="77777777">
        <w:trPr>
          <w:trHeight w:val="229"/>
        </w:trPr>
        <w:tc>
          <w:tcPr>
            <w:tcW w:w="6119" w:type="dxa"/>
          </w:tcPr>
          <w:p w14:paraId="554FD6C3" w14:textId="77777777" w:rsidR="006857A9" w:rsidRDefault="00606FBE">
            <w:pPr>
              <w:pStyle w:val="TableParagraph"/>
              <w:spacing w:line="210" w:lineRule="exact"/>
              <w:ind w:left="487"/>
              <w:rPr>
                <w:sz w:val="20"/>
              </w:rPr>
            </w:pPr>
            <w:r>
              <w:rPr>
                <w:spacing w:val="-2"/>
                <w:sz w:val="20"/>
              </w:rPr>
              <w:t>Aluguéis</w:t>
            </w:r>
          </w:p>
        </w:tc>
        <w:tc>
          <w:tcPr>
            <w:tcW w:w="1918" w:type="dxa"/>
          </w:tcPr>
          <w:p w14:paraId="72EEC7FC" w14:textId="77777777" w:rsidR="006857A9" w:rsidRDefault="00606FBE">
            <w:pPr>
              <w:pStyle w:val="TableParagraph"/>
              <w:spacing w:line="210" w:lineRule="exact"/>
              <w:ind w:left="-1" w:right="70"/>
              <w:jc w:val="right"/>
              <w:rPr>
                <w:sz w:val="20"/>
              </w:rPr>
            </w:pPr>
            <w:r>
              <w:rPr>
                <w:spacing w:val="-5"/>
                <w:sz w:val="20"/>
              </w:rPr>
              <w:t>122</w:t>
            </w:r>
          </w:p>
        </w:tc>
        <w:tc>
          <w:tcPr>
            <w:tcW w:w="2117" w:type="dxa"/>
            <w:gridSpan w:val="2"/>
          </w:tcPr>
          <w:p w14:paraId="4D7B03E2" w14:textId="77777777" w:rsidR="006857A9" w:rsidRDefault="00606FBE">
            <w:pPr>
              <w:pStyle w:val="TableParagraph"/>
              <w:spacing w:line="210" w:lineRule="exact"/>
              <w:ind w:right="117"/>
              <w:jc w:val="right"/>
              <w:rPr>
                <w:sz w:val="20"/>
              </w:rPr>
            </w:pPr>
            <w:r>
              <w:rPr>
                <w:spacing w:val="-5"/>
                <w:sz w:val="20"/>
              </w:rPr>
              <w:t>114</w:t>
            </w:r>
          </w:p>
        </w:tc>
      </w:tr>
      <w:tr w:rsidR="006857A9" w14:paraId="4C65DE5B" w14:textId="77777777">
        <w:trPr>
          <w:trHeight w:val="234"/>
        </w:trPr>
        <w:tc>
          <w:tcPr>
            <w:tcW w:w="6119" w:type="dxa"/>
          </w:tcPr>
          <w:p w14:paraId="50BAA738" w14:textId="77777777" w:rsidR="006857A9" w:rsidRDefault="00606FBE">
            <w:pPr>
              <w:pStyle w:val="TableParagraph"/>
              <w:spacing w:line="214" w:lineRule="exact"/>
              <w:ind w:left="487"/>
              <w:rPr>
                <w:sz w:val="20"/>
              </w:rPr>
            </w:pPr>
            <w:r>
              <w:rPr>
                <w:sz w:val="20"/>
              </w:rPr>
              <w:t>Despesas</w:t>
            </w:r>
            <w:r>
              <w:rPr>
                <w:spacing w:val="-7"/>
                <w:sz w:val="20"/>
              </w:rPr>
              <w:t xml:space="preserve"> </w:t>
            </w:r>
            <w:r>
              <w:rPr>
                <w:sz w:val="20"/>
              </w:rPr>
              <w:t>não</w:t>
            </w:r>
            <w:r>
              <w:rPr>
                <w:spacing w:val="-9"/>
                <w:sz w:val="20"/>
              </w:rPr>
              <w:t xml:space="preserve"> </w:t>
            </w:r>
            <w:r>
              <w:rPr>
                <w:spacing w:val="-2"/>
                <w:sz w:val="20"/>
              </w:rPr>
              <w:t>dedutíveis</w:t>
            </w:r>
          </w:p>
        </w:tc>
        <w:tc>
          <w:tcPr>
            <w:tcW w:w="1918" w:type="dxa"/>
          </w:tcPr>
          <w:p w14:paraId="23ADEBBC" w14:textId="77777777" w:rsidR="006857A9" w:rsidRDefault="00606FBE">
            <w:pPr>
              <w:pStyle w:val="TableParagraph"/>
              <w:tabs>
                <w:tab w:val="left" w:pos="1621"/>
              </w:tabs>
              <w:spacing w:line="214" w:lineRule="exact"/>
              <w:ind w:left="-1"/>
              <w:jc w:val="right"/>
              <w:rPr>
                <w:sz w:val="20"/>
              </w:rPr>
            </w:pPr>
            <w:r>
              <w:rPr>
                <w:sz w:val="20"/>
                <w:u w:val="single"/>
              </w:rPr>
              <w:tab/>
            </w:r>
            <w:r>
              <w:rPr>
                <w:spacing w:val="-5"/>
                <w:sz w:val="20"/>
                <w:u w:val="single"/>
              </w:rPr>
              <w:t>56</w:t>
            </w:r>
            <w:r>
              <w:rPr>
                <w:spacing w:val="40"/>
                <w:sz w:val="20"/>
                <w:u w:val="single"/>
              </w:rPr>
              <w:t xml:space="preserve"> </w:t>
            </w:r>
          </w:p>
        </w:tc>
        <w:tc>
          <w:tcPr>
            <w:tcW w:w="2117" w:type="dxa"/>
            <w:gridSpan w:val="2"/>
          </w:tcPr>
          <w:p w14:paraId="6239545A" w14:textId="77777777" w:rsidR="006857A9" w:rsidRDefault="00606FBE">
            <w:pPr>
              <w:pStyle w:val="TableParagraph"/>
              <w:tabs>
                <w:tab w:val="left" w:pos="1929"/>
              </w:tabs>
              <w:spacing w:line="214" w:lineRule="exact"/>
              <w:ind w:left="177"/>
              <w:rPr>
                <w:sz w:val="20"/>
              </w:rPr>
            </w:pPr>
            <w:r>
              <w:rPr>
                <w:sz w:val="20"/>
                <w:u w:val="single"/>
              </w:rPr>
              <w:tab/>
              <w:t>-</w:t>
            </w:r>
            <w:r>
              <w:rPr>
                <w:spacing w:val="40"/>
                <w:sz w:val="20"/>
                <w:u w:val="single"/>
              </w:rPr>
              <w:t xml:space="preserve"> </w:t>
            </w:r>
          </w:p>
        </w:tc>
      </w:tr>
      <w:tr w:rsidR="006857A9" w14:paraId="3A13BF5D" w14:textId="77777777">
        <w:trPr>
          <w:trHeight w:val="231"/>
        </w:trPr>
        <w:tc>
          <w:tcPr>
            <w:tcW w:w="6119" w:type="dxa"/>
          </w:tcPr>
          <w:p w14:paraId="7B1024D8" w14:textId="77777777" w:rsidR="006857A9" w:rsidRDefault="006857A9">
            <w:pPr>
              <w:pStyle w:val="TableParagraph"/>
              <w:rPr>
                <w:rFonts w:ascii="Times New Roman"/>
                <w:sz w:val="16"/>
              </w:rPr>
            </w:pPr>
          </w:p>
        </w:tc>
        <w:tc>
          <w:tcPr>
            <w:tcW w:w="1918" w:type="dxa"/>
          </w:tcPr>
          <w:p w14:paraId="35625FDD" w14:textId="77777777" w:rsidR="006857A9" w:rsidRDefault="00606FBE">
            <w:pPr>
              <w:pStyle w:val="TableParagraph"/>
              <w:spacing w:before="1" w:line="210" w:lineRule="exact"/>
              <w:ind w:left="-1" w:right="70"/>
              <w:jc w:val="right"/>
              <w:rPr>
                <w:rFonts w:ascii="Arial"/>
                <w:b/>
                <w:sz w:val="20"/>
              </w:rPr>
            </w:pPr>
            <w:r>
              <w:rPr>
                <w:rFonts w:ascii="Arial"/>
                <w:b/>
                <w:spacing w:val="-5"/>
                <w:sz w:val="20"/>
              </w:rPr>
              <w:t>944</w:t>
            </w:r>
          </w:p>
        </w:tc>
        <w:tc>
          <w:tcPr>
            <w:tcW w:w="2117" w:type="dxa"/>
            <w:gridSpan w:val="2"/>
          </w:tcPr>
          <w:p w14:paraId="1A04829F" w14:textId="77777777" w:rsidR="006857A9" w:rsidRDefault="00606FBE">
            <w:pPr>
              <w:pStyle w:val="TableParagraph"/>
              <w:spacing w:before="1" w:line="210" w:lineRule="exact"/>
              <w:ind w:right="118"/>
              <w:jc w:val="right"/>
              <w:rPr>
                <w:rFonts w:ascii="Arial"/>
                <w:b/>
                <w:sz w:val="20"/>
              </w:rPr>
            </w:pPr>
            <w:r>
              <w:rPr>
                <w:rFonts w:ascii="Arial"/>
                <w:b/>
                <w:spacing w:val="-5"/>
                <w:sz w:val="20"/>
              </w:rPr>
              <w:t>917</w:t>
            </w:r>
          </w:p>
        </w:tc>
      </w:tr>
    </w:tbl>
    <w:p w14:paraId="22A13611" w14:textId="77777777" w:rsidR="006857A9" w:rsidRDefault="006857A9">
      <w:pPr>
        <w:pStyle w:val="Corpodetexto"/>
        <w:spacing w:before="87"/>
      </w:pPr>
    </w:p>
    <w:p w14:paraId="1DA3F781" w14:textId="77777777" w:rsidR="006857A9" w:rsidRDefault="00606FBE">
      <w:pPr>
        <w:ind w:left="487"/>
        <w:rPr>
          <w:rFonts w:ascii="Arial" w:hAnsi="Arial"/>
          <w:b/>
          <w:sz w:val="20"/>
        </w:rPr>
      </w:pPr>
      <w:r>
        <w:rPr>
          <w:rFonts w:ascii="Arial" w:hAnsi="Arial"/>
          <w:b/>
          <w:sz w:val="20"/>
        </w:rPr>
        <w:t>Remuneração</w:t>
      </w:r>
      <w:r>
        <w:rPr>
          <w:rFonts w:ascii="Arial" w:hAnsi="Arial"/>
          <w:b/>
          <w:spacing w:val="-9"/>
          <w:sz w:val="20"/>
        </w:rPr>
        <w:t xml:space="preserve"> </w:t>
      </w:r>
      <w:r>
        <w:rPr>
          <w:rFonts w:ascii="Arial" w:hAnsi="Arial"/>
          <w:b/>
          <w:sz w:val="20"/>
        </w:rPr>
        <w:t>dos</w:t>
      </w:r>
      <w:r>
        <w:rPr>
          <w:rFonts w:ascii="Arial" w:hAnsi="Arial"/>
          <w:b/>
          <w:spacing w:val="-8"/>
          <w:sz w:val="20"/>
        </w:rPr>
        <w:t xml:space="preserve"> </w:t>
      </w:r>
      <w:r>
        <w:rPr>
          <w:rFonts w:ascii="Arial" w:hAnsi="Arial"/>
          <w:b/>
          <w:sz w:val="20"/>
        </w:rPr>
        <w:t>capitais</w:t>
      </w:r>
      <w:r>
        <w:rPr>
          <w:rFonts w:ascii="Arial" w:hAnsi="Arial"/>
          <w:b/>
          <w:spacing w:val="-10"/>
          <w:sz w:val="20"/>
        </w:rPr>
        <w:t xml:space="preserve"> </w:t>
      </w:r>
      <w:r>
        <w:rPr>
          <w:rFonts w:ascii="Arial" w:hAnsi="Arial"/>
          <w:b/>
          <w:spacing w:val="-2"/>
          <w:sz w:val="20"/>
        </w:rPr>
        <w:t>próprios</w:t>
      </w:r>
    </w:p>
    <w:p w14:paraId="365AD4B9" w14:textId="77777777" w:rsidR="006857A9" w:rsidRDefault="00606FBE">
      <w:pPr>
        <w:pStyle w:val="Corpodetexto"/>
        <w:tabs>
          <w:tab w:val="left" w:pos="6337"/>
          <w:tab w:val="left" w:pos="7438"/>
          <w:tab w:val="left" w:pos="9786"/>
        </w:tabs>
        <w:spacing w:before="1"/>
        <w:ind w:left="650"/>
      </w:pPr>
      <w:r>
        <w:t>Prejuízo</w:t>
      </w:r>
      <w:r>
        <w:rPr>
          <w:spacing w:val="-7"/>
        </w:rPr>
        <w:t xml:space="preserve"> </w:t>
      </w:r>
      <w:r>
        <w:t>do</w:t>
      </w:r>
      <w:r>
        <w:rPr>
          <w:spacing w:val="-6"/>
        </w:rPr>
        <w:t xml:space="preserve"> </w:t>
      </w:r>
      <w:r>
        <w:rPr>
          <w:spacing w:val="-2"/>
        </w:rPr>
        <w:t>exercício</w:t>
      </w:r>
      <w:r>
        <w:tab/>
      </w:r>
      <w:r>
        <w:rPr>
          <w:u w:val="single"/>
        </w:rPr>
        <w:tab/>
        <w:t xml:space="preserve">(14.681) </w:t>
      </w:r>
      <w:r>
        <w:rPr>
          <w:spacing w:val="122"/>
        </w:rPr>
        <w:t xml:space="preserve"> </w:t>
      </w:r>
      <w:r>
        <w:rPr>
          <w:u w:val="single"/>
        </w:rPr>
        <w:tab/>
      </w:r>
      <w:r>
        <w:rPr>
          <w:spacing w:val="-2"/>
          <w:u w:val="single"/>
        </w:rPr>
        <w:t>(676)</w:t>
      </w:r>
      <w:r>
        <w:rPr>
          <w:spacing w:val="40"/>
          <w:u w:val="single"/>
        </w:rPr>
        <w:t xml:space="preserve"> </w:t>
      </w:r>
    </w:p>
    <w:p w14:paraId="559F9446" w14:textId="77777777" w:rsidR="006857A9" w:rsidRDefault="00606FBE">
      <w:pPr>
        <w:tabs>
          <w:tab w:val="left" w:pos="2352"/>
        </w:tabs>
        <w:spacing w:before="10"/>
        <w:ind w:right="236"/>
        <w:jc w:val="right"/>
        <w:rPr>
          <w:rFonts w:ascii="Arial"/>
          <w:b/>
          <w:sz w:val="20"/>
        </w:rPr>
      </w:pPr>
      <w:r>
        <w:rPr>
          <w:rFonts w:ascii="Arial"/>
          <w:b/>
          <w:spacing w:val="-2"/>
          <w:sz w:val="20"/>
        </w:rPr>
        <w:t>(14.681)</w:t>
      </w:r>
      <w:r>
        <w:rPr>
          <w:rFonts w:ascii="Arial"/>
          <w:b/>
          <w:sz w:val="20"/>
        </w:rPr>
        <w:tab/>
      </w:r>
      <w:r>
        <w:rPr>
          <w:rFonts w:ascii="Arial"/>
          <w:b/>
          <w:spacing w:val="-2"/>
          <w:sz w:val="20"/>
        </w:rPr>
        <w:t>(676)</w:t>
      </w:r>
    </w:p>
    <w:p w14:paraId="66081DD0" w14:textId="77777777" w:rsidR="006857A9" w:rsidRDefault="00606FBE">
      <w:pPr>
        <w:pStyle w:val="Corpodetexto"/>
        <w:rPr>
          <w:rFonts w:ascii="Arial"/>
          <w:b/>
          <w:sz w:val="18"/>
        </w:rPr>
      </w:pPr>
      <w:r>
        <w:rPr>
          <w:rFonts w:ascii="Arial"/>
          <w:b/>
          <w:noProof/>
          <w:sz w:val="18"/>
        </w:rPr>
        <mc:AlternateContent>
          <mc:Choice Requires="wps">
            <w:drawing>
              <wp:anchor distT="0" distB="0" distL="0" distR="0" simplePos="0" relativeHeight="487594496" behindDoc="1" locked="0" layoutInCell="1" allowOverlap="1" wp14:anchorId="449B0A07" wp14:editId="0ADC87C9">
                <wp:simplePos x="0" y="0"/>
                <wp:positionH relativeFrom="page">
                  <wp:posOffset>4473828</wp:posOffset>
                </wp:positionH>
                <wp:positionV relativeFrom="paragraph">
                  <wp:posOffset>146817</wp:posOffset>
                </wp:positionV>
                <wp:extent cx="1218565" cy="6350"/>
                <wp:effectExtent l="0" t="0" r="0" b="0"/>
                <wp:wrapTopAndBottom/>
                <wp:docPr id="64" name="Graphic 6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18565" cy="6350"/>
                        </a:xfrm>
                        <a:custGeom>
                          <a:avLst/>
                          <a:gdLst/>
                          <a:ahLst/>
                          <a:cxnLst/>
                          <a:rect l="l" t="t" r="r" b="b"/>
                          <a:pathLst>
                            <a:path w="1218565" h="6350">
                              <a:moveTo>
                                <a:pt x="1217980" y="0"/>
                              </a:moveTo>
                              <a:lnTo>
                                <a:pt x="0" y="0"/>
                              </a:lnTo>
                              <a:lnTo>
                                <a:pt x="0" y="6095"/>
                              </a:lnTo>
                              <a:lnTo>
                                <a:pt x="1217980" y="6095"/>
                              </a:lnTo>
                              <a:lnTo>
                                <a:pt x="1217980"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1CF49F8F" id="Graphic 64" o:spid="_x0000_s1026" style="position:absolute;margin-left:352.25pt;margin-top:11.55pt;width:95.95pt;height:.5pt;z-index:-15721984;visibility:visible;mso-wrap-style:square;mso-wrap-distance-left:0;mso-wrap-distance-top:0;mso-wrap-distance-right:0;mso-wrap-distance-bottom:0;mso-position-horizontal:absolute;mso-position-horizontal-relative:page;mso-position-vertical:absolute;mso-position-vertical-relative:text;v-text-anchor:top" coordsize="1218565,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e0zSIQIAAL0EAAAOAAAAZHJzL2Uyb0RvYy54bWysVMFu2zAMvQ/YPwi6L04yJEuNOMXQosOA&#10;oivQDDsrshwbk0VNVGLn70fJVuptpw3zQabMJ+rxkfT2tm81OyuHDZiCL2ZzzpSRUDbmWPCv+4d3&#10;G87QC1MKDUYV/KKQ3+7evtl2NldLqEGXyjEKYjDvbMFr722eZShr1QqcgVWGnBW4VnjaumNWOtFR&#10;9FZny/l8nXXgSutAKkT6ej84+S7Gryol/ZeqQuWZLjhx83F1cT2ENdttRX50wtaNHGmIf2DRisbQ&#10;pddQ98ILdnLNH6HaRjpAqPxMQptBVTVSxRwom8X8t2xeamFVzIXEQXuVCf9fWPl0frHPLlBH+wjy&#10;O5IiWWcxv3rCBkdMX7k2YIk466OKl6uKqvdM0sfFcrFZrVecSfKt36+iyJnI01l5Qv9JQYwjzo/o&#10;hxqUyRJ1smRvkumokqGGOtbQc0Y1dJxRDQ9DDa3w4VwgF0zWTYjUI4/gbOGs9hBhPqRAbD/cbKg1&#10;UiLE9BWjzRT7Kyr50tvGeANmPb9ZBV4ULLnTe4BNr/0rcFIzhZMaUA03hbzjlVct6Pqp2gi6KR8a&#10;rUP66I6HO+3YWYTRiM/IeAKLnTAUP7TBAcrLs2MdzUvB8cdJOMWZ/myoIcNwJcMl45AM5/UdxBGM&#10;yjv0+/6bcJZZMgvuqXeeILW7yFNbEP8AGLDhpIGPJw9VE3omchsYjRuakZj/OM9hCKf7iHr96+x+&#10;AgAA//8DAFBLAwQUAAYACAAAACEAAcTUXdwAAAAJAQAADwAAAGRycy9kb3ducmV2LnhtbEyPwU7D&#10;MAyG70i8Q2QkbixNKWOUphNCQnCl0HvWmLZa47RNtnVvjzmxo+1Pv7+/2C5uEEecQ+9Jg1olIJAa&#10;b3tqNXx/vd1tQIRoyJrBE2o4Y4BteX1VmNz6E33isYqt4BAKudHQxTjmUoamQ2fCyo9IfPvxszOR&#10;x7mVdjYnDneDTJNkLZ3piT90ZsTXDpt9dXAa3rOqrut9qlTyIeuJ2n6a8Kz17c3y8gwi4hL/YfjT&#10;Z3Uo2WnnD2SDGDQ8JtkDoxrSewWCgc3TOgOx40WmQJaFvGxQ/gIAAP//AwBQSwECLQAUAAYACAAA&#10;ACEAtoM4kv4AAADhAQAAEwAAAAAAAAAAAAAAAAAAAAAAW0NvbnRlbnRfVHlwZXNdLnhtbFBLAQIt&#10;ABQABgAIAAAAIQA4/SH/1gAAAJQBAAALAAAAAAAAAAAAAAAAAC8BAABfcmVscy8ucmVsc1BLAQIt&#10;ABQABgAIAAAAIQB5e0zSIQIAAL0EAAAOAAAAAAAAAAAAAAAAAC4CAABkcnMvZTJvRG9jLnhtbFBL&#10;AQItABQABgAIAAAAIQABxNRd3AAAAAkBAAAPAAAAAAAAAAAAAAAAAHsEAABkcnMvZG93bnJldi54&#10;bWxQSwUGAAAAAAQABADzAAAAhAUAAAAA&#10;" path="m1217980,l,,,6095r1217980,l1217980,xe" fillcolor="black" stroked="f">
                <v:path arrowok="t"/>
                <w10:wrap type="topAndBottom" anchorx="page"/>
              </v:shape>
            </w:pict>
          </mc:Fallback>
        </mc:AlternateContent>
      </w:r>
      <w:r>
        <w:rPr>
          <w:rFonts w:ascii="Arial"/>
          <w:b/>
          <w:noProof/>
          <w:sz w:val="18"/>
        </w:rPr>
        <mc:AlternateContent>
          <mc:Choice Requires="wps">
            <w:drawing>
              <wp:anchor distT="0" distB="0" distL="0" distR="0" simplePos="0" relativeHeight="487595008" behindDoc="1" locked="0" layoutInCell="1" allowOverlap="1" wp14:anchorId="4951EA4F" wp14:editId="6696ACB1">
                <wp:simplePos x="0" y="0"/>
                <wp:positionH relativeFrom="page">
                  <wp:posOffset>5804661</wp:posOffset>
                </wp:positionH>
                <wp:positionV relativeFrom="paragraph">
                  <wp:posOffset>146817</wp:posOffset>
                </wp:positionV>
                <wp:extent cx="1199515" cy="6350"/>
                <wp:effectExtent l="0" t="0" r="0" b="0"/>
                <wp:wrapTopAndBottom/>
                <wp:docPr id="65" name="Graphic 6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199515" cy="6350"/>
                        </a:xfrm>
                        <a:custGeom>
                          <a:avLst/>
                          <a:gdLst/>
                          <a:ahLst/>
                          <a:cxnLst/>
                          <a:rect l="l" t="t" r="r" b="b"/>
                          <a:pathLst>
                            <a:path w="1199515" h="6350">
                              <a:moveTo>
                                <a:pt x="1199388" y="0"/>
                              </a:moveTo>
                              <a:lnTo>
                                <a:pt x="0" y="0"/>
                              </a:lnTo>
                              <a:lnTo>
                                <a:pt x="0" y="6095"/>
                              </a:lnTo>
                              <a:lnTo>
                                <a:pt x="1199388" y="6095"/>
                              </a:lnTo>
                              <a:lnTo>
                                <a:pt x="1199388"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398BDE26" id="Graphic 65" o:spid="_x0000_s1026" style="position:absolute;margin-left:457.05pt;margin-top:11.55pt;width:94.45pt;height:.5pt;z-index:-15721472;visibility:visible;mso-wrap-style:square;mso-wrap-distance-left:0;mso-wrap-distance-top:0;mso-wrap-distance-right:0;mso-wrap-distance-bottom:0;mso-position-horizontal:absolute;mso-position-horizontal-relative:page;mso-position-vertical:absolute;mso-position-vertical-relative:text;v-text-anchor:top" coordsize="1199515,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MJYGIQIAAL0EAAAOAAAAZHJzL2Uyb0RvYy54bWysVF1r2zAUfR/sPwi9L05aEhoTp4yWjkHp&#10;Ck3ZsyLLsZmsq+kqsfPvdyVbqdmeWuYH+cr36OjcL29u+1azk3LYgCn4YjbnTBkJZWMOBX/dPXy5&#10;4Qy9MKXQYFTBzwr57fbzp01nc3UFNehSOUYkBvPOFrz23uZZhrJWrcAZWGXIWYFrhaetO2SlEx2x&#10;tzq7ms9XWQeutA6kQqSv94OTbyN/VSnpf1QVKs90wUmbj6uL6z6s2XYj8oMTtm7kKEN8QEUrGkOX&#10;XqjuhRfs6Jp/qNpGOkCo/ExCm0FVNVLFGCiaxfyvaF5qYVWMhZKD9pIm/H+08un0Yp9dkI72EeQv&#10;pIxkncX84gkbHDF95dqAJeGsj1k8X7Koes8kfVws1uvlYsmZJN/qehmTnIk8nZVH9N8URB5xekQ/&#10;1KBMlqiTJXuTTEeVDDXUsYaeM6qh44xquB9qaIUP54K4YLJuIqQedQRnCye1gwjzIYSg9vqGujQF&#10;QkrfMNpMsdRAE1TypbeNfANmNV8vgy4iS+70HmDTa98FTtlMdFIDquGmEHe88pILun6abQTdlA+N&#10;1iF8dIf9nXbsJMJoxGdUPIHFThiKH9pgD+X52bGO5qXg+PsonOJMfzfUkGG4kuGSsU+G8/oO4gjG&#10;zDv0u/6ncJZZMgvuqXeeILW7yFNbkP4AGLDhpIGvRw9VE3omahsUjRuakRj/OM9hCKf7iHr762z/&#10;AAAA//8DAFBLAwQUAAYACAAAACEATFQNw94AAAAKAQAADwAAAGRycy9kb3ducmV2LnhtbEyPQU/D&#10;MAyF70j8h8hI3FjSBSEoTSdAAmmXIQaadvRa0xSapGqytvx7vBOcLPs9PX+vWM2uEyMNsQ3eQLZQ&#10;IMhXoW59Y+Dj/fnqFkRM6GvsgicDPxRhVZ6fFZjXYfJvNG5TIzjExxwN2JT6XMpYWXIYF6Enz9pn&#10;GBwmXodG1gNOHO46uVTqRjpsPX+w2NOTpep7e3QGNmq0u/WXxjitq/0j6s2rfiFjLi/mh3sQieb0&#10;Z4YTPqNDyUyHcPR1FJ2Bu+w6Y6uBpeZ5MmRKc7sDX1iRZSH/Vyh/AQAA//8DAFBLAQItABQABgAI&#10;AAAAIQC2gziS/gAAAOEBAAATAAAAAAAAAAAAAAAAAAAAAABbQ29udGVudF9UeXBlc10ueG1sUEsB&#10;Ai0AFAAGAAgAAAAhADj9If/WAAAAlAEAAAsAAAAAAAAAAAAAAAAALwEAAF9yZWxzLy5yZWxzUEsB&#10;Ai0AFAAGAAgAAAAhAKAwlgYhAgAAvQQAAA4AAAAAAAAAAAAAAAAALgIAAGRycy9lMm9Eb2MueG1s&#10;UEsBAi0AFAAGAAgAAAAhAExUDcPeAAAACgEAAA8AAAAAAAAAAAAAAAAAewQAAGRycy9kb3ducmV2&#10;LnhtbFBLBQYAAAAABAAEAPMAAACGBQAAAAA=&#10;" path="m1199388,l,,,6095r1199388,l1199388,xe" fillcolor="black" stroked="f">
                <v:path arrowok="t"/>
                <w10:wrap type="topAndBottom" anchorx="page"/>
              </v:shape>
            </w:pict>
          </mc:Fallback>
        </mc:AlternateContent>
      </w:r>
    </w:p>
    <w:p w14:paraId="606CB357" w14:textId="77777777" w:rsidR="006857A9" w:rsidRDefault="00606FBE">
      <w:pPr>
        <w:tabs>
          <w:tab w:val="left" w:pos="6337"/>
          <w:tab w:val="left" w:pos="7570"/>
          <w:tab w:val="left" w:pos="9642"/>
        </w:tabs>
        <w:ind w:left="268"/>
        <w:rPr>
          <w:rFonts w:ascii="Arial" w:hAnsi="Arial"/>
          <w:b/>
          <w:sz w:val="20"/>
        </w:rPr>
      </w:pPr>
      <w:r>
        <w:rPr>
          <w:rFonts w:ascii="Arial" w:hAnsi="Arial"/>
          <w:b/>
          <w:sz w:val="20"/>
        </w:rPr>
        <w:t>Valor</w:t>
      </w:r>
      <w:r>
        <w:rPr>
          <w:rFonts w:ascii="Arial" w:hAnsi="Arial"/>
          <w:b/>
          <w:spacing w:val="-7"/>
          <w:sz w:val="20"/>
        </w:rPr>
        <w:t xml:space="preserve"> </w:t>
      </w:r>
      <w:r>
        <w:rPr>
          <w:rFonts w:ascii="Arial" w:hAnsi="Arial"/>
          <w:b/>
          <w:sz w:val="20"/>
        </w:rPr>
        <w:t>Adicionado</w:t>
      </w:r>
      <w:r>
        <w:rPr>
          <w:rFonts w:ascii="Arial" w:hAnsi="Arial"/>
          <w:b/>
          <w:spacing w:val="-6"/>
          <w:sz w:val="20"/>
        </w:rPr>
        <w:t xml:space="preserve"> </w:t>
      </w:r>
      <w:r>
        <w:rPr>
          <w:rFonts w:ascii="Arial" w:hAnsi="Arial"/>
          <w:b/>
          <w:sz w:val="20"/>
        </w:rPr>
        <w:t>Total</w:t>
      </w:r>
      <w:r>
        <w:rPr>
          <w:rFonts w:ascii="Arial" w:hAnsi="Arial"/>
          <w:b/>
          <w:spacing w:val="-5"/>
          <w:sz w:val="20"/>
        </w:rPr>
        <w:t xml:space="preserve"> </w:t>
      </w:r>
      <w:r>
        <w:rPr>
          <w:rFonts w:ascii="Arial" w:hAnsi="Arial"/>
          <w:b/>
          <w:spacing w:val="-2"/>
          <w:sz w:val="20"/>
        </w:rPr>
        <w:t>Distribuído</w:t>
      </w:r>
      <w:r>
        <w:rPr>
          <w:rFonts w:ascii="Arial" w:hAnsi="Arial"/>
          <w:b/>
          <w:sz w:val="20"/>
        </w:rPr>
        <w:tab/>
      </w:r>
      <w:r>
        <w:rPr>
          <w:rFonts w:ascii="Arial" w:hAnsi="Arial"/>
          <w:b/>
          <w:sz w:val="20"/>
          <w:u w:val="double"/>
        </w:rPr>
        <w:tab/>
        <w:t xml:space="preserve">65.809 </w:t>
      </w:r>
      <w:r>
        <w:rPr>
          <w:rFonts w:ascii="Arial" w:hAnsi="Arial"/>
          <w:b/>
          <w:spacing w:val="122"/>
          <w:sz w:val="20"/>
        </w:rPr>
        <w:t xml:space="preserve"> </w:t>
      </w:r>
      <w:r>
        <w:rPr>
          <w:rFonts w:ascii="Arial" w:hAnsi="Arial"/>
          <w:b/>
          <w:sz w:val="20"/>
          <w:u w:val="double"/>
        </w:rPr>
        <w:tab/>
      </w:r>
      <w:r>
        <w:rPr>
          <w:rFonts w:ascii="Arial" w:hAnsi="Arial"/>
          <w:b/>
          <w:spacing w:val="-2"/>
          <w:sz w:val="20"/>
          <w:u w:val="double"/>
        </w:rPr>
        <w:t>73.183</w:t>
      </w:r>
      <w:r>
        <w:rPr>
          <w:rFonts w:ascii="Arial" w:hAnsi="Arial"/>
          <w:b/>
          <w:spacing w:val="40"/>
          <w:sz w:val="20"/>
          <w:u w:val="double"/>
        </w:rPr>
        <w:t xml:space="preserve"> </w:t>
      </w:r>
    </w:p>
    <w:p w14:paraId="4528F755" w14:textId="77777777" w:rsidR="006857A9" w:rsidRDefault="006857A9">
      <w:pPr>
        <w:pStyle w:val="Corpodetexto"/>
        <w:spacing w:before="132"/>
        <w:rPr>
          <w:rFonts w:ascii="Arial"/>
          <w:b/>
        </w:rPr>
      </w:pPr>
    </w:p>
    <w:p w14:paraId="4FA552D7" w14:textId="77777777" w:rsidR="006857A9" w:rsidRDefault="00606FBE">
      <w:pPr>
        <w:pStyle w:val="Corpodetexto"/>
        <w:ind w:left="213"/>
      </w:pPr>
      <w:r>
        <w:t>As</w:t>
      </w:r>
      <w:r>
        <w:rPr>
          <w:spacing w:val="-9"/>
        </w:rPr>
        <w:t xml:space="preserve"> </w:t>
      </w:r>
      <w:r>
        <w:t>notas</w:t>
      </w:r>
      <w:r>
        <w:rPr>
          <w:spacing w:val="-9"/>
        </w:rPr>
        <w:t xml:space="preserve"> </w:t>
      </w:r>
      <w:r>
        <w:t>explicativas</w:t>
      </w:r>
      <w:r>
        <w:rPr>
          <w:spacing w:val="-9"/>
        </w:rPr>
        <w:t xml:space="preserve"> </w:t>
      </w:r>
      <w:r>
        <w:t>são</w:t>
      </w:r>
      <w:r>
        <w:rPr>
          <w:spacing w:val="-10"/>
        </w:rPr>
        <w:t xml:space="preserve"> </w:t>
      </w:r>
      <w:r>
        <w:t>parte</w:t>
      </w:r>
      <w:r>
        <w:rPr>
          <w:spacing w:val="-9"/>
        </w:rPr>
        <w:t xml:space="preserve"> </w:t>
      </w:r>
      <w:r>
        <w:t>integrante</w:t>
      </w:r>
      <w:r>
        <w:rPr>
          <w:spacing w:val="-8"/>
        </w:rPr>
        <w:t xml:space="preserve"> </w:t>
      </w:r>
      <w:r>
        <w:t>das</w:t>
      </w:r>
      <w:r>
        <w:rPr>
          <w:spacing w:val="-7"/>
        </w:rPr>
        <w:t xml:space="preserve"> </w:t>
      </w:r>
      <w:r>
        <w:t>informações</w:t>
      </w:r>
      <w:r>
        <w:rPr>
          <w:spacing w:val="-9"/>
        </w:rPr>
        <w:t xml:space="preserve"> </w:t>
      </w:r>
      <w:r>
        <w:t>financeiras</w:t>
      </w:r>
      <w:r>
        <w:rPr>
          <w:spacing w:val="-9"/>
        </w:rPr>
        <w:t xml:space="preserve"> </w:t>
      </w:r>
      <w:r>
        <w:rPr>
          <w:spacing w:val="-2"/>
        </w:rPr>
        <w:t>intermediárias.</w:t>
      </w:r>
    </w:p>
    <w:p w14:paraId="1467EF94" w14:textId="77777777" w:rsidR="006857A9" w:rsidRDefault="006857A9">
      <w:pPr>
        <w:pStyle w:val="Corpodetexto"/>
        <w:sectPr w:rsidR="006857A9">
          <w:headerReference w:type="default" r:id="rId16"/>
          <w:footerReference w:type="default" r:id="rId17"/>
          <w:pgSz w:w="11910" w:h="16840"/>
          <w:pgMar w:top="1800" w:right="708" w:bottom="720" w:left="708" w:header="371" w:footer="533" w:gutter="0"/>
          <w:cols w:space="720"/>
        </w:sectPr>
      </w:pPr>
    </w:p>
    <w:p w14:paraId="725EC2B3" w14:textId="77777777" w:rsidR="006857A9" w:rsidRDefault="00606FBE">
      <w:pPr>
        <w:pStyle w:val="Ttulo3"/>
        <w:spacing w:before="26"/>
        <w:ind w:left="1362" w:right="1641" w:firstLine="0"/>
        <w:jc w:val="center"/>
      </w:pPr>
      <w:r>
        <w:lastRenderedPageBreak/>
        <w:t>NOTAS</w:t>
      </w:r>
      <w:r>
        <w:rPr>
          <w:spacing w:val="-14"/>
        </w:rPr>
        <w:t xml:space="preserve"> </w:t>
      </w:r>
      <w:r>
        <w:t>EXPLICATIVAS</w:t>
      </w:r>
      <w:r>
        <w:rPr>
          <w:spacing w:val="-14"/>
        </w:rPr>
        <w:t xml:space="preserve"> </w:t>
      </w:r>
      <w:r>
        <w:t>ÀS</w:t>
      </w:r>
      <w:r>
        <w:rPr>
          <w:spacing w:val="-14"/>
        </w:rPr>
        <w:t xml:space="preserve"> </w:t>
      </w:r>
      <w:r>
        <w:t>INFORMAÇÕES</w:t>
      </w:r>
      <w:r>
        <w:rPr>
          <w:spacing w:val="-14"/>
        </w:rPr>
        <w:t xml:space="preserve"> </w:t>
      </w:r>
      <w:r>
        <w:t>FINANCEIRAS</w:t>
      </w:r>
      <w:r>
        <w:rPr>
          <w:spacing w:val="-14"/>
        </w:rPr>
        <w:t xml:space="preserve"> </w:t>
      </w:r>
      <w:r>
        <w:t>INTERMEDIÁRIAS EM 30 DE JUNHO DE 2026</w:t>
      </w:r>
    </w:p>
    <w:p w14:paraId="3860473C" w14:textId="77777777" w:rsidR="006857A9" w:rsidRDefault="00606FBE">
      <w:pPr>
        <w:spacing w:before="2"/>
        <w:ind w:left="1362" w:right="1641"/>
        <w:jc w:val="center"/>
        <w:rPr>
          <w:rFonts w:ascii="Arial"/>
          <w:i/>
          <w:sz w:val="20"/>
        </w:rPr>
      </w:pPr>
      <w:r>
        <w:rPr>
          <w:rFonts w:ascii="Arial"/>
          <w:i/>
          <w:sz w:val="20"/>
        </w:rPr>
        <w:t>(Valores</w:t>
      </w:r>
      <w:r>
        <w:rPr>
          <w:rFonts w:ascii="Arial"/>
          <w:i/>
          <w:spacing w:val="-8"/>
          <w:sz w:val="20"/>
        </w:rPr>
        <w:t xml:space="preserve"> </w:t>
      </w:r>
      <w:r>
        <w:rPr>
          <w:rFonts w:ascii="Arial"/>
          <w:i/>
          <w:sz w:val="20"/>
        </w:rPr>
        <w:t>expressos</w:t>
      </w:r>
      <w:r>
        <w:rPr>
          <w:rFonts w:ascii="Arial"/>
          <w:i/>
          <w:spacing w:val="-7"/>
          <w:sz w:val="20"/>
        </w:rPr>
        <w:t xml:space="preserve"> </w:t>
      </w:r>
      <w:r>
        <w:rPr>
          <w:rFonts w:ascii="Arial"/>
          <w:i/>
          <w:sz w:val="20"/>
        </w:rPr>
        <w:t>em</w:t>
      </w:r>
      <w:r>
        <w:rPr>
          <w:rFonts w:ascii="Arial"/>
          <w:i/>
          <w:spacing w:val="-6"/>
          <w:sz w:val="20"/>
        </w:rPr>
        <w:t xml:space="preserve"> </w:t>
      </w:r>
      <w:r>
        <w:rPr>
          <w:rFonts w:ascii="Arial"/>
          <w:i/>
          <w:sz w:val="20"/>
        </w:rPr>
        <w:t>milhares</w:t>
      </w:r>
      <w:r>
        <w:rPr>
          <w:rFonts w:ascii="Arial"/>
          <w:i/>
          <w:spacing w:val="-8"/>
          <w:sz w:val="20"/>
        </w:rPr>
        <w:t xml:space="preserve"> </w:t>
      </w:r>
      <w:r>
        <w:rPr>
          <w:rFonts w:ascii="Arial"/>
          <w:i/>
          <w:sz w:val="20"/>
        </w:rPr>
        <w:t>de</w:t>
      </w:r>
      <w:r>
        <w:rPr>
          <w:rFonts w:ascii="Arial"/>
          <w:i/>
          <w:spacing w:val="-9"/>
          <w:sz w:val="20"/>
        </w:rPr>
        <w:t xml:space="preserve"> </w:t>
      </w:r>
      <w:r>
        <w:rPr>
          <w:rFonts w:ascii="Arial"/>
          <w:i/>
          <w:sz w:val="20"/>
        </w:rPr>
        <w:t>reais,</w:t>
      </w:r>
      <w:r>
        <w:rPr>
          <w:rFonts w:ascii="Arial"/>
          <w:i/>
          <w:spacing w:val="-7"/>
          <w:sz w:val="20"/>
        </w:rPr>
        <w:t xml:space="preserve"> </w:t>
      </w:r>
      <w:r>
        <w:rPr>
          <w:rFonts w:ascii="Arial"/>
          <w:i/>
          <w:sz w:val="20"/>
        </w:rPr>
        <w:t>exceto</w:t>
      </w:r>
      <w:r>
        <w:rPr>
          <w:rFonts w:ascii="Arial"/>
          <w:i/>
          <w:spacing w:val="-9"/>
          <w:sz w:val="20"/>
        </w:rPr>
        <w:t xml:space="preserve"> </w:t>
      </w:r>
      <w:r>
        <w:rPr>
          <w:rFonts w:ascii="Arial"/>
          <w:i/>
          <w:sz w:val="20"/>
        </w:rPr>
        <w:t>quando</w:t>
      </w:r>
      <w:r>
        <w:rPr>
          <w:rFonts w:ascii="Arial"/>
          <w:i/>
          <w:spacing w:val="-7"/>
          <w:sz w:val="20"/>
        </w:rPr>
        <w:t xml:space="preserve"> </w:t>
      </w:r>
      <w:r>
        <w:rPr>
          <w:rFonts w:ascii="Arial"/>
          <w:i/>
          <w:sz w:val="20"/>
        </w:rPr>
        <w:t>identificado</w:t>
      </w:r>
      <w:r>
        <w:rPr>
          <w:rFonts w:ascii="Arial"/>
          <w:i/>
          <w:spacing w:val="-8"/>
          <w:sz w:val="20"/>
        </w:rPr>
        <w:t xml:space="preserve"> </w:t>
      </w:r>
      <w:r>
        <w:rPr>
          <w:rFonts w:ascii="Arial"/>
          <w:i/>
          <w:sz w:val="20"/>
        </w:rPr>
        <w:t>de</w:t>
      </w:r>
      <w:r>
        <w:rPr>
          <w:rFonts w:ascii="Arial"/>
          <w:i/>
          <w:spacing w:val="-9"/>
          <w:sz w:val="20"/>
        </w:rPr>
        <w:t xml:space="preserve"> </w:t>
      </w:r>
      <w:r>
        <w:rPr>
          <w:rFonts w:ascii="Arial"/>
          <w:i/>
          <w:sz w:val="20"/>
        </w:rPr>
        <w:t>outra</w:t>
      </w:r>
      <w:r>
        <w:rPr>
          <w:rFonts w:ascii="Arial"/>
          <w:i/>
          <w:spacing w:val="-8"/>
          <w:sz w:val="20"/>
        </w:rPr>
        <w:t xml:space="preserve"> </w:t>
      </w:r>
      <w:r>
        <w:rPr>
          <w:rFonts w:ascii="Arial"/>
          <w:i/>
          <w:spacing w:val="-2"/>
          <w:sz w:val="20"/>
        </w:rPr>
        <w:t>forma)</w:t>
      </w:r>
    </w:p>
    <w:p w14:paraId="6099AC86" w14:textId="77777777" w:rsidR="006857A9" w:rsidRDefault="006857A9">
      <w:pPr>
        <w:pStyle w:val="Corpodetexto"/>
        <w:rPr>
          <w:rFonts w:ascii="Arial"/>
          <w:i/>
        </w:rPr>
      </w:pPr>
    </w:p>
    <w:p w14:paraId="027C87D2" w14:textId="77777777" w:rsidR="006857A9" w:rsidRDefault="006857A9">
      <w:pPr>
        <w:pStyle w:val="Corpodetexto"/>
        <w:spacing w:before="1"/>
        <w:rPr>
          <w:rFonts w:ascii="Arial"/>
          <w:i/>
        </w:rPr>
      </w:pPr>
    </w:p>
    <w:p w14:paraId="7E732F6B" w14:textId="77777777" w:rsidR="006857A9" w:rsidRDefault="00606FBE">
      <w:pPr>
        <w:pStyle w:val="Ttulo3"/>
        <w:numPr>
          <w:ilvl w:val="0"/>
          <w:numId w:val="11"/>
        </w:numPr>
        <w:tabs>
          <w:tab w:val="left" w:pos="571"/>
        </w:tabs>
        <w:ind w:hanging="427"/>
      </w:pPr>
      <w:r>
        <w:t>CONTEXTO</w:t>
      </w:r>
      <w:r>
        <w:rPr>
          <w:spacing w:val="-13"/>
        </w:rPr>
        <w:t xml:space="preserve"> </w:t>
      </w:r>
      <w:r>
        <w:rPr>
          <w:spacing w:val="-2"/>
        </w:rPr>
        <w:t>OPERACIONAL</w:t>
      </w:r>
    </w:p>
    <w:p w14:paraId="23EF1B8E" w14:textId="77777777" w:rsidR="006857A9" w:rsidRDefault="00606FBE">
      <w:pPr>
        <w:pStyle w:val="Corpodetexto"/>
        <w:spacing w:before="228"/>
        <w:ind w:left="144" w:right="426"/>
        <w:jc w:val="both"/>
      </w:pPr>
      <w:r>
        <w:t>A Empresa de Pesquisa Energética – EPE é uma empresa pública dotada de personalidade jurídica de direito privado,</w:t>
      </w:r>
      <w:r>
        <w:rPr>
          <w:spacing w:val="-2"/>
        </w:rPr>
        <w:t xml:space="preserve"> </w:t>
      </w:r>
      <w:r>
        <w:t>vinculada</w:t>
      </w:r>
      <w:r>
        <w:rPr>
          <w:spacing w:val="-2"/>
        </w:rPr>
        <w:t xml:space="preserve"> </w:t>
      </w:r>
      <w:r>
        <w:t>ao</w:t>
      </w:r>
      <w:r>
        <w:rPr>
          <w:spacing w:val="-2"/>
        </w:rPr>
        <w:t xml:space="preserve"> </w:t>
      </w:r>
      <w:r>
        <w:t>Ministério</w:t>
      </w:r>
      <w:r>
        <w:rPr>
          <w:spacing w:val="-2"/>
        </w:rPr>
        <w:t xml:space="preserve"> </w:t>
      </w:r>
      <w:r>
        <w:t>de</w:t>
      </w:r>
      <w:r>
        <w:rPr>
          <w:spacing w:val="-2"/>
        </w:rPr>
        <w:t xml:space="preserve"> </w:t>
      </w:r>
      <w:r>
        <w:t>Minas</w:t>
      </w:r>
      <w:r>
        <w:rPr>
          <w:spacing w:val="-3"/>
        </w:rPr>
        <w:t xml:space="preserve"> </w:t>
      </w:r>
      <w:r>
        <w:t>e</w:t>
      </w:r>
      <w:r>
        <w:rPr>
          <w:spacing w:val="-2"/>
        </w:rPr>
        <w:t xml:space="preserve"> </w:t>
      </w:r>
      <w:r>
        <w:t>Energia – MME</w:t>
      </w:r>
      <w:r>
        <w:rPr>
          <w:spacing w:val="-2"/>
        </w:rPr>
        <w:t xml:space="preserve"> </w:t>
      </w:r>
      <w:r>
        <w:t>e</w:t>
      </w:r>
      <w:r>
        <w:rPr>
          <w:spacing w:val="-2"/>
        </w:rPr>
        <w:t xml:space="preserve"> </w:t>
      </w:r>
      <w:r>
        <w:t>constituída</w:t>
      </w:r>
      <w:r>
        <w:rPr>
          <w:spacing w:val="-2"/>
        </w:rPr>
        <w:t xml:space="preserve"> </w:t>
      </w:r>
      <w:r>
        <w:t>nos termos</w:t>
      </w:r>
      <w:r>
        <w:rPr>
          <w:spacing w:val="-3"/>
        </w:rPr>
        <w:t xml:space="preserve"> </w:t>
      </w:r>
      <w:r>
        <w:t>da</w:t>
      </w:r>
      <w:r>
        <w:rPr>
          <w:spacing w:val="-2"/>
        </w:rPr>
        <w:t xml:space="preserve"> </w:t>
      </w:r>
      <w:r>
        <w:t>Lei</w:t>
      </w:r>
      <w:r>
        <w:rPr>
          <w:spacing w:val="-3"/>
        </w:rPr>
        <w:t xml:space="preserve"> </w:t>
      </w:r>
      <w:r>
        <w:t>nº</w:t>
      </w:r>
      <w:r>
        <w:rPr>
          <w:spacing w:val="-3"/>
        </w:rPr>
        <w:t xml:space="preserve"> </w:t>
      </w:r>
      <w:r>
        <w:t>10.847,</w:t>
      </w:r>
      <w:r>
        <w:rPr>
          <w:spacing w:val="-2"/>
        </w:rPr>
        <w:t xml:space="preserve"> </w:t>
      </w:r>
      <w:r>
        <w:t>de</w:t>
      </w:r>
      <w:r>
        <w:rPr>
          <w:spacing w:val="-2"/>
        </w:rPr>
        <w:t xml:space="preserve"> </w:t>
      </w:r>
      <w:r>
        <w:t>15</w:t>
      </w:r>
      <w:r>
        <w:rPr>
          <w:spacing w:val="-4"/>
        </w:rPr>
        <w:t xml:space="preserve"> </w:t>
      </w:r>
      <w:r>
        <w:t>de março de 2004, e regulamentada pelo Decreto nº 5.184 de 16 de agosto de 2004.</w:t>
      </w:r>
    </w:p>
    <w:p w14:paraId="2700CE8F" w14:textId="77777777" w:rsidR="006857A9" w:rsidRDefault="006857A9">
      <w:pPr>
        <w:pStyle w:val="Corpodetexto"/>
        <w:spacing w:before="2"/>
      </w:pPr>
    </w:p>
    <w:p w14:paraId="650111B9" w14:textId="77777777" w:rsidR="006857A9" w:rsidRDefault="00606FBE">
      <w:pPr>
        <w:pStyle w:val="Corpodetexto"/>
        <w:ind w:left="144" w:right="435"/>
        <w:jc w:val="both"/>
      </w:pPr>
      <w:r>
        <w:t>A EPE tem como atividade principal prestar serviços na área de estudos e pesquisas destinadas a subsidiar o planejamento do setor energético, tais como: energia elétrica, petróleo e gás natural e seus derivados, carvão mineral, fontes energéticas renováveis e eficiência energética, dentre outras.</w:t>
      </w:r>
    </w:p>
    <w:p w14:paraId="7511D4E0" w14:textId="77777777" w:rsidR="006857A9" w:rsidRDefault="00606FBE">
      <w:pPr>
        <w:pStyle w:val="Corpodetexto"/>
        <w:spacing w:before="229"/>
        <w:ind w:left="144"/>
        <w:jc w:val="both"/>
      </w:pPr>
      <w:r>
        <w:t>Compete</w:t>
      </w:r>
      <w:r>
        <w:rPr>
          <w:spacing w:val="-9"/>
        </w:rPr>
        <w:t xml:space="preserve"> </w:t>
      </w:r>
      <w:r>
        <w:t>também</w:t>
      </w:r>
      <w:r>
        <w:rPr>
          <w:spacing w:val="-6"/>
        </w:rPr>
        <w:t xml:space="preserve"> </w:t>
      </w:r>
      <w:r>
        <w:t>a</w:t>
      </w:r>
      <w:r>
        <w:rPr>
          <w:spacing w:val="-6"/>
        </w:rPr>
        <w:t xml:space="preserve"> </w:t>
      </w:r>
      <w:r>
        <w:rPr>
          <w:spacing w:val="-4"/>
        </w:rPr>
        <w:t>EPE:</w:t>
      </w:r>
    </w:p>
    <w:p w14:paraId="48207A14" w14:textId="77777777" w:rsidR="006857A9" w:rsidRDefault="006857A9">
      <w:pPr>
        <w:pStyle w:val="Corpodetexto"/>
        <w:spacing w:before="2"/>
      </w:pPr>
    </w:p>
    <w:p w14:paraId="20F82FE7" w14:textId="77777777" w:rsidR="006857A9" w:rsidRDefault="00606FBE">
      <w:pPr>
        <w:pStyle w:val="PargrafodaLista"/>
        <w:numPr>
          <w:ilvl w:val="0"/>
          <w:numId w:val="10"/>
        </w:numPr>
        <w:tabs>
          <w:tab w:val="left" w:pos="767"/>
        </w:tabs>
        <w:spacing w:line="244" w:lineRule="exact"/>
        <w:ind w:left="767" w:hanging="169"/>
        <w:rPr>
          <w:sz w:val="20"/>
        </w:rPr>
      </w:pPr>
      <w:r>
        <w:rPr>
          <w:sz w:val="20"/>
        </w:rPr>
        <w:t>Elaborar</w:t>
      </w:r>
      <w:r>
        <w:rPr>
          <w:spacing w:val="-6"/>
          <w:sz w:val="20"/>
        </w:rPr>
        <w:t xml:space="preserve"> </w:t>
      </w:r>
      <w:r>
        <w:rPr>
          <w:sz w:val="20"/>
        </w:rPr>
        <w:t>e</w:t>
      </w:r>
      <w:r>
        <w:rPr>
          <w:spacing w:val="-8"/>
          <w:sz w:val="20"/>
        </w:rPr>
        <w:t xml:space="preserve"> </w:t>
      </w:r>
      <w:r>
        <w:rPr>
          <w:sz w:val="20"/>
        </w:rPr>
        <w:t>publicar</w:t>
      </w:r>
      <w:r>
        <w:rPr>
          <w:spacing w:val="-8"/>
          <w:sz w:val="20"/>
        </w:rPr>
        <w:t xml:space="preserve"> </w:t>
      </w:r>
      <w:r>
        <w:rPr>
          <w:sz w:val="20"/>
        </w:rPr>
        <w:t>o</w:t>
      </w:r>
      <w:r>
        <w:rPr>
          <w:spacing w:val="-7"/>
          <w:sz w:val="20"/>
        </w:rPr>
        <w:t xml:space="preserve"> </w:t>
      </w:r>
      <w:r>
        <w:rPr>
          <w:sz w:val="20"/>
        </w:rPr>
        <w:t>balanço</w:t>
      </w:r>
      <w:r>
        <w:rPr>
          <w:spacing w:val="-8"/>
          <w:sz w:val="20"/>
        </w:rPr>
        <w:t xml:space="preserve"> </w:t>
      </w:r>
      <w:r>
        <w:rPr>
          <w:sz w:val="20"/>
        </w:rPr>
        <w:t>energético</w:t>
      </w:r>
      <w:r>
        <w:rPr>
          <w:spacing w:val="-7"/>
          <w:sz w:val="20"/>
        </w:rPr>
        <w:t xml:space="preserve"> </w:t>
      </w:r>
      <w:r>
        <w:rPr>
          <w:spacing w:val="-2"/>
          <w:sz w:val="20"/>
        </w:rPr>
        <w:t>nacional;</w:t>
      </w:r>
    </w:p>
    <w:p w14:paraId="6C527434" w14:textId="77777777" w:rsidR="006857A9" w:rsidRDefault="00606FBE">
      <w:pPr>
        <w:pStyle w:val="PargrafodaLista"/>
        <w:numPr>
          <w:ilvl w:val="0"/>
          <w:numId w:val="10"/>
        </w:numPr>
        <w:tabs>
          <w:tab w:val="left" w:pos="767"/>
        </w:tabs>
        <w:spacing w:line="244" w:lineRule="exact"/>
        <w:ind w:left="767" w:hanging="169"/>
        <w:rPr>
          <w:sz w:val="20"/>
        </w:rPr>
      </w:pPr>
      <w:r>
        <w:rPr>
          <w:sz w:val="20"/>
        </w:rPr>
        <w:t>Identificar</w:t>
      </w:r>
      <w:r>
        <w:rPr>
          <w:spacing w:val="-8"/>
          <w:sz w:val="20"/>
        </w:rPr>
        <w:t xml:space="preserve"> </w:t>
      </w:r>
      <w:r>
        <w:rPr>
          <w:sz w:val="20"/>
        </w:rPr>
        <w:t>e</w:t>
      </w:r>
      <w:r>
        <w:rPr>
          <w:spacing w:val="-8"/>
          <w:sz w:val="20"/>
        </w:rPr>
        <w:t xml:space="preserve"> </w:t>
      </w:r>
      <w:r>
        <w:rPr>
          <w:sz w:val="20"/>
        </w:rPr>
        <w:t>quantificar</w:t>
      </w:r>
      <w:r>
        <w:rPr>
          <w:spacing w:val="-7"/>
          <w:sz w:val="20"/>
        </w:rPr>
        <w:t xml:space="preserve"> </w:t>
      </w:r>
      <w:r>
        <w:rPr>
          <w:sz w:val="20"/>
        </w:rPr>
        <w:t>os</w:t>
      </w:r>
      <w:r>
        <w:rPr>
          <w:spacing w:val="-7"/>
          <w:sz w:val="20"/>
        </w:rPr>
        <w:t xml:space="preserve"> </w:t>
      </w:r>
      <w:r>
        <w:rPr>
          <w:sz w:val="20"/>
        </w:rPr>
        <w:t>potenciais</w:t>
      </w:r>
      <w:r>
        <w:rPr>
          <w:spacing w:val="-6"/>
          <w:sz w:val="20"/>
        </w:rPr>
        <w:t xml:space="preserve"> </w:t>
      </w:r>
      <w:r>
        <w:rPr>
          <w:sz w:val="20"/>
        </w:rPr>
        <w:t>de</w:t>
      </w:r>
      <w:r>
        <w:rPr>
          <w:spacing w:val="-8"/>
          <w:sz w:val="20"/>
        </w:rPr>
        <w:t xml:space="preserve"> </w:t>
      </w:r>
      <w:r>
        <w:rPr>
          <w:sz w:val="20"/>
        </w:rPr>
        <w:t>recursos</w:t>
      </w:r>
      <w:r>
        <w:rPr>
          <w:spacing w:val="-7"/>
          <w:sz w:val="20"/>
        </w:rPr>
        <w:t xml:space="preserve"> </w:t>
      </w:r>
      <w:r>
        <w:rPr>
          <w:spacing w:val="-2"/>
          <w:sz w:val="20"/>
        </w:rPr>
        <w:t>energéticos;</w:t>
      </w:r>
    </w:p>
    <w:p w14:paraId="3240CD14" w14:textId="77777777" w:rsidR="006857A9" w:rsidRDefault="00606FBE">
      <w:pPr>
        <w:pStyle w:val="PargrafodaLista"/>
        <w:numPr>
          <w:ilvl w:val="0"/>
          <w:numId w:val="10"/>
        </w:numPr>
        <w:tabs>
          <w:tab w:val="left" w:pos="766"/>
          <w:tab w:val="left" w:pos="768"/>
        </w:tabs>
        <w:spacing w:before="4" w:line="235" w:lineRule="auto"/>
        <w:ind w:right="436"/>
        <w:rPr>
          <w:sz w:val="20"/>
        </w:rPr>
      </w:pPr>
      <w:r>
        <w:rPr>
          <w:sz w:val="20"/>
        </w:rPr>
        <w:t>Dar suporte e participar das articulações relativas ao aproveitamento energético de rios compartilhados com países limítrofes;</w:t>
      </w:r>
    </w:p>
    <w:p w14:paraId="7B08382D" w14:textId="77777777" w:rsidR="006857A9" w:rsidRDefault="00606FBE">
      <w:pPr>
        <w:pStyle w:val="PargrafodaLista"/>
        <w:numPr>
          <w:ilvl w:val="0"/>
          <w:numId w:val="10"/>
        </w:numPr>
        <w:tabs>
          <w:tab w:val="left" w:pos="766"/>
          <w:tab w:val="left" w:pos="768"/>
        </w:tabs>
        <w:spacing w:before="7" w:line="235" w:lineRule="auto"/>
        <w:ind w:right="420"/>
        <w:rPr>
          <w:sz w:val="20"/>
        </w:rPr>
      </w:pPr>
      <w:r>
        <w:rPr>
          <w:sz w:val="20"/>
        </w:rPr>
        <w:t>Obter</w:t>
      </w:r>
      <w:r>
        <w:rPr>
          <w:spacing w:val="33"/>
          <w:sz w:val="20"/>
        </w:rPr>
        <w:t xml:space="preserve"> </w:t>
      </w:r>
      <w:r>
        <w:rPr>
          <w:sz w:val="20"/>
        </w:rPr>
        <w:t>a</w:t>
      </w:r>
      <w:r>
        <w:rPr>
          <w:spacing w:val="34"/>
          <w:sz w:val="20"/>
        </w:rPr>
        <w:t xml:space="preserve"> </w:t>
      </w:r>
      <w:r>
        <w:rPr>
          <w:sz w:val="20"/>
        </w:rPr>
        <w:t>licença</w:t>
      </w:r>
      <w:r>
        <w:rPr>
          <w:spacing w:val="34"/>
          <w:sz w:val="20"/>
        </w:rPr>
        <w:t xml:space="preserve"> </w:t>
      </w:r>
      <w:r>
        <w:rPr>
          <w:sz w:val="20"/>
        </w:rPr>
        <w:t>prévia</w:t>
      </w:r>
      <w:r>
        <w:rPr>
          <w:spacing w:val="34"/>
          <w:sz w:val="20"/>
        </w:rPr>
        <w:t xml:space="preserve"> </w:t>
      </w:r>
      <w:r>
        <w:rPr>
          <w:sz w:val="20"/>
        </w:rPr>
        <w:t>ambiental</w:t>
      </w:r>
      <w:r>
        <w:rPr>
          <w:spacing w:val="34"/>
          <w:sz w:val="20"/>
        </w:rPr>
        <w:t xml:space="preserve"> </w:t>
      </w:r>
      <w:r>
        <w:rPr>
          <w:sz w:val="20"/>
        </w:rPr>
        <w:t>e</w:t>
      </w:r>
      <w:r>
        <w:rPr>
          <w:spacing w:val="33"/>
          <w:sz w:val="20"/>
        </w:rPr>
        <w:t xml:space="preserve"> </w:t>
      </w:r>
      <w:r>
        <w:rPr>
          <w:sz w:val="20"/>
        </w:rPr>
        <w:t>a</w:t>
      </w:r>
      <w:r>
        <w:rPr>
          <w:spacing w:val="34"/>
          <w:sz w:val="20"/>
        </w:rPr>
        <w:t xml:space="preserve"> </w:t>
      </w:r>
      <w:r>
        <w:rPr>
          <w:sz w:val="20"/>
        </w:rPr>
        <w:t>declaração</w:t>
      </w:r>
      <w:r>
        <w:rPr>
          <w:spacing w:val="34"/>
          <w:sz w:val="20"/>
        </w:rPr>
        <w:t xml:space="preserve"> </w:t>
      </w:r>
      <w:r>
        <w:rPr>
          <w:sz w:val="20"/>
        </w:rPr>
        <w:t>de</w:t>
      </w:r>
      <w:r>
        <w:rPr>
          <w:spacing w:val="34"/>
          <w:sz w:val="20"/>
        </w:rPr>
        <w:t xml:space="preserve"> </w:t>
      </w:r>
      <w:r>
        <w:rPr>
          <w:sz w:val="20"/>
        </w:rPr>
        <w:t>disponibilidade</w:t>
      </w:r>
      <w:r>
        <w:rPr>
          <w:spacing w:val="34"/>
          <w:sz w:val="20"/>
        </w:rPr>
        <w:t xml:space="preserve"> </w:t>
      </w:r>
      <w:r>
        <w:rPr>
          <w:sz w:val="20"/>
        </w:rPr>
        <w:t>hídrica</w:t>
      </w:r>
      <w:r>
        <w:rPr>
          <w:spacing w:val="34"/>
          <w:sz w:val="20"/>
        </w:rPr>
        <w:t xml:space="preserve"> </w:t>
      </w:r>
      <w:r>
        <w:rPr>
          <w:sz w:val="20"/>
        </w:rPr>
        <w:t>necessárias</w:t>
      </w:r>
      <w:r>
        <w:rPr>
          <w:spacing w:val="33"/>
          <w:sz w:val="20"/>
        </w:rPr>
        <w:t xml:space="preserve"> </w:t>
      </w:r>
      <w:r>
        <w:rPr>
          <w:sz w:val="20"/>
        </w:rPr>
        <w:t>às</w:t>
      </w:r>
      <w:r>
        <w:rPr>
          <w:spacing w:val="35"/>
          <w:sz w:val="20"/>
        </w:rPr>
        <w:t xml:space="preserve"> </w:t>
      </w:r>
      <w:r>
        <w:rPr>
          <w:sz w:val="20"/>
        </w:rPr>
        <w:t>licitações envolvendo</w:t>
      </w:r>
      <w:r>
        <w:rPr>
          <w:spacing w:val="-4"/>
          <w:sz w:val="20"/>
        </w:rPr>
        <w:t xml:space="preserve"> </w:t>
      </w:r>
      <w:r>
        <w:rPr>
          <w:sz w:val="20"/>
        </w:rPr>
        <w:t>empreendimentos</w:t>
      </w:r>
      <w:r>
        <w:rPr>
          <w:spacing w:val="-6"/>
          <w:sz w:val="20"/>
        </w:rPr>
        <w:t xml:space="preserve"> </w:t>
      </w:r>
      <w:r>
        <w:rPr>
          <w:sz w:val="20"/>
        </w:rPr>
        <w:t>de</w:t>
      </w:r>
      <w:r>
        <w:rPr>
          <w:spacing w:val="-7"/>
          <w:sz w:val="20"/>
        </w:rPr>
        <w:t xml:space="preserve"> </w:t>
      </w:r>
      <w:r>
        <w:rPr>
          <w:sz w:val="20"/>
        </w:rPr>
        <w:t>geração</w:t>
      </w:r>
      <w:r>
        <w:rPr>
          <w:spacing w:val="-5"/>
          <w:sz w:val="20"/>
        </w:rPr>
        <w:t xml:space="preserve"> </w:t>
      </w:r>
      <w:r>
        <w:rPr>
          <w:sz w:val="20"/>
        </w:rPr>
        <w:t>hidrelétrica</w:t>
      </w:r>
      <w:r>
        <w:rPr>
          <w:spacing w:val="-4"/>
          <w:sz w:val="20"/>
        </w:rPr>
        <w:t xml:space="preserve"> </w:t>
      </w:r>
      <w:r>
        <w:rPr>
          <w:sz w:val="20"/>
        </w:rPr>
        <w:t>e</w:t>
      </w:r>
      <w:r>
        <w:rPr>
          <w:spacing w:val="-7"/>
          <w:sz w:val="20"/>
        </w:rPr>
        <w:t xml:space="preserve"> </w:t>
      </w:r>
      <w:r>
        <w:rPr>
          <w:sz w:val="20"/>
        </w:rPr>
        <w:t>de</w:t>
      </w:r>
      <w:r>
        <w:rPr>
          <w:spacing w:val="-7"/>
          <w:sz w:val="20"/>
        </w:rPr>
        <w:t xml:space="preserve"> </w:t>
      </w:r>
      <w:r>
        <w:rPr>
          <w:sz w:val="20"/>
        </w:rPr>
        <w:t>transmissão</w:t>
      </w:r>
      <w:r>
        <w:rPr>
          <w:spacing w:val="-7"/>
          <w:sz w:val="20"/>
        </w:rPr>
        <w:t xml:space="preserve"> </w:t>
      </w:r>
      <w:r>
        <w:rPr>
          <w:sz w:val="20"/>
        </w:rPr>
        <w:t>de</w:t>
      </w:r>
      <w:r>
        <w:rPr>
          <w:spacing w:val="-5"/>
          <w:sz w:val="20"/>
        </w:rPr>
        <w:t xml:space="preserve"> </w:t>
      </w:r>
      <w:r>
        <w:rPr>
          <w:sz w:val="20"/>
        </w:rPr>
        <w:t>energia</w:t>
      </w:r>
      <w:r>
        <w:rPr>
          <w:spacing w:val="-7"/>
          <w:sz w:val="20"/>
        </w:rPr>
        <w:t xml:space="preserve"> </w:t>
      </w:r>
      <w:r>
        <w:rPr>
          <w:sz w:val="20"/>
        </w:rPr>
        <w:t>elétrica</w:t>
      </w:r>
      <w:r>
        <w:rPr>
          <w:spacing w:val="-7"/>
          <w:sz w:val="20"/>
        </w:rPr>
        <w:t xml:space="preserve"> </w:t>
      </w:r>
      <w:r>
        <w:rPr>
          <w:sz w:val="20"/>
        </w:rPr>
        <w:t>selecionados.</w:t>
      </w:r>
    </w:p>
    <w:p w14:paraId="0560143B" w14:textId="77777777" w:rsidR="006857A9" w:rsidRDefault="006857A9">
      <w:pPr>
        <w:pStyle w:val="Corpodetexto"/>
        <w:spacing w:before="3"/>
      </w:pPr>
    </w:p>
    <w:p w14:paraId="51F4D4E7" w14:textId="77777777" w:rsidR="006857A9" w:rsidRDefault="00606FBE">
      <w:pPr>
        <w:pStyle w:val="Corpodetexto"/>
        <w:ind w:left="144" w:right="420"/>
        <w:jc w:val="both"/>
      </w:pPr>
      <w:r>
        <w:t>O</w:t>
      </w:r>
      <w:r>
        <w:rPr>
          <w:spacing w:val="-7"/>
        </w:rPr>
        <w:t xml:space="preserve"> </w:t>
      </w:r>
      <w:r>
        <w:t>atual</w:t>
      </w:r>
      <w:r>
        <w:rPr>
          <w:spacing w:val="-9"/>
        </w:rPr>
        <w:t xml:space="preserve"> </w:t>
      </w:r>
      <w:r>
        <w:t>Estatuto</w:t>
      </w:r>
      <w:r>
        <w:rPr>
          <w:spacing w:val="-7"/>
        </w:rPr>
        <w:t xml:space="preserve"> </w:t>
      </w:r>
      <w:r>
        <w:t>Social</w:t>
      </w:r>
      <w:r>
        <w:rPr>
          <w:spacing w:val="-7"/>
        </w:rPr>
        <w:t xml:space="preserve"> </w:t>
      </w:r>
      <w:r>
        <w:t>da</w:t>
      </w:r>
      <w:r>
        <w:rPr>
          <w:spacing w:val="-7"/>
        </w:rPr>
        <w:t xml:space="preserve"> </w:t>
      </w:r>
      <w:r>
        <w:t>EPE</w:t>
      </w:r>
      <w:r>
        <w:rPr>
          <w:spacing w:val="-8"/>
        </w:rPr>
        <w:t xml:space="preserve"> </w:t>
      </w:r>
      <w:r>
        <w:t>foi</w:t>
      </w:r>
      <w:r>
        <w:rPr>
          <w:spacing w:val="-9"/>
        </w:rPr>
        <w:t xml:space="preserve"> </w:t>
      </w:r>
      <w:r>
        <w:t>aprovado</w:t>
      </w:r>
      <w:r>
        <w:rPr>
          <w:spacing w:val="-7"/>
        </w:rPr>
        <w:t xml:space="preserve"> </w:t>
      </w:r>
      <w:r>
        <w:t>na</w:t>
      </w:r>
      <w:r>
        <w:rPr>
          <w:spacing w:val="-6"/>
        </w:rPr>
        <w:t xml:space="preserve"> </w:t>
      </w:r>
      <w:r>
        <w:t>10ª</w:t>
      </w:r>
      <w:r>
        <w:rPr>
          <w:spacing w:val="-7"/>
        </w:rPr>
        <w:t xml:space="preserve"> </w:t>
      </w:r>
      <w:r>
        <w:t>Assembleia</w:t>
      </w:r>
      <w:r>
        <w:rPr>
          <w:spacing w:val="-8"/>
        </w:rPr>
        <w:t xml:space="preserve"> </w:t>
      </w:r>
      <w:r>
        <w:t>Geral</w:t>
      </w:r>
      <w:r>
        <w:rPr>
          <w:spacing w:val="-7"/>
        </w:rPr>
        <w:t xml:space="preserve"> </w:t>
      </w:r>
      <w:r>
        <w:t>Extraordinária,</w:t>
      </w:r>
      <w:r>
        <w:rPr>
          <w:spacing w:val="-8"/>
        </w:rPr>
        <w:t xml:space="preserve"> </w:t>
      </w:r>
      <w:r>
        <w:t>realizada</w:t>
      </w:r>
      <w:r>
        <w:rPr>
          <w:spacing w:val="-8"/>
        </w:rPr>
        <w:t xml:space="preserve"> </w:t>
      </w:r>
      <w:r>
        <w:t>em</w:t>
      </w:r>
      <w:r>
        <w:rPr>
          <w:spacing w:val="-4"/>
        </w:rPr>
        <w:t xml:space="preserve"> </w:t>
      </w:r>
      <w:r>
        <w:t>17</w:t>
      </w:r>
      <w:r>
        <w:rPr>
          <w:spacing w:val="-8"/>
        </w:rPr>
        <w:t xml:space="preserve"> </w:t>
      </w:r>
      <w:r>
        <w:t>de</w:t>
      </w:r>
      <w:r>
        <w:rPr>
          <w:spacing w:val="-7"/>
        </w:rPr>
        <w:t xml:space="preserve"> </w:t>
      </w:r>
      <w:r>
        <w:t>abril</w:t>
      </w:r>
      <w:r>
        <w:rPr>
          <w:spacing w:val="-7"/>
        </w:rPr>
        <w:t xml:space="preserve"> </w:t>
      </w:r>
      <w:r>
        <w:t>de 2026, substituindo a versão anterior aprovada em 17 de abril de 2025.</w:t>
      </w:r>
    </w:p>
    <w:p w14:paraId="389887F9" w14:textId="77777777" w:rsidR="006857A9" w:rsidRDefault="00606FBE">
      <w:pPr>
        <w:pStyle w:val="Corpodetexto"/>
        <w:spacing w:before="229"/>
        <w:ind w:left="144" w:right="429"/>
        <w:jc w:val="both"/>
      </w:pPr>
      <w:r>
        <w:t>A partir da publicação da Lei Orçamentária Anual – LOA n° 11.647, de 24 de março de 2008, a EPE passou a integrar o Orçamento Fiscal e da Seguridade Social. Na qualidade de empresa pública dependente, vinculada ao</w:t>
      </w:r>
      <w:r>
        <w:rPr>
          <w:spacing w:val="-3"/>
        </w:rPr>
        <w:t xml:space="preserve"> </w:t>
      </w:r>
      <w:r>
        <w:t>MME, a</w:t>
      </w:r>
      <w:r>
        <w:rPr>
          <w:spacing w:val="-2"/>
        </w:rPr>
        <w:t xml:space="preserve"> </w:t>
      </w:r>
      <w:r>
        <w:t>Empresa, a</w:t>
      </w:r>
      <w:r>
        <w:rPr>
          <w:spacing w:val="-2"/>
        </w:rPr>
        <w:t xml:space="preserve"> </w:t>
      </w:r>
      <w:r>
        <w:t>partir</w:t>
      </w:r>
      <w:r>
        <w:rPr>
          <w:spacing w:val="-1"/>
        </w:rPr>
        <w:t xml:space="preserve"> </w:t>
      </w:r>
      <w:r>
        <w:t>de</w:t>
      </w:r>
      <w:r>
        <w:rPr>
          <w:spacing w:val="-3"/>
        </w:rPr>
        <w:t xml:space="preserve"> </w:t>
      </w:r>
      <w:r>
        <w:t>abril</w:t>
      </w:r>
      <w:r>
        <w:rPr>
          <w:spacing w:val="-3"/>
        </w:rPr>
        <w:t xml:space="preserve"> </w:t>
      </w:r>
      <w:r>
        <w:t>de 2008, passou a</w:t>
      </w:r>
      <w:r>
        <w:rPr>
          <w:spacing w:val="-2"/>
        </w:rPr>
        <w:t xml:space="preserve"> </w:t>
      </w:r>
      <w:r>
        <w:t>receber</w:t>
      </w:r>
      <w:r>
        <w:rPr>
          <w:spacing w:val="-1"/>
        </w:rPr>
        <w:t xml:space="preserve"> </w:t>
      </w:r>
      <w:r>
        <w:t>subsídios</w:t>
      </w:r>
      <w:r>
        <w:rPr>
          <w:spacing w:val="-1"/>
        </w:rPr>
        <w:t xml:space="preserve"> </w:t>
      </w:r>
      <w:r>
        <w:t>públicos</w:t>
      </w:r>
      <w:r>
        <w:rPr>
          <w:spacing w:val="-1"/>
        </w:rPr>
        <w:t xml:space="preserve"> </w:t>
      </w:r>
      <w:r>
        <w:t>para</w:t>
      </w:r>
      <w:r>
        <w:rPr>
          <w:spacing w:val="-2"/>
        </w:rPr>
        <w:t xml:space="preserve"> </w:t>
      </w:r>
      <w:r>
        <w:t>custeio</w:t>
      </w:r>
      <w:r>
        <w:rPr>
          <w:spacing w:val="-2"/>
        </w:rPr>
        <w:t xml:space="preserve"> </w:t>
      </w:r>
      <w:r>
        <w:t>e investimento de suas atividades comerciais.</w:t>
      </w:r>
    </w:p>
    <w:p w14:paraId="4EA51E11" w14:textId="77777777" w:rsidR="006857A9" w:rsidRDefault="00606FBE">
      <w:pPr>
        <w:pStyle w:val="Corpodetexto"/>
        <w:spacing w:before="229"/>
        <w:ind w:left="144" w:right="419"/>
        <w:jc w:val="both"/>
      </w:pPr>
      <w:r>
        <w:t>De</w:t>
      </w:r>
      <w:r>
        <w:rPr>
          <w:spacing w:val="-7"/>
        </w:rPr>
        <w:t xml:space="preserve"> </w:t>
      </w:r>
      <w:r>
        <w:t>acordo</w:t>
      </w:r>
      <w:r>
        <w:rPr>
          <w:spacing w:val="-7"/>
        </w:rPr>
        <w:t xml:space="preserve"> </w:t>
      </w:r>
      <w:r>
        <w:t>com</w:t>
      </w:r>
      <w:r>
        <w:rPr>
          <w:spacing w:val="-7"/>
        </w:rPr>
        <w:t xml:space="preserve"> </w:t>
      </w:r>
      <w:r>
        <w:t>o</w:t>
      </w:r>
      <w:r>
        <w:rPr>
          <w:spacing w:val="-5"/>
        </w:rPr>
        <w:t xml:space="preserve"> </w:t>
      </w:r>
      <w:r>
        <w:t>art.</w:t>
      </w:r>
      <w:r>
        <w:rPr>
          <w:spacing w:val="-4"/>
        </w:rPr>
        <w:t xml:space="preserve"> </w:t>
      </w:r>
      <w:r>
        <w:t>6º,</w:t>
      </w:r>
      <w:r>
        <w:rPr>
          <w:spacing w:val="-7"/>
        </w:rPr>
        <w:t xml:space="preserve"> </w:t>
      </w:r>
      <w:r>
        <w:t>§</w:t>
      </w:r>
      <w:r>
        <w:rPr>
          <w:spacing w:val="-3"/>
        </w:rPr>
        <w:t xml:space="preserve"> </w:t>
      </w:r>
      <w:r>
        <w:t>2º,</w:t>
      </w:r>
      <w:r>
        <w:rPr>
          <w:spacing w:val="-4"/>
        </w:rPr>
        <w:t xml:space="preserve"> </w:t>
      </w:r>
      <w:r>
        <w:t>inciso</w:t>
      </w:r>
      <w:r>
        <w:rPr>
          <w:spacing w:val="-5"/>
        </w:rPr>
        <w:t xml:space="preserve"> </w:t>
      </w:r>
      <w:r>
        <w:t>I,</w:t>
      </w:r>
      <w:r>
        <w:rPr>
          <w:spacing w:val="-5"/>
        </w:rPr>
        <w:t xml:space="preserve"> </w:t>
      </w:r>
      <w:r>
        <w:t>do</w:t>
      </w:r>
      <w:r>
        <w:rPr>
          <w:spacing w:val="-5"/>
        </w:rPr>
        <w:t xml:space="preserve"> </w:t>
      </w:r>
      <w:r>
        <w:t>Estatuto</w:t>
      </w:r>
      <w:r>
        <w:rPr>
          <w:spacing w:val="-5"/>
        </w:rPr>
        <w:t xml:space="preserve"> </w:t>
      </w:r>
      <w:r>
        <w:t>Social</w:t>
      </w:r>
      <w:r>
        <w:rPr>
          <w:spacing w:val="-6"/>
        </w:rPr>
        <w:t xml:space="preserve"> </w:t>
      </w:r>
      <w:r>
        <w:t>da</w:t>
      </w:r>
      <w:r>
        <w:rPr>
          <w:spacing w:val="-5"/>
        </w:rPr>
        <w:t xml:space="preserve"> </w:t>
      </w:r>
      <w:r>
        <w:t>EPE</w:t>
      </w:r>
      <w:r>
        <w:rPr>
          <w:spacing w:val="-7"/>
        </w:rPr>
        <w:t xml:space="preserve"> </w:t>
      </w:r>
      <w:r>
        <w:t>c/c</w:t>
      </w:r>
      <w:r>
        <w:rPr>
          <w:spacing w:val="-6"/>
        </w:rPr>
        <w:t xml:space="preserve"> </w:t>
      </w:r>
      <w:r>
        <w:t>art.</w:t>
      </w:r>
      <w:r>
        <w:rPr>
          <w:spacing w:val="-4"/>
        </w:rPr>
        <w:t xml:space="preserve"> </w:t>
      </w:r>
      <w:r>
        <w:t>8º,</w:t>
      </w:r>
      <w:r>
        <w:rPr>
          <w:spacing w:val="-7"/>
        </w:rPr>
        <w:t xml:space="preserve"> </w:t>
      </w:r>
      <w:r>
        <w:t>§</w:t>
      </w:r>
      <w:r>
        <w:rPr>
          <w:spacing w:val="-5"/>
        </w:rPr>
        <w:t xml:space="preserve"> </w:t>
      </w:r>
      <w:r>
        <w:t>2º,</w:t>
      </w:r>
      <w:r>
        <w:rPr>
          <w:spacing w:val="-4"/>
        </w:rPr>
        <w:t xml:space="preserve"> </w:t>
      </w:r>
      <w:r>
        <w:t>inciso</w:t>
      </w:r>
      <w:r>
        <w:rPr>
          <w:spacing w:val="-7"/>
        </w:rPr>
        <w:t xml:space="preserve"> </w:t>
      </w:r>
      <w:r>
        <w:t>II,</w:t>
      </w:r>
      <w:r>
        <w:rPr>
          <w:spacing w:val="-5"/>
        </w:rPr>
        <w:t xml:space="preserve"> </w:t>
      </w:r>
      <w:r>
        <w:t>da</w:t>
      </w:r>
      <w:r>
        <w:rPr>
          <w:spacing w:val="-7"/>
        </w:rPr>
        <w:t xml:space="preserve"> </w:t>
      </w:r>
      <w:r>
        <w:t>Lei</w:t>
      </w:r>
      <w:r>
        <w:rPr>
          <w:spacing w:val="-6"/>
        </w:rPr>
        <w:t xml:space="preserve"> </w:t>
      </w:r>
      <w:r>
        <w:t>nº</w:t>
      </w:r>
      <w:r>
        <w:rPr>
          <w:spacing w:val="-6"/>
        </w:rPr>
        <w:t xml:space="preserve"> </w:t>
      </w:r>
      <w:r>
        <w:t>13.303/2016, a EPE deve, por dever de transparência, evidenciar nas demonstrações financeiras as obrigações ou responsabilidade assumidas em condições diversas às de qualquer outra sociedade do setor privado que atue no mesmo mercado. No entanto, em relação à EPE, é digno de registro que a justificativa que embasou sua criação</w:t>
      </w:r>
      <w:r>
        <w:rPr>
          <w:spacing w:val="-14"/>
        </w:rPr>
        <w:t xml:space="preserve"> </w:t>
      </w:r>
      <w:r>
        <w:t>está</w:t>
      </w:r>
      <w:r>
        <w:rPr>
          <w:spacing w:val="-14"/>
        </w:rPr>
        <w:t xml:space="preserve"> </w:t>
      </w:r>
      <w:r>
        <w:t>relacionada</w:t>
      </w:r>
      <w:r>
        <w:rPr>
          <w:spacing w:val="-14"/>
        </w:rPr>
        <w:t xml:space="preserve"> </w:t>
      </w:r>
      <w:r>
        <w:t>ao</w:t>
      </w:r>
      <w:r>
        <w:rPr>
          <w:spacing w:val="-14"/>
        </w:rPr>
        <w:t xml:space="preserve"> </w:t>
      </w:r>
      <w:r>
        <w:t>resgate</w:t>
      </w:r>
      <w:r>
        <w:rPr>
          <w:spacing w:val="-14"/>
        </w:rPr>
        <w:t xml:space="preserve"> </w:t>
      </w:r>
      <w:r>
        <w:t>da</w:t>
      </w:r>
      <w:r>
        <w:rPr>
          <w:spacing w:val="-14"/>
        </w:rPr>
        <w:t xml:space="preserve"> </w:t>
      </w:r>
      <w:r>
        <w:t>função</w:t>
      </w:r>
      <w:r>
        <w:rPr>
          <w:spacing w:val="-14"/>
        </w:rPr>
        <w:t xml:space="preserve"> </w:t>
      </w:r>
      <w:r>
        <w:t>estatal</w:t>
      </w:r>
      <w:r>
        <w:rPr>
          <w:spacing w:val="-14"/>
        </w:rPr>
        <w:t xml:space="preserve"> </w:t>
      </w:r>
      <w:r>
        <w:t>de</w:t>
      </w:r>
      <w:r>
        <w:rPr>
          <w:spacing w:val="-14"/>
        </w:rPr>
        <w:t xml:space="preserve"> </w:t>
      </w:r>
      <w:r>
        <w:t>planejamento</w:t>
      </w:r>
      <w:r>
        <w:rPr>
          <w:spacing w:val="-13"/>
        </w:rPr>
        <w:t xml:space="preserve"> </w:t>
      </w:r>
      <w:r>
        <w:t>do</w:t>
      </w:r>
      <w:r>
        <w:rPr>
          <w:spacing w:val="-14"/>
        </w:rPr>
        <w:t xml:space="preserve"> </w:t>
      </w:r>
      <w:r>
        <w:t>setor</w:t>
      </w:r>
      <w:r>
        <w:rPr>
          <w:spacing w:val="-14"/>
        </w:rPr>
        <w:t xml:space="preserve"> </w:t>
      </w:r>
      <w:r>
        <w:t>de</w:t>
      </w:r>
      <w:r>
        <w:rPr>
          <w:spacing w:val="-14"/>
        </w:rPr>
        <w:t xml:space="preserve"> </w:t>
      </w:r>
      <w:r>
        <w:t>energia.</w:t>
      </w:r>
      <w:r>
        <w:rPr>
          <w:spacing w:val="-14"/>
        </w:rPr>
        <w:t xml:space="preserve"> </w:t>
      </w:r>
      <w:r>
        <w:t>Para</w:t>
      </w:r>
      <w:r>
        <w:rPr>
          <w:spacing w:val="-14"/>
        </w:rPr>
        <w:t xml:space="preserve"> </w:t>
      </w:r>
      <w:r>
        <w:t>tanto,</w:t>
      </w:r>
      <w:r>
        <w:rPr>
          <w:spacing w:val="-14"/>
        </w:rPr>
        <w:t xml:space="preserve"> </w:t>
      </w:r>
      <w:r>
        <w:t>concebeu-se uma empresa cuja finalidade seria desenvolver estudos e pesquisas para subsidiar “a formulação, o planejamento e a implementação de ações do Ministério de Minas e Energia, no âmbito da política energética nacional” (parágrafo único do art. 4º da Lei nº 10.847/2004).</w:t>
      </w:r>
    </w:p>
    <w:p w14:paraId="2F7F5E60" w14:textId="77777777" w:rsidR="006857A9" w:rsidRDefault="006857A9">
      <w:pPr>
        <w:pStyle w:val="Corpodetexto"/>
        <w:spacing w:before="2"/>
      </w:pPr>
    </w:p>
    <w:p w14:paraId="44544771" w14:textId="77777777" w:rsidR="006857A9" w:rsidRDefault="00606FBE">
      <w:pPr>
        <w:pStyle w:val="Corpodetexto"/>
        <w:ind w:left="144" w:right="423"/>
        <w:jc w:val="both"/>
      </w:pPr>
      <w:r>
        <w:t>A</w:t>
      </w:r>
      <w:r>
        <w:rPr>
          <w:spacing w:val="-1"/>
        </w:rPr>
        <w:t xml:space="preserve"> </w:t>
      </w:r>
      <w:r>
        <w:t>razão de existir da EPE está intrinsecamente relacionada às políticas públicas do setor de energia, das quais não</w:t>
      </w:r>
      <w:r>
        <w:rPr>
          <w:spacing w:val="-4"/>
        </w:rPr>
        <w:t xml:space="preserve"> </w:t>
      </w:r>
      <w:r>
        <w:t>pode</w:t>
      </w:r>
      <w:r>
        <w:rPr>
          <w:spacing w:val="-5"/>
        </w:rPr>
        <w:t xml:space="preserve"> </w:t>
      </w:r>
      <w:r>
        <w:t>necessariamente</w:t>
      </w:r>
      <w:r>
        <w:rPr>
          <w:spacing w:val="-2"/>
        </w:rPr>
        <w:t xml:space="preserve"> </w:t>
      </w:r>
      <w:r>
        <w:t>se</w:t>
      </w:r>
      <w:r>
        <w:rPr>
          <w:spacing w:val="-4"/>
        </w:rPr>
        <w:t xml:space="preserve"> </w:t>
      </w:r>
      <w:r>
        <w:t>afastar,</w:t>
      </w:r>
      <w:r>
        <w:rPr>
          <w:spacing w:val="-4"/>
        </w:rPr>
        <w:t xml:space="preserve"> </w:t>
      </w:r>
      <w:r>
        <w:t>sob</w:t>
      </w:r>
      <w:r>
        <w:rPr>
          <w:spacing w:val="-5"/>
        </w:rPr>
        <w:t xml:space="preserve"> </w:t>
      </w:r>
      <w:r>
        <w:t>pena</w:t>
      </w:r>
      <w:r>
        <w:rPr>
          <w:spacing w:val="-5"/>
        </w:rPr>
        <w:t xml:space="preserve"> </w:t>
      </w:r>
      <w:r>
        <w:t>de</w:t>
      </w:r>
      <w:r>
        <w:rPr>
          <w:spacing w:val="-4"/>
        </w:rPr>
        <w:t xml:space="preserve"> </w:t>
      </w:r>
      <w:r>
        <w:t>desvio</w:t>
      </w:r>
      <w:r>
        <w:rPr>
          <w:spacing w:val="-4"/>
        </w:rPr>
        <w:t xml:space="preserve"> </w:t>
      </w:r>
      <w:r>
        <w:t>do</w:t>
      </w:r>
      <w:r>
        <w:rPr>
          <w:spacing w:val="-4"/>
        </w:rPr>
        <w:t xml:space="preserve"> </w:t>
      </w:r>
      <w:r>
        <w:t>interesse</w:t>
      </w:r>
      <w:r>
        <w:rPr>
          <w:spacing w:val="-4"/>
        </w:rPr>
        <w:t xml:space="preserve"> </w:t>
      </w:r>
      <w:r>
        <w:t>público</w:t>
      </w:r>
      <w:r>
        <w:rPr>
          <w:spacing w:val="-4"/>
        </w:rPr>
        <w:t xml:space="preserve"> </w:t>
      </w:r>
      <w:r>
        <w:t>que</w:t>
      </w:r>
      <w:r>
        <w:rPr>
          <w:spacing w:val="-5"/>
        </w:rPr>
        <w:t xml:space="preserve"> </w:t>
      </w:r>
      <w:r>
        <w:t>justificou</w:t>
      </w:r>
      <w:r>
        <w:rPr>
          <w:spacing w:val="-4"/>
        </w:rPr>
        <w:t xml:space="preserve"> </w:t>
      </w:r>
      <w:r>
        <w:t>sua</w:t>
      </w:r>
      <w:r>
        <w:rPr>
          <w:spacing w:val="-5"/>
        </w:rPr>
        <w:t xml:space="preserve"> </w:t>
      </w:r>
      <w:r>
        <w:t>criação.</w:t>
      </w:r>
      <w:r>
        <w:rPr>
          <w:spacing w:val="-4"/>
        </w:rPr>
        <w:t xml:space="preserve"> </w:t>
      </w:r>
      <w:r>
        <w:t>Logo, em razão desta íntima relação com as políticas públicas do setor de energia, com a qual não concorre com qualquer outra empresa, é natural que o desempenho da atividade empresarial da EPE seja impactado, visto que orientado ao objetivo de subsidiar com estudos e pesquisas o Ministério de Minas e Energia no âmbito da política</w:t>
      </w:r>
      <w:r>
        <w:rPr>
          <w:spacing w:val="-1"/>
        </w:rPr>
        <w:t xml:space="preserve"> </w:t>
      </w:r>
      <w:r>
        <w:t>energética</w:t>
      </w:r>
      <w:r>
        <w:rPr>
          <w:spacing w:val="-3"/>
        </w:rPr>
        <w:t xml:space="preserve"> </w:t>
      </w:r>
      <w:r>
        <w:t>nacional.</w:t>
      </w:r>
      <w:r>
        <w:rPr>
          <w:spacing w:val="-3"/>
        </w:rPr>
        <w:t xml:space="preserve"> </w:t>
      </w:r>
      <w:r>
        <w:t>A</w:t>
      </w:r>
      <w:r>
        <w:rPr>
          <w:spacing w:val="-2"/>
        </w:rPr>
        <w:t xml:space="preserve"> </w:t>
      </w:r>
      <w:r>
        <w:t>atividade</w:t>
      </w:r>
      <w:r>
        <w:rPr>
          <w:spacing w:val="-2"/>
        </w:rPr>
        <w:t xml:space="preserve"> </w:t>
      </w:r>
      <w:r>
        <w:t>empresarial</w:t>
      </w:r>
      <w:r>
        <w:rPr>
          <w:spacing w:val="-4"/>
        </w:rPr>
        <w:t xml:space="preserve"> </w:t>
      </w:r>
      <w:r>
        <w:t>da</w:t>
      </w:r>
      <w:r>
        <w:rPr>
          <w:spacing w:val="-3"/>
        </w:rPr>
        <w:t xml:space="preserve"> </w:t>
      </w:r>
      <w:r>
        <w:t>EPE</w:t>
      </w:r>
      <w:r>
        <w:rPr>
          <w:spacing w:val="-1"/>
        </w:rPr>
        <w:t xml:space="preserve"> </w:t>
      </w:r>
      <w:r>
        <w:t>não</w:t>
      </w:r>
      <w:r>
        <w:rPr>
          <w:spacing w:val="-3"/>
        </w:rPr>
        <w:t xml:space="preserve"> </w:t>
      </w:r>
      <w:r>
        <w:t>é</w:t>
      </w:r>
      <w:r>
        <w:rPr>
          <w:spacing w:val="-1"/>
        </w:rPr>
        <w:t xml:space="preserve"> </w:t>
      </w:r>
      <w:r>
        <w:t>exercida</w:t>
      </w:r>
      <w:r>
        <w:rPr>
          <w:spacing w:val="-3"/>
        </w:rPr>
        <w:t xml:space="preserve"> </w:t>
      </w:r>
      <w:r>
        <w:t>em</w:t>
      </w:r>
      <w:r>
        <w:rPr>
          <w:spacing w:val="-3"/>
        </w:rPr>
        <w:t xml:space="preserve"> </w:t>
      </w:r>
      <w:r>
        <w:t>prol</w:t>
      </w:r>
      <w:r>
        <w:rPr>
          <w:spacing w:val="-4"/>
        </w:rPr>
        <w:t xml:space="preserve"> </w:t>
      </w:r>
      <w:r>
        <w:t>da</w:t>
      </w:r>
      <w:r>
        <w:rPr>
          <w:spacing w:val="-3"/>
        </w:rPr>
        <w:t xml:space="preserve"> </w:t>
      </w:r>
      <w:r>
        <w:t>maximização</w:t>
      </w:r>
      <w:r>
        <w:rPr>
          <w:spacing w:val="-2"/>
        </w:rPr>
        <w:t xml:space="preserve"> </w:t>
      </w:r>
      <w:r>
        <w:t>do</w:t>
      </w:r>
      <w:r>
        <w:rPr>
          <w:spacing w:val="-4"/>
        </w:rPr>
        <w:t xml:space="preserve"> </w:t>
      </w:r>
      <w:r>
        <w:t>retorno do investimento do acionista, que é a finalidade precípua das empresas privadas, mas sim pela eficiente realização das responsabilidades que lhe são atribuídas por lei e pelo Ministério de Minas e Energia. Em razão deste condicionamento das atividades empresariais, a EPE recebe da União os recursos necessários para o desenvolvimento de suas atividades.</w:t>
      </w:r>
    </w:p>
    <w:p w14:paraId="70458739" w14:textId="77777777" w:rsidR="006857A9" w:rsidRDefault="006857A9">
      <w:pPr>
        <w:pStyle w:val="Corpodetexto"/>
      </w:pPr>
    </w:p>
    <w:p w14:paraId="3661995B" w14:textId="77777777" w:rsidR="006857A9" w:rsidRDefault="006857A9">
      <w:pPr>
        <w:pStyle w:val="Corpodetexto"/>
        <w:spacing w:before="46"/>
      </w:pPr>
    </w:p>
    <w:p w14:paraId="59451771" w14:textId="77777777" w:rsidR="006857A9" w:rsidRDefault="00606FBE">
      <w:pPr>
        <w:pStyle w:val="Ttulo3"/>
        <w:numPr>
          <w:ilvl w:val="1"/>
          <w:numId w:val="11"/>
        </w:numPr>
        <w:tabs>
          <w:tab w:val="left" w:pos="852"/>
        </w:tabs>
        <w:spacing w:before="1"/>
        <w:ind w:hanging="708"/>
      </w:pPr>
      <w:r>
        <w:t>DOTAÇÃO</w:t>
      </w:r>
      <w:r>
        <w:rPr>
          <w:spacing w:val="-9"/>
        </w:rPr>
        <w:t xml:space="preserve"> </w:t>
      </w:r>
      <w:r>
        <w:rPr>
          <w:spacing w:val="-2"/>
        </w:rPr>
        <w:t>ORÇAMENTÁRIA</w:t>
      </w:r>
    </w:p>
    <w:p w14:paraId="4AA12CA8" w14:textId="77777777" w:rsidR="006857A9" w:rsidRDefault="006857A9">
      <w:pPr>
        <w:pStyle w:val="Corpodetexto"/>
        <w:rPr>
          <w:rFonts w:ascii="Arial"/>
          <w:b/>
        </w:rPr>
      </w:pPr>
    </w:p>
    <w:p w14:paraId="243B045F" w14:textId="77777777" w:rsidR="006857A9" w:rsidRDefault="00606FBE">
      <w:pPr>
        <w:pStyle w:val="Corpodetexto"/>
        <w:ind w:left="144" w:right="428"/>
        <w:jc w:val="both"/>
      </w:pPr>
      <w:r>
        <w:t>A execução das despesas da EPE tem ocorrido em conformidade com as dotações aprovadas na Lei Orçamentária Anual (LOA). No que se refere às despesas obrigatórias, os recursos autorizados são suficientes para atender às necessidades da Companhia no exercício, tendo sido executados 96% do montante aprovado no ano.</w:t>
      </w:r>
    </w:p>
    <w:p w14:paraId="0723741A" w14:textId="77777777" w:rsidR="006857A9" w:rsidRDefault="006857A9">
      <w:pPr>
        <w:pStyle w:val="Corpodetexto"/>
      </w:pPr>
    </w:p>
    <w:p w14:paraId="7629B6C6" w14:textId="77777777" w:rsidR="006857A9" w:rsidRDefault="00606FBE">
      <w:pPr>
        <w:pStyle w:val="Corpodetexto"/>
        <w:ind w:left="144" w:right="427"/>
        <w:jc w:val="both"/>
      </w:pPr>
      <w:r>
        <w:t>Quanto</w:t>
      </w:r>
      <w:r>
        <w:rPr>
          <w:spacing w:val="-6"/>
        </w:rPr>
        <w:t xml:space="preserve"> </w:t>
      </w:r>
      <w:r>
        <w:t>às</w:t>
      </w:r>
      <w:r>
        <w:rPr>
          <w:spacing w:val="-4"/>
        </w:rPr>
        <w:t xml:space="preserve"> </w:t>
      </w:r>
      <w:r>
        <w:t>despesas</w:t>
      </w:r>
      <w:r>
        <w:rPr>
          <w:spacing w:val="-6"/>
        </w:rPr>
        <w:t xml:space="preserve"> </w:t>
      </w:r>
      <w:r>
        <w:t>discricionárias,</w:t>
      </w:r>
      <w:r>
        <w:rPr>
          <w:spacing w:val="-5"/>
        </w:rPr>
        <w:t xml:space="preserve"> </w:t>
      </w:r>
      <w:r>
        <w:t>as</w:t>
      </w:r>
      <w:r>
        <w:rPr>
          <w:spacing w:val="-4"/>
        </w:rPr>
        <w:t xml:space="preserve"> </w:t>
      </w:r>
      <w:r>
        <w:t>demandas</w:t>
      </w:r>
      <w:r>
        <w:rPr>
          <w:spacing w:val="-6"/>
        </w:rPr>
        <w:t xml:space="preserve"> </w:t>
      </w:r>
      <w:r>
        <w:t>da</w:t>
      </w:r>
      <w:r>
        <w:rPr>
          <w:spacing w:val="-5"/>
        </w:rPr>
        <w:t xml:space="preserve"> </w:t>
      </w:r>
      <w:r>
        <w:t>EPE</w:t>
      </w:r>
      <w:r>
        <w:rPr>
          <w:spacing w:val="-5"/>
        </w:rPr>
        <w:t xml:space="preserve"> </w:t>
      </w:r>
      <w:r>
        <w:t>foram</w:t>
      </w:r>
      <w:r>
        <w:rPr>
          <w:spacing w:val="-6"/>
        </w:rPr>
        <w:t xml:space="preserve"> </w:t>
      </w:r>
      <w:r>
        <w:t>compatibilizadas</w:t>
      </w:r>
      <w:r>
        <w:rPr>
          <w:spacing w:val="-6"/>
        </w:rPr>
        <w:t xml:space="preserve"> </w:t>
      </w:r>
      <w:r>
        <w:t>aos</w:t>
      </w:r>
      <w:r>
        <w:rPr>
          <w:spacing w:val="-6"/>
        </w:rPr>
        <w:t xml:space="preserve"> </w:t>
      </w:r>
      <w:r>
        <w:t>valores</w:t>
      </w:r>
      <w:r>
        <w:rPr>
          <w:spacing w:val="-3"/>
        </w:rPr>
        <w:t xml:space="preserve"> </w:t>
      </w:r>
      <w:r>
        <w:t>estabelecidos</w:t>
      </w:r>
      <w:r>
        <w:rPr>
          <w:spacing w:val="-4"/>
        </w:rPr>
        <w:t xml:space="preserve"> </w:t>
      </w:r>
      <w:r>
        <w:t>na LOA. A execução dessas despesas tem observado os limites definidos pelo Decreto de Programação Orçamentária</w:t>
      </w:r>
      <w:r>
        <w:rPr>
          <w:spacing w:val="-11"/>
        </w:rPr>
        <w:t xml:space="preserve"> </w:t>
      </w:r>
      <w:r>
        <w:t>e</w:t>
      </w:r>
      <w:r>
        <w:rPr>
          <w:spacing w:val="-10"/>
        </w:rPr>
        <w:t xml:space="preserve"> </w:t>
      </w:r>
      <w:r>
        <w:t>Financeira,</w:t>
      </w:r>
      <w:r>
        <w:rPr>
          <w:spacing w:val="-10"/>
        </w:rPr>
        <w:t xml:space="preserve"> </w:t>
      </w:r>
      <w:r>
        <w:t>os</w:t>
      </w:r>
      <w:r>
        <w:rPr>
          <w:spacing w:val="-10"/>
        </w:rPr>
        <w:t xml:space="preserve"> </w:t>
      </w:r>
      <w:r>
        <w:t>quais</w:t>
      </w:r>
      <w:r>
        <w:rPr>
          <w:spacing w:val="-10"/>
        </w:rPr>
        <w:t xml:space="preserve"> </w:t>
      </w:r>
      <w:r>
        <w:t>têm</w:t>
      </w:r>
      <w:r>
        <w:rPr>
          <w:spacing w:val="-12"/>
        </w:rPr>
        <w:t xml:space="preserve"> </w:t>
      </w:r>
      <w:r>
        <w:t>se</w:t>
      </w:r>
      <w:r>
        <w:rPr>
          <w:spacing w:val="-10"/>
        </w:rPr>
        <w:t xml:space="preserve"> </w:t>
      </w:r>
      <w:r>
        <w:t>mostrado</w:t>
      </w:r>
      <w:r>
        <w:rPr>
          <w:spacing w:val="-10"/>
        </w:rPr>
        <w:t xml:space="preserve"> </w:t>
      </w:r>
      <w:r>
        <w:t>adequados</w:t>
      </w:r>
      <w:r>
        <w:rPr>
          <w:spacing w:val="-10"/>
        </w:rPr>
        <w:t xml:space="preserve"> </w:t>
      </w:r>
      <w:r>
        <w:t>para</w:t>
      </w:r>
      <w:r>
        <w:rPr>
          <w:spacing w:val="-11"/>
        </w:rPr>
        <w:t xml:space="preserve"> </w:t>
      </w:r>
      <w:r>
        <w:t>atender</w:t>
      </w:r>
      <w:r>
        <w:rPr>
          <w:spacing w:val="-10"/>
        </w:rPr>
        <w:t xml:space="preserve"> </w:t>
      </w:r>
      <w:r>
        <w:t>às</w:t>
      </w:r>
      <w:r>
        <w:rPr>
          <w:spacing w:val="-9"/>
        </w:rPr>
        <w:t xml:space="preserve"> </w:t>
      </w:r>
      <w:r>
        <w:t>necessidades</w:t>
      </w:r>
      <w:r>
        <w:rPr>
          <w:spacing w:val="-9"/>
        </w:rPr>
        <w:t xml:space="preserve"> </w:t>
      </w:r>
      <w:r>
        <w:t>operacionais</w:t>
      </w:r>
      <w:r>
        <w:rPr>
          <w:spacing w:val="-9"/>
        </w:rPr>
        <w:t xml:space="preserve"> </w:t>
      </w:r>
      <w:r>
        <w:t>da empresa</w:t>
      </w:r>
      <w:r>
        <w:rPr>
          <w:spacing w:val="-11"/>
        </w:rPr>
        <w:t xml:space="preserve"> </w:t>
      </w:r>
      <w:r>
        <w:t>em</w:t>
      </w:r>
      <w:r>
        <w:rPr>
          <w:spacing w:val="-14"/>
        </w:rPr>
        <w:t xml:space="preserve"> </w:t>
      </w:r>
      <w:r>
        <w:t>cada</w:t>
      </w:r>
      <w:r>
        <w:rPr>
          <w:spacing w:val="-11"/>
        </w:rPr>
        <w:t xml:space="preserve"> </w:t>
      </w:r>
      <w:r>
        <w:t>período.</w:t>
      </w:r>
      <w:r>
        <w:rPr>
          <w:spacing w:val="-11"/>
        </w:rPr>
        <w:t xml:space="preserve"> </w:t>
      </w:r>
      <w:r>
        <w:t>Até</w:t>
      </w:r>
      <w:r>
        <w:rPr>
          <w:spacing w:val="-14"/>
        </w:rPr>
        <w:t xml:space="preserve"> </w:t>
      </w:r>
      <w:r>
        <w:t>junho,</w:t>
      </w:r>
      <w:r>
        <w:rPr>
          <w:spacing w:val="-11"/>
        </w:rPr>
        <w:t xml:space="preserve"> </w:t>
      </w:r>
      <w:r>
        <w:t>a</w:t>
      </w:r>
      <w:r>
        <w:rPr>
          <w:spacing w:val="-14"/>
        </w:rPr>
        <w:t xml:space="preserve"> </w:t>
      </w:r>
      <w:r>
        <w:t>execução</w:t>
      </w:r>
      <w:r>
        <w:rPr>
          <w:spacing w:val="-13"/>
        </w:rPr>
        <w:t xml:space="preserve"> </w:t>
      </w:r>
      <w:r>
        <w:t>dessas</w:t>
      </w:r>
      <w:r>
        <w:rPr>
          <w:spacing w:val="-13"/>
        </w:rPr>
        <w:t xml:space="preserve"> </w:t>
      </w:r>
      <w:r>
        <w:t>despesas</w:t>
      </w:r>
      <w:r>
        <w:rPr>
          <w:spacing w:val="-13"/>
        </w:rPr>
        <w:t xml:space="preserve"> </w:t>
      </w:r>
      <w:r>
        <w:t>correspondeu</w:t>
      </w:r>
      <w:r>
        <w:rPr>
          <w:spacing w:val="-11"/>
        </w:rPr>
        <w:t xml:space="preserve"> </w:t>
      </w:r>
      <w:r>
        <w:t>a</w:t>
      </w:r>
      <w:r>
        <w:rPr>
          <w:spacing w:val="-14"/>
        </w:rPr>
        <w:t xml:space="preserve"> </w:t>
      </w:r>
      <w:r>
        <w:t>38%</w:t>
      </w:r>
      <w:r>
        <w:rPr>
          <w:spacing w:val="-11"/>
        </w:rPr>
        <w:t xml:space="preserve"> </w:t>
      </w:r>
      <w:r>
        <w:t>do</w:t>
      </w:r>
      <w:r>
        <w:rPr>
          <w:spacing w:val="-14"/>
        </w:rPr>
        <w:t xml:space="preserve"> </w:t>
      </w:r>
      <w:r>
        <w:t>valor</w:t>
      </w:r>
      <w:r>
        <w:rPr>
          <w:spacing w:val="-12"/>
        </w:rPr>
        <w:t xml:space="preserve"> </w:t>
      </w:r>
      <w:r>
        <w:t>total</w:t>
      </w:r>
      <w:r>
        <w:rPr>
          <w:spacing w:val="-14"/>
        </w:rPr>
        <w:t xml:space="preserve"> </w:t>
      </w:r>
      <w:r>
        <w:t>aprovado.</w:t>
      </w:r>
    </w:p>
    <w:p w14:paraId="3955C603" w14:textId="77777777" w:rsidR="006857A9" w:rsidRDefault="006857A9">
      <w:pPr>
        <w:pStyle w:val="Corpodetexto"/>
        <w:jc w:val="both"/>
        <w:sectPr w:rsidR="006857A9">
          <w:headerReference w:type="default" r:id="rId18"/>
          <w:footerReference w:type="default" r:id="rId19"/>
          <w:pgSz w:w="11910" w:h="16840"/>
          <w:pgMar w:top="1240" w:right="708" w:bottom="480" w:left="708" w:header="567" w:footer="293" w:gutter="0"/>
          <w:cols w:space="720"/>
        </w:sectPr>
      </w:pPr>
    </w:p>
    <w:p w14:paraId="2A9A3323" w14:textId="77777777" w:rsidR="006857A9" w:rsidRDefault="006857A9">
      <w:pPr>
        <w:pStyle w:val="Corpodetexto"/>
        <w:spacing w:before="27"/>
      </w:pPr>
    </w:p>
    <w:p w14:paraId="78A89B94" w14:textId="77777777" w:rsidR="006857A9" w:rsidRDefault="00606FBE">
      <w:pPr>
        <w:pStyle w:val="PargrafodaLista"/>
        <w:numPr>
          <w:ilvl w:val="1"/>
          <w:numId w:val="11"/>
        </w:numPr>
        <w:tabs>
          <w:tab w:val="left" w:pos="852"/>
        </w:tabs>
        <w:ind w:hanging="708"/>
        <w:rPr>
          <w:rFonts w:ascii="Arial" w:hAnsi="Arial"/>
          <w:b/>
          <w:sz w:val="20"/>
        </w:rPr>
      </w:pPr>
      <w:r>
        <w:rPr>
          <w:rFonts w:ascii="Arial" w:hAnsi="Arial"/>
          <w:b/>
          <w:sz w:val="20"/>
        </w:rPr>
        <w:t>PORTARIAS</w:t>
      </w:r>
      <w:r>
        <w:rPr>
          <w:rFonts w:ascii="Arial" w:hAnsi="Arial"/>
          <w:b/>
          <w:spacing w:val="-6"/>
          <w:sz w:val="20"/>
        </w:rPr>
        <w:t xml:space="preserve"> </w:t>
      </w:r>
      <w:r>
        <w:rPr>
          <w:rFonts w:ascii="Arial" w:hAnsi="Arial"/>
          <w:b/>
          <w:sz w:val="20"/>
        </w:rPr>
        <w:t>SOF/MPO</w:t>
      </w:r>
      <w:r>
        <w:rPr>
          <w:rFonts w:ascii="Arial" w:hAnsi="Arial"/>
          <w:b/>
          <w:spacing w:val="-5"/>
          <w:sz w:val="20"/>
        </w:rPr>
        <w:t xml:space="preserve"> </w:t>
      </w:r>
      <w:r>
        <w:rPr>
          <w:rFonts w:ascii="Arial" w:hAnsi="Arial"/>
          <w:b/>
          <w:sz w:val="20"/>
        </w:rPr>
        <w:t>Nº</w:t>
      </w:r>
      <w:r>
        <w:rPr>
          <w:rFonts w:ascii="Arial" w:hAnsi="Arial"/>
          <w:b/>
          <w:spacing w:val="-6"/>
          <w:sz w:val="20"/>
        </w:rPr>
        <w:t xml:space="preserve"> </w:t>
      </w:r>
      <w:r>
        <w:rPr>
          <w:rFonts w:ascii="Arial" w:hAnsi="Arial"/>
          <w:b/>
          <w:sz w:val="20"/>
        </w:rPr>
        <w:t>63/2026</w:t>
      </w:r>
      <w:r>
        <w:rPr>
          <w:rFonts w:ascii="Arial" w:hAnsi="Arial"/>
          <w:b/>
          <w:spacing w:val="-6"/>
          <w:sz w:val="20"/>
        </w:rPr>
        <w:t xml:space="preserve"> </w:t>
      </w:r>
      <w:r>
        <w:rPr>
          <w:rFonts w:ascii="Arial" w:hAnsi="Arial"/>
          <w:b/>
          <w:sz w:val="20"/>
        </w:rPr>
        <w:t>E</w:t>
      </w:r>
      <w:r>
        <w:rPr>
          <w:rFonts w:ascii="Arial" w:hAnsi="Arial"/>
          <w:b/>
          <w:spacing w:val="-9"/>
          <w:sz w:val="20"/>
        </w:rPr>
        <w:t xml:space="preserve"> </w:t>
      </w:r>
      <w:r>
        <w:rPr>
          <w:rFonts w:ascii="Arial" w:hAnsi="Arial"/>
          <w:b/>
          <w:sz w:val="20"/>
        </w:rPr>
        <w:t>Nº</w:t>
      </w:r>
      <w:r>
        <w:rPr>
          <w:rFonts w:ascii="Arial" w:hAnsi="Arial"/>
          <w:b/>
          <w:spacing w:val="-8"/>
          <w:sz w:val="20"/>
        </w:rPr>
        <w:t xml:space="preserve"> </w:t>
      </w:r>
      <w:r>
        <w:rPr>
          <w:rFonts w:ascii="Arial" w:hAnsi="Arial"/>
          <w:b/>
          <w:sz w:val="20"/>
        </w:rPr>
        <w:t>81/2026</w:t>
      </w:r>
      <w:r>
        <w:rPr>
          <w:rFonts w:ascii="Arial" w:hAnsi="Arial"/>
          <w:b/>
          <w:spacing w:val="-6"/>
          <w:sz w:val="20"/>
        </w:rPr>
        <w:t xml:space="preserve"> </w:t>
      </w:r>
      <w:r>
        <w:rPr>
          <w:rFonts w:ascii="Arial" w:hAnsi="Arial"/>
          <w:b/>
          <w:sz w:val="20"/>
        </w:rPr>
        <w:t>E</w:t>
      </w:r>
      <w:r>
        <w:rPr>
          <w:rFonts w:ascii="Arial" w:hAnsi="Arial"/>
          <w:b/>
          <w:spacing w:val="-6"/>
          <w:sz w:val="20"/>
        </w:rPr>
        <w:t xml:space="preserve"> </w:t>
      </w:r>
      <w:r>
        <w:rPr>
          <w:rFonts w:ascii="Arial" w:hAnsi="Arial"/>
          <w:b/>
          <w:sz w:val="20"/>
        </w:rPr>
        <w:t>SEUS</w:t>
      </w:r>
      <w:r>
        <w:rPr>
          <w:rFonts w:ascii="Arial" w:hAnsi="Arial"/>
          <w:b/>
          <w:spacing w:val="-6"/>
          <w:sz w:val="20"/>
        </w:rPr>
        <w:t xml:space="preserve"> </w:t>
      </w:r>
      <w:r>
        <w:rPr>
          <w:rFonts w:ascii="Arial" w:hAnsi="Arial"/>
          <w:b/>
          <w:sz w:val="20"/>
        </w:rPr>
        <w:t>IMPACTOS</w:t>
      </w:r>
      <w:r>
        <w:rPr>
          <w:rFonts w:ascii="Arial" w:hAnsi="Arial"/>
          <w:b/>
          <w:spacing w:val="-6"/>
          <w:sz w:val="20"/>
        </w:rPr>
        <w:t xml:space="preserve"> </w:t>
      </w:r>
      <w:r>
        <w:rPr>
          <w:rFonts w:ascii="Arial" w:hAnsi="Arial"/>
          <w:b/>
          <w:spacing w:val="-2"/>
          <w:sz w:val="20"/>
        </w:rPr>
        <w:t>PATRIMONIAIS</w:t>
      </w:r>
    </w:p>
    <w:p w14:paraId="7765831C" w14:textId="77777777" w:rsidR="006857A9" w:rsidRDefault="006857A9">
      <w:pPr>
        <w:pStyle w:val="Corpodetexto"/>
        <w:spacing w:before="1"/>
        <w:rPr>
          <w:rFonts w:ascii="Arial"/>
          <w:b/>
        </w:rPr>
      </w:pPr>
    </w:p>
    <w:p w14:paraId="0C63BD3D" w14:textId="77777777" w:rsidR="006857A9" w:rsidRDefault="00606FBE">
      <w:pPr>
        <w:pStyle w:val="Corpodetexto"/>
        <w:ind w:left="144" w:right="422"/>
        <w:jc w:val="both"/>
      </w:pPr>
      <w:r>
        <w:t>No âmbito do orçamento de 2026, as Portarias SOF/MPO nº 63/2026 e nº 81/2026 promoveram a substituição de aproximadamente R$ 34,7 milhões da fonte 1000 (recursos do Tesouro Nacional) por fonte 3050 (recursos próprios de exercícios anteriores), alterando a estrutura de financiamento das despesas da Companhia. Tal medida</w:t>
      </w:r>
      <w:r>
        <w:rPr>
          <w:spacing w:val="-10"/>
        </w:rPr>
        <w:t xml:space="preserve"> </w:t>
      </w:r>
      <w:r>
        <w:t>implica</w:t>
      </w:r>
      <w:r>
        <w:rPr>
          <w:spacing w:val="-11"/>
        </w:rPr>
        <w:t xml:space="preserve"> </w:t>
      </w:r>
      <w:r>
        <w:t>a</w:t>
      </w:r>
      <w:r>
        <w:rPr>
          <w:spacing w:val="-10"/>
        </w:rPr>
        <w:t xml:space="preserve"> </w:t>
      </w:r>
      <w:r>
        <w:t>utilização</w:t>
      </w:r>
      <w:r>
        <w:rPr>
          <w:spacing w:val="-10"/>
        </w:rPr>
        <w:t xml:space="preserve"> </w:t>
      </w:r>
      <w:r>
        <w:t>direta</w:t>
      </w:r>
      <w:r>
        <w:rPr>
          <w:spacing w:val="-11"/>
        </w:rPr>
        <w:t xml:space="preserve"> </w:t>
      </w:r>
      <w:r>
        <w:t>de</w:t>
      </w:r>
      <w:r>
        <w:rPr>
          <w:spacing w:val="-10"/>
        </w:rPr>
        <w:t xml:space="preserve"> </w:t>
      </w:r>
      <w:r>
        <w:t>disponibilidades</w:t>
      </w:r>
      <w:r>
        <w:rPr>
          <w:spacing w:val="-11"/>
        </w:rPr>
        <w:t xml:space="preserve"> </w:t>
      </w:r>
      <w:r>
        <w:t>financeiras</w:t>
      </w:r>
      <w:r>
        <w:rPr>
          <w:spacing w:val="-11"/>
        </w:rPr>
        <w:t xml:space="preserve"> </w:t>
      </w:r>
      <w:r>
        <w:t>acumuladas,</w:t>
      </w:r>
      <w:r>
        <w:rPr>
          <w:spacing w:val="-11"/>
        </w:rPr>
        <w:t xml:space="preserve"> </w:t>
      </w:r>
      <w:r>
        <w:t>principal</w:t>
      </w:r>
      <w:r>
        <w:rPr>
          <w:spacing w:val="-11"/>
        </w:rPr>
        <w:t xml:space="preserve"> </w:t>
      </w:r>
      <w:r>
        <w:t>ativo</w:t>
      </w:r>
      <w:r>
        <w:rPr>
          <w:spacing w:val="-11"/>
        </w:rPr>
        <w:t xml:space="preserve"> </w:t>
      </w:r>
      <w:r>
        <w:t>patrimonial</w:t>
      </w:r>
      <w:r>
        <w:rPr>
          <w:spacing w:val="-11"/>
        </w:rPr>
        <w:t xml:space="preserve"> </w:t>
      </w:r>
      <w:r>
        <w:t>da</w:t>
      </w:r>
      <w:r>
        <w:rPr>
          <w:spacing w:val="-10"/>
        </w:rPr>
        <w:t xml:space="preserve"> </w:t>
      </w:r>
      <w:r>
        <w:t>EPE, em substituição à receita de subvenção econômica, com efeitos imediatos de descapitalização e impacto negativo no resultado do exercício.</w:t>
      </w:r>
    </w:p>
    <w:p w14:paraId="695F8E92" w14:textId="77777777" w:rsidR="006857A9" w:rsidRDefault="006857A9">
      <w:pPr>
        <w:pStyle w:val="Corpodetexto"/>
      </w:pPr>
    </w:p>
    <w:p w14:paraId="11ED66D6" w14:textId="77777777" w:rsidR="006857A9" w:rsidRDefault="00606FBE">
      <w:pPr>
        <w:pStyle w:val="Corpodetexto"/>
        <w:ind w:left="144" w:right="427"/>
        <w:jc w:val="both"/>
      </w:pPr>
      <w:r>
        <w:t>Com base nas projeções econômico-financeiras, estima-se que essa alteração poderá gerar, no exercício de 2026, prejuízo da ordem de R$ 34,7 milhões, além de reduzir substancialmente as disponibilidades financeiras e</w:t>
      </w:r>
      <w:r>
        <w:rPr>
          <w:spacing w:val="-11"/>
        </w:rPr>
        <w:t xml:space="preserve"> </w:t>
      </w:r>
      <w:r>
        <w:t>conduzir</w:t>
      </w:r>
      <w:r>
        <w:rPr>
          <w:spacing w:val="-10"/>
        </w:rPr>
        <w:t xml:space="preserve"> </w:t>
      </w:r>
      <w:r>
        <w:t>o</w:t>
      </w:r>
      <w:r>
        <w:rPr>
          <w:spacing w:val="-11"/>
        </w:rPr>
        <w:t xml:space="preserve"> </w:t>
      </w:r>
      <w:r>
        <w:t>patrimônio</w:t>
      </w:r>
      <w:r>
        <w:rPr>
          <w:spacing w:val="-9"/>
        </w:rPr>
        <w:t xml:space="preserve"> </w:t>
      </w:r>
      <w:r>
        <w:t>líquido</w:t>
      </w:r>
      <w:r>
        <w:rPr>
          <w:spacing w:val="-9"/>
        </w:rPr>
        <w:t xml:space="preserve"> </w:t>
      </w:r>
      <w:r>
        <w:t>a</w:t>
      </w:r>
      <w:r>
        <w:rPr>
          <w:spacing w:val="-11"/>
        </w:rPr>
        <w:t xml:space="preserve"> </w:t>
      </w:r>
      <w:r>
        <w:t>saldo</w:t>
      </w:r>
      <w:r>
        <w:rPr>
          <w:spacing w:val="-12"/>
        </w:rPr>
        <w:t xml:space="preserve"> </w:t>
      </w:r>
      <w:r>
        <w:t>negativo</w:t>
      </w:r>
      <w:r>
        <w:rPr>
          <w:spacing w:val="-11"/>
        </w:rPr>
        <w:t xml:space="preserve"> </w:t>
      </w:r>
      <w:r>
        <w:t>ao</w:t>
      </w:r>
      <w:r>
        <w:rPr>
          <w:spacing w:val="-11"/>
        </w:rPr>
        <w:t xml:space="preserve"> </w:t>
      </w:r>
      <w:r>
        <w:t>final</w:t>
      </w:r>
      <w:r>
        <w:rPr>
          <w:spacing w:val="-10"/>
        </w:rPr>
        <w:t xml:space="preserve"> </w:t>
      </w:r>
      <w:r>
        <w:t>do</w:t>
      </w:r>
      <w:r>
        <w:rPr>
          <w:spacing w:val="-12"/>
        </w:rPr>
        <w:t xml:space="preserve"> </w:t>
      </w:r>
      <w:r>
        <w:t>período,</w:t>
      </w:r>
      <w:r>
        <w:rPr>
          <w:spacing w:val="-11"/>
        </w:rPr>
        <w:t xml:space="preserve"> </w:t>
      </w:r>
      <w:r>
        <w:t>caracterizando</w:t>
      </w:r>
      <w:r>
        <w:rPr>
          <w:spacing w:val="-9"/>
        </w:rPr>
        <w:t xml:space="preserve"> </w:t>
      </w:r>
      <w:r>
        <w:t>potencial</w:t>
      </w:r>
      <w:r>
        <w:rPr>
          <w:spacing w:val="-12"/>
        </w:rPr>
        <w:t xml:space="preserve"> </w:t>
      </w:r>
      <w:r>
        <w:t>situação</w:t>
      </w:r>
      <w:r>
        <w:rPr>
          <w:spacing w:val="-9"/>
        </w:rPr>
        <w:t xml:space="preserve"> </w:t>
      </w:r>
      <w:r>
        <w:t>de</w:t>
      </w:r>
      <w:r>
        <w:rPr>
          <w:spacing w:val="-12"/>
        </w:rPr>
        <w:t xml:space="preserve"> </w:t>
      </w:r>
      <w:r>
        <w:t>passivo a descoberto. Esse cenário representa alteração relevante na condição patrimonial, demandando acompanhamento das instâncias de governança e eventual adoção de medidas mitigadoras.</w:t>
      </w:r>
    </w:p>
    <w:p w14:paraId="5B8ED384" w14:textId="77777777" w:rsidR="006857A9" w:rsidRDefault="006857A9">
      <w:pPr>
        <w:pStyle w:val="Corpodetexto"/>
      </w:pPr>
    </w:p>
    <w:p w14:paraId="11555C80" w14:textId="77777777" w:rsidR="006857A9" w:rsidRDefault="006857A9">
      <w:pPr>
        <w:pStyle w:val="Corpodetexto"/>
        <w:spacing w:before="1"/>
      </w:pPr>
    </w:p>
    <w:p w14:paraId="12CA6369" w14:textId="77777777" w:rsidR="006857A9" w:rsidRDefault="00606FBE">
      <w:pPr>
        <w:pStyle w:val="Ttulo3"/>
        <w:numPr>
          <w:ilvl w:val="0"/>
          <w:numId w:val="11"/>
        </w:numPr>
        <w:tabs>
          <w:tab w:val="left" w:pos="571"/>
        </w:tabs>
        <w:ind w:hanging="427"/>
      </w:pPr>
      <w:r>
        <w:t>BASE</w:t>
      </w:r>
      <w:r>
        <w:rPr>
          <w:spacing w:val="-12"/>
        </w:rPr>
        <w:t xml:space="preserve"> </w:t>
      </w:r>
      <w:r>
        <w:t>DE</w:t>
      </w:r>
      <w:r>
        <w:rPr>
          <w:spacing w:val="-9"/>
        </w:rPr>
        <w:t xml:space="preserve"> </w:t>
      </w:r>
      <w:r>
        <w:t>PREPARAÇÃO</w:t>
      </w:r>
      <w:r>
        <w:rPr>
          <w:spacing w:val="-7"/>
        </w:rPr>
        <w:t xml:space="preserve"> </w:t>
      </w:r>
      <w:r>
        <w:t>DAS</w:t>
      </w:r>
      <w:r>
        <w:rPr>
          <w:spacing w:val="-10"/>
        </w:rPr>
        <w:t xml:space="preserve"> </w:t>
      </w:r>
      <w:r>
        <w:t>DEMONSTRAÇÕES</w:t>
      </w:r>
      <w:r>
        <w:rPr>
          <w:spacing w:val="-5"/>
        </w:rPr>
        <w:t xml:space="preserve"> </w:t>
      </w:r>
      <w:r>
        <w:t>FINANCEIRAS</w:t>
      </w:r>
      <w:r>
        <w:rPr>
          <w:spacing w:val="-9"/>
        </w:rPr>
        <w:t xml:space="preserve"> </w:t>
      </w:r>
      <w:r>
        <w:rPr>
          <w:spacing w:val="-2"/>
        </w:rPr>
        <w:t>INTERMEDIÁRIAS</w:t>
      </w:r>
    </w:p>
    <w:p w14:paraId="79545C80" w14:textId="77777777" w:rsidR="006857A9" w:rsidRDefault="00606FBE">
      <w:pPr>
        <w:pStyle w:val="PargrafodaLista"/>
        <w:numPr>
          <w:ilvl w:val="0"/>
          <w:numId w:val="9"/>
        </w:numPr>
        <w:tabs>
          <w:tab w:val="left" w:pos="852"/>
        </w:tabs>
        <w:spacing w:before="229"/>
        <w:ind w:hanging="708"/>
        <w:rPr>
          <w:rFonts w:ascii="Arial" w:hAnsi="Arial"/>
          <w:b/>
          <w:sz w:val="20"/>
        </w:rPr>
      </w:pPr>
      <w:r>
        <w:rPr>
          <w:rFonts w:ascii="Arial" w:hAnsi="Arial"/>
          <w:b/>
          <w:sz w:val="20"/>
        </w:rPr>
        <w:t>DECLARAÇÃO</w:t>
      </w:r>
      <w:r>
        <w:rPr>
          <w:rFonts w:ascii="Arial" w:hAnsi="Arial"/>
          <w:b/>
          <w:spacing w:val="-8"/>
          <w:sz w:val="20"/>
        </w:rPr>
        <w:t xml:space="preserve"> </w:t>
      </w:r>
      <w:r>
        <w:rPr>
          <w:rFonts w:ascii="Arial" w:hAnsi="Arial"/>
          <w:b/>
          <w:sz w:val="20"/>
        </w:rPr>
        <w:t>DE</w:t>
      </w:r>
      <w:r>
        <w:rPr>
          <w:rFonts w:ascii="Arial" w:hAnsi="Arial"/>
          <w:b/>
          <w:spacing w:val="-8"/>
          <w:sz w:val="20"/>
        </w:rPr>
        <w:t xml:space="preserve"> </w:t>
      </w:r>
      <w:r>
        <w:rPr>
          <w:rFonts w:ascii="Arial" w:hAnsi="Arial"/>
          <w:b/>
          <w:spacing w:val="-2"/>
          <w:sz w:val="20"/>
        </w:rPr>
        <w:t>CONFORMIDADE</w:t>
      </w:r>
    </w:p>
    <w:p w14:paraId="346DA4E5" w14:textId="77777777" w:rsidR="006857A9" w:rsidRDefault="006857A9">
      <w:pPr>
        <w:pStyle w:val="Corpodetexto"/>
        <w:spacing w:before="1"/>
        <w:rPr>
          <w:rFonts w:ascii="Arial"/>
          <w:b/>
        </w:rPr>
      </w:pPr>
    </w:p>
    <w:p w14:paraId="6D5BAB8C" w14:textId="77777777" w:rsidR="006857A9" w:rsidRDefault="00606FBE">
      <w:pPr>
        <w:ind w:left="144" w:right="423"/>
        <w:jc w:val="both"/>
        <w:rPr>
          <w:sz w:val="20"/>
        </w:rPr>
      </w:pPr>
      <w:r>
        <w:rPr>
          <w:sz w:val="20"/>
        </w:rPr>
        <w:t>As</w:t>
      </w:r>
      <w:r>
        <w:rPr>
          <w:spacing w:val="-6"/>
          <w:sz w:val="20"/>
        </w:rPr>
        <w:t xml:space="preserve"> </w:t>
      </w:r>
      <w:r>
        <w:rPr>
          <w:sz w:val="20"/>
        </w:rPr>
        <w:t>demonstrações</w:t>
      </w:r>
      <w:r>
        <w:rPr>
          <w:spacing w:val="-5"/>
          <w:sz w:val="20"/>
        </w:rPr>
        <w:t xml:space="preserve"> </w:t>
      </w:r>
      <w:r>
        <w:rPr>
          <w:sz w:val="20"/>
        </w:rPr>
        <w:t>financeiras</w:t>
      </w:r>
      <w:r>
        <w:rPr>
          <w:spacing w:val="-7"/>
          <w:sz w:val="20"/>
        </w:rPr>
        <w:t xml:space="preserve"> </w:t>
      </w:r>
      <w:r>
        <w:rPr>
          <w:sz w:val="20"/>
        </w:rPr>
        <w:t>intermediárias</w:t>
      </w:r>
      <w:r>
        <w:rPr>
          <w:spacing w:val="-7"/>
          <w:sz w:val="20"/>
        </w:rPr>
        <w:t xml:space="preserve"> </w:t>
      </w:r>
      <w:r>
        <w:rPr>
          <w:sz w:val="20"/>
        </w:rPr>
        <w:t>foram</w:t>
      </w:r>
      <w:r>
        <w:rPr>
          <w:spacing w:val="-5"/>
          <w:sz w:val="20"/>
        </w:rPr>
        <w:t xml:space="preserve"> </w:t>
      </w:r>
      <w:r>
        <w:rPr>
          <w:sz w:val="20"/>
        </w:rPr>
        <w:t>preparadas</w:t>
      </w:r>
      <w:r>
        <w:rPr>
          <w:spacing w:val="-6"/>
          <w:sz w:val="20"/>
        </w:rPr>
        <w:t xml:space="preserve"> </w:t>
      </w:r>
      <w:r>
        <w:rPr>
          <w:sz w:val="20"/>
        </w:rPr>
        <w:t>em</w:t>
      </w:r>
      <w:r>
        <w:rPr>
          <w:spacing w:val="-8"/>
          <w:sz w:val="20"/>
        </w:rPr>
        <w:t xml:space="preserve"> </w:t>
      </w:r>
      <w:r>
        <w:rPr>
          <w:sz w:val="20"/>
        </w:rPr>
        <w:t>conformidade com</w:t>
      </w:r>
      <w:r>
        <w:rPr>
          <w:spacing w:val="-5"/>
          <w:sz w:val="20"/>
        </w:rPr>
        <w:t xml:space="preserve"> </w:t>
      </w:r>
      <w:r>
        <w:rPr>
          <w:sz w:val="20"/>
        </w:rPr>
        <w:t>as</w:t>
      </w:r>
      <w:r>
        <w:rPr>
          <w:spacing w:val="-5"/>
          <w:sz w:val="20"/>
        </w:rPr>
        <w:t xml:space="preserve"> </w:t>
      </w:r>
      <w:r>
        <w:rPr>
          <w:sz w:val="20"/>
        </w:rPr>
        <w:t>normas</w:t>
      </w:r>
      <w:r>
        <w:rPr>
          <w:spacing w:val="-4"/>
          <w:sz w:val="20"/>
        </w:rPr>
        <w:t xml:space="preserve"> </w:t>
      </w:r>
      <w:r>
        <w:rPr>
          <w:sz w:val="20"/>
        </w:rPr>
        <w:t xml:space="preserve">internacionais de contabilidade – </w:t>
      </w:r>
      <w:r>
        <w:rPr>
          <w:rFonts w:ascii="Arial" w:hAnsi="Arial"/>
          <w:i/>
          <w:sz w:val="20"/>
        </w:rPr>
        <w:t xml:space="preserve">International Financial Reporting Standards (IFRS), </w:t>
      </w:r>
      <w:r>
        <w:rPr>
          <w:sz w:val="20"/>
        </w:rPr>
        <w:t xml:space="preserve">emitidas pelo </w:t>
      </w:r>
      <w:r>
        <w:rPr>
          <w:rFonts w:ascii="Arial" w:hAnsi="Arial"/>
          <w:i/>
          <w:sz w:val="20"/>
        </w:rPr>
        <w:t xml:space="preserve">International Accounting Standards Board </w:t>
      </w:r>
      <w:r>
        <w:rPr>
          <w:sz w:val="20"/>
        </w:rPr>
        <w:t>– IASB, e as práticas contábeis adotadas no Brasil.</w:t>
      </w:r>
    </w:p>
    <w:p w14:paraId="70D10933" w14:textId="77777777" w:rsidR="006857A9" w:rsidRDefault="00606FBE">
      <w:pPr>
        <w:pStyle w:val="Corpodetexto"/>
        <w:spacing w:before="229"/>
        <w:ind w:left="144" w:right="429"/>
        <w:jc w:val="both"/>
      </w:pPr>
      <w:r>
        <w:t>As</w:t>
      </w:r>
      <w:r>
        <w:rPr>
          <w:spacing w:val="-8"/>
        </w:rPr>
        <w:t xml:space="preserve"> </w:t>
      </w:r>
      <w:r>
        <w:t>práticas</w:t>
      </w:r>
      <w:r>
        <w:rPr>
          <w:spacing w:val="-8"/>
        </w:rPr>
        <w:t xml:space="preserve"> </w:t>
      </w:r>
      <w:r>
        <w:t>contábeis</w:t>
      </w:r>
      <w:r>
        <w:rPr>
          <w:spacing w:val="-8"/>
        </w:rPr>
        <w:t xml:space="preserve"> </w:t>
      </w:r>
      <w:r>
        <w:t>adotadas</w:t>
      </w:r>
      <w:r>
        <w:rPr>
          <w:spacing w:val="-8"/>
        </w:rPr>
        <w:t xml:space="preserve"> </w:t>
      </w:r>
      <w:r>
        <w:t>no</w:t>
      </w:r>
      <w:r>
        <w:rPr>
          <w:spacing w:val="-7"/>
        </w:rPr>
        <w:t xml:space="preserve"> </w:t>
      </w:r>
      <w:r>
        <w:t>Brasil</w:t>
      </w:r>
      <w:r>
        <w:rPr>
          <w:spacing w:val="-10"/>
        </w:rPr>
        <w:t xml:space="preserve"> </w:t>
      </w:r>
      <w:r>
        <w:t>compreendem</w:t>
      </w:r>
      <w:r>
        <w:rPr>
          <w:spacing w:val="-9"/>
        </w:rPr>
        <w:t xml:space="preserve"> </w:t>
      </w:r>
      <w:r>
        <w:t>aquelas</w:t>
      </w:r>
      <w:r>
        <w:rPr>
          <w:spacing w:val="-8"/>
        </w:rPr>
        <w:t xml:space="preserve"> </w:t>
      </w:r>
      <w:r>
        <w:t>incluídas</w:t>
      </w:r>
      <w:r>
        <w:rPr>
          <w:spacing w:val="-5"/>
        </w:rPr>
        <w:t xml:space="preserve"> </w:t>
      </w:r>
      <w:r>
        <w:t>na</w:t>
      </w:r>
      <w:r>
        <w:rPr>
          <w:spacing w:val="-7"/>
        </w:rPr>
        <w:t xml:space="preserve"> </w:t>
      </w:r>
      <w:r>
        <w:t>legislação</w:t>
      </w:r>
      <w:r>
        <w:rPr>
          <w:spacing w:val="-9"/>
        </w:rPr>
        <w:t xml:space="preserve"> </w:t>
      </w:r>
      <w:r>
        <w:t>societária</w:t>
      </w:r>
      <w:r>
        <w:rPr>
          <w:spacing w:val="-7"/>
        </w:rPr>
        <w:t xml:space="preserve"> </w:t>
      </w:r>
      <w:r>
        <w:t>brasileira</w:t>
      </w:r>
      <w:r>
        <w:rPr>
          <w:spacing w:val="-5"/>
        </w:rPr>
        <w:t xml:space="preserve"> </w:t>
      </w:r>
      <w:r>
        <w:t>e</w:t>
      </w:r>
      <w:r>
        <w:rPr>
          <w:spacing w:val="-9"/>
        </w:rPr>
        <w:t xml:space="preserve"> </w:t>
      </w:r>
      <w:r>
        <w:t>os pronunciamentos técnicos, as orientações e as interpretações técnicas emitidos pelo Comitê de Pronunciamentos Contábeis – CPC e aprovados pela Comissão de Valores Mobiliários – CVM.</w:t>
      </w:r>
    </w:p>
    <w:p w14:paraId="1E5AE6BC" w14:textId="77777777" w:rsidR="006857A9" w:rsidRDefault="006857A9">
      <w:pPr>
        <w:pStyle w:val="Corpodetexto"/>
      </w:pPr>
    </w:p>
    <w:p w14:paraId="205281DB" w14:textId="77777777" w:rsidR="006857A9" w:rsidRDefault="006857A9">
      <w:pPr>
        <w:pStyle w:val="Corpodetexto"/>
      </w:pPr>
    </w:p>
    <w:p w14:paraId="184C73F2" w14:textId="77777777" w:rsidR="006857A9" w:rsidRDefault="00606FBE">
      <w:pPr>
        <w:pStyle w:val="Ttulo3"/>
        <w:numPr>
          <w:ilvl w:val="0"/>
          <w:numId w:val="9"/>
        </w:numPr>
        <w:tabs>
          <w:tab w:val="left" w:pos="852"/>
        </w:tabs>
        <w:ind w:hanging="708"/>
      </w:pPr>
      <w:r>
        <w:t>MOEDA</w:t>
      </w:r>
      <w:r>
        <w:rPr>
          <w:spacing w:val="-7"/>
        </w:rPr>
        <w:t xml:space="preserve"> </w:t>
      </w:r>
      <w:r>
        <w:t>FUNCIONAL</w:t>
      </w:r>
      <w:r>
        <w:rPr>
          <w:spacing w:val="-4"/>
        </w:rPr>
        <w:t xml:space="preserve"> </w:t>
      </w:r>
      <w:r>
        <w:t>E</w:t>
      </w:r>
      <w:r>
        <w:rPr>
          <w:spacing w:val="-7"/>
        </w:rPr>
        <w:t xml:space="preserve"> </w:t>
      </w:r>
      <w:r>
        <w:t>MOEDA</w:t>
      </w:r>
      <w:r>
        <w:rPr>
          <w:spacing w:val="-7"/>
        </w:rPr>
        <w:t xml:space="preserve"> </w:t>
      </w:r>
      <w:r>
        <w:t>DE</w:t>
      </w:r>
      <w:r>
        <w:rPr>
          <w:spacing w:val="-6"/>
        </w:rPr>
        <w:t xml:space="preserve"> </w:t>
      </w:r>
      <w:r>
        <w:rPr>
          <w:spacing w:val="-2"/>
        </w:rPr>
        <w:t>APRESENTAÇÃO</w:t>
      </w:r>
    </w:p>
    <w:p w14:paraId="4808C608" w14:textId="77777777" w:rsidR="006857A9" w:rsidRDefault="006857A9">
      <w:pPr>
        <w:pStyle w:val="Corpodetexto"/>
        <w:rPr>
          <w:rFonts w:ascii="Arial"/>
          <w:b/>
        </w:rPr>
      </w:pPr>
    </w:p>
    <w:p w14:paraId="13A206D0" w14:textId="77777777" w:rsidR="006857A9" w:rsidRDefault="00606FBE">
      <w:pPr>
        <w:pStyle w:val="Corpodetexto"/>
        <w:spacing w:before="1"/>
        <w:ind w:left="144" w:right="432"/>
        <w:jc w:val="both"/>
      </w:pPr>
      <w:r>
        <w:t>A moeda funcional da EPE é o real brasileiro (R$), que é a moeda de seu principal ambiente econômico de operação. As demonstrações financeiras estão apresentadas em milhares de R$, exceto quando indicado de outra forma.</w:t>
      </w:r>
    </w:p>
    <w:p w14:paraId="49EC0E3D" w14:textId="77777777" w:rsidR="006857A9" w:rsidRDefault="006857A9">
      <w:pPr>
        <w:pStyle w:val="Corpodetexto"/>
      </w:pPr>
    </w:p>
    <w:p w14:paraId="7FEB083B" w14:textId="77777777" w:rsidR="006857A9" w:rsidRDefault="006857A9">
      <w:pPr>
        <w:pStyle w:val="Corpodetexto"/>
      </w:pPr>
    </w:p>
    <w:p w14:paraId="76A7C9F9" w14:textId="77777777" w:rsidR="006857A9" w:rsidRDefault="00606FBE">
      <w:pPr>
        <w:pStyle w:val="Ttulo3"/>
        <w:numPr>
          <w:ilvl w:val="0"/>
          <w:numId w:val="9"/>
        </w:numPr>
        <w:tabs>
          <w:tab w:val="left" w:pos="503"/>
        </w:tabs>
        <w:ind w:left="503" w:hanging="359"/>
      </w:pPr>
      <w:r>
        <w:t>AUTORIZAÇÃO</w:t>
      </w:r>
      <w:r>
        <w:rPr>
          <w:spacing w:val="-9"/>
        </w:rPr>
        <w:t xml:space="preserve"> </w:t>
      </w:r>
      <w:r>
        <w:t>PARA</w:t>
      </w:r>
      <w:r>
        <w:rPr>
          <w:spacing w:val="-9"/>
        </w:rPr>
        <w:t xml:space="preserve"> </w:t>
      </w:r>
      <w:r>
        <w:t>EMISSÃO</w:t>
      </w:r>
      <w:r>
        <w:rPr>
          <w:spacing w:val="-9"/>
        </w:rPr>
        <w:t xml:space="preserve"> </w:t>
      </w:r>
      <w:r>
        <w:t>DAS</w:t>
      </w:r>
      <w:r>
        <w:rPr>
          <w:spacing w:val="-9"/>
        </w:rPr>
        <w:t xml:space="preserve"> </w:t>
      </w:r>
      <w:r>
        <w:t>DEMONSTRAÇÕES</w:t>
      </w:r>
      <w:r>
        <w:rPr>
          <w:spacing w:val="-11"/>
        </w:rPr>
        <w:t xml:space="preserve"> </w:t>
      </w:r>
      <w:r>
        <w:rPr>
          <w:spacing w:val="-2"/>
        </w:rPr>
        <w:t>FINANCEIRAS</w:t>
      </w:r>
    </w:p>
    <w:p w14:paraId="1DFC501E" w14:textId="77777777" w:rsidR="006857A9" w:rsidRDefault="006857A9">
      <w:pPr>
        <w:pStyle w:val="Corpodetexto"/>
        <w:rPr>
          <w:rFonts w:ascii="Arial"/>
          <w:b/>
        </w:rPr>
      </w:pPr>
    </w:p>
    <w:p w14:paraId="739A4FB5" w14:textId="77777777" w:rsidR="006857A9" w:rsidRDefault="00606FBE">
      <w:pPr>
        <w:pStyle w:val="Corpodetexto"/>
        <w:spacing w:before="1"/>
        <w:ind w:left="144" w:right="430"/>
        <w:jc w:val="both"/>
      </w:pPr>
      <w:r>
        <w:t>Em</w:t>
      </w:r>
      <w:r>
        <w:rPr>
          <w:spacing w:val="-1"/>
        </w:rPr>
        <w:t xml:space="preserve"> </w:t>
      </w:r>
      <w:r>
        <w:t>14</w:t>
      </w:r>
      <w:r>
        <w:rPr>
          <w:spacing w:val="-2"/>
        </w:rPr>
        <w:t xml:space="preserve"> </w:t>
      </w:r>
      <w:r>
        <w:t>de</w:t>
      </w:r>
      <w:r>
        <w:rPr>
          <w:spacing w:val="-3"/>
        </w:rPr>
        <w:t xml:space="preserve"> </w:t>
      </w:r>
      <w:r>
        <w:t>agosto</w:t>
      </w:r>
      <w:r>
        <w:rPr>
          <w:spacing w:val="-2"/>
        </w:rPr>
        <w:t xml:space="preserve"> </w:t>
      </w:r>
      <w:r>
        <w:t>de</w:t>
      </w:r>
      <w:r>
        <w:rPr>
          <w:spacing w:val="-2"/>
        </w:rPr>
        <w:t xml:space="preserve"> </w:t>
      </w:r>
      <w:r>
        <w:t>2026, a</w:t>
      </w:r>
      <w:r>
        <w:rPr>
          <w:spacing w:val="-2"/>
        </w:rPr>
        <w:t xml:space="preserve"> </w:t>
      </w:r>
      <w:r>
        <w:t>Diretoria</w:t>
      </w:r>
      <w:r>
        <w:rPr>
          <w:spacing w:val="-2"/>
        </w:rPr>
        <w:t xml:space="preserve"> </w:t>
      </w:r>
      <w:r>
        <w:t>Executiva</w:t>
      </w:r>
      <w:r>
        <w:rPr>
          <w:spacing w:val="-2"/>
        </w:rPr>
        <w:t xml:space="preserve"> </w:t>
      </w:r>
      <w:r>
        <w:t>aprovou</w:t>
      </w:r>
      <w:r>
        <w:rPr>
          <w:spacing w:val="-3"/>
        </w:rPr>
        <w:t xml:space="preserve"> </w:t>
      </w:r>
      <w:r>
        <w:t>as</w:t>
      </w:r>
      <w:r>
        <w:rPr>
          <w:spacing w:val="-1"/>
        </w:rPr>
        <w:t xml:space="preserve"> </w:t>
      </w:r>
      <w:r>
        <w:t>demonstrações</w:t>
      </w:r>
      <w:r>
        <w:rPr>
          <w:spacing w:val="-1"/>
        </w:rPr>
        <w:t xml:space="preserve"> </w:t>
      </w:r>
      <w:r>
        <w:t>financeiras</w:t>
      </w:r>
      <w:r>
        <w:rPr>
          <w:spacing w:val="-1"/>
        </w:rPr>
        <w:t xml:space="preserve"> </w:t>
      </w:r>
      <w:r>
        <w:t>da</w:t>
      </w:r>
      <w:r>
        <w:rPr>
          <w:spacing w:val="-3"/>
        </w:rPr>
        <w:t xml:space="preserve"> </w:t>
      </w:r>
      <w:r>
        <w:t>EPE e</w:t>
      </w:r>
      <w:r>
        <w:rPr>
          <w:spacing w:val="-2"/>
        </w:rPr>
        <w:t xml:space="preserve"> </w:t>
      </w:r>
      <w:r>
        <w:t xml:space="preserve">autorizou sua </w:t>
      </w:r>
      <w:r>
        <w:rPr>
          <w:spacing w:val="-2"/>
        </w:rPr>
        <w:t>divulgação.</w:t>
      </w:r>
    </w:p>
    <w:p w14:paraId="01F0D788" w14:textId="77777777" w:rsidR="006857A9" w:rsidRDefault="006857A9">
      <w:pPr>
        <w:pStyle w:val="Corpodetexto"/>
        <w:spacing w:before="229"/>
      </w:pPr>
    </w:p>
    <w:p w14:paraId="0F892ACA" w14:textId="77777777" w:rsidR="006857A9" w:rsidRDefault="00606FBE">
      <w:pPr>
        <w:pStyle w:val="Ttulo3"/>
        <w:numPr>
          <w:ilvl w:val="0"/>
          <w:numId w:val="9"/>
        </w:numPr>
        <w:tabs>
          <w:tab w:val="left" w:pos="852"/>
        </w:tabs>
        <w:ind w:hanging="708"/>
      </w:pPr>
      <w:r>
        <w:t>USO</w:t>
      </w:r>
      <w:r>
        <w:rPr>
          <w:spacing w:val="-5"/>
        </w:rPr>
        <w:t xml:space="preserve"> </w:t>
      </w:r>
      <w:r>
        <w:t>DE</w:t>
      </w:r>
      <w:r>
        <w:rPr>
          <w:spacing w:val="-6"/>
        </w:rPr>
        <w:t xml:space="preserve"> </w:t>
      </w:r>
      <w:r>
        <w:t>ESTIMATIVAS</w:t>
      </w:r>
      <w:r>
        <w:rPr>
          <w:spacing w:val="-4"/>
        </w:rPr>
        <w:t xml:space="preserve"> </w:t>
      </w:r>
      <w:r>
        <w:t>E</w:t>
      </w:r>
      <w:r>
        <w:rPr>
          <w:spacing w:val="-3"/>
        </w:rPr>
        <w:t xml:space="preserve"> </w:t>
      </w:r>
      <w:r>
        <w:rPr>
          <w:spacing w:val="-2"/>
        </w:rPr>
        <w:t>JULGAMENTOS</w:t>
      </w:r>
    </w:p>
    <w:p w14:paraId="1C3B4B93" w14:textId="77777777" w:rsidR="006857A9" w:rsidRDefault="006857A9">
      <w:pPr>
        <w:pStyle w:val="Corpodetexto"/>
        <w:spacing w:before="1"/>
        <w:rPr>
          <w:rFonts w:ascii="Arial"/>
          <w:b/>
        </w:rPr>
      </w:pPr>
    </w:p>
    <w:p w14:paraId="29CEF5C2" w14:textId="77777777" w:rsidR="006857A9" w:rsidRDefault="00606FBE">
      <w:pPr>
        <w:pStyle w:val="Corpodetexto"/>
        <w:ind w:left="144" w:right="422"/>
        <w:jc w:val="both"/>
      </w:pPr>
      <w:r>
        <w:t>A</w:t>
      </w:r>
      <w:r>
        <w:rPr>
          <w:spacing w:val="-14"/>
        </w:rPr>
        <w:t xml:space="preserve"> </w:t>
      </w:r>
      <w:r>
        <w:t>preparação</w:t>
      </w:r>
      <w:r>
        <w:rPr>
          <w:spacing w:val="-14"/>
        </w:rPr>
        <w:t xml:space="preserve"> </w:t>
      </w:r>
      <w:r>
        <w:t>das</w:t>
      </w:r>
      <w:r>
        <w:rPr>
          <w:spacing w:val="-13"/>
        </w:rPr>
        <w:t xml:space="preserve"> </w:t>
      </w:r>
      <w:r>
        <w:t>demonstrações</w:t>
      </w:r>
      <w:r>
        <w:rPr>
          <w:spacing w:val="-13"/>
        </w:rPr>
        <w:t xml:space="preserve"> </w:t>
      </w:r>
      <w:r>
        <w:t>financeiras</w:t>
      </w:r>
      <w:r>
        <w:rPr>
          <w:spacing w:val="-9"/>
        </w:rPr>
        <w:t xml:space="preserve"> </w:t>
      </w:r>
      <w:r>
        <w:t>intermediárias</w:t>
      </w:r>
      <w:r>
        <w:rPr>
          <w:spacing w:val="-12"/>
        </w:rPr>
        <w:t xml:space="preserve"> </w:t>
      </w:r>
      <w:r>
        <w:t>em</w:t>
      </w:r>
      <w:r>
        <w:rPr>
          <w:spacing w:val="-14"/>
        </w:rPr>
        <w:t xml:space="preserve"> </w:t>
      </w:r>
      <w:r>
        <w:t>conformidade</w:t>
      </w:r>
      <w:r>
        <w:rPr>
          <w:spacing w:val="-13"/>
        </w:rPr>
        <w:t xml:space="preserve"> </w:t>
      </w:r>
      <w:r>
        <w:t>com</w:t>
      </w:r>
      <w:r>
        <w:rPr>
          <w:spacing w:val="-13"/>
        </w:rPr>
        <w:t xml:space="preserve"> </w:t>
      </w:r>
      <w:r>
        <w:t>os</w:t>
      </w:r>
      <w:r>
        <w:rPr>
          <w:spacing w:val="-14"/>
        </w:rPr>
        <w:t xml:space="preserve"> </w:t>
      </w:r>
      <w:r>
        <w:t>pronunciamentos</w:t>
      </w:r>
      <w:r>
        <w:rPr>
          <w:spacing w:val="-14"/>
        </w:rPr>
        <w:t xml:space="preserve"> </w:t>
      </w:r>
      <w:r>
        <w:t>emitidos pelo Comitê de Pronunciamentos Contábeis (“CPC”) e aprovadas pelo Conselho Federal de Contabilidade (“CFC”), exige que a Companhia utilize julgamentos, estimativas e adote premissas que afetam os valores apresentados</w:t>
      </w:r>
      <w:r>
        <w:rPr>
          <w:spacing w:val="-2"/>
        </w:rPr>
        <w:t xml:space="preserve"> </w:t>
      </w:r>
      <w:r>
        <w:t>dos</w:t>
      </w:r>
      <w:r>
        <w:rPr>
          <w:spacing w:val="-3"/>
        </w:rPr>
        <w:t xml:space="preserve"> </w:t>
      </w:r>
      <w:r>
        <w:t>ativos</w:t>
      </w:r>
      <w:r>
        <w:rPr>
          <w:spacing w:val="-2"/>
        </w:rPr>
        <w:t xml:space="preserve"> </w:t>
      </w:r>
      <w:r>
        <w:t>e</w:t>
      </w:r>
      <w:r>
        <w:rPr>
          <w:spacing w:val="-2"/>
        </w:rPr>
        <w:t xml:space="preserve"> </w:t>
      </w:r>
      <w:r>
        <w:t>passivos,</w:t>
      </w:r>
      <w:r>
        <w:rPr>
          <w:spacing w:val="-4"/>
        </w:rPr>
        <w:t xml:space="preserve"> </w:t>
      </w:r>
      <w:r>
        <w:t>das</w:t>
      </w:r>
      <w:r>
        <w:rPr>
          <w:spacing w:val="-3"/>
        </w:rPr>
        <w:t xml:space="preserve"> </w:t>
      </w:r>
      <w:r>
        <w:t>receitas</w:t>
      </w:r>
      <w:r>
        <w:rPr>
          <w:spacing w:val="-3"/>
        </w:rPr>
        <w:t xml:space="preserve"> </w:t>
      </w:r>
      <w:r>
        <w:t>e</w:t>
      </w:r>
      <w:r>
        <w:rPr>
          <w:spacing w:val="-5"/>
        </w:rPr>
        <w:t xml:space="preserve"> </w:t>
      </w:r>
      <w:r>
        <w:t>despesas</w:t>
      </w:r>
      <w:r>
        <w:rPr>
          <w:spacing w:val="-3"/>
        </w:rPr>
        <w:t xml:space="preserve"> </w:t>
      </w:r>
      <w:r>
        <w:t>e</w:t>
      </w:r>
      <w:r>
        <w:rPr>
          <w:spacing w:val="-5"/>
        </w:rPr>
        <w:t xml:space="preserve"> </w:t>
      </w:r>
      <w:r>
        <w:t>divulgações.</w:t>
      </w:r>
      <w:r>
        <w:rPr>
          <w:spacing w:val="-4"/>
        </w:rPr>
        <w:t xml:space="preserve"> </w:t>
      </w:r>
      <w:r>
        <w:t>Os</w:t>
      </w:r>
      <w:r>
        <w:rPr>
          <w:spacing w:val="-3"/>
        </w:rPr>
        <w:t xml:space="preserve"> </w:t>
      </w:r>
      <w:r>
        <w:t>resultados</w:t>
      </w:r>
      <w:r>
        <w:rPr>
          <w:spacing w:val="-3"/>
        </w:rPr>
        <w:t xml:space="preserve"> </w:t>
      </w:r>
      <w:r>
        <w:t>reais</w:t>
      </w:r>
      <w:r>
        <w:rPr>
          <w:spacing w:val="-3"/>
        </w:rPr>
        <w:t xml:space="preserve"> </w:t>
      </w:r>
      <w:r>
        <w:t>podem</w:t>
      </w:r>
      <w:r>
        <w:rPr>
          <w:spacing w:val="-4"/>
        </w:rPr>
        <w:t xml:space="preserve"> </w:t>
      </w:r>
      <w:r>
        <w:t>divergir dessas estimativas. As estimativas e premissas são revisadas de forma contínua.</w:t>
      </w:r>
    </w:p>
    <w:p w14:paraId="03B6E587" w14:textId="77777777" w:rsidR="006857A9" w:rsidRDefault="006857A9">
      <w:pPr>
        <w:pStyle w:val="Corpodetexto"/>
        <w:spacing w:before="228"/>
      </w:pPr>
    </w:p>
    <w:p w14:paraId="1A901B8D" w14:textId="77777777" w:rsidR="006857A9" w:rsidRDefault="00606FBE">
      <w:pPr>
        <w:pStyle w:val="Ttulo3"/>
        <w:numPr>
          <w:ilvl w:val="0"/>
          <w:numId w:val="9"/>
        </w:numPr>
        <w:tabs>
          <w:tab w:val="left" w:pos="503"/>
        </w:tabs>
        <w:ind w:left="503" w:hanging="359"/>
      </w:pPr>
      <w:r>
        <w:t>BASE</w:t>
      </w:r>
      <w:r>
        <w:rPr>
          <w:spacing w:val="-5"/>
        </w:rPr>
        <w:t xml:space="preserve"> </w:t>
      </w:r>
      <w:r>
        <w:t>DE</w:t>
      </w:r>
      <w:r>
        <w:rPr>
          <w:spacing w:val="-3"/>
        </w:rPr>
        <w:t xml:space="preserve"> </w:t>
      </w:r>
      <w:r>
        <w:rPr>
          <w:spacing w:val="-2"/>
        </w:rPr>
        <w:t>MENSURAÇÃO</w:t>
      </w:r>
    </w:p>
    <w:p w14:paraId="257DA9D8" w14:textId="77777777" w:rsidR="006857A9" w:rsidRDefault="006857A9">
      <w:pPr>
        <w:pStyle w:val="Corpodetexto"/>
        <w:spacing w:before="1"/>
        <w:rPr>
          <w:rFonts w:ascii="Arial"/>
          <w:b/>
        </w:rPr>
      </w:pPr>
    </w:p>
    <w:p w14:paraId="60E99118" w14:textId="77777777" w:rsidR="006857A9" w:rsidRDefault="00606FBE">
      <w:pPr>
        <w:pStyle w:val="Corpodetexto"/>
        <w:ind w:left="144" w:right="423"/>
        <w:jc w:val="both"/>
      </w:pPr>
      <w:r>
        <w:t>As demonstrações financeiras intermediárias foram preparadas com base no custo histórico, exceto quando indicado de outra forma.</w:t>
      </w:r>
    </w:p>
    <w:p w14:paraId="7B702673" w14:textId="77777777" w:rsidR="006857A9" w:rsidRDefault="006857A9">
      <w:pPr>
        <w:pStyle w:val="Corpodetexto"/>
      </w:pPr>
    </w:p>
    <w:p w14:paraId="187FF6BA" w14:textId="77777777" w:rsidR="006857A9" w:rsidRDefault="006857A9">
      <w:pPr>
        <w:pStyle w:val="Corpodetexto"/>
        <w:spacing w:before="93"/>
      </w:pPr>
    </w:p>
    <w:p w14:paraId="0028F53F" w14:textId="77777777" w:rsidR="006857A9" w:rsidRDefault="00606FBE">
      <w:pPr>
        <w:pStyle w:val="Ttulo3"/>
        <w:numPr>
          <w:ilvl w:val="0"/>
          <w:numId w:val="11"/>
        </w:numPr>
        <w:tabs>
          <w:tab w:val="left" w:pos="571"/>
        </w:tabs>
        <w:ind w:hanging="427"/>
      </w:pPr>
      <w:r>
        <w:t>RESUMO</w:t>
      </w:r>
      <w:r>
        <w:rPr>
          <w:spacing w:val="-10"/>
        </w:rPr>
        <w:t xml:space="preserve"> </w:t>
      </w:r>
      <w:r>
        <w:t>DAS</w:t>
      </w:r>
      <w:r>
        <w:rPr>
          <w:spacing w:val="-8"/>
        </w:rPr>
        <w:t xml:space="preserve"> </w:t>
      </w:r>
      <w:r>
        <w:t>PRINCIPAIS</w:t>
      </w:r>
      <w:r>
        <w:rPr>
          <w:spacing w:val="-10"/>
        </w:rPr>
        <w:t xml:space="preserve"> </w:t>
      </w:r>
      <w:r>
        <w:t>POLÍTICAS</w:t>
      </w:r>
      <w:r>
        <w:rPr>
          <w:spacing w:val="-9"/>
        </w:rPr>
        <w:t xml:space="preserve"> </w:t>
      </w:r>
      <w:r>
        <w:rPr>
          <w:spacing w:val="-2"/>
        </w:rPr>
        <w:t>CONTÁBEIS</w:t>
      </w:r>
    </w:p>
    <w:p w14:paraId="3E5523CA" w14:textId="77777777" w:rsidR="006857A9" w:rsidRDefault="00606FBE">
      <w:pPr>
        <w:pStyle w:val="Corpodetexto"/>
        <w:spacing w:before="228"/>
        <w:ind w:left="144" w:right="432"/>
        <w:jc w:val="both"/>
      </w:pPr>
      <w:r>
        <w:t>As</w:t>
      </w:r>
      <w:r>
        <w:rPr>
          <w:spacing w:val="-11"/>
        </w:rPr>
        <w:t xml:space="preserve"> </w:t>
      </w:r>
      <w:r>
        <w:t>práticas</w:t>
      </w:r>
      <w:r>
        <w:rPr>
          <w:spacing w:val="-11"/>
        </w:rPr>
        <w:t xml:space="preserve"> </w:t>
      </w:r>
      <w:r>
        <w:t>contábeis</w:t>
      </w:r>
      <w:r>
        <w:rPr>
          <w:spacing w:val="-9"/>
        </w:rPr>
        <w:t xml:space="preserve"> </w:t>
      </w:r>
      <w:r>
        <w:t>utilizadas</w:t>
      </w:r>
      <w:r>
        <w:rPr>
          <w:spacing w:val="-11"/>
        </w:rPr>
        <w:t xml:space="preserve"> </w:t>
      </w:r>
      <w:r>
        <w:t>na</w:t>
      </w:r>
      <w:r>
        <w:rPr>
          <w:spacing w:val="-10"/>
        </w:rPr>
        <w:t xml:space="preserve"> </w:t>
      </w:r>
      <w:r>
        <w:t>preparação</w:t>
      </w:r>
      <w:r>
        <w:rPr>
          <w:spacing w:val="-11"/>
        </w:rPr>
        <w:t xml:space="preserve"> </w:t>
      </w:r>
      <w:r>
        <w:t>destas</w:t>
      </w:r>
      <w:r>
        <w:rPr>
          <w:spacing w:val="-9"/>
        </w:rPr>
        <w:t xml:space="preserve"> </w:t>
      </w:r>
      <w:r>
        <w:t>demonstrações</w:t>
      </w:r>
      <w:r>
        <w:rPr>
          <w:spacing w:val="-11"/>
        </w:rPr>
        <w:t xml:space="preserve"> </w:t>
      </w:r>
      <w:r>
        <w:t>financeiras</w:t>
      </w:r>
      <w:r>
        <w:rPr>
          <w:spacing w:val="-9"/>
        </w:rPr>
        <w:t xml:space="preserve"> </w:t>
      </w:r>
      <w:r>
        <w:t>intermediárias</w:t>
      </w:r>
      <w:r>
        <w:rPr>
          <w:spacing w:val="-9"/>
        </w:rPr>
        <w:t xml:space="preserve"> </w:t>
      </w:r>
      <w:r>
        <w:t>são</w:t>
      </w:r>
      <w:r>
        <w:rPr>
          <w:spacing w:val="-10"/>
        </w:rPr>
        <w:t xml:space="preserve"> </w:t>
      </w:r>
      <w:r>
        <w:t>as</w:t>
      </w:r>
      <w:r>
        <w:rPr>
          <w:spacing w:val="-9"/>
        </w:rPr>
        <w:t xml:space="preserve"> </w:t>
      </w:r>
      <w:r>
        <w:t>mesmas adotadas na preparação das demonstrações financeiras anuais da EPE relativas ao exercício findo em 31 de dezembro</w:t>
      </w:r>
      <w:r>
        <w:rPr>
          <w:spacing w:val="-3"/>
        </w:rPr>
        <w:t xml:space="preserve"> </w:t>
      </w:r>
      <w:r>
        <w:t>de</w:t>
      </w:r>
      <w:r>
        <w:rPr>
          <w:spacing w:val="-1"/>
        </w:rPr>
        <w:t xml:space="preserve"> </w:t>
      </w:r>
      <w:r>
        <w:t>2025,</w:t>
      </w:r>
      <w:r>
        <w:rPr>
          <w:spacing w:val="-3"/>
        </w:rPr>
        <w:t xml:space="preserve"> </w:t>
      </w:r>
      <w:r>
        <w:t>conforme</w:t>
      </w:r>
      <w:r>
        <w:rPr>
          <w:spacing w:val="-3"/>
        </w:rPr>
        <w:t xml:space="preserve"> </w:t>
      </w:r>
      <w:r>
        <w:t>evidenciada</w:t>
      </w:r>
      <w:r>
        <w:rPr>
          <w:spacing w:val="-3"/>
        </w:rPr>
        <w:t xml:space="preserve"> </w:t>
      </w:r>
      <w:r>
        <w:t>nas</w:t>
      </w:r>
      <w:r>
        <w:rPr>
          <w:spacing w:val="-2"/>
        </w:rPr>
        <w:t xml:space="preserve"> </w:t>
      </w:r>
      <w:r>
        <w:t>referidas</w:t>
      </w:r>
      <w:r>
        <w:rPr>
          <w:spacing w:val="-2"/>
        </w:rPr>
        <w:t xml:space="preserve"> </w:t>
      </w:r>
      <w:r>
        <w:t>demonstrações</w:t>
      </w:r>
      <w:r>
        <w:rPr>
          <w:spacing w:val="-2"/>
        </w:rPr>
        <w:t xml:space="preserve"> </w:t>
      </w:r>
      <w:r>
        <w:t>financeiras</w:t>
      </w:r>
      <w:r>
        <w:rPr>
          <w:spacing w:val="-2"/>
        </w:rPr>
        <w:t xml:space="preserve"> </w:t>
      </w:r>
      <w:r>
        <w:t>e</w:t>
      </w:r>
      <w:r>
        <w:rPr>
          <w:spacing w:val="-3"/>
        </w:rPr>
        <w:t xml:space="preserve"> </w:t>
      </w:r>
      <w:r>
        <w:t>devem</w:t>
      </w:r>
      <w:r>
        <w:rPr>
          <w:spacing w:val="-3"/>
        </w:rPr>
        <w:t xml:space="preserve"> </w:t>
      </w:r>
      <w:r>
        <w:t>ser</w:t>
      </w:r>
      <w:r>
        <w:rPr>
          <w:spacing w:val="-2"/>
        </w:rPr>
        <w:t xml:space="preserve"> </w:t>
      </w:r>
      <w:r>
        <w:t xml:space="preserve">analisadas em </w:t>
      </w:r>
      <w:r>
        <w:rPr>
          <w:spacing w:val="-2"/>
        </w:rPr>
        <w:t>conjunto.</w:t>
      </w:r>
    </w:p>
    <w:p w14:paraId="634AD52C" w14:textId="77777777" w:rsidR="006857A9" w:rsidRDefault="006857A9">
      <w:pPr>
        <w:pStyle w:val="Corpodetexto"/>
        <w:jc w:val="both"/>
        <w:sectPr w:rsidR="006857A9">
          <w:headerReference w:type="default" r:id="rId20"/>
          <w:footerReference w:type="default" r:id="rId21"/>
          <w:pgSz w:w="11910" w:h="16840"/>
          <w:pgMar w:top="1240" w:right="708" w:bottom="480" w:left="708" w:header="567" w:footer="293" w:gutter="0"/>
          <w:cols w:space="720"/>
        </w:sectPr>
      </w:pPr>
    </w:p>
    <w:p w14:paraId="48E0EA93" w14:textId="77777777" w:rsidR="006857A9" w:rsidRDefault="006857A9">
      <w:pPr>
        <w:pStyle w:val="Corpodetexto"/>
        <w:spacing w:before="27"/>
      </w:pPr>
    </w:p>
    <w:p w14:paraId="7793F153" w14:textId="77777777" w:rsidR="006857A9" w:rsidRDefault="00606FBE">
      <w:pPr>
        <w:pStyle w:val="Corpodetexto"/>
        <w:ind w:left="144" w:right="431"/>
        <w:jc w:val="both"/>
      </w:pPr>
      <w:r>
        <w:t>Até</w:t>
      </w:r>
      <w:r>
        <w:rPr>
          <w:spacing w:val="-8"/>
        </w:rPr>
        <w:t xml:space="preserve"> </w:t>
      </w:r>
      <w:r>
        <w:t>o</w:t>
      </w:r>
      <w:r>
        <w:rPr>
          <w:spacing w:val="-8"/>
        </w:rPr>
        <w:t xml:space="preserve"> </w:t>
      </w:r>
      <w:r>
        <w:t>momento,</w:t>
      </w:r>
      <w:r>
        <w:rPr>
          <w:spacing w:val="-5"/>
        </w:rPr>
        <w:t xml:space="preserve"> </w:t>
      </w:r>
      <w:r>
        <w:t>não</w:t>
      </w:r>
      <w:r>
        <w:rPr>
          <w:spacing w:val="-8"/>
        </w:rPr>
        <w:t xml:space="preserve"> </w:t>
      </w:r>
      <w:r>
        <w:t>há</w:t>
      </w:r>
      <w:r>
        <w:rPr>
          <w:spacing w:val="-8"/>
        </w:rPr>
        <w:t xml:space="preserve"> </w:t>
      </w:r>
      <w:r>
        <w:t>mudanças</w:t>
      </w:r>
      <w:r>
        <w:rPr>
          <w:spacing w:val="-7"/>
        </w:rPr>
        <w:t xml:space="preserve"> </w:t>
      </w:r>
      <w:r>
        <w:t>nas</w:t>
      </w:r>
      <w:r>
        <w:rPr>
          <w:spacing w:val="-6"/>
        </w:rPr>
        <w:t xml:space="preserve"> </w:t>
      </w:r>
      <w:r>
        <w:t>normas</w:t>
      </w:r>
      <w:r>
        <w:rPr>
          <w:spacing w:val="-7"/>
        </w:rPr>
        <w:t xml:space="preserve"> </w:t>
      </w:r>
      <w:r>
        <w:t>e</w:t>
      </w:r>
      <w:r>
        <w:rPr>
          <w:spacing w:val="-8"/>
        </w:rPr>
        <w:t xml:space="preserve"> </w:t>
      </w:r>
      <w:r>
        <w:t>emendas</w:t>
      </w:r>
      <w:r>
        <w:rPr>
          <w:spacing w:val="-6"/>
        </w:rPr>
        <w:t xml:space="preserve"> </w:t>
      </w:r>
      <w:r>
        <w:t>emitidas</w:t>
      </w:r>
      <w:r>
        <w:rPr>
          <w:spacing w:val="-7"/>
        </w:rPr>
        <w:t xml:space="preserve"> </w:t>
      </w:r>
      <w:r>
        <w:t>pelo</w:t>
      </w:r>
      <w:r>
        <w:rPr>
          <w:spacing w:val="-8"/>
        </w:rPr>
        <w:t xml:space="preserve"> </w:t>
      </w:r>
      <w:r>
        <w:t>Comitê</w:t>
      </w:r>
      <w:r>
        <w:rPr>
          <w:spacing w:val="-6"/>
        </w:rPr>
        <w:t xml:space="preserve"> </w:t>
      </w:r>
      <w:r>
        <w:t>de</w:t>
      </w:r>
      <w:r>
        <w:rPr>
          <w:spacing w:val="-8"/>
        </w:rPr>
        <w:t xml:space="preserve"> </w:t>
      </w:r>
      <w:r>
        <w:t>Pronunciamentos</w:t>
      </w:r>
      <w:r>
        <w:rPr>
          <w:spacing w:val="-7"/>
        </w:rPr>
        <w:t xml:space="preserve"> </w:t>
      </w:r>
      <w:r>
        <w:t>Contábeis – CPC com vigor a partir do exercício 2026, que possam impactar as demonstrações da companhia.</w:t>
      </w:r>
    </w:p>
    <w:p w14:paraId="019DFAE3" w14:textId="77777777" w:rsidR="006857A9" w:rsidRDefault="006857A9">
      <w:pPr>
        <w:pStyle w:val="Corpodetexto"/>
      </w:pPr>
    </w:p>
    <w:p w14:paraId="24AE8226" w14:textId="77777777" w:rsidR="006857A9" w:rsidRDefault="006857A9">
      <w:pPr>
        <w:pStyle w:val="Corpodetexto"/>
        <w:spacing w:before="2"/>
      </w:pPr>
    </w:p>
    <w:p w14:paraId="55C3C1AC" w14:textId="77777777" w:rsidR="006857A9" w:rsidRDefault="00606FBE">
      <w:pPr>
        <w:pStyle w:val="Ttulo3"/>
        <w:numPr>
          <w:ilvl w:val="0"/>
          <w:numId w:val="11"/>
        </w:numPr>
        <w:tabs>
          <w:tab w:val="left" w:pos="571"/>
        </w:tabs>
        <w:ind w:hanging="427"/>
      </w:pPr>
      <w:r>
        <w:rPr>
          <w:spacing w:val="-2"/>
        </w:rPr>
        <w:t>INSTRUMENTOS</w:t>
      </w:r>
      <w:r>
        <w:rPr>
          <w:spacing w:val="8"/>
        </w:rPr>
        <w:t xml:space="preserve"> </w:t>
      </w:r>
      <w:r>
        <w:rPr>
          <w:spacing w:val="-2"/>
        </w:rPr>
        <w:t>FINANCEIROS</w:t>
      </w:r>
    </w:p>
    <w:p w14:paraId="51E9CEF8" w14:textId="77777777" w:rsidR="006857A9" w:rsidRDefault="00606FBE">
      <w:pPr>
        <w:pStyle w:val="Corpodetexto"/>
        <w:spacing w:before="120" w:line="276" w:lineRule="auto"/>
        <w:ind w:left="144" w:right="423"/>
        <w:jc w:val="both"/>
      </w:pPr>
      <w:r>
        <w:t xml:space="preserve">Um ativo financeiro ou passivo financeiro é inicialmente mensurado ao valor justo, o que normalmente coincide com seu valor de aquisição, mais os custos de transação que são diretamente atribuíveis à sua aquisição ou </w:t>
      </w:r>
      <w:r>
        <w:rPr>
          <w:spacing w:val="-2"/>
        </w:rPr>
        <w:t>emissão.</w:t>
      </w:r>
    </w:p>
    <w:p w14:paraId="11B5DC69" w14:textId="77777777" w:rsidR="006857A9" w:rsidRDefault="00606FBE">
      <w:pPr>
        <w:pStyle w:val="Corpodetexto"/>
        <w:spacing w:before="119"/>
        <w:ind w:left="144"/>
        <w:jc w:val="both"/>
      </w:pPr>
      <w:r>
        <w:t>Os</w:t>
      </w:r>
      <w:r>
        <w:rPr>
          <w:spacing w:val="-8"/>
        </w:rPr>
        <w:t xml:space="preserve"> </w:t>
      </w:r>
      <w:r>
        <w:t>instrumentos</w:t>
      </w:r>
      <w:r>
        <w:rPr>
          <w:spacing w:val="-8"/>
        </w:rPr>
        <w:t xml:space="preserve"> </w:t>
      </w:r>
      <w:r>
        <w:t>financeiros</w:t>
      </w:r>
      <w:r>
        <w:rPr>
          <w:spacing w:val="-8"/>
        </w:rPr>
        <w:t xml:space="preserve"> </w:t>
      </w:r>
      <w:r>
        <w:t>estão</w:t>
      </w:r>
      <w:r>
        <w:rPr>
          <w:spacing w:val="-10"/>
        </w:rPr>
        <w:t xml:space="preserve"> </w:t>
      </w:r>
      <w:r>
        <w:t>classificados</w:t>
      </w:r>
      <w:r>
        <w:rPr>
          <w:spacing w:val="-8"/>
        </w:rPr>
        <w:t xml:space="preserve"> </w:t>
      </w:r>
      <w:r>
        <w:t>e</w:t>
      </w:r>
      <w:r>
        <w:rPr>
          <w:spacing w:val="-9"/>
        </w:rPr>
        <w:t xml:space="preserve"> </w:t>
      </w:r>
      <w:r>
        <w:t>mensurados</w:t>
      </w:r>
      <w:r>
        <w:rPr>
          <w:spacing w:val="-8"/>
        </w:rPr>
        <w:t xml:space="preserve"> </w:t>
      </w:r>
      <w:r>
        <w:t>como</w:t>
      </w:r>
      <w:r>
        <w:rPr>
          <w:spacing w:val="-7"/>
        </w:rPr>
        <w:t xml:space="preserve"> </w:t>
      </w:r>
      <w:r>
        <w:rPr>
          <w:spacing w:val="-2"/>
        </w:rPr>
        <w:t>segue:</w:t>
      </w:r>
    </w:p>
    <w:p w14:paraId="08D5533B" w14:textId="77777777" w:rsidR="006857A9" w:rsidRDefault="006857A9">
      <w:pPr>
        <w:pStyle w:val="Corpodetexto"/>
      </w:pPr>
    </w:p>
    <w:p w14:paraId="7AE6C2EA" w14:textId="77777777" w:rsidR="006857A9" w:rsidRDefault="006857A9">
      <w:pPr>
        <w:pStyle w:val="Corpodetexto"/>
        <w:spacing w:before="188"/>
      </w:pPr>
    </w:p>
    <w:tbl>
      <w:tblPr>
        <w:tblStyle w:val="TableNormal"/>
        <w:tblW w:w="0" w:type="auto"/>
        <w:tblInd w:w="101" w:type="dxa"/>
        <w:tblLayout w:type="fixed"/>
        <w:tblLook w:val="01E0" w:firstRow="1" w:lastRow="1" w:firstColumn="1" w:lastColumn="1" w:noHBand="0" w:noVBand="0"/>
      </w:tblPr>
      <w:tblGrid>
        <w:gridCol w:w="4386"/>
        <w:gridCol w:w="3379"/>
        <w:gridCol w:w="2257"/>
      </w:tblGrid>
      <w:tr w:rsidR="006857A9" w14:paraId="5E5FE21F" w14:textId="77777777">
        <w:trPr>
          <w:trHeight w:val="471"/>
        </w:trPr>
        <w:tc>
          <w:tcPr>
            <w:tcW w:w="4386" w:type="dxa"/>
          </w:tcPr>
          <w:p w14:paraId="01D08BF7" w14:textId="77777777" w:rsidR="006857A9" w:rsidRDefault="00606FBE">
            <w:pPr>
              <w:pStyle w:val="TableParagraph"/>
              <w:spacing w:line="223" w:lineRule="exact"/>
              <w:ind w:left="119"/>
              <w:rPr>
                <w:rFonts w:ascii="Arial"/>
                <w:b/>
                <w:sz w:val="20"/>
              </w:rPr>
            </w:pPr>
            <w:r>
              <w:rPr>
                <w:rFonts w:ascii="Arial"/>
                <w:b/>
                <w:sz w:val="20"/>
              </w:rPr>
              <w:t>Ativos</w:t>
            </w:r>
            <w:r>
              <w:rPr>
                <w:rFonts w:ascii="Arial"/>
                <w:b/>
                <w:spacing w:val="-11"/>
                <w:sz w:val="20"/>
              </w:rPr>
              <w:t xml:space="preserve"> </w:t>
            </w:r>
            <w:r>
              <w:rPr>
                <w:rFonts w:ascii="Arial"/>
                <w:b/>
                <w:spacing w:val="-2"/>
                <w:sz w:val="20"/>
              </w:rPr>
              <w:t>Financeiros</w:t>
            </w:r>
          </w:p>
          <w:p w14:paraId="38962712" w14:textId="77777777" w:rsidR="006857A9" w:rsidRDefault="00606FBE">
            <w:pPr>
              <w:pStyle w:val="TableParagraph"/>
              <w:spacing w:before="15" w:line="214" w:lineRule="exact"/>
              <w:ind w:left="119"/>
              <w:rPr>
                <w:rFonts w:ascii="Arial"/>
                <w:b/>
                <w:sz w:val="20"/>
              </w:rPr>
            </w:pPr>
            <w:r>
              <w:rPr>
                <w:rFonts w:ascii="Arial"/>
                <w:b/>
                <w:sz w:val="20"/>
                <w:u w:val="single"/>
              </w:rPr>
              <w:t>Custo</w:t>
            </w:r>
            <w:r>
              <w:rPr>
                <w:rFonts w:ascii="Arial"/>
                <w:b/>
                <w:spacing w:val="-6"/>
                <w:sz w:val="20"/>
                <w:u w:val="single"/>
              </w:rPr>
              <w:t xml:space="preserve"> </w:t>
            </w:r>
            <w:r>
              <w:rPr>
                <w:rFonts w:ascii="Arial"/>
                <w:b/>
                <w:spacing w:val="-2"/>
                <w:sz w:val="20"/>
                <w:u w:val="single"/>
              </w:rPr>
              <w:t>amortizado</w:t>
            </w:r>
          </w:p>
        </w:tc>
        <w:tc>
          <w:tcPr>
            <w:tcW w:w="3379" w:type="dxa"/>
          </w:tcPr>
          <w:p w14:paraId="7365BB0D" w14:textId="77777777" w:rsidR="006857A9" w:rsidRDefault="00606FBE">
            <w:pPr>
              <w:pStyle w:val="TableParagraph"/>
              <w:tabs>
                <w:tab w:val="left" w:pos="1015"/>
              </w:tabs>
              <w:spacing w:line="223" w:lineRule="exact"/>
              <w:ind w:right="96"/>
              <w:jc w:val="right"/>
              <w:rPr>
                <w:rFonts w:ascii="Arial"/>
                <w:b/>
                <w:sz w:val="20"/>
              </w:rPr>
            </w:pPr>
            <w:r>
              <w:rPr>
                <w:rFonts w:ascii="Arial"/>
                <w:b/>
                <w:sz w:val="20"/>
                <w:u w:val="single"/>
              </w:rPr>
              <w:tab/>
            </w:r>
            <w:r>
              <w:rPr>
                <w:rFonts w:ascii="Arial"/>
                <w:b/>
                <w:spacing w:val="-2"/>
                <w:sz w:val="20"/>
                <w:u w:val="single"/>
              </w:rPr>
              <w:t>30/06/2026</w:t>
            </w:r>
            <w:r>
              <w:rPr>
                <w:rFonts w:ascii="Arial"/>
                <w:b/>
                <w:spacing w:val="40"/>
                <w:sz w:val="20"/>
                <w:u w:val="single"/>
              </w:rPr>
              <w:t xml:space="preserve"> </w:t>
            </w:r>
          </w:p>
        </w:tc>
        <w:tc>
          <w:tcPr>
            <w:tcW w:w="2257" w:type="dxa"/>
          </w:tcPr>
          <w:p w14:paraId="20C5C694" w14:textId="77777777" w:rsidR="006857A9" w:rsidRDefault="00606FBE">
            <w:pPr>
              <w:pStyle w:val="TableParagraph"/>
              <w:tabs>
                <w:tab w:val="left" w:pos="1058"/>
              </w:tabs>
              <w:spacing w:line="223" w:lineRule="exact"/>
              <w:ind w:right="62"/>
              <w:jc w:val="right"/>
              <w:rPr>
                <w:rFonts w:ascii="Arial"/>
                <w:b/>
                <w:sz w:val="20"/>
              </w:rPr>
            </w:pPr>
            <w:r>
              <w:rPr>
                <w:rFonts w:ascii="Arial"/>
                <w:b/>
                <w:sz w:val="20"/>
                <w:u w:val="single"/>
              </w:rPr>
              <w:tab/>
            </w:r>
            <w:r>
              <w:rPr>
                <w:rFonts w:ascii="Arial"/>
                <w:b/>
                <w:spacing w:val="-2"/>
                <w:sz w:val="20"/>
                <w:u w:val="single"/>
              </w:rPr>
              <w:t>31/12/2025</w:t>
            </w:r>
            <w:r>
              <w:rPr>
                <w:rFonts w:ascii="Arial"/>
                <w:b/>
                <w:spacing w:val="40"/>
                <w:sz w:val="20"/>
                <w:u w:val="single"/>
              </w:rPr>
              <w:t xml:space="preserve"> </w:t>
            </w:r>
          </w:p>
        </w:tc>
      </w:tr>
      <w:tr w:rsidR="006857A9" w14:paraId="1602734E" w14:textId="77777777">
        <w:trPr>
          <w:trHeight w:val="237"/>
        </w:trPr>
        <w:tc>
          <w:tcPr>
            <w:tcW w:w="4386" w:type="dxa"/>
          </w:tcPr>
          <w:p w14:paraId="1F72AE9C" w14:textId="77777777" w:rsidR="006857A9" w:rsidRDefault="00606FBE">
            <w:pPr>
              <w:pStyle w:val="TableParagraph"/>
              <w:spacing w:line="218" w:lineRule="exact"/>
              <w:ind w:left="119"/>
              <w:rPr>
                <w:sz w:val="20"/>
              </w:rPr>
            </w:pPr>
            <w:r>
              <w:rPr>
                <w:sz w:val="20"/>
              </w:rPr>
              <w:t>Caixa</w:t>
            </w:r>
            <w:r>
              <w:rPr>
                <w:spacing w:val="-6"/>
                <w:sz w:val="20"/>
              </w:rPr>
              <w:t xml:space="preserve"> </w:t>
            </w:r>
            <w:r>
              <w:rPr>
                <w:sz w:val="20"/>
              </w:rPr>
              <w:t>e</w:t>
            </w:r>
            <w:r>
              <w:rPr>
                <w:spacing w:val="-7"/>
                <w:sz w:val="20"/>
              </w:rPr>
              <w:t xml:space="preserve"> </w:t>
            </w:r>
            <w:r>
              <w:rPr>
                <w:sz w:val="20"/>
              </w:rPr>
              <w:t>equivalentes</w:t>
            </w:r>
            <w:r>
              <w:rPr>
                <w:spacing w:val="-7"/>
                <w:sz w:val="20"/>
              </w:rPr>
              <w:t xml:space="preserve"> </w:t>
            </w:r>
            <w:r>
              <w:rPr>
                <w:sz w:val="20"/>
              </w:rPr>
              <w:t>de</w:t>
            </w:r>
            <w:r>
              <w:rPr>
                <w:spacing w:val="-7"/>
                <w:sz w:val="20"/>
              </w:rPr>
              <w:t xml:space="preserve"> </w:t>
            </w:r>
            <w:r>
              <w:rPr>
                <w:spacing w:val="-4"/>
                <w:sz w:val="20"/>
              </w:rPr>
              <w:t>caixa</w:t>
            </w:r>
          </w:p>
        </w:tc>
        <w:tc>
          <w:tcPr>
            <w:tcW w:w="3379" w:type="dxa"/>
          </w:tcPr>
          <w:p w14:paraId="0DA14701" w14:textId="77777777" w:rsidR="006857A9" w:rsidRDefault="00606FBE">
            <w:pPr>
              <w:pStyle w:val="TableParagraph"/>
              <w:tabs>
                <w:tab w:val="left" w:pos="1406"/>
              </w:tabs>
              <w:spacing w:line="218" w:lineRule="exact"/>
              <w:ind w:right="96"/>
              <w:jc w:val="right"/>
              <w:rPr>
                <w:sz w:val="20"/>
              </w:rPr>
            </w:pPr>
            <w:r>
              <w:rPr>
                <w:sz w:val="20"/>
                <w:u w:val="single"/>
              </w:rPr>
              <w:tab/>
            </w:r>
            <w:r>
              <w:rPr>
                <w:spacing w:val="-2"/>
                <w:sz w:val="20"/>
                <w:u w:val="single"/>
              </w:rPr>
              <w:t>33.419</w:t>
            </w:r>
            <w:r>
              <w:rPr>
                <w:spacing w:val="40"/>
                <w:sz w:val="20"/>
                <w:u w:val="single"/>
              </w:rPr>
              <w:t xml:space="preserve"> </w:t>
            </w:r>
          </w:p>
        </w:tc>
        <w:tc>
          <w:tcPr>
            <w:tcW w:w="2257" w:type="dxa"/>
          </w:tcPr>
          <w:p w14:paraId="7F2DAAE8" w14:textId="77777777" w:rsidR="006857A9" w:rsidRDefault="00606FBE">
            <w:pPr>
              <w:pStyle w:val="TableParagraph"/>
              <w:tabs>
                <w:tab w:val="left" w:pos="1447"/>
              </w:tabs>
              <w:spacing w:line="218" w:lineRule="exact"/>
              <w:ind w:right="62"/>
              <w:jc w:val="right"/>
              <w:rPr>
                <w:sz w:val="20"/>
              </w:rPr>
            </w:pPr>
            <w:r>
              <w:rPr>
                <w:sz w:val="20"/>
                <w:u w:val="single"/>
              </w:rPr>
              <w:tab/>
            </w:r>
            <w:r>
              <w:rPr>
                <w:spacing w:val="-2"/>
                <w:sz w:val="20"/>
                <w:u w:val="single"/>
              </w:rPr>
              <w:t>44.517</w:t>
            </w:r>
            <w:r>
              <w:rPr>
                <w:spacing w:val="40"/>
                <w:sz w:val="20"/>
                <w:u w:val="single"/>
              </w:rPr>
              <w:t xml:space="preserve"> </w:t>
            </w:r>
          </w:p>
        </w:tc>
      </w:tr>
      <w:tr w:rsidR="006857A9" w14:paraId="2C7AAF7D" w14:textId="77777777">
        <w:trPr>
          <w:trHeight w:val="356"/>
        </w:trPr>
        <w:tc>
          <w:tcPr>
            <w:tcW w:w="4386" w:type="dxa"/>
          </w:tcPr>
          <w:p w14:paraId="770E35E6" w14:textId="77777777" w:rsidR="006857A9" w:rsidRDefault="006857A9">
            <w:pPr>
              <w:pStyle w:val="TableParagraph"/>
              <w:rPr>
                <w:rFonts w:ascii="Times New Roman"/>
                <w:sz w:val="18"/>
              </w:rPr>
            </w:pPr>
          </w:p>
        </w:tc>
        <w:tc>
          <w:tcPr>
            <w:tcW w:w="3379" w:type="dxa"/>
          </w:tcPr>
          <w:p w14:paraId="7736AC17" w14:textId="77777777" w:rsidR="006857A9" w:rsidRDefault="00606FBE">
            <w:pPr>
              <w:pStyle w:val="TableParagraph"/>
              <w:spacing w:before="4"/>
              <w:ind w:right="165"/>
              <w:jc w:val="right"/>
              <w:rPr>
                <w:rFonts w:ascii="Arial"/>
                <w:b/>
                <w:sz w:val="20"/>
              </w:rPr>
            </w:pPr>
            <w:r>
              <w:rPr>
                <w:rFonts w:ascii="Arial"/>
                <w:b/>
                <w:spacing w:val="-2"/>
                <w:sz w:val="20"/>
              </w:rPr>
              <w:t>33.419</w:t>
            </w:r>
          </w:p>
        </w:tc>
        <w:tc>
          <w:tcPr>
            <w:tcW w:w="2257" w:type="dxa"/>
          </w:tcPr>
          <w:p w14:paraId="0774F228" w14:textId="77777777" w:rsidR="006857A9" w:rsidRDefault="00606FBE">
            <w:pPr>
              <w:pStyle w:val="TableParagraph"/>
              <w:spacing w:before="4"/>
              <w:ind w:right="135"/>
              <w:jc w:val="right"/>
              <w:rPr>
                <w:rFonts w:ascii="Arial"/>
                <w:b/>
                <w:sz w:val="20"/>
              </w:rPr>
            </w:pPr>
            <w:r>
              <w:rPr>
                <w:rFonts w:ascii="Arial"/>
                <w:b/>
                <w:spacing w:val="-2"/>
                <w:sz w:val="20"/>
              </w:rPr>
              <w:t>44.517</w:t>
            </w:r>
          </w:p>
        </w:tc>
      </w:tr>
      <w:tr w:rsidR="006857A9" w14:paraId="31D01624" w14:textId="77777777">
        <w:trPr>
          <w:trHeight w:val="693"/>
        </w:trPr>
        <w:tc>
          <w:tcPr>
            <w:tcW w:w="4386" w:type="dxa"/>
          </w:tcPr>
          <w:p w14:paraId="79AB28C5" w14:textId="77777777" w:rsidR="006857A9" w:rsidRDefault="00606FBE">
            <w:pPr>
              <w:pStyle w:val="TableParagraph"/>
              <w:spacing w:before="115"/>
              <w:ind w:left="119" w:right="2215"/>
              <w:rPr>
                <w:rFonts w:ascii="Arial"/>
                <w:b/>
                <w:sz w:val="20"/>
              </w:rPr>
            </w:pPr>
            <w:r>
              <w:rPr>
                <w:rFonts w:ascii="Arial"/>
                <w:b/>
                <w:sz w:val="20"/>
              </w:rPr>
              <w:t>Passivos</w:t>
            </w:r>
            <w:r>
              <w:rPr>
                <w:rFonts w:ascii="Arial"/>
                <w:b/>
                <w:spacing w:val="-14"/>
                <w:sz w:val="20"/>
              </w:rPr>
              <w:t xml:space="preserve"> </w:t>
            </w:r>
            <w:r>
              <w:rPr>
                <w:rFonts w:ascii="Arial"/>
                <w:b/>
                <w:sz w:val="20"/>
              </w:rPr>
              <w:t xml:space="preserve">Financeiros </w:t>
            </w:r>
            <w:r>
              <w:rPr>
                <w:rFonts w:ascii="Arial"/>
                <w:b/>
                <w:sz w:val="20"/>
                <w:u w:val="single"/>
              </w:rPr>
              <w:t>Custo amortizado</w:t>
            </w:r>
          </w:p>
        </w:tc>
        <w:tc>
          <w:tcPr>
            <w:tcW w:w="3379" w:type="dxa"/>
          </w:tcPr>
          <w:p w14:paraId="36481004" w14:textId="77777777" w:rsidR="006857A9" w:rsidRDefault="006857A9">
            <w:pPr>
              <w:pStyle w:val="TableParagraph"/>
              <w:rPr>
                <w:rFonts w:ascii="Times New Roman"/>
                <w:sz w:val="18"/>
              </w:rPr>
            </w:pPr>
          </w:p>
        </w:tc>
        <w:tc>
          <w:tcPr>
            <w:tcW w:w="2257" w:type="dxa"/>
          </w:tcPr>
          <w:p w14:paraId="059B4C70" w14:textId="77777777" w:rsidR="006857A9" w:rsidRDefault="006857A9">
            <w:pPr>
              <w:pStyle w:val="TableParagraph"/>
              <w:rPr>
                <w:rFonts w:ascii="Times New Roman"/>
                <w:sz w:val="18"/>
              </w:rPr>
            </w:pPr>
          </w:p>
        </w:tc>
      </w:tr>
      <w:tr w:rsidR="006857A9" w14:paraId="5C3A3806" w14:textId="77777777">
        <w:trPr>
          <w:trHeight w:val="344"/>
        </w:trPr>
        <w:tc>
          <w:tcPr>
            <w:tcW w:w="4386" w:type="dxa"/>
          </w:tcPr>
          <w:p w14:paraId="16EE386D" w14:textId="77777777" w:rsidR="006857A9" w:rsidRDefault="00606FBE">
            <w:pPr>
              <w:pStyle w:val="TableParagraph"/>
              <w:spacing w:before="110" w:line="214" w:lineRule="exact"/>
              <w:ind w:left="119"/>
              <w:rPr>
                <w:sz w:val="20"/>
              </w:rPr>
            </w:pPr>
            <w:r>
              <w:rPr>
                <w:spacing w:val="-2"/>
                <w:sz w:val="20"/>
              </w:rPr>
              <w:t>Fornecedores</w:t>
            </w:r>
          </w:p>
        </w:tc>
        <w:tc>
          <w:tcPr>
            <w:tcW w:w="3379" w:type="dxa"/>
          </w:tcPr>
          <w:p w14:paraId="4BF75CCD" w14:textId="77777777" w:rsidR="006857A9" w:rsidRDefault="00606FBE">
            <w:pPr>
              <w:pStyle w:val="TableParagraph"/>
              <w:spacing w:before="110" w:line="214" w:lineRule="exact"/>
              <w:ind w:right="165"/>
              <w:jc w:val="right"/>
              <w:rPr>
                <w:sz w:val="20"/>
              </w:rPr>
            </w:pPr>
            <w:r>
              <w:rPr>
                <w:spacing w:val="-2"/>
                <w:sz w:val="20"/>
              </w:rPr>
              <w:t>1.165</w:t>
            </w:r>
          </w:p>
        </w:tc>
        <w:tc>
          <w:tcPr>
            <w:tcW w:w="2257" w:type="dxa"/>
          </w:tcPr>
          <w:p w14:paraId="6BB00EF2" w14:textId="77777777" w:rsidR="006857A9" w:rsidRDefault="00606FBE">
            <w:pPr>
              <w:pStyle w:val="TableParagraph"/>
              <w:spacing w:before="110" w:line="214" w:lineRule="exact"/>
              <w:ind w:right="135"/>
              <w:jc w:val="right"/>
              <w:rPr>
                <w:sz w:val="20"/>
              </w:rPr>
            </w:pPr>
            <w:r>
              <w:rPr>
                <w:spacing w:val="-5"/>
                <w:sz w:val="20"/>
              </w:rPr>
              <w:t>196</w:t>
            </w:r>
          </w:p>
        </w:tc>
      </w:tr>
      <w:tr w:rsidR="006857A9" w14:paraId="411B2A4C" w14:textId="77777777">
        <w:trPr>
          <w:trHeight w:val="235"/>
        </w:trPr>
        <w:tc>
          <w:tcPr>
            <w:tcW w:w="4386" w:type="dxa"/>
          </w:tcPr>
          <w:p w14:paraId="40841D6A" w14:textId="77777777" w:rsidR="006857A9" w:rsidRDefault="00606FBE">
            <w:pPr>
              <w:pStyle w:val="TableParagraph"/>
              <w:spacing w:line="215" w:lineRule="exact"/>
              <w:ind w:left="119"/>
              <w:rPr>
                <w:sz w:val="20"/>
              </w:rPr>
            </w:pPr>
            <w:r>
              <w:rPr>
                <w:spacing w:val="-2"/>
                <w:sz w:val="20"/>
              </w:rPr>
              <w:t>Arrendamentos</w:t>
            </w:r>
          </w:p>
        </w:tc>
        <w:tc>
          <w:tcPr>
            <w:tcW w:w="3379" w:type="dxa"/>
          </w:tcPr>
          <w:p w14:paraId="2769402E" w14:textId="77777777" w:rsidR="006857A9" w:rsidRDefault="00606FBE">
            <w:pPr>
              <w:pStyle w:val="TableParagraph"/>
              <w:tabs>
                <w:tab w:val="left" w:pos="1403"/>
              </w:tabs>
              <w:spacing w:line="215" w:lineRule="exact"/>
              <w:ind w:right="96"/>
              <w:jc w:val="right"/>
              <w:rPr>
                <w:sz w:val="20"/>
              </w:rPr>
            </w:pPr>
            <w:r>
              <w:rPr>
                <w:sz w:val="20"/>
                <w:u w:val="single"/>
              </w:rPr>
              <w:tab/>
            </w:r>
            <w:r>
              <w:rPr>
                <w:spacing w:val="-2"/>
                <w:sz w:val="20"/>
                <w:u w:val="single"/>
              </w:rPr>
              <w:t>13.511</w:t>
            </w:r>
            <w:r>
              <w:rPr>
                <w:spacing w:val="40"/>
                <w:sz w:val="20"/>
                <w:u w:val="single"/>
              </w:rPr>
              <w:t xml:space="preserve"> </w:t>
            </w:r>
          </w:p>
        </w:tc>
        <w:tc>
          <w:tcPr>
            <w:tcW w:w="2257" w:type="dxa"/>
          </w:tcPr>
          <w:p w14:paraId="0BCFE1EE" w14:textId="77777777" w:rsidR="006857A9" w:rsidRDefault="00606FBE">
            <w:pPr>
              <w:pStyle w:val="TableParagraph"/>
              <w:tabs>
                <w:tab w:val="left" w:pos="1447"/>
              </w:tabs>
              <w:spacing w:line="215" w:lineRule="exact"/>
              <w:ind w:right="61"/>
              <w:jc w:val="right"/>
              <w:rPr>
                <w:sz w:val="20"/>
              </w:rPr>
            </w:pPr>
            <w:r>
              <w:rPr>
                <w:sz w:val="20"/>
                <w:u w:val="single"/>
              </w:rPr>
              <w:tab/>
            </w:r>
            <w:r>
              <w:rPr>
                <w:spacing w:val="-2"/>
                <w:sz w:val="20"/>
                <w:u w:val="single"/>
              </w:rPr>
              <w:t>15.021</w:t>
            </w:r>
            <w:r>
              <w:rPr>
                <w:spacing w:val="40"/>
                <w:sz w:val="20"/>
                <w:u w:val="single"/>
              </w:rPr>
              <w:t xml:space="preserve"> </w:t>
            </w:r>
          </w:p>
        </w:tc>
      </w:tr>
      <w:tr w:rsidR="006857A9" w14:paraId="54185347" w14:textId="77777777">
        <w:trPr>
          <w:trHeight w:val="355"/>
        </w:trPr>
        <w:tc>
          <w:tcPr>
            <w:tcW w:w="4386" w:type="dxa"/>
          </w:tcPr>
          <w:p w14:paraId="4A328059" w14:textId="77777777" w:rsidR="006857A9" w:rsidRDefault="006857A9">
            <w:pPr>
              <w:pStyle w:val="TableParagraph"/>
              <w:rPr>
                <w:rFonts w:ascii="Times New Roman"/>
                <w:sz w:val="18"/>
              </w:rPr>
            </w:pPr>
          </w:p>
        </w:tc>
        <w:tc>
          <w:tcPr>
            <w:tcW w:w="3379" w:type="dxa"/>
          </w:tcPr>
          <w:p w14:paraId="0E72AEE7" w14:textId="77777777" w:rsidR="006857A9" w:rsidRDefault="00606FBE">
            <w:pPr>
              <w:pStyle w:val="TableParagraph"/>
              <w:tabs>
                <w:tab w:val="left" w:pos="1415"/>
              </w:tabs>
              <w:spacing w:before="1"/>
              <w:ind w:right="96"/>
              <w:jc w:val="right"/>
              <w:rPr>
                <w:rFonts w:ascii="Arial"/>
                <w:b/>
                <w:sz w:val="20"/>
              </w:rPr>
            </w:pPr>
            <w:r>
              <w:rPr>
                <w:rFonts w:ascii="Arial"/>
                <w:b/>
                <w:sz w:val="20"/>
                <w:u w:val="single"/>
              </w:rPr>
              <w:tab/>
            </w:r>
            <w:r>
              <w:rPr>
                <w:rFonts w:ascii="Arial"/>
                <w:b/>
                <w:spacing w:val="-2"/>
                <w:sz w:val="20"/>
                <w:u w:val="single"/>
              </w:rPr>
              <w:t>14.676</w:t>
            </w:r>
            <w:r>
              <w:rPr>
                <w:rFonts w:ascii="Arial"/>
                <w:b/>
                <w:spacing w:val="40"/>
                <w:sz w:val="20"/>
                <w:u w:val="single"/>
              </w:rPr>
              <w:t xml:space="preserve"> </w:t>
            </w:r>
          </w:p>
        </w:tc>
        <w:tc>
          <w:tcPr>
            <w:tcW w:w="2257" w:type="dxa"/>
          </w:tcPr>
          <w:p w14:paraId="60AC7BDA" w14:textId="77777777" w:rsidR="006857A9" w:rsidRDefault="00606FBE">
            <w:pPr>
              <w:pStyle w:val="TableParagraph"/>
              <w:tabs>
                <w:tab w:val="left" w:pos="1464"/>
              </w:tabs>
              <w:spacing w:before="1"/>
              <w:ind w:right="61"/>
              <w:jc w:val="right"/>
              <w:rPr>
                <w:rFonts w:ascii="Arial"/>
                <w:b/>
                <w:sz w:val="20"/>
              </w:rPr>
            </w:pPr>
            <w:r>
              <w:rPr>
                <w:rFonts w:ascii="Arial"/>
                <w:b/>
                <w:sz w:val="20"/>
                <w:u w:val="single"/>
              </w:rPr>
              <w:tab/>
            </w:r>
            <w:r>
              <w:rPr>
                <w:rFonts w:ascii="Arial"/>
                <w:b/>
                <w:spacing w:val="-2"/>
                <w:sz w:val="20"/>
                <w:u w:val="single"/>
              </w:rPr>
              <w:t>15.217</w:t>
            </w:r>
            <w:r>
              <w:rPr>
                <w:rFonts w:ascii="Arial"/>
                <w:b/>
                <w:spacing w:val="40"/>
                <w:sz w:val="20"/>
                <w:u w:val="single"/>
              </w:rPr>
              <w:t xml:space="preserve"> </w:t>
            </w:r>
          </w:p>
        </w:tc>
      </w:tr>
      <w:tr w:rsidR="006857A9" w14:paraId="2EA539EB" w14:textId="77777777">
        <w:trPr>
          <w:trHeight w:val="346"/>
        </w:trPr>
        <w:tc>
          <w:tcPr>
            <w:tcW w:w="4386" w:type="dxa"/>
          </w:tcPr>
          <w:p w14:paraId="443FB903" w14:textId="77777777" w:rsidR="006857A9" w:rsidRDefault="00606FBE">
            <w:pPr>
              <w:pStyle w:val="TableParagraph"/>
              <w:spacing w:before="116" w:line="210" w:lineRule="exact"/>
              <w:ind w:left="50"/>
              <w:rPr>
                <w:sz w:val="20"/>
              </w:rPr>
            </w:pPr>
            <w:r>
              <w:rPr>
                <w:sz w:val="20"/>
              </w:rPr>
              <w:t>Caixa</w:t>
            </w:r>
            <w:r>
              <w:rPr>
                <w:spacing w:val="37"/>
                <w:sz w:val="20"/>
              </w:rPr>
              <w:t xml:space="preserve"> </w:t>
            </w:r>
            <w:r>
              <w:rPr>
                <w:sz w:val="20"/>
              </w:rPr>
              <w:t>e</w:t>
            </w:r>
            <w:r>
              <w:rPr>
                <w:spacing w:val="38"/>
                <w:sz w:val="20"/>
              </w:rPr>
              <w:t xml:space="preserve"> </w:t>
            </w:r>
            <w:r>
              <w:rPr>
                <w:sz w:val="20"/>
              </w:rPr>
              <w:t>fornecedores</w:t>
            </w:r>
            <w:r>
              <w:rPr>
                <w:spacing w:val="39"/>
                <w:sz w:val="20"/>
              </w:rPr>
              <w:t xml:space="preserve"> </w:t>
            </w:r>
            <w:r>
              <w:rPr>
                <w:sz w:val="20"/>
              </w:rPr>
              <w:t>-</w:t>
            </w:r>
            <w:r>
              <w:rPr>
                <w:spacing w:val="40"/>
                <w:sz w:val="20"/>
              </w:rPr>
              <w:t xml:space="preserve"> </w:t>
            </w:r>
            <w:r>
              <w:rPr>
                <w:sz w:val="20"/>
              </w:rPr>
              <w:t>Decorrem</w:t>
            </w:r>
            <w:r>
              <w:rPr>
                <w:spacing w:val="35"/>
                <w:sz w:val="20"/>
              </w:rPr>
              <w:t xml:space="preserve"> </w:t>
            </w:r>
            <w:r>
              <w:rPr>
                <w:spacing w:val="-2"/>
                <w:sz w:val="20"/>
              </w:rPr>
              <w:t>diretamente</w:t>
            </w:r>
          </w:p>
        </w:tc>
        <w:tc>
          <w:tcPr>
            <w:tcW w:w="3379" w:type="dxa"/>
          </w:tcPr>
          <w:p w14:paraId="5BA98958" w14:textId="77777777" w:rsidR="006857A9" w:rsidRDefault="00606FBE">
            <w:pPr>
              <w:pStyle w:val="TableParagraph"/>
              <w:spacing w:before="116" w:line="210" w:lineRule="exact"/>
              <w:ind w:right="46"/>
              <w:jc w:val="right"/>
              <w:rPr>
                <w:sz w:val="20"/>
              </w:rPr>
            </w:pPr>
            <w:r>
              <w:rPr>
                <w:sz w:val="20"/>
              </w:rPr>
              <w:t>das</w:t>
            </w:r>
            <w:r>
              <w:rPr>
                <w:spacing w:val="40"/>
                <w:sz w:val="20"/>
              </w:rPr>
              <w:t xml:space="preserve"> </w:t>
            </w:r>
            <w:r>
              <w:rPr>
                <w:sz w:val="20"/>
              </w:rPr>
              <w:t>operações</w:t>
            </w:r>
            <w:r>
              <w:rPr>
                <w:spacing w:val="35"/>
                <w:sz w:val="20"/>
              </w:rPr>
              <w:t xml:space="preserve"> </w:t>
            </w:r>
            <w:r>
              <w:rPr>
                <w:sz w:val="20"/>
              </w:rPr>
              <w:t>da</w:t>
            </w:r>
            <w:r>
              <w:rPr>
                <w:spacing w:val="41"/>
                <w:sz w:val="20"/>
              </w:rPr>
              <w:t xml:space="preserve"> </w:t>
            </w:r>
            <w:r>
              <w:rPr>
                <w:sz w:val="20"/>
              </w:rPr>
              <w:t>Empresa,</w:t>
            </w:r>
            <w:r>
              <w:rPr>
                <w:spacing w:val="37"/>
                <w:sz w:val="20"/>
              </w:rPr>
              <w:t xml:space="preserve"> </w:t>
            </w:r>
            <w:r>
              <w:rPr>
                <w:spacing w:val="-2"/>
                <w:sz w:val="20"/>
              </w:rPr>
              <w:t>sendo</w:t>
            </w:r>
          </w:p>
        </w:tc>
        <w:tc>
          <w:tcPr>
            <w:tcW w:w="2257" w:type="dxa"/>
          </w:tcPr>
          <w:p w14:paraId="1206EC55" w14:textId="77777777" w:rsidR="006857A9" w:rsidRDefault="00606FBE">
            <w:pPr>
              <w:pStyle w:val="TableParagraph"/>
              <w:spacing w:before="116" w:line="210" w:lineRule="exact"/>
              <w:ind w:right="47"/>
              <w:jc w:val="right"/>
              <w:rPr>
                <w:sz w:val="20"/>
              </w:rPr>
            </w:pPr>
            <w:r>
              <w:rPr>
                <w:sz w:val="20"/>
              </w:rPr>
              <w:t>mensurados</w:t>
            </w:r>
            <w:r>
              <w:rPr>
                <w:spacing w:val="33"/>
                <w:sz w:val="20"/>
              </w:rPr>
              <w:t xml:space="preserve"> </w:t>
            </w:r>
            <w:r>
              <w:rPr>
                <w:sz w:val="20"/>
              </w:rPr>
              <w:t>pelo</w:t>
            </w:r>
            <w:r>
              <w:rPr>
                <w:spacing w:val="33"/>
                <w:sz w:val="20"/>
              </w:rPr>
              <w:t xml:space="preserve"> </w:t>
            </w:r>
            <w:r>
              <w:rPr>
                <w:spacing w:val="-2"/>
                <w:sz w:val="20"/>
              </w:rPr>
              <w:t>custo</w:t>
            </w:r>
          </w:p>
        </w:tc>
      </w:tr>
    </w:tbl>
    <w:p w14:paraId="13ABB953" w14:textId="77777777" w:rsidR="006857A9" w:rsidRDefault="00606FBE">
      <w:pPr>
        <w:pStyle w:val="Corpodetexto"/>
        <w:spacing w:before="4"/>
        <w:ind w:left="144" w:right="431"/>
        <w:jc w:val="both"/>
      </w:pPr>
      <w:r>
        <w:t>amortizado</w:t>
      </w:r>
      <w:r>
        <w:rPr>
          <w:spacing w:val="-14"/>
        </w:rPr>
        <w:t xml:space="preserve"> </w:t>
      </w:r>
      <w:r>
        <w:t>e</w:t>
      </w:r>
      <w:r>
        <w:rPr>
          <w:spacing w:val="-14"/>
        </w:rPr>
        <w:t xml:space="preserve"> </w:t>
      </w:r>
      <w:r>
        <w:t>estão</w:t>
      </w:r>
      <w:r>
        <w:rPr>
          <w:spacing w:val="-14"/>
        </w:rPr>
        <w:t xml:space="preserve"> </w:t>
      </w:r>
      <w:r>
        <w:t>registrados</w:t>
      </w:r>
      <w:r>
        <w:rPr>
          <w:spacing w:val="-14"/>
        </w:rPr>
        <w:t xml:space="preserve"> </w:t>
      </w:r>
      <w:r>
        <w:t>pelo</w:t>
      </w:r>
      <w:r>
        <w:rPr>
          <w:spacing w:val="-14"/>
        </w:rPr>
        <w:t xml:space="preserve"> </w:t>
      </w:r>
      <w:r>
        <w:t>seu</w:t>
      </w:r>
      <w:r>
        <w:rPr>
          <w:spacing w:val="-14"/>
        </w:rPr>
        <w:t xml:space="preserve"> </w:t>
      </w:r>
      <w:r>
        <w:t>valor</w:t>
      </w:r>
      <w:r>
        <w:rPr>
          <w:spacing w:val="-14"/>
        </w:rPr>
        <w:t xml:space="preserve"> </w:t>
      </w:r>
      <w:r>
        <w:t>original,</w:t>
      </w:r>
      <w:r>
        <w:rPr>
          <w:spacing w:val="-14"/>
        </w:rPr>
        <w:t xml:space="preserve"> </w:t>
      </w:r>
      <w:r>
        <w:t>deduzido</w:t>
      </w:r>
      <w:r>
        <w:rPr>
          <w:spacing w:val="-14"/>
        </w:rPr>
        <w:t xml:space="preserve"> </w:t>
      </w:r>
      <w:r>
        <w:t>de</w:t>
      </w:r>
      <w:r>
        <w:rPr>
          <w:spacing w:val="-13"/>
        </w:rPr>
        <w:t xml:space="preserve"> </w:t>
      </w:r>
      <w:r>
        <w:t>provisão</w:t>
      </w:r>
      <w:r>
        <w:rPr>
          <w:spacing w:val="-14"/>
        </w:rPr>
        <w:t xml:space="preserve"> </w:t>
      </w:r>
      <w:r>
        <w:t>para</w:t>
      </w:r>
      <w:r>
        <w:rPr>
          <w:spacing w:val="-14"/>
        </w:rPr>
        <w:t xml:space="preserve"> </w:t>
      </w:r>
      <w:r>
        <w:t>perdas</w:t>
      </w:r>
      <w:r>
        <w:rPr>
          <w:spacing w:val="-14"/>
        </w:rPr>
        <w:t xml:space="preserve"> </w:t>
      </w:r>
      <w:r>
        <w:t>e</w:t>
      </w:r>
      <w:r>
        <w:rPr>
          <w:spacing w:val="-14"/>
        </w:rPr>
        <w:t xml:space="preserve"> </w:t>
      </w:r>
      <w:r>
        <w:t>ajuste</w:t>
      </w:r>
      <w:r>
        <w:rPr>
          <w:spacing w:val="-14"/>
        </w:rPr>
        <w:t xml:space="preserve"> </w:t>
      </w:r>
      <w:r>
        <w:t>a</w:t>
      </w:r>
      <w:r>
        <w:rPr>
          <w:spacing w:val="-14"/>
        </w:rPr>
        <w:t xml:space="preserve"> </w:t>
      </w:r>
      <w:r>
        <w:t>valor</w:t>
      </w:r>
      <w:r>
        <w:rPr>
          <w:spacing w:val="-14"/>
        </w:rPr>
        <w:t xml:space="preserve"> </w:t>
      </w:r>
      <w:r>
        <w:t>presente quando aplicável. O custo histórico reflete o valor justo de mensuração.</w:t>
      </w:r>
    </w:p>
    <w:p w14:paraId="3DF16D89" w14:textId="77777777" w:rsidR="006857A9" w:rsidRDefault="006857A9">
      <w:pPr>
        <w:pStyle w:val="Corpodetexto"/>
        <w:spacing w:before="229"/>
      </w:pPr>
    </w:p>
    <w:p w14:paraId="7203E613" w14:textId="77777777" w:rsidR="006857A9" w:rsidRDefault="00606FBE">
      <w:pPr>
        <w:pStyle w:val="Ttulo3"/>
        <w:numPr>
          <w:ilvl w:val="0"/>
          <w:numId w:val="11"/>
        </w:numPr>
        <w:tabs>
          <w:tab w:val="left" w:pos="571"/>
        </w:tabs>
        <w:ind w:hanging="427"/>
      </w:pPr>
      <w:r>
        <w:t>CAIXA</w:t>
      </w:r>
      <w:r>
        <w:rPr>
          <w:spacing w:val="-6"/>
        </w:rPr>
        <w:t xml:space="preserve"> </w:t>
      </w:r>
      <w:r>
        <w:t>E</w:t>
      </w:r>
      <w:r>
        <w:rPr>
          <w:spacing w:val="-6"/>
        </w:rPr>
        <w:t xml:space="preserve"> </w:t>
      </w:r>
      <w:r>
        <w:t>EQUIVALENTES</w:t>
      </w:r>
      <w:r>
        <w:rPr>
          <w:spacing w:val="-5"/>
        </w:rPr>
        <w:t xml:space="preserve"> </w:t>
      </w:r>
      <w:r>
        <w:t>DE</w:t>
      </w:r>
      <w:r>
        <w:rPr>
          <w:spacing w:val="-7"/>
        </w:rPr>
        <w:t xml:space="preserve"> </w:t>
      </w:r>
      <w:r>
        <w:rPr>
          <w:spacing w:val="-4"/>
        </w:rPr>
        <w:t>CAIXA</w:t>
      </w:r>
    </w:p>
    <w:p w14:paraId="1A9E67C8" w14:textId="77777777" w:rsidR="006857A9" w:rsidRDefault="006857A9">
      <w:pPr>
        <w:pStyle w:val="Corpodetexto"/>
        <w:spacing w:before="1"/>
        <w:rPr>
          <w:rFonts w:ascii="Arial"/>
          <w:b/>
        </w:rPr>
      </w:pPr>
    </w:p>
    <w:p w14:paraId="4A002751" w14:textId="77777777" w:rsidR="006857A9" w:rsidRDefault="00606FBE">
      <w:pPr>
        <w:pStyle w:val="Corpodetexto"/>
        <w:ind w:left="144" w:right="433"/>
        <w:jc w:val="both"/>
      </w:pPr>
      <w:r>
        <w:t>Os</w:t>
      </w:r>
      <w:r>
        <w:rPr>
          <w:spacing w:val="-12"/>
        </w:rPr>
        <w:t xml:space="preserve"> </w:t>
      </w:r>
      <w:r>
        <w:t>recursos</w:t>
      </w:r>
      <w:r>
        <w:rPr>
          <w:spacing w:val="-13"/>
        </w:rPr>
        <w:t xml:space="preserve"> </w:t>
      </w:r>
      <w:r>
        <w:t>estão</w:t>
      </w:r>
      <w:r>
        <w:rPr>
          <w:spacing w:val="-14"/>
        </w:rPr>
        <w:t xml:space="preserve"> </w:t>
      </w:r>
      <w:r>
        <w:t>identificados</w:t>
      </w:r>
      <w:r>
        <w:rPr>
          <w:spacing w:val="-12"/>
        </w:rPr>
        <w:t xml:space="preserve"> </w:t>
      </w:r>
      <w:r>
        <w:t>por</w:t>
      </w:r>
      <w:r>
        <w:rPr>
          <w:spacing w:val="-13"/>
        </w:rPr>
        <w:t xml:space="preserve"> </w:t>
      </w:r>
      <w:r>
        <w:t>fontes</w:t>
      </w:r>
      <w:r>
        <w:rPr>
          <w:spacing w:val="-13"/>
        </w:rPr>
        <w:t xml:space="preserve"> </w:t>
      </w:r>
      <w:r>
        <w:t>e</w:t>
      </w:r>
      <w:r>
        <w:rPr>
          <w:spacing w:val="-14"/>
        </w:rPr>
        <w:t xml:space="preserve"> </w:t>
      </w:r>
      <w:r>
        <w:t>vinculações</w:t>
      </w:r>
      <w:r>
        <w:rPr>
          <w:spacing w:val="-12"/>
        </w:rPr>
        <w:t xml:space="preserve"> </w:t>
      </w:r>
      <w:r>
        <w:t>oriundas</w:t>
      </w:r>
      <w:r>
        <w:rPr>
          <w:spacing w:val="-12"/>
        </w:rPr>
        <w:t xml:space="preserve"> </w:t>
      </w:r>
      <w:r>
        <w:t>do</w:t>
      </w:r>
      <w:r>
        <w:rPr>
          <w:spacing w:val="-12"/>
        </w:rPr>
        <w:t xml:space="preserve"> </w:t>
      </w:r>
      <w:r>
        <w:t>Tesouro</w:t>
      </w:r>
      <w:r>
        <w:rPr>
          <w:spacing w:val="-11"/>
        </w:rPr>
        <w:t xml:space="preserve"> </w:t>
      </w:r>
      <w:r>
        <w:t>Nacional</w:t>
      </w:r>
      <w:r>
        <w:rPr>
          <w:spacing w:val="-14"/>
        </w:rPr>
        <w:t xml:space="preserve"> </w:t>
      </w:r>
      <w:r>
        <w:t>(a)</w:t>
      </w:r>
      <w:r>
        <w:rPr>
          <w:spacing w:val="-13"/>
        </w:rPr>
        <w:t xml:space="preserve"> </w:t>
      </w:r>
      <w:r>
        <w:t>e</w:t>
      </w:r>
      <w:r>
        <w:rPr>
          <w:spacing w:val="-11"/>
        </w:rPr>
        <w:t xml:space="preserve"> </w:t>
      </w:r>
      <w:r>
        <w:t>por</w:t>
      </w:r>
      <w:r>
        <w:rPr>
          <w:spacing w:val="-13"/>
        </w:rPr>
        <w:t xml:space="preserve"> </w:t>
      </w:r>
      <w:r>
        <w:t>fontes</w:t>
      </w:r>
      <w:r>
        <w:rPr>
          <w:spacing w:val="-12"/>
        </w:rPr>
        <w:t xml:space="preserve"> </w:t>
      </w:r>
      <w:r>
        <w:t>de</w:t>
      </w:r>
      <w:r>
        <w:rPr>
          <w:spacing w:val="-14"/>
        </w:rPr>
        <w:t xml:space="preserve"> </w:t>
      </w:r>
      <w:r>
        <w:t>origem próprias (b), destinam-se principalmente ao pagamento de fornecedores, pessoal próprio e pessoal cedido de outras empresas estatais e de órgãos públicos, encargos sociais e previdência privada, vencíveis no início do mês seguinte, em consonância com as Programações Financeiras enviadas ao MME.</w:t>
      </w:r>
    </w:p>
    <w:p w14:paraId="02F12918" w14:textId="77777777" w:rsidR="006857A9" w:rsidRDefault="006857A9">
      <w:pPr>
        <w:pStyle w:val="Corpodetexto"/>
        <w:spacing w:before="34"/>
      </w:pPr>
    </w:p>
    <w:tbl>
      <w:tblPr>
        <w:tblStyle w:val="TableNormal"/>
        <w:tblW w:w="0" w:type="auto"/>
        <w:tblInd w:w="151" w:type="dxa"/>
        <w:tblLayout w:type="fixed"/>
        <w:tblLook w:val="01E0" w:firstRow="1" w:lastRow="1" w:firstColumn="1" w:lastColumn="1" w:noHBand="0" w:noVBand="0"/>
      </w:tblPr>
      <w:tblGrid>
        <w:gridCol w:w="6309"/>
        <w:gridCol w:w="164"/>
        <w:gridCol w:w="2110"/>
        <w:gridCol w:w="1415"/>
      </w:tblGrid>
      <w:tr w:rsidR="006857A9" w14:paraId="1B847241" w14:textId="77777777">
        <w:trPr>
          <w:trHeight w:val="249"/>
        </w:trPr>
        <w:tc>
          <w:tcPr>
            <w:tcW w:w="6309" w:type="dxa"/>
            <w:tcBorders>
              <w:bottom w:val="single" w:sz="4" w:space="0" w:color="000000"/>
            </w:tcBorders>
          </w:tcPr>
          <w:p w14:paraId="78C228F3" w14:textId="77777777" w:rsidR="006857A9" w:rsidRDefault="00606FBE">
            <w:pPr>
              <w:pStyle w:val="TableParagraph"/>
              <w:spacing w:line="223" w:lineRule="exact"/>
              <w:ind w:left="69"/>
              <w:rPr>
                <w:rFonts w:ascii="Arial" w:hAnsi="Arial"/>
                <w:b/>
                <w:sz w:val="20"/>
              </w:rPr>
            </w:pPr>
            <w:r>
              <w:rPr>
                <w:rFonts w:ascii="Arial" w:hAnsi="Arial"/>
                <w:b/>
                <w:spacing w:val="-2"/>
                <w:sz w:val="20"/>
              </w:rPr>
              <w:t>Descrição</w:t>
            </w:r>
          </w:p>
        </w:tc>
        <w:tc>
          <w:tcPr>
            <w:tcW w:w="164" w:type="dxa"/>
            <w:tcBorders>
              <w:bottom w:val="single" w:sz="4" w:space="0" w:color="000000"/>
            </w:tcBorders>
          </w:tcPr>
          <w:p w14:paraId="4BA9EB10" w14:textId="77777777" w:rsidR="006857A9" w:rsidRDefault="006857A9">
            <w:pPr>
              <w:pStyle w:val="TableParagraph"/>
              <w:rPr>
                <w:rFonts w:ascii="Times New Roman"/>
                <w:sz w:val="18"/>
              </w:rPr>
            </w:pPr>
          </w:p>
        </w:tc>
        <w:tc>
          <w:tcPr>
            <w:tcW w:w="2110" w:type="dxa"/>
            <w:tcBorders>
              <w:bottom w:val="single" w:sz="4" w:space="0" w:color="000000"/>
            </w:tcBorders>
          </w:tcPr>
          <w:p w14:paraId="50ABAE3C" w14:textId="77777777" w:rsidR="006857A9" w:rsidRDefault="00606FBE">
            <w:pPr>
              <w:pStyle w:val="TableParagraph"/>
              <w:spacing w:line="223" w:lineRule="exact"/>
              <w:ind w:right="341"/>
              <w:jc w:val="right"/>
              <w:rPr>
                <w:rFonts w:ascii="Arial"/>
                <w:b/>
                <w:sz w:val="20"/>
              </w:rPr>
            </w:pPr>
            <w:r>
              <w:rPr>
                <w:rFonts w:ascii="Arial"/>
                <w:b/>
                <w:spacing w:val="-2"/>
                <w:sz w:val="20"/>
              </w:rPr>
              <w:t>30/06/2026</w:t>
            </w:r>
          </w:p>
        </w:tc>
        <w:tc>
          <w:tcPr>
            <w:tcW w:w="1415" w:type="dxa"/>
            <w:tcBorders>
              <w:bottom w:val="single" w:sz="4" w:space="0" w:color="000000"/>
            </w:tcBorders>
          </w:tcPr>
          <w:p w14:paraId="65482370" w14:textId="77777777" w:rsidR="006857A9" w:rsidRDefault="00606FBE">
            <w:pPr>
              <w:pStyle w:val="TableParagraph"/>
              <w:spacing w:line="223" w:lineRule="exact"/>
              <w:ind w:right="74"/>
              <w:jc w:val="right"/>
              <w:rPr>
                <w:rFonts w:ascii="Arial"/>
                <w:b/>
                <w:sz w:val="20"/>
              </w:rPr>
            </w:pPr>
            <w:r>
              <w:rPr>
                <w:rFonts w:ascii="Arial"/>
                <w:b/>
                <w:spacing w:val="-2"/>
                <w:sz w:val="20"/>
              </w:rPr>
              <w:t>31/12/2025</w:t>
            </w:r>
          </w:p>
        </w:tc>
      </w:tr>
      <w:tr w:rsidR="006857A9" w14:paraId="7D363A1B" w14:textId="77777777">
        <w:trPr>
          <w:trHeight w:val="297"/>
        </w:trPr>
        <w:tc>
          <w:tcPr>
            <w:tcW w:w="6309" w:type="dxa"/>
            <w:tcBorders>
              <w:top w:val="single" w:sz="4" w:space="0" w:color="000000"/>
              <w:bottom w:val="dotted" w:sz="4" w:space="0" w:color="000000"/>
            </w:tcBorders>
          </w:tcPr>
          <w:p w14:paraId="431FF70A" w14:textId="77777777" w:rsidR="006857A9" w:rsidRDefault="00606FBE">
            <w:pPr>
              <w:pStyle w:val="TableParagraph"/>
              <w:spacing w:before="33"/>
              <w:ind w:left="69"/>
              <w:rPr>
                <w:sz w:val="20"/>
              </w:rPr>
            </w:pPr>
            <w:r>
              <w:rPr>
                <w:sz w:val="20"/>
              </w:rPr>
              <w:t>A</w:t>
            </w:r>
            <w:r>
              <w:rPr>
                <w:spacing w:val="-7"/>
                <w:sz w:val="20"/>
              </w:rPr>
              <w:t xml:space="preserve"> </w:t>
            </w:r>
            <w:r>
              <w:rPr>
                <w:sz w:val="20"/>
              </w:rPr>
              <w:t>-</w:t>
            </w:r>
            <w:r>
              <w:rPr>
                <w:spacing w:val="-6"/>
                <w:sz w:val="20"/>
              </w:rPr>
              <w:t xml:space="preserve"> </w:t>
            </w:r>
            <w:r>
              <w:rPr>
                <w:sz w:val="20"/>
              </w:rPr>
              <w:t>Recursos</w:t>
            </w:r>
            <w:r>
              <w:rPr>
                <w:spacing w:val="-5"/>
                <w:sz w:val="20"/>
              </w:rPr>
              <w:t xml:space="preserve"> </w:t>
            </w:r>
            <w:r>
              <w:rPr>
                <w:sz w:val="20"/>
              </w:rPr>
              <w:t>do</w:t>
            </w:r>
            <w:r>
              <w:rPr>
                <w:spacing w:val="-4"/>
                <w:sz w:val="20"/>
              </w:rPr>
              <w:t xml:space="preserve"> </w:t>
            </w:r>
            <w:r>
              <w:rPr>
                <w:sz w:val="20"/>
              </w:rPr>
              <w:t>Tesouro</w:t>
            </w:r>
            <w:r>
              <w:rPr>
                <w:spacing w:val="-4"/>
                <w:sz w:val="20"/>
              </w:rPr>
              <w:t xml:space="preserve"> </w:t>
            </w:r>
            <w:r>
              <w:rPr>
                <w:sz w:val="20"/>
              </w:rPr>
              <w:t>Nacional</w:t>
            </w:r>
            <w:r>
              <w:rPr>
                <w:spacing w:val="-7"/>
                <w:sz w:val="20"/>
              </w:rPr>
              <w:t xml:space="preserve"> </w:t>
            </w:r>
            <w:r>
              <w:rPr>
                <w:sz w:val="20"/>
              </w:rPr>
              <w:t>(Conta</w:t>
            </w:r>
            <w:r>
              <w:rPr>
                <w:spacing w:val="-5"/>
                <w:sz w:val="20"/>
              </w:rPr>
              <w:t xml:space="preserve"> </w:t>
            </w:r>
            <w:r>
              <w:rPr>
                <w:sz w:val="20"/>
              </w:rPr>
              <w:t>Limite</w:t>
            </w:r>
            <w:r>
              <w:rPr>
                <w:spacing w:val="-7"/>
                <w:sz w:val="20"/>
              </w:rPr>
              <w:t xml:space="preserve"> </w:t>
            </w:r>
            <w:r>
              <w:rPr>
                <w:sz w:val="20"/>
              </w:rPr>
              <w:t>de</w:t>
            </w:r>
            <w:r>
              <w:rPr>
                <w:spacing w:val="-6"/>
                <w:sz w:val="20"/>
              </w:rPr>
              <w:t xml:space="preserve"> </w:t>
            </w:r>
            <w:r>
              <w:rPr>
                <w:spacing w:val="-2"/>
                <w:sz w:val="20"/>
              </w:rPr>
              <w:t>Saque)</w:t>
            </w:r>
          </w:p>
        </w:tc>
        <w:tc>
          <w:tcPr>
            <w:tcW w:w="164" w:type="dxa"/>
            <w:tcBorders>
              <w:top w:val="single" w:sz="4" w:space="0" w:color="000000"/>
              <w:bottom w:val="dotted" w:sz="4" w:space="0" w:color="000000"/>
            </w:tcBorders>
          </w:tcPr>
          <w:p w14:paraId="3C5502CA" w14:textId="77777777" w:rsidR="006857A9" w:rsidRDefault="006857A9">
            <w:pPr>
              <w:pStyle w:val="TableParagraph"/>
              <w:rPr>
                <w:rFonts w:ascii="Times New Roman"/>
                <w:sz w:val="18"/>
              </w:rPr>
            </w:pPr>
          </w:p>
        </w:tc>
        <w:tc>
          <w:tcPr>
            <w:tcW w:w="2110" w:type="dxa"/>
            <w:tcBorders>
              <w:top w:val="single" w:sz="4" w:space="0" w:color="000000"/>
              <w:bottom w:val="dotted" w:sz="4" w:space="0" w:color="000000"/>
            </w:tcBorders>
          </w:tcPr>
          <w:p w14:paraId="2458D627" w14:textId="77777777" w:rsidR="006857A9" w:rsidRDefault="00606FBE">
            <w:pPr>
              <w:pStyle w:val="TableParagraph"/>
              <w:spacing w:before="33"/>
              <w:ind w:right="342"/>
              <w:jc w:val="right"/>
              <w:rPr>
                <w:sz w:val="20"/>
              </w:rPr>
            </w:pPr>
            <w:r>
              <w:rPr>
                <w:spacing w:val="-2"/>
                <w:sz w:val="20"/>
              </w:rPr>
              <w:t>13.646</w:t>
            </w:r>
          </w:p>
        </w:tc>
        <w:tc>
          <w:tcPr>
            <w:tcW w:w="1415" w:type="dxa"/>
            <w:tcBorders>
              <w:top w:val="single" w:sz="4" w:space="0" w:color="000000"/>
              <w:bottom w:val="dotted" w:sz="4" w:space="0" w:color="000000"/>
            </w:tcBorders>
          </w:tcPr>
          <w:p w14:paraId="7F1C56AD" w14:textId="77777777" w:rsidR="006857A9" w:rsidRDefault="00606FBE">
            <w:pPr>
              <w:pStyle w:val="TableParagraph"/>
              <w:spacing w:before="33"/>
              <w:ind w:right="74"/>
              <w:jc w:val="right"/>
              <w:rPr>
                <w:sz w:val="20"/>
              </w:rPr>
            </w:pPr>
            <w:r>
              <w:rPr>
                <w:spacing w:val="-2"/>
                <w:sz w:val="20"/>
              </w:rPr>
              <w:t>7.061</w:t>
            </w:r>
          </w:p>
        </w:tc>
      </w:tr>
      <w:tr w:rsidR="006857A9" w14:paraId="7B8C346F" w14:textId="77777777">
        <w:trPr>
          <w:trHeight w:val="294"/>
        </w:trPr>
        <w:tc>
          <w:tcPr>
            <w:tcW w:w="6309" w:type="dxa"/>
            <w:tcBorders>
              <w:top w:val="dotted" w:sz="4" w:space="0" w:color="000000"/>
              <w:bottom w:val="single" w:sz="8" w:space="0" w:color="000000"/>
            </w:tcBorders>
          </w:tcPr>
          <w:p w14:paraId="24602967" w14:textId="77777777" w:rsidR="006857A9" w:rsidRDefault="00606FBE">
            <w:pPr>
              <w:pStyle w:val="TableParagraph"/>
              <w:spacing w:before="30"/>
              <w:ind w:left="69"/>
              <w:rPr>
                <w:sz w:val="20"/>
              </w:rPr>
            </w:pPr>
            <w:r>
              <w:rPr>
                <w:sz w:val="20"/>
              </w:rPr>
              <w:t>B</w:t>
            </w:r>
            <w:r>
              <w:rPr>
                <w:spacing w:val="-6"/>
                <w:sz w:val="20"/>
              </w:rPr>
              <w:t xml:space="preserve"> </w:t>
            </w:r>
            <w:r>
              <w:rPr>
                <w:sz w:val="20"/>
              </w:rPr>
              <w:t>-</w:t>
            </w:r>
            <w:r>
              <w:rPr>
                <w:spacing w:val="-3"/>
                <w:sz w:val="20"/>
              </w:rPr>
              <w:t xml:space="preserve"> </w:t>
            </w:r>
            <w:r>
              <w:rPr>
                <w:sz w:val="20"/>
              </w:rPr>
              <w:t>Recursos</w:t>
            </w:r>
            <w:r>
              <w:rPr>
                <w:spacing w:val="-3"/>
                <w:sz w:val="20"/>
              </w:rPr>
              <w:t xml:space="preserve"> </w:t>
            </w:r>
            <w:r>
              <w:rPr>
                <w:spacing w:val="-2"/>
                <w:sz w:val="20"/>
              </w:rPr>
              <w:t>Próprios</w:t>
            </w:r>
          </w:p>
        </w:tc>
        <w:tc>
          <w:tcPr>
            <w:tcW w:w="164" w:type="dxa"/>
            <w:tcBorders>
              <w:top w:val="dotted" w:sz="4" w:space="0" w:color="000000"/>
            </w:tcBorders>
          </w:tcPr>
          <w:p w14:paraId="1821172F" w14:textId="77777777" w:rsidR="006857A9" w:rsidRDefault="006857A9">
            <w:pPr>
              <w:pStyle w:val="TableParagraph"/>
              <w:rPr>
                <w:rFonts w:ascii="Times New Roman"/>
                <w:sz w:val="18"/>
              </w:rPr>
            </w:pPr>
          </w:p>
        </w:tc>
        <w:tc>
          <w:tcPr>
            <w:tcW w:w="2110" w:type="dxa"/>
            <w:tcBorders>
              <w:top w:val="dotted" w:sz="4" w:space="0" w:color="000000"/>
              <w:bottom w:val="single" w:sz="8" w:space="0" w:color="000000"/>
            </w:tcBorders>
          </w:tcPr>
          <w:p w14:paraId="4883137B" w14:textId="77777777" w:rsidR="006857A9" w:rsidRDefault="00606FBE">
            <w:pPr>
              <w:pStyle w:val="TableParagraph"/>
              <w:spacing w:before="30"/>
              <w:ind w:right="342"/>
              <w:jc w:val="right"/>
              <w:rPr>
                <w:sz w:val="20"/>
              </w:rPr>
            </w:pPr>
            <w:r>
              <w:rPr>
                <w:spacing w:val="-2"/>
                <w:sz w:val="20"/>
              </w:rPr>
              <w:t>19.773</w:t>
            </w:r>
          </w:p>
        </w:tc>
        <w:tc>
          <w:tcPr>
            <w:tcW w:w="1415" w:type="dxa"/>
            <w:tcBorders>
              <w:top w:val="dotted" w:sz="4" w:space="0" w:color="000000"/>
              <w:bottom w:val="single" w:sz="8" w:space="0" w:color="000000"/>
            </w:tcBorders>
          </w:tcPr>
          <w:p w14:paraId="678F325E" w14:textId="77777777" w:rsidR="006857A9" w:rsidRDefault="00606FBE">
            <w:pPr>
              <w:pStyle w:val="TableParagraph"/>
              <w:spacing w:before="30"/>
              <w:ind w:right="74"/>
              <w:jc w:val="right"/>
              <w:rPr>
                <w:sz w:val="20"/>
              </w:rPr>
            </w:pPr>
            <w:r>
              <w:rPr>
                <w:spacing w:val="-2"/>
                <w:sz w:val="20"/>
              </w:rPr>
              <w:t>37.456</w:t>
            </w:r>
          </w:p>
        </w:tc>
      </w:tr>
      <w:tr w:rsidR="006857A9" w14:paraId="606A6267" w14:textId="77777777">
        <w:trPr>
          <w:trHeight w:val="265"/>
        </w:trPr>
        <w:tc>
          <w:tcPr>
            <w:tcW w:w="6309" w:type="dxa"/>
            <w:tcBorders>
              <w:top w:val="single" w:sz="8" w:space="0" w:color="000000"/>
            </w:tcBorders>
          </w:tcPr>
          <w:p w14:paraId="4CC482EE" w14:textId="77777777" w:rsidR="006857A9" w:rsidRDefault="00606FBE">
            <w:pPr>
              <w:pStyle w:val="TableParagraph"/>
              <w:spacing w:before="35" w:line="210" w:lineRule="exact"/>
              <w:ind w:left="69"/>
              <w:rPr>
                <w:rFonts w:ascii="Arial"/>
                <w:b/>
                <w:sz w:val="20"/>
              </w:rPr>
            </w:pPr>
            <w:r>
              <w:rPr>
                <w:rFonts w:ascii="Arial"/>
                <w:b/>
                <w:spacing w:val="-2"/>
                <w:sz w:val="20"/>
              </w:rPr>
              <w:t>Total</w:t>
            </w:r>
          </w:p>
        </w:tc>
        <w:tc>
          <w:tcPr>
            <w:tcW w:w="164" w:type="dxa"/>
          </w:tcPr>
          <w:p w14:paraId="29DFC100" w14:textId="77777777" w:rsidR="006857A9" w:rsidRDefault="006857A9">
            <w:pPr>
              <w:pStyle w:val="TableParagraph"/>
              <w:rPr>
                <w:rFonts w:ascii="Times New Roman"/>
                <w:sz w:val="18"/>
              </w:rPr>
            </w:pPr>
          </w:p>
        </w:tc>
        <w:tc>
          <w:tcPr>
            <w:tcW w:w="2110" w:type="dxa"/>
            <w:tcBorders>
              <w:top w:val="single" w:sz="8" w:space="0" w:color="000000"/>
            </w:tcBorders>
          </w:tcPr>
          <w:p w14:paraId="07FBDCFE" w14:textId="77777777" w:rsidR="006857A9" w:rsidRDefault="00606FBE">
            <w:pPr>
              <w:pStyle w:val="TableParagraph"/>
              <w:spacing w:before="35" w:line="210" w:lineRule="exact"/>
              <w:ind w:right="342"/>
              <w:jc w:val="right"/>
              <w:rPr>
                <w:rFonts w:ascii="Arial"/>
                <w:b/>
                <w:sz w:val="20"/>
              </w:rPr>
            </w:pPr>
            <w:r>
              <w:rPr>
                <w:rFonts w:ascii="Arial"/>
                <w:b/>
                <w:spacing w:val="-2"/>
                <w:sz w:val="20"/>
              </w:rPr>
              <w:t>33.419</w:t>
            </w:r>
          </w:p>
        </w:tc>
        <w:tc>
          <w:tcPr>
            <w:tcW w:w="1415" w:type="dxa"/>
            <w:tcBorders>
              <w:top w:val="single" w:sz="8" w:space="0" w:color="000000"/>
            </w:tcBorders>
          </w:tcPr>
          <w:p w14:paraId="6459B465" w14:textId="77777777" w:rsidR="006857A9" w:rsidRDefault="00606FBE">
            <w:pPr>
              <w:pStyle w:val="TableParagraph"/>
              <w:spacing w:before="35" w:line="210" w:lineRule="exact"/>
              <w:ind w:right="74"/>
              <w:jc w:val="right"/>
              <w:rPr>
                <w:rFonts w:ascii="Arial"/>
                <w:b/>
                <w:sz w:val="20"/>
              </w:rPr>
            </w:pPr>
            <w:r>
              <w:rPr>
                <w:rFonts w:ascii="Arial"/>
                <w:b/>
                <w:spacing w:val="-2"/>
                <w:sz w:val="20"/>
              </w:rPr>
              <w:t>44.517</w:t>
            </w:r>
          </w:p>
        </w:tc>
      </w:tr>
    </w:tbl>
    <w:p w14:paraId="6C4DEFD8" w14:textId="77777777" w:rsidR="006857A9" w:rsidRDefault="00606FBE">
      <w:pPr>
        <w:spacing w:before="35"/>
        <w:ind w:left="144"/>
        <w:jc w:val="both"/>
        <w:rPr>
          <w:rFonts w:ascii="Arial" w:hAnsi="Arial"/>
          <w:i/>
          <w:sz w:val="16"/>
        </w:rPr>
      </w:pPr>
      <w:r>
        <w:rPr>
          <w:rFonts w:ascii="Arial" w:hAnsi="Arial"/>
          <w:i/>
          <w:sz w:val="16"/>
        </w:rPr>
        <w:t>A</w:t>
      </w:r>
      <w:r>
        <w:rPr>
          <w:rFonts w:ascii="Arial" w:hAnsi="Arial"/>
          <w:i/>
          <w:spacing w:val="-5"/>
          <w:sz w:val="16"/>
        </w:rPr>
        <w:t xml:space="preserve"> </w:t>
      </w:r>
      <w:r>
        <w:rPr>
          <w:rFonts w:ascii="Arial" w:hAnsi="Arial"/>
          <w:i/>
          <w:sz w:val="16"/>
        </w:rPr>
        <w:t>variação</w:t>
      </w:r>
      <w:r>
        <w:rPr>
          <w:rFonts w:ascii="Arial" w:hAnsi="Arial"/>
          <w:i/>
          <w:spacing w:val="-4"/>
          <w:sz w:val="16"/>
        </w:rPr>
        <w:t xml:space="preserve"> </w:t>
      </w:r>
      <w:r>
        <w:rPr>
          <w:rFonts w:ascii="Arial" w:hAnsi="Arial"/>
          <w:i/>
          <w:sz w:val="16"/>
        </w:rPr>
        <w:t>da</w:t>
      </w:r>
      <w:r>
        <w:rPr>
          <w:rFonts w:ascii="Arial" w:hAnsi="Arial"/>
          <w:i/>
          <w:spacing w:val="-6"/>
          <w:sz w:val="16"/>
        </w:rPr>
        <w:t xml:space="preserve"> </w:t>
      </w:r>
      <w:r>
        <w:rPr>
          <w:rFonts w:ascii="Arial" w:hAnsi="Arial"/>
          <w:i/>
          <w:sz w:val="16"/>
        </w:rPr>
        <w:t>conta</w:t>
      </w:r>
      <w:r>
        <w:rPr>
          <w:rFonts w:ascii="Arial" w:hAnsi="Arial"/>
          <w:i/>
          <w:spacing w:val="-4"/>
          <w:sz w:val="16"/>
        </w:rPr>
        <w:t xml:space="preserve"> </w:t>
      </w:r>
      <w:r>
        <w:rPr>
          <w:rFonts w:ascii="Arial" w:hAnsi="Arial"/>
          <w:i/>
          <w:sz w:val="16"/>
        </w:rPr>
        <w:t>de</w:t>
      </w:r>
      <w:r>
        <w:rPr>
          <w:rFonts w:ascii="Arial" w:hAnsi="Arial"/>
          <w:i/>
          <w:spacing w:val="-4"/>
          <w:sz w:val="16"/>
        </w:rPr>
        <w:t xml:space="preserve"> </w:t>
      </w:r>
      <w:r>
        <w:rPr>
          <w:rFonts w:ascii="Arial" w:hAnsi="Arial"/>
          <w:i/>
          <w:sz w:val="16"/>
        </w:rPr>
        <w:t>recursos</w:t>
      </w:r>
      <w:r>
        <w:rPr>
          <w:rFonts w:ascii="Arial" w:hAnsi="Arial"/>
          <w:i/>
          <w:spacing w:val="-2"/>
          <w:sz w:val="16"/>
        </w:rPr>
        <w:t xml:space="preserve"> </w:t>
      </w:r>
      <w:r>
        <w:rPr>
          <w:rFonts w:ascii="Arial" w:hAnsi="Arial"/>
          <w:i/>
          <w:sz w:val="16"/>
        </w:rPr>
        <w:t>do</w:t>
      </w:r>
      <w:r>
        <w:rPr>
          <w:rFonts w:ascii="Arial" w:hAnsi="Arial"/>
          <w:i/>
          <w:spacing w:val="-3"/>
          <w:sz w:val="16"/>
        </w:rPr>
        <w:t xml:space="preserve"> </w:t>
      </w:r>
      <w:r>
        <w:rPr>
          <w:rFonts w:ascii="Arial" w:hAnsi="Arial"/>
          <w:i/>
          <w:sz w:val="16"/>
        </w:rPr>
        <w:t>tesouro</w:t>
      </w:r>
      <w:r>
        <w:rPr>
          <w:rFonts w:ascii="Arial" w:hAnsi="Arial"/>
          <w:i/>
          <w:spacing w:val="-4"/>
          <w:sz w:val="16"/>
        </w:rPr>
        <w:t xml:space="preserve"> </w:t>
      </w:r>
      <w:r>
        <w:rPr>
          <w:rFonts w:ascii="Arial" w:hAnsi="Arial"/>
          <w:i/>
          <w:sz w:val="16"/>
        </w:rPr>
        <w:t>nacional</w:t>
      </w:r>
      <w:r>
        <w:rPr>
          <w:rFonts w:ascii="Arial" w:hAnsi="Arial"/>
          <w:i/>
          <w:spacing w:val="-6"/>
          <w:sz w:val="16"/>
        </w:rPr>
        <w:t xml:space="preserve"> </w:t>
      </w:r>
      <w:r>
        <w:rPr>
          <w:rFonts w:ascii="Arial" w:hAnsi="Arial"/>
          <w:i/>
          <w:sz w:val="16"/>
        </w:rPr>
        <w:t>se</w:t>
      </w:r>
      <w:r>
        <w:rPr>
          <w:rFonts w:ascii="Arial" w:hAnsi="Arial"/>
          <w:i/>
          <w:spacing w:val="-6"/>
          <w:sz w:val="16"/>
        </w:rPr>
        <w:t xml:space="preserve"> </w:t>
      </w:r>
      <w:r>
        <w:rPr>
          <w:rFonts w:ascii="Arial" w:hAnsi="Arial"/>
          <w:i/>
          <w:sz w:val="16"/>
        </w:rPr>
        <w:t>justifica</w:t>
      </w:r>
      <w:r>
        <w:rPr>
          <w:rFonts w:ascii="Arial" w:hAnsi="Arial"/>
          <w:i/>
          <w:spacing w:val="-7"/>
          <w:sz w:val="16"/>
        </w:rPr>
        <w:t xml:space="preserve"> </w:t>
      </w:r>
      <w:r>
        <w:rPr>
          <w:rFonts w:ascii="Arial" w:hAnsi="Arial"/>
          <w:i/>
          <w:sz w:val="16"/>
        </w:rPr>
        <w:t>pela</w:t>
      </w:r>
      <w:r>
        <w:rPr>
          <w:rFonts w:ascii="Arial" w:hAnsi="Arial"/>
          <w:i/>
          <w:spacing w:val="-5"/>
          <w:sz w:val="16"/>
        </w:rPr>
        <w:t xml:space="preserve"> </w:t>
      </w:r>
      <w:r>
        <w:rPr>
          <w:rFonts w:ascii="Arial" w:hAnsi="Arial"/>
          <w:i/>
          <w:sz w:val="16"/>
        </w:rPr>
        <w:t>devolução</w:t>
      </w:r>
      <w:r>
        <w:rPr>
          <w:rFonts w:ascii="Arial" w:hAnsi="Arial"/>
          <w:i/>
          <w:spacing w:val="-4"/>
          <w:sz w:val="16"/>
        </w:rPr>
        <w:t xml:space="preserve"> </w:t>
      </w:r>
      <w:r>
        <w:rPr>
          <w:rFonts w:ascii="Arial" w:hAnsi="Arial"/>
          <w:i/>
          <w:sz w:val="16"/>
        </w:rPr>
        <w:t>no</w:t>
      </w:r>
      <w:r>
        <w:rPr>
          <w:rFonts w:ascii="Arial" w:hAnsi="Arial"/>
          <w:i/>
          <w:spacing w:val="-6"/>
          <w:sz w:val="16"/>
        </w:rPr>
        <w:t xml:space="preserve"> </w:t>
      </w:r>
      <w:r>
        <w:rPr>
          <w:rFonts w:ascii="Arial" w:hAnsi="Arial"/>
          <w:i/>
          <w:sz w:val="16"/>
        </w:rPr>
        <w:t>final</w:t>
      </w:r>
      <w:r>
        <w:rPr>
          <w:rFonts w:ascii="Arial" w:hAnsi="Arial"/>
          <w:i/>
          <w:spacing w:val="-2"/>
          <w:sz w:val="16"/>
        </w:rPr>
        <w:t xml:space="preserve"> </w:t>
      </w:r>
      <w:r>
        <w:rPr>
          <w:rFonts w:ascii="Arial" w:hAnsi="Arial"/>
          <w:i/>
          <w:sz w:val="16"/>
        </w:rPr>
        <w:t>do</w:t>
      </w:r>
      <w:r>
        <w:rPr>
          <w:rFonts w:ascii="Arial" w:hAnsi="Arial"/>
          <w:i/>
          <w:spacing w:val="-7"/>
          <w:sz w:val="16"/>
        </w:rPr>
        <w:t xml:space="preserve"> </w:t>
      </w:r>
      <w:r>
        <w:rPr>
          <w:rFonts w:ascii="Arial" w:hAnsi="Arial"/>
          <w:i/>
          <w:sz w:val="16"/>
        </w:rPr>
        <w:t>exercício</w:t>
      </w:r>
      <w:r>
        <w:rPr>
          <w:rFonts w:ascii="Arial" w:hAnsi="Arial"/>
          <w:i/>
          <w:spacing w:val="-4"/>
          <w:sz w:val="16"/>
        </w:rPr>
        <w:t xml:space="preserve"> </w:t>
      </w:r>
      <w:r>
        <w:rPr>
          <w:rFonts w:ascii="Arial" w:hAnsi="Arial"/>
          <w:i/>
          <w:sz w:val="16"/>
        </w:rPr>
        <w:t>de</w:t>
      </w:r>
      <w:r>
        <w:rPr>
          <w:rFonts w:ascii="Arial" w:hAnsi="Arial"/>
          <w:i/>
          <w:spacing w:val="-3"/>
          <w:sz w:val="16"/>
        </w:rPr>
        <w:t xml:space="preserve"> </w:t>
      </w:r>
      <w:r>
        <w:rPr>
          <w:rFonts w:ascii="Arial" w:hAnsi="Arial"/>
          <w:i/>
          <w:sz w:val="16"/>
        </w:rPr>
        <w:t>saldos</w:t>
      </w:r>
      <w:r>
        <w:rPr>
          <w:rFonts w:ascii="Arial" w:hAnsi="Arial"/>
          <w:i/>
          <w:spacing w:val="-2"/>
          <w:sz w:val="16"/>
        </w:rPr>
        <w:t xml:space="preserve"> </w:t>
      </w:r>
      <w:r>
        <w:rPr>
          <w:rFonts w:ascii="Arial" w:hAnsi="Arial"/>
          <w:i/>
          <w:sz w:val="16"/>
        </w:rPr>
        <w:t>de</w:t>
      </w:r>
      <w:r>
        <w:rPr>
          <w:rFonts w:ascii="Arial" w:hAnsi="Arial"/>
          <w:i/>
          <w:spacing w:val="-4"/>
          <w:sz w:val="16"/>
        </w:rPr>
        <w:t xml:space="preserve"> </w:t>
      </w:r>
      <w:r>
        <w:rPr>
          <w:rFonts w:ascii="Arial" w:hAnsi="Arial"/>
          <w:i/>
          <w:sz w:val="16"/>
        </w:rPr>
        <w:t>recursos</w:t>
      </w:r>
      <w:r>
        <w:rPr>
          <w:rFonts w:ascii="Arial" w:hAnsi="Arial"/>
          <w:i/>
          <w:spacing w:val="-2"/>
          <w:sz w:val="16"/>
        </w:rPr>
        <w:t xml:space="preserve"> </w:t>
      </w:r>
      <w:r>
        <w:rPr>
          <w:rFonts w:ascii="Arial" w:hAnsi="Arial"/>
          <w:i/>
          <w:sz w:val="16"/>
        </w:rPr>
        <w:t>não</w:t>
      </w:r>
      <w:r>
        <w:rPr>
          <w:rFonts w:ascii="Arial" w:hAnsi="Arial"/>
          <w:i/>
          <w:spacing w:val="-6"/>
          <w:sz w:val="16"/>
        </w:rPr>
        <w:t xml:space="preserve"> </w:t>
      </w:r>
      <w:r>
        <w:rPr>
          <w:rFonts w:ascii="Arial" w:hAnsi="Arial"/>
          <w:i/>
          <w:spacing w:val="-2"/>
          <w:sz w:val="16"/>
        </w:rPr>
        <w:t>utilizados.</w:t>
      </w:r>
    </w:p>
    <w:p w14:paraId="04F716ED" w14:textId="77777777" w:rsidR="006857A9" w:rsidRDefault="006857A9">
      <w:pPr>
        <w:pStyle w:val="Corpodetexto"/>
        <w:rPr>
          <w:rFonts w:ascii="Arial"/>
          <w:i/>
          <w:sz w:val="16"/>
        </w:rPr>
      </w:pPr>
    </w:p>
    <w:p w14:paraId="1637337A" w14:textId="77777777" w:rsidR="006857A9" w:rsidRDefault="006857A9">
      <w:pPr>
        <w:pStyle w:val="Corpodetexto"/>
        <w:spacing w:before="91"/>
        <w:rPr>
          <w:rFonts w:ascii="Arial"/>
          <w:i/>
          <w:sz w:val="16"/>
        </w:rPr>
      </w:pPr>
    </w:p>
    <w:p w14:paraId="5EBE9DB2" w14:textId="77777777" w:rsidR="006857A9" w:rsidRDefault="00606FBE">
      <w:pPr>
        <w:pStyle w:val="Ttulo3"/>
        <w:numPr>
          <w:ilvl w:val="0"/>
          <w:numId w:val="11"/>
        </w:numPr>
        <w:tabs>
          <w:tab w:val="left" w:pos="571"/>
        </w:tabs>
        <w:spacing w:before="1"/>
        <w:ind w:hanging="427"/>
      </w:pPr>
      <w:r>
        <w:t>IMPOSTOS</w:t>
      </w:r>
      <w:r>
        <w:rPr>
          <w:spacing w:val="-9"/>
        </w:rPr>
        <w:t xml:space="preserve"> </w:t>
      </w:r>
      <w:r>
        <w:t>A</w:t>
      </w:r>
      <w:r>
        <w:rPr>
          <w:spacing w:val="-5"/>
        </w:rPr>
        <w:t xml:space="preserve"> </w:t>
      </w:r>
      <w:r>
        <w:rPr>
          <w:spacing w:val="-2"/>
        </w:rPr>
        <w:t>RECUPERAR</w:t>
      </w:r>
    </w:p>
    <w:p w14:paraId="51B48F5A" w14:textId="77777777" w:rsidR="006857A9" w:rsidRDefault="00606FBE">
      <w:pPr>
        <w:pStyle w:val="Corpodetexto"/>
        <w:spacing w:before="228"/>
        <w:ind w:left="144"/>
        <w:jc w:val="both"/>
      </w:pPr>
      <w:r>
        <w:t>Os</w:t>
      </w:r>
      <w:r>
        <w:rPr>
          <w:spacing w:val="-7"/>
        </w:rPr>
        <w:t xml:space="preserve"> </w:t>
      </w:r>
      <w:r>
        <w:t>créditos</w:t>
      </w:r>
      <w:r>
        <w:rPr>
          <w:spacing w:val="-6"/>
        </w:rPr>
        <w:t xml:space="preserve"> </w:t>
      </w:r>
      <w:r>
        <w:t>tributários</w:t>
      </w:r>
      <w:r>
        <w:rPr>
          <w:spacing w:val="-7"/>
        </w:rPr>
        <w:t xml:space="preserve"> </w:t>
      </w:r>
      <w:r>
        <w:t>a</w:t>
      </w:r>
      <w:r>
        <w:rPr>
          <w:spacing w:val="-8"/>
        </w:rPr>
        <w:t xml:space="preserve"> </w:t>
      </w:r>
      <w:r>
        <w:t>recuperar</w:t>
      </w:r>
      <w:r>
        <w:rPr>
          <w:spacing w:val="-6"/>
        </w:rPr>
        <w:t xml:space="preserve"> </w:t>
      </w:r>
      <w:r>
        <w:t>ou</w:t>
      </w:r>
      <w:r>
        <w:rPr>
          <w:spacing w:val="-7"/>
        </w:rPr>
        <w:t xml:space="preserve"> </w:t>
      </w:r>
      <w:r>
        <w:t>a</w:t>
      </w:r>
      <w:r>
        <w:rPr>
          <w:spacing w:val="-8"/>
        </w:rPr>
        <w:t xml:space="preserve"> </w:t>
      </w:r>
      <w:r>
        <w:t>compensar</w:t>
      </w:r>
      <w:r>
        <w:rPr>
          <w:spacing w:val="-8"/>
        </w:rPr>
        <w:t xml:space="preserve"> </w:t>
      </w:r>
      <w:r>
        <w:t>originaram-se</w:t>
      </w:r>
      <w:r>
        <w:rPr>
          <w:spacing w:val="-7"/>
        </w:rPr>
        <w:t xml:space="preserve"> </w:t>
      </w:r>
      <w:r>
        <w:rPr>
          <w:spacing w:val="-5"/>
        </w:rPr>
        <w:t>de:</w:t>
      </w:r>
    </w:p>
    <w:p w14:paraId="16EC59CC" w14:textId="77777777" w:rsidR="006857A9" w:rsidRDefault="006857A9">
      <w:pPr>
        <w:pStyle w:val="Corpodetexto"/>
        <w:spacing w:before="35"/>
      </w:pPr>
    </w:p>
    <w:tbl>
      <w:tblPr>
        <w:tblStyle w:val="TableNormal"/>
        <w:tblW w:w="0" w:type="auto"/>
        <w:tblInd w:w="151" w:type="dxa"/>
        <w:tblLayout w:type="fixed"/>
        <w:tblLook w:val="01E0" w:firstRow="1" w:lastRow="1" w:firstColumn="1" w:lastColumn="1" w:noHBand="0" w:noVBand="0"/>
      </w:tblPr>
      <w:tblGrid>
        <w:gridCol w:w="108"/>
        <w:gridCol w:w="5418"/>
        <w:gridCol w:w="2939"/>
        <w:gridCol w:w="1457"/>
        <w:gridCol w:w="71"/>
      </w:tblGrid>
      <w:tr w:rsidR="006857A9" w14:paraId="19696825" w14:textId="77777777">
        <w:trPr>
          <w:trHeight w:val="249"/>
        </w:trPr>
        <w:tc>
          <w:tcPr>
            <w:tcW w:w="108" w:type="dxa"/>
            <w:vMerge w:val="restart"/>
          </w:tcPr>
          <w:p w14:paraId="043DA262" w14:textId="77777777" w:rsidR="006857A9" w:rsidRDefault="006857A9">
            <w:pPr>
              <w:pStyle w:val="TableParagraph"/>
              <w:rPr>
                <w:rFonts w:ascii="Times New Roman"/>
                <w:sz w:val="18"/>
              </w:rPr>
            </w:pPr>
          </w:p>
        </w:tc>
        <w:tc>
          <w:tcPr>
            <w:tcW w:w="5418" w:type="dxa"/>
            <w:tcBorders>
              <w:bottom w:val="single" w:sz="4" w:space="0" w:color="000000"/>
            </w:tcBorders>
          </w:tcPr>
          <w:p w14:paraId="4B8B30B7" w14:textId="77777777" w:rsidR="006857A9" w:rsidRDefault="00606FBE">
            <w:pPr>
              <w:pStyle w:val="TableParagraph"/>
              <w:spacing w:line="223" w:lineRule="exact"/>
              <w:ind w:left="107"/>
              <w:rPr>
                <w:rFonts w:ascii="Arial" w:hAnsi="Arial"/>
                <w:b/>
                <w:sz w:val="20"/>
              </w:rPr>
            </w:pPr>
            <w:r>
              <w:rPr>
                <w:rFonts w:ascii="Arial" w:hAnsi="Arial"/>
                <w:b/>
                <w:spacing w:val="-2"/>
                <w:sz w:val="20"/>
              </w:rPr>
              <w:t>Descrição</w:t>
            </w:r>
          </w:p>
        </w:tc>
        <w:tc>
          <w:tcPr>
            <w:tcW w:w="2939" w:type="dxa"/>
            <w:tcBorders>
              <w:bottom w:val="single" w:sz="4" w:space="0" w:color="000000"/>
            </w:tcBorders>
          </w:tcPr>
          <w:p w14:paraId="35D8AF47" w14:textId="77777777" w:rsidR="006857A9" w:rsidRDefault="00606FBE">
            <w:pPr>
              <w:pStyle w:val="TableParagraph"/>
              <w:spacing w:line="223" w:lineRule="exact"/>
              <w:ind w:right="348"/>
              <w:jc w:val="right"/>
              <w:rPr>
                <w:rFonts w:ascii="Arial"/>
                <w:b/>
                <w:sz w:val="20"/>
              </w:rPr>
            </w:pPr>
            <w:r>
              <w:rPr>
                <w:rFonts w:ascii="Arial"/>
                <w:b/>
                <w:spacing w:val="-2"/>
                <w:sz w:val="20"/>
              </w:rPr>
              <w:t>30/06/2026</w:t>
            </w:r>
          </w:p>
        </w:tc>
        <w:tc>
          <w:tcPr>
            <w:tcW w:w="1457" w:type="dxa"/>
            <w:tcBorders>
              <w:bottom w:val="single" w:sz="4" w:space="0" w:color="000000"/>
            </w:tcBorders>
          </w:tcPr>
          <w:p w14:paraId="54C9059E" w14:textId="77777777" w:rsidR="006857A9" w:rsidRDefault="00606FBE">
            <w:pPr>
              <w:pStyle w:val="TableParagraph"/>
              <w:spacing w:line="223" w:lineRule="exact"/>
              <w:ind w:right="106"/>
              <w:jc w:val="right"/>
              <w:rPr>
                <w:rFonts w:ascii="Arial"/>
                <w:b/>
                <w:sz w:val="20"/>
              </w:rPr>
            </w:pPr>
            <w:r>
              <w:rPr>
                <w:rFonts w:ascii="Arial"/>
                <w:b/>
                <w:spacing w:val="-2"/>
                <w:sz w:val="20"/>
              </w:rPr>
              <w:t>31/12/2025</w:t>
            </w:r>
          </w:p>
        </w:tc>
        <w:tc>
          <w:tcPr>
            <w:tcW w:w="71" w:type="dxa"/>
          </w:tcPr>
          <w:p w14:paraId="3EE95B89" w14:textId="77777777" w:rsidR="006857A9" w:rsidRDefault="006857A9">
            <w:pPr>
              <w:pStyle w:val="TableParagraph"/>
              <w:rPr>
                <w:rFonts w:ascii="Times New Roman"/>
                <w:sz w:val="18"/>
              </w:rPr>
            </w:pPr>
          </w:p>
        </w:tc>
      </w:tr>
      <w:tr w:rsidR="006857A9" w14:paraId="4F80F607" w14:textId="77777777">
        <w:trPr>
          <w:trHeight w:val="230"/>
        </w:trPr>
        <w:tc>
          <w:tcPr>
            <w:tcW w:w="108" w:type="dxa"/>
            <w:vMerge/>
            <w:tcBorders>
              <w:top w:val="nil"/>
            </w:tcBorders>
          </w:tcPr>
          <w:p w14:paraId="7BCD10F4" w14:textId="77777777" w:rsidR="006857A9" w:rsidRDefault="006857A9">
            <w:pPr>
              <w:rPr>
                <w:sz w:val="2"/>
                <w:szCs w:val="2"/>
              </w:rPr>
            </w:pPr>
          </w:p>
        </w:tc>
        <w:tc>
          <w:tcPr>
            <w:tcW w:w="5418" w:type="dxa"/>
            <w:tcBorders>
              <w:top w:val="single" w:sz="4" w:space="0" w:color="000000"/>
              <w:bottom w:val="dashSmallGap" w:sz="4" w:space="0" w:color="000000"/>
            </w:tcBorders>
          </w:tcPr>
          <w:p w14:paraId="051065B8" w14:textId="77777777" w:rsidR="006857A9" w:rsidRDefault="00606FBE">
            <w:pPr>
              <w:pStyle w:val="TableParagraph"/>
              <w:spacing w:line="210" w:lineRule="exact"/>
              <w:ind w:left="107"/>
              <w:rPr>
                <w:sz w:val="20"/>
              </w:rPr>
            </w:pPr>
            <w:r>
              <w:rPr>
                <w:sz w:val="20"/>
              </w:rPr>
              <w:t>COFINS</w:t>
            </w:r>
            <w:r>
              <w:rPr>
                <w:spacing w:val="-5"/>
                <w:sz w:val="20"/>
              </w:rPr>
              <w:t xml:space="preserve"> </w:t>
            </w:r>
            <w:r>
              <w:rPr>
                <w:sz w:val="20"/>
              </w:rPr>
              <w:t>a</w:t>
            </w:r>
            <w:r>
              <w:rPr>
                <w:spacing w:val="-3"/>
                <w:sz w:val="20"/>
              </w:rPr>
              <w:t xml:space="preserve"> </w:t>
            </w:r>
            <w:r>
              <w:rPr>
                <w:spacing w:val="-2"/>
                <w:sz w:val="20"/>
              </w:rPr>
              <w:t>Recuperar</w:t>
            </w:r>
          </w:p>
        </w:tc>
        <w:tc>
          <w:tcPr>
            <w:tcW w:w="2939" w:type="dxa"/>
            <w:tcBorders>
              <w:top w:val="single" w:sz="4" w:space="0" w:color="000000"/>
              <w:bottom w:val="dashSmallGap" w:sz="4" w:space="0" w:color="000000"/>
            </w:tcBorders>
          </w:tcPr>
          <w:p w14:paraId="611AE7BC" w14:textId="77777777" w:rsidR="006857A9" w:rsidRDefault="00606FBE">
            <w:pPr>
              <w:pStyle w:val="TableParagraph"/>
              <w:spacing w:line="210" w:lineRule="exact"/>
              <w:ind w:right="346"/>
              <w:jc w:val="right"/>
              <w:rPr>
                <w:sz w:val="20"/>
              </w:rPr>
            </w:pPr>
            <w:r>
              <w:rPr>
                <w:spacing w:val="-10"/>
                <w:sz w:val="20"/>
              </w:rPr>
              <w:t>2</w:t>
            </w:r>
          </w:p>
        </w:tc>
        <w:tc>
          <w:tcPr>
            <w:tcW w:w="1457" w:type="dxa"/>
            <w:tcBorders>
              <w:top w:val="single" w:sz="4" w:space="0" w:color="000000"/>
              <w:bottom w:val="dashSmallGap" w:sz="4" w:space="0" w:color="000000"/>
            </w:tcBorders>
          </w:tcPr>
          <w:p w14:paraId="6038F15C" w14:textId="77777777" w:rsidR="006857A9" w:rsidRDefault="00606FBE">
            <w:pPr>
              <w:pStyle w:val="TableParagraph"/>
              <w:spacing w:line="210" w:lineRule="exact"/>
              <w:ind w:right="104"/>
              <w:jc w:val="right"/>
              <w:rPr>
                <w:sz w:val="20"/>
              </w:rPr>
            </w:pPr>
            <w:r>
              <w:rPr>
                <w:spacing w:val="-10"/>
                <w:sz w:val="20"/>
              </w:rPr>
              <w:t>2</w:t>
            </w:r>
          </w:p>
        </w:tc>
        <w:tc>
          <w:tcPr>
            <w:tcW w:w="71" w:type="dxa"/>
          </w:tcPr>
          <w:p w14:paraId="03903D01" w14:textId="77777777" w:rsidR="006857A9" w:rsidRDefault="006857A9">
            <w:pPr>
              <w:pStyle w:val="TableParagraph"/>
              <w:rPr>
                <w:rFonts w:ascii="Times New Roman"/>
                <w:sz w:val="16"/>
              </w:rPr>
            </w:pPr>
          </w:p>
        </w:tc>
      </w:tr>
      <w:tr w:rsidR="006857A9" w14:paraId="5891A4E7" w14:textId="77777777">
        <w:trPr>
          <w:trHeight w:val="229"/>
        </w:trPr>
        <w:tc>
          <w:tcPr>
            <w:tcW w:w="108" w:type="dxa"/>
            <w:vMerge/>
            <w:tcBorders>
              <w:top w:val="nil"/>
            </w:tcBorders>
          </w:tcPr>
          <w:p w14:paraId="216B39E5" w14:textId="77777777" w:rsidR="006857A9" w:rsidRDefault="006857A9">
            <w:pPr>
              <w:rPr>
                <w:sz w:val="2"/>
                <w:szCs w:val="2"/>
              </w:rPr>
            </w:pPr>
          </w:p>
        </w:tc>
        <w:tc>
          <w:tcPr>
            <w:tcW w:w="5418" w:type="dxa"/>
            <w:tcBorders>
              <w:top w:val="dashSmallGap" w:sz="4" w:space="0" w:color="000000"/>
              <w:bottom w:val="dashSmallGap" w:sz="4" w:space="0" w:color="000000"/>
            </w:tcBorders>
          </w:tcPr>
          <w:p w14:paraId="2998C761" w14:textId="77777777" w:rsidR="006857A9" w:rsidRDefault="00606FBE">
            <w:pPr>
              <w:pStyle w:val="TableParagraph"/>
              <w:spacing w:line="210" w:lineRule="exact"/>
              <w:ind w:left="107"/>
              <w:rPr>
                <w:sz w:val="20"/>
              </w:rPr>
            </w:pPr>
            <w:r>
              <w:rPr>
                <w:sz w:val="20"/>
              </w:rPr>
              <w:t>IRPJ</w:t>
            </w:r>
            <w:r>
              <w:rPr>
                <w:spacing w:val="-9"/>
                <w:sz w:val="20"/>
              </w:rPr>
              <w:t xml:space="preserve"> </w:t>
            </w:r>
            <w:r>
              <w:rPr>
                <w:sz w:val="20"/>
              </w:rPr>
              <w:t>Estimativa</w:t>
            </w:r>
            <w:r>
              <w:rPr>
                <w:spacing w:val="-7"/>
                <w:sz w:val="20"/>
              </w:rPr>
              <w:t xml:space="preserve"> </w:t>
            </w:r>
            <w:r>
              <w:rPr>
                <w:spacing w:val="-4"/>
                <w:sz w:val="20"/>
              </w:rPr>
              <w:t>2025</w:t>
            </w:r>
          </w:p>
        </w:tc>
        <w:tc>
          <w:tcPr>
            <w:tcW w:w="2939" w:type="dxa"/>
            <w:tcBorders>
              <w:top w:val="dashSmallGap" w:sz="4" w:space="0" w:color="000000"/>
              <w:bottom w:val="dashSmallGap" w:sz="4" w:space="0" w:color="000000"/>
            </w:tcBorders>
          </w:tcPr>
          <w:p w14:paraId="6525AF20" w14:textId="77777777" w:rsidR="006857A9" w:rsidRDefault="00606FBE">
            <w:pPr>
              <w:pStyle w:val="TableParagraph"/>
              <w:spacing w:line="210" w:lineRule="exact"/>
              <w:ind w:right="349"/>
              <w:jc w:val="right"/>
              <w:rPr>
                <w:sz w:val="20"/>
              </w:rPr>
            </w:pPr>
            <w:r>
              <w:rPr>
                <w:spacing w:val="-5"/>
                <w:sz w:val="20"/>
              </w:rPr>
              <w:t>191</w:t>
            </w:r>
          </w:p>
        </w:tc>
        <w:tc>
          <w:tcPr>
            <w:tcW w:w="1457" w:type="dxa"/>
            <w:tcBorders>
              <w:top w:val="dashSmallGap" w:sz="4" w:space="0" w:color="000000"/>
              <w:bottom w:val="dashSmallGap" w:sz="4" w:space="0" w:color="000000"/>
            </w:tcBorders>
          </w:tcPr>
          <w:p w14:paraId="71BC4520" w14:textId="77777777" w:rsidR="006857A9" w:rsidRDefault="00606FBE">
            <w:pPr>
              <w:pStyle w:val="TableParagraph"/>
              <w:spacing w:line="210" w:lineRule="exact"/>
              <w:ind w:right="106"/>
              <w:jc w:val="right"/>
              <w:rPr>
                <w:sz w:val="20"/>
              </w:rPr>
            </w:pPr>
            <w:r>
              <w:rPr>
                <w:spacing w:val="-5"/>
                <w:sz w:val="20"/>
              </w:rPr>
              <w:t>179</w:t>
            </w:r>
          </w:p>
        </w:tc>
        <w:tc>
          <w:tcPr>
            <w:tcW w:w="71" w:type="dxa"/>
          </w:tcPr>
          <w:p w14:paraId="5EB4C90B" w14:textId="77777777" w:rsidR="006857A9" w:rsidRDefault="006857A9">
            <w:pPr>
              <w:pStyle w:val="TableParagraph"/>
              <w:rPr>
                <w:rFonts w:ascii="Times New Roman"/>
                <w:sz w:val="16"/>
              </w:rPr>
            </w:pPr>
          </w:p>
        </w:tc>
      </w:tr>
      <w:tr w:rsidR="006857A9" w14:paraId="5FD62340" w14:textId="77777777">
        <w:trPr>
          <w:trHeight w:val="230"/>
        </w:trPr>
        <w:tc>
          <w:tcPr>
            <w:tcW w:w="108" w:type="dxa"/>
            <w:vMerge/>
            <w:tcBorders>
              <w:top w:val="nil"/>
            </w:tcBorders>
          </w:tcPr>
          <w:p w14:paraId="6670200F" w14:textId="77777777" w:rsidR="006857A9" w:rsidRDefault="006857A9">
            <w:pPr>
              <w:rPr>
                <w:sz w:val="2"/>
                <w:szCs w:val="2"/>
              </w:rPr>
            </w:pPr>
          </w:p>
        </w:tc>
        <w:tc>
          <w:tcPr>
            <w:tcW w:w="5418" w:type="dxa"/>
            <w:tcBorders>
              <w:top w:val="dashSmallGap" w:sz="4" w:space="0" w:color="000000"/>
              <w:bottom w:val="dashSmallGap" w:sz="4" w:space="0" w:color="000000"/>
            </w:tcBorders>
          </w:tcPr>
          <w:p w14:paraId="768AE019" w14:textId="77777777" w:rsidR="006857A9" w:rsidRDefault="00606FBE">
            <w:pPr>
              <w:pStyle w:val="TableParagraph"/>
              <w:spacing w:line="210" w:lineRule="exact"/>
              <w:ind w:left="107"/>
              <w:rPr>
                <w:sz w:val="20"/>
              </w:rPr>
            </w:pPr>
            <w:r>
              <w:rPr>
                <w:sz w:val="20"/>
              </w:rPr>
              <w:t>CSLL</w:t>
            </w:r>
            <w:r>
              <w:rPr>
                <w:spacing w:val="-8"/>
                <w:sz w:val="20"/>
              </w:rPr>
              <w:t xml:space="preserve"> </w:t>
            </w:r>
            <w:r>
              <w:rPr>
                <w:sz w:val="20"/>
              </w:rPr>
              <w:t>Estimativa</w:t>
            </w:r>
            <w:r>
              <w:rPr>
                <w:spacing w:val="-8"/>
                <w:sz w:val="20"/>
              </w:rPr>
              <w:t xml:space="preserve"> </w:t>
            </w:r>
            <w:r>
              <w:rPr>
                <w:spacing w:val="-4"/>
                <w:sz w:val="20"/>
              </w:rPr>
              <w:t>2025</w:t>
            </w:r>
          </w:p>
        </w:tc>
        <w:tc>
          <w:tcPr>
            <w:tcW w:w="2939" w:type="dxa"/>
            <w:tcBorders>
              <w:top w:val="dashSmallGap" w:sz="4" w:space="0" w:color="000000"/>
              <w:bottom w:val="dashSmallGap" w:sz="4" w:space="0" w:color="000000"/>
            </w:tcBorders>
          </w:tcPr>
          <w:p w14:paraId="48C41A90" w14:textId="77777777" w:rsidR="006857A9" w:rsidRDefault="00606FBE">
            <w:pPr>
              <w:pStyle w:val="TableParagraph"/>
              <w:spacing w:line="210" w:lineRule="exact"/>
              <w:ind w:right="349"/>
              <w:jc w:val="right"/>
              <w:rPr>
                <w:sz w:val="20"/>
              </w:rPr>
            </w:pPr>
            <w:r>
              <w:rPr>
                <w:spacing w:val="-5"/>
                <w:sz w:val="20"/>
              </w:rPr>
              <w:t>71</w:t>
            </w:r>
          </w:p>
        </w:tc>
        <w:tc>
          <w:tcPr>
            <w:tcW w:w="1457" w:type="dxa"/>
            <w:tcBorders>
              <w:top w:val="dashSmallGap" w:sz="4" w:space="0" w:color="000000"/>
              <w:bottom w:val="dashSmallGap" w:sz="4" w:space="0" w:color="000000"/>
            </w:tcBorders>
          </w:tcPr>
          <w:p w14:paraId="263BED57" w14:textId="77777777" w:rsidR="006857A9" w:rsidRDefault="00606FBE">
            <w:pPr>
              <w:pStyle w:val="TableParagraph"/>
              <w:spacing w:line="210" w:lineRule="exact"/>
              <w:ind w:right="106"/>
              <w:jc w:val="right"/>
              <w:rPr>
                <w:sz w:val="20"/>
              </w:rPr>
            </w:pPr>
            <w:r>
              <w:rPr>
                <w:spacing w:val="-5"/>
                <w:sz w:val="20"/>
              </w:rPr>
              <w:t>67</w:t>
            </w:r>
          </w:p>
        </w:tc>
        <w:tc>
          <w:tcPr>
            <w:tcW w:w="71" w:type="dxa"/>
          </w:tcPr>
          <w:p w14:paraId="640CF314" w14:textId="77777777" w:rsidR="006857A9" w:rsidRDefault="006857A9">
            <w:pPr>
              <w:pStyle w:val="TableParagraph"/>
              <w:rPr>
                <w:rFonts w:ascii="Times New Roman"/>
                <w:sz w:val="16"/>
              </w:rPr>
            </w:pPr>
          </w:p>
        </w:tc>
      </w:tr>
      <w:tr w:rsidR="006857A9" w14:paraId="6540A15E" w14:textId="77777777">
        <w:trPr>
          <w:trHeight w:val="230"/>
        </w:trPr>
        <w:tc>
          <w:tcPr>
            <w:tcW w:w="108" w:type="dxa"/>
            <w:vMerge/>
            <w:tcBorders>
              <w:top w:val="nil"/>
            </w:tcBorders>
          </w:tcPr>
          <w:p w14:paraId="3513380D" w14:textId="77777777" w:rsidR="006857A9" w:rsidRDefault="006857A9">
            <w:pPr>
              <w:rPr>
                <w:sz w:val="2"/>
                <w:szCs w:val="2"/>
              </w:rPr>
            </w:pPr>
          </w:p>
        </w:tc>
        <w:tc>
          <w:tcPr>
            <w:tcW w:w="5418" w:type="dxa"/>
            <w:tcBorders>
              <w:top w:val="dashSmallGap" w:sz="4" w:space="0" w:color="000000"/>
              <w:bottom w:val="dashSmallGap" w:sz="4" w:space="0" w:color="000000"/>
            </w:tcBorders>
          </w:tcPr>
          <w:p w14:paraId="3D5A107B" w14:textId="77777777" w:rsidR="006857A9" w:rsidRDefault="00606FBE">
            <w:pPr>
              <w:pStyle w:val="TableParagraph"/>
              <w:spacing w:line="210" w:lineRule="exact"/>
              <w:ind w:left="107"/>
              <w:rPr>
                <w:sz w:val="20"/>
              </w:rPr>
            </w:pPr>
            <w:r>
              <w:rPr>
                <w:sz w:val="20"/>
              </w:rPr>
              <w:t>IRPJ</w:t>
            </w:r>
            <w:r>
              <w:rPr>
                <w:spacing w:val="-9"/>
                <w:sz w:val="20"/>
              </w:rPr>
              <w:t xml:space="preserve"> </w:t>
            </w:r>
            <w:r>
              <w:rPr>
                <w:sz w:val="20"/>
              </w:rPr>
              <w:t>Estimativa</w:t>
            </w:r>
            <w:r>
              <w:rPr>
                <w:spacing w:val="-7"/>
                <w:sz w:val="20"/>
              </w:rPr>
              <w:t xml:space="preserve"> </w:t>
            </w:r>
            <w:r>
              <w:rPr>
                <w:spacing w:val="-4"/>
                <w:sz w:val="20"/>
              </w:rPr>
              <w:t>2024</w:t>
            </w:r>
          </w:p>
        </w:tc>
        <w:tc>
          <w:tcPr>
            <w:tcW w:w="2939" w:type="dxa"/>
            <w:tcBorders>
              <w:top w:val="dashSmallGap" w:sz="4" w:space="0" w:color="000000"/>
              <w:bottom w:val="dashSmallGap" w:sz="4" w:space="0" w:color="000000"/>
            </w:tcBorders>
          </w:tcPr>
          <w:p w14:paraId="43371CA5" w14:textId="77777777" w:rsidR="006857A9" w:rsidRDefault="00606FBE">
            <w:pPr>
              <w:pStyle w:val="TableParagraph"/>
              <w:spacing w:line="210" w:lineRule="exact"/>
              <w:ind w:right="349"/>
              <w:jc w:val="right"/>
              <w:rPr>
                <w:sz w:val="20"/>
              </w:rPr>
            </w:pPr>
            <w:r>
              <w:rPr>
                <w:spacing w:val="-5"/>
                <w:sz w:val="20"/>
              </w:rPr>
              <w:t>683</w:t>
            </w:r>
          </w:p>
        </w:tc>
        <w:tc>
          <w:tcPr>
            <w:tcW w:w="1457" w:type="dxa"/>
            <w:tcBorders>
              <w:top w:val="dashSmallGap" w:sz="4" w:space="0" w:color="000000"/>
              <w:bottom w:val="dashSmallGap" w:sz="4" w:space="0" w:color="000000"/>
            </w:tcBorders>
          </w:tcPr>
          <w:p w14:paraId="3452B73D" w14:textId="77777777" w:rsidR="006857A9" w:rsidRDefault="00606FBE">
            <w:pPr>
              <w:pStyle w:val="TableParagraph"/>
              <w:spacing w:line="210" w:lineRule="exact"/>
              <w:ind w:right="106"/>
              <w:jc w:val="right"/>
              <w:rPr>
                <w:sz w:val="20"/>
              </w:rPr>
            </w:pPr>
            <w:r>
              <w:rPr>
                <w:spacing w:val="-5"/>
                <w:sz w:val="20"/>
              </w:rPr>
              <w:t>645</w:t>
            </w:r>
          </w:p>
        </w:tc>
        <w:tc>
          <w:tcPr>
            <w:tcW w:w="71" w:type="dxa"/>
          </w:tcPr>
          <w:p w14:paraId="644C7C12" w14:textId="77777777" w:rsidR="006857A9" w:rsidRDefault="006857A9">
            <w:pPr>
              <w:pStyle w:val="TableParagraph"/>
              <w:rPr>
                <w:rFonts w:ascii="Times New Roman"/>
                <w:sz w:val="16"/>
              </w:rPr>
            </w:pPr>
          </w:p>
        </w:tc>
      </w:tr>
      <w:tr w:rsidR="006857A9" w14:paraId="365C1C75" w14:textId="77777777">
        <w:trPr>
          <w:trHeight w:val="229"/>
        </w:trPr>
        <w:tc>
          <w:tcPr>
            <w:tcW w:w="108" w:type="dxa"/>
            <w:vMerge/>
            <w:tcBorders>
              <w:top w:val="nil"/>
            </w:tcBorders>
          </w:tcPr>
          <w:p w14:paraId="7B7B8363" w14:textId="77777777" w:rsidR="006857A9" w:rsidRDefault="006857A9">
            <w:pPr>
              <w:rPr>
                <w:sz w:val="2"/>
                <w:szCs w:val="2"/>
              </w:rPr>
            </w:pPr>
          </w:p>
        </w:tc>
        <w:tc>
          <w:tcPr>
            <w:tcW w:w="5418" w:type="dxa"/>
            <w:tcBorders>
              <w:top w:val="dashSmallGap" w:sz="4" w:space="0" w:color="000000"/>
              <w:bottom w:val="dashSmallGap" w:sz="4" w:space="0" w:color="000000"/>
            </w:tcBorders>
          </w:tcPr>
          <w:p w14:paraId="4C6C70EA" w14:textId="77777777" w:rsidR="006857A9" w:rsidRDefault="00606FBE">
            <w:pPr>
              <w:pStyle w:val="TableParagraph"/>
              <w:spacing w:line="210" w:lineRule="exact"/>
              <w:ind w:left="107"/>
              <w:rPr>
                <w:sz w:val="20"/>
              </w:rPr>
            </w:pPr>
            <w:r>
              <w:rPr>
                <w:sz w:val="20"/>
              </w:rPr>
              <w:t>CSLL</w:t>
            </w:r>
            <w:r>
              <w:rPr>
                <w:spacing w:val="-8"/>
                <w:sz w:val="20"/>
              </w:rPr>
              <w:t xml:space="preserve"> </w:t>
            </w:r>
            <w:r>
              <w:rPr>
                <w:sz w:val="20"/>
              </w:rPr>
              <w:t>Estimativa</w:t>
            </w:r>
            <w:r>
              <w:rPr>
                <w:spacing w:val="-8"/>
                <w:sz w:val="20"/>
              </w:rPr>
              <w:t xml:space="preserve"> </w:t>
            </w:r>
            <w:r>
              <w:rPr>
                <w:spacing w:val="-4"/>
                <w:sz w:val="20"/>
              </w:rPr>
              <w:t>2024</w:t>
            </w:r>
          </w:p>
        </w:tc>
        <w:tc>
          <w:tcPr>
            <w:tcW w:w="2939" w:type="dxa"/>
            <w:tcBorders>
              <w:top w:val="dashSmallGap" w:sz="4" w:space="0" w:color="000000"/>
              <w:bottom w:val="dashSmallGap" w:sz="4" w:space="0" w:color="000000"/>
            </w:tcBorders>
          </w:tcPr>
          <w:p w14:paraId="773495E6" w14:textId="77777777" w:rsidR="006857A9" w:rsidRDefault="00606FBE">
            <w:pPr>
              <w:pStyle w:val="TableParagraph"/>
              <w:spacing w:line="210" w:lineRule="exact"/>
              <w:ind w:right="349"/>
              <w:jc w:val="right"/>
              <w:rPr>
                <w:sz w:val="20"/>
              </w:rPr>
            </w:pPr>
            <w:r>
              <w:rPr>
                <w:spacing w:val="-5"/>
                <w:sz w:val="20"/>
              </w:rPr>
              <w:t>231</w:t>
            </w:r>
          </w:p>
        </w:tc>
        <w:tc>
          <w:tcPr>
            <w:tcW w:w="1457" w:type="dxa"/>
            <w:tcBorders>
              <w:top w:val="dashSmallGap" w:sz="4" w:space="0" w:color="000000"/>
              <w:bottom w:val="dashSmallGap" w:sz="4" w:space="0" w:color="000000"/>
            </w:tcBorders>
          </w:tcPr>
          <w:p w14:paraId="3767910A" w14:textId="77777777" w:rsidR="006857A9" w:rsidRDefault="00606FBE">
            <w:pPr>
              <w:pStyle w:val="TableParagraph"/>
              <w:spacing w:line="210" w:lineRule="exact"/>
              <w:ind w:right="106"/>
              <w:jc w:val="right"/>
              <w:rPr>
                <w:sz w:val="20"/>
              </w:rPr>
            </w:pPr>
            <w:r>
              <w:rPr>
                <w:spacing w:val="-5"/>
                <w:sz w:val="20"/>
              </w:rPr>
              <w:t>219</w:t>
            </w:r>
          </w:p>
        </w:tc>
        <w:tc>
          <w:tcPr>
            <w:tcW w:w="71" w:type="dxa"/>
          </w:tcPr>
          <w:p w14:paraId="1B340979" w14:textId="77777777" w:rsidR="006857A9" w:rsidRDefault="006857A9">
            <w:pPr>
              <w:pStyle w:val="TableParagraph"/>
              <w:rPr>
                <w:rFonts w:ascii="Times New Roman"/>
                <w:sz w:val="16"/>
              </w:rPr>
            </w:pPr>
          </w:p>
        </w:tc>
      </w:tr>
      <w:tr w:rsidR="006857A9" w14:paraId="7B271141" w14:textId="77777777">
        <w:trPr>
          <w:trHeight w:val="230"/>
        </w:trPr>
        <w:tc>
          <w:tcPr>
            <w:tcW w:w="108" w:type="dxa"/>
            <w:vMerge/>
            <w:tcBorders>
              <w:top w:val="nil"/>
            </w:tcBorders>
          </w:tcPr>
          <w:p w14:paraId="06BC8282" w14:textId="77777777" w:rsidR="006857A9" w:rsidRDefault="006857A9">
            <w:pPr>
              <w:rPr>
                <w:sz w:val="2"/>
                <w:szCs w:val="2"/>
              </w:rPr>
            </w:pPr>
          </w:p>
        </w:tc>
        <w:tc>
          <w:tcPr>
            <w:tcW w:w="5418" w:type="dxa"/>
            <w:tcBorders>
              <w:top w:val="dashSmallGap" w:sz="4" w:space="0" w:color="000000"/>
              <w:bottom w:val="dashSmallGap" w:sz="4" w:space="0" w:color="000000"/>
            </w:tcBorders>
          </w:tcPr>
          <w:p w14:paraId="08E76C14" w14:textId="77777777" w:rsidR="006857A9" w:rsidRDefault="00606FBE">
            <w:pPr>
              <w:pStyle w:val="TableParagraph"/>
              <w:spacing w:line="210" w:lineRule="exact"/>
              <w:ind w:left="107"/>
              <w:rPr>
                <w:sz w:val="20"/>
              </w:rPr>
            </w:pPr>
            <w:r>
              <w:rPr>
                <w:sz w:val="20"/>
              </w:rPr>
              <w:t>IRPJ</w:t>
            </w:r>
            <w:r>
              <w:rPr>
                <w:spacing w:val="-9"/>
                <w:sz w:val="20"/>
              </w:rPr>
              <w:t xml:space="preserve"> </w:t>
            </w:r>
            <w:r>
              <w:rPr>
                <w:sz w:val="20"/>
              </w:rPr>
              <w:t>Estimativa</w:t>
            </w:r>
            <w:r>
              <w:rPr>
                <w:spacing w:val="-7"/>
                <w:sz w:val="20"/>
              </w:rPr>
              <w:t xml:space="preserve"> </w:t>
            </w:r>
            <w:r>
              <w:rPr>
                <w:spacing w:val="-4"/>
                <w:sz w:val="20"/>
              </w:rPr>
              <w:t>2023</w:t>
            </w:r>
          </w:p>
        </w:tc>
        <w:tc>
          <w:tcPr>
            <w:tcW w:w="2939" w:type="dxa"/>
            <w:tcBorders>
              <w:top w:val="dashSmallGap" w:sz="4" w:space="0" w:color="000000"/>
              <w:bottom w:val="dashSmallGap" w:sz="4" w:space="0" w:color="000000"/>
            </w:tcBorders>
          </w:tcPr>
          <w:p w14:paraId="3129ED3E" w14:textId="77777777" w:rsidR="006857A9" w:rsidRDefault="00606FBE">
            <w:pPr>
              <w:pStyle w:val="TableParagraph"/>
              <w:spacing w:line="210" w:lineRule="exact"/>
              <w:ind w:right="349"/>
              <w:jc w:val="right"/>
              <w:rPr>
                <w:sz w:val="20"/>
              </w:rPr>
            </w:pPr>
            <w:r>
              <w:rPr>
                <w:spacing w:val="-5"/>
                <w:sz w:val="20"/>
              </w:rPr>
              <w:t>693</w:t>
            </w:r>
          </w:p>
        </w:tc>
        <w:tc>
          <w:tcPr>
            <w:tcW w:w="1457" w:type="dxa"/>
            <w:tcBorders>
              <w:top w:val="dashSmallGap" w:sz="4" w:space="0" w:color="000000"/>
              <w:bottom w:val="dashSmallGap" w:sz="4" w:space="0" w:color="000000"/>
            </w:tcBorders>
          </w:tcPr>
          <w:p w14:paraId="307F4348" w14:textId="77777777" w:rsidR="006857A9" w:rsidRDefault="00606FBE">
            <w:pPr>
              <w:pStyle w:val="TableParagraph"/>
              <w:spacing w:line="210" w:lineRule="exact"/>
              <w:ind w:right="106"/>
              <w:jc w:val="right"/>
              <w:rPr>
                <w:sz w:val="20"/>
              </w:rPr>
            </w:pPr>
            <w:r>
              <w:rPr>
                <w:spacing w:val="-5"/>
                <w:sz w:val="20"/>
              </w:rPr>
              <w:t>890</w:t>
            </w:r>
          </w:p>
        </w:tc>
        <w:tc>
          <w:tcPr>
            <w:tcW w:w="71" w:type="dxa"/>
          </w:tcPr>
          <w:p w14:paraId="1D45003E" w14:textId="77777777" w:rsidR="006857A9" w:rsidRDefault="006857A9">
            <w:pPr>
              <w:pStyle w:val="TableParagraph"/>
              <w:rPr>
                <w:rFonts w:ascii="Times New Roman"/>
                <w:sz w:val="16"/>
              </w:rPr>
            </w:pPr>
          </w:p>
        </w:tc>
      </w:tr>
      <w:tr w:rsidR="006857A9" w14:paraId="6D77954F" w14:textId="77777777">
        <w:trPr>
          <w:trHeight w:val="229"/>
        </w:trPr>
        <w:tc>
          <w:tcPr>
            <w:tcW w:w="108" w:type="dxa"/>
            <w:vMerge/>
            <w:tcBorders>
              <w:top w:val="nil"/>
            </w:tcBorders>
          </w:tcPr>
          <w:p w14:paraId="24CDD670" w14:textId="77777777" w:rsidR="006857A9" w:rsidRDefault="006857A9">
            <w:pPr>
              <w:rPr>
                <w:sz w:val="2"/>
                <w:szCs w:val="2"/>
              </w:rPr>
            </w:pPr>
          </w:p>
        </w:tc>
        <w:tc>
          <w:tcPr>
            <w:tcW w:w="5418" w:type="dxa"/>
            <w:tcBorders>
              <w:top w:val="dashSmallGap" w:sz="4" w:space="0" w:color="000000"/>
              <w:bottom w:val="dashSmallGap" w:sz="4" w:space="0" w:color="000000"/>
            </w:tcBorders>
          </w:tcPr>
          <w:p w14:paraId="07A848DA" w14:textId="77777777" w:rsidR="006857A9" w:rsidRDefault="00606FBE">
            <w:pPr>
              <w:pStyle w:val="TableParagraph"/>
              <w:spacing w:line="210" w:lineRule="exact"/>
              <w:ind w:left="107"/>
              <w:rPr>
                <w:sz w:val="20"/>
              </w:rPr>
            </w:pPr>
            <w:r>
              <w:rPr>
                <w:sz w:val="20"/>
              </w:rPr>
              <w:t>CSLL</w:t>
            </w:r>
            <w:r>
              <w:rPr>
                <w:spacing w:val="-8"/>
                <w:sz w:val="20"/>
              </w:rPr>
              <w:t xml:space="preserve"> </w:t>
            </w:r>
            <w:r>
              <w:rPr>
                <w:sz w:val="20"/>
              </w:rPr>
              <w:t>Estimativa</w:t>
            </w:r>
            <w:r>
              <w:rPr>
                <w:spacing w:val="-8"/>
                <w:sz w:val="20"/>
              </w:rPr>
              <w:t xml:space="preserve"> </w:t>
            </w:r>
            <w:r>
              <w:rPr>
                <w:spacing w:val="-4"/>
                <w:sz w:val="20"/>
              </w:rPr>
              <w:t>2023</w:t>
            </w:r>
          </w:p>
        </w:tc>
        <w:tc>
          <w:tcPr>
            <w:tcW w:w="2939" w:type="dxa"/>
            <w:tcBorders>
              <w:top w:val="dashSmallGap" w:sz="4" w:space="0" w:color="000000"/>
              <w:bottom w:val="dashSmallGap" w:sz="4" w:space="0" w:color="000000"/>
            </w:tcBorders>
          </w:tcPr>
          <w:p w14:paraId="5DFF9595" w14:textId="77777777" w:rsidR="006857A9" w:rsidRDefault="00606FBE">
            <w:pPr>
              <w:pStyle w:val="TableParagraph"/>
              <w:spacing w:line="210" w:lineRule="exact"/>
              <w:ind w:right="349"/>
              <w:jc w:val="right"/>
              <w:rPr>
                <w:sz w:val="20"/>
              </w:rPr>
            </w:pPr>
            <w:r>
              <w:rPr>
                <w:spacing w:val="-5"/>
                <w:sz w:val="20"/>
              </w:rPr>
              <w:t>438</w:t>
            </w:r>
          </w:p>
        </w:tc>
        <w:tc>
          <w:tcPr>
            <w:tcW w:w="1457" w:type="dxa"/>
            <w:tcBorders>
              <w:top w:val="dashSmallGap" w:sz="4" w:space="0" w:color="000000"/>
              <w:bottom w:val="dashSmallGap" w:sz="4" w:space="0" w:color="000000"/>
            </w:tcBorders>
          </w:tcPr>
          <w:p w14:paraId="311A4C6C" w14:textId="77777777" w:rsidR="006857A9" w:rsidRDefault="00606FBE">
            <w:pPr>
              <w:pStyle w:val="TableParagraph"/>
              <w:spacing w:line="210" w:lineRule="exact"/>
              <w:ind w:right="106"/>
              <w:jc w:val="right"/>
              <w:rPr>
                <w:sz w:val="20"/>
              </w:rPr>
            </w:pPr>
            <w:r>
              <w:rPr>
                <w:spacing w:val="-5"/>
                <w:sz w:val="20"/>
              </w:rPr>
              <w:t>415</w:t>
            </w:r>
          </w:p>
        </w:tc>
        <w:tc>
          <w:tcPr>
            <w:tcW w:w="71" w:type="dxa"/>
          </w:tcPr>
          <w:p w14:paraId="58F29629" w14:textId="77777777" w:rsidR="006857A9" w:rsidRDefault="006857A9">
            <w:pPr>
              <w:pStyle w:val="TableParagraph"/>
              <w:rPr>
                <w:rFonts w:ascii="Times New Roman"/>
                <w:sz w:val="16"/>
              </w:rPr>
            </w:pPr>
          </w:p>
        </w:tc>
      </w:tr>
      <w:tr w:rsidR="006857A9" w14:paraId="4F5AD802" w14:textId="77777777">
        <w:trPr>
          <w:trHeight w:val="229"/>
        </w:trPr>
        <w:tc>
          <w:tcPr>
            <w:tcW w:w="108" w:type="dxa"/>
            <w:vMerge/>
            <w:tcBorders>
              <w:top w:val="nil"/>
            </w:tcBorders>
          </w:tcPr>
          <w:p w14:paraId="1FA7DF8D" w14:textId="77777777" w:rsidR="006857A9" w:rsidRDefault="006857A9">
            <w:pPr>
              <w:rPr>
                <w:sz w:val="2"/>
                <w:szCs w:val="2"/>
              </w:rPr>
            </w:pPr>
          </w:p>
        </w:tc>
        <w:tc>
          <w:tcPr>
            <w:tcW w:w="5418" w:type="dxa"/>
            <w:tcBorders>
              <w:top w:val="dashSmallGap" w:sz="4" w:space="0" w:color="000000"/>
              <w:bottom w:val="dashSmallGap" w:sz="4" w:space="0" w:color="000000"/>
            </w:tcBorders>
          </w:tcPr>
          <w:p w14:paraId="0637F4C6" w14:textId="77777777" w:rsidR="006857A9" w:rsidRDefault="00606FBE">
            <w:pPr>
              <w:pStyle w:val="TableParagraph"/>
              <w:spacing w:line="210" w:lineRule="exact"/>
              <w:ind w:left="107"/>
              <w:rPr>
                <w:sz w:val="20"/>
              </w:rPr>
            </w:pPr>
            <w:r>
              <w:rPr>
                <w:sz w:val="20"/>
              </w:rPr>
              <w:t>IRPJ</w:t>
            </w:r>
            <w:r>
              <w:rPr>
                <w:spacing w:val="-9"/>
                <w:sz w:val="20"/>
              </w:rPr>
              <w:t xml:space="preserve"> </w:t>
            </w:r>
            <w:r>
              <w:rPr>
                <w:sz w:val="20"/>
              </w:rPr>
              <w:t>Estimativa</w:t>
            </w:r>
            <w:r>
              <w:rPr>
                <w:spacing w:val="-6"/>
                <w:sz w:val="20"/>
              </w:rPr>
              <w:t xml:space="preserve"> </w:t>
            </w:r>
            <w:r>
              <w:rPr>
                <w:spacing w:val="-4"/>
                <w:sz w:val="20"/>
              </w:rPr>
              <w:t>2022</w:t>
            </w:r>
          </w:p>
        </w:tc>
        <w:tc>
          <w:tcPr>
            <w:tcW w:w="2939" w:type="dxa"/>
            <w:tcBorders>
              <w:top w:val="dashSmallGap" w:sz="4" w:space="0" w:color="000000"/>
              <w:bottom w:val="dashSmallGap" w:sz="4" w:space="0" w:color="000000"/>
            </w:tcBorders>
          </w:tcPr>
          <w:p w14:paraId="2BB60D86" w14:textId="77777777" w:rsidR="006857A9" w:rsidRDefault="00606FBE">
            <w:pPr>
              <w:pStyle w:val="TableParagraph"/>
              <w:spacing w:line="210" w:lineRule="exact"/>
              <w:ind w:right="347"/>
              <w:jc w:val="right"/>
              <w:rPr>
                <w:sz w:val="20"/>
              </w:rPr>
            </w:pPr>
            <w:r>
              <w:rPr>
                <w:sz w:val="20"/>
              </w:rPr>
              <w:t>-</w:t>
            </w:r>
          </w:p>
        </w:tc>
        <w:tc>
          <w:tcPr>
            <w:tcW w:w="1457" w:type="dxa"/>
            <w:tcBorders>
              <w:top w:val="dashSmallGap" w:sz="4" w:space="0" w:color="000000"/>
              <w:bottom w:val="dashSmallGap" w:sz="4" w:space="0" w:color="000000"/>
            </w:tcBorders>
          </w:tcPr>
          <w:p w14:paraId="02318D00" w14:textId="77777777" w:rsidR="006857A9" w:rsidRDefault="00606FBE">
            <w:pPr>
              <w:pStyle w:val="TableParagraph"/>
              <w:spacing w:line="210" w:lineRule="exact"/>
              <w:ind w:right="106"/>
              <w:jc w:val="right"/>
              <w:rPr>
                <w:sz w:val="20"/>
              </w:rPr>
            </w:pPr>
            <w:r>
              <w:rPr>
                <w:spacing w:val="-5"/>
                <w:sz w:val="20"/>
              </w:rPr>
              <w:t>143</w:t>
            </w:r>
          </w:p>
        </w:tc>
        <w:tc>
          <w:tcPr>
            <w:tcW w:w="71" w:type="dxa"/>
          </w:tcPr>
          <w:p w14:paraId="41FAD8C5" w14:textId="77777777" w:rsidR="006857A9" w:rsidRDefault="006857A9">
            <w:pPr>
              <w:pStyle w:val="TableParagraph"/>
              <w:rPr>
                <w:rFonts w:ascii="Times New Roman"/>
                <w:sz w:val="16"/>
              </w:rPr>
            </w:pPr>
          </w:p>
        </w:tc>
      </w:tr>
      <w:tr w:rsidR="006857A9" w14:paraId="2F06CEEB" w14:textId="77777777">
        <w:trPr>
          <w:trHeight w:val="230"/>
        </w:trPr>
        <w:tc>
          <w:tcPr>
            <w:tcW w:w="108" w:type="dxa"/>
            <w:vMerge/>
            <w:tcBorders>
              <w:top w:val="nil"/>
            </w:tcBorders>
          </w:tcPr>
          <w:p w14:paraId="6B1D986B" w14:textId="77777777" w:rsidR="006857A9" w:rsidRDefault="006857A9">
            <w:pPr>
              <w:rPr>
                <w:sz w:val="2"/>
                <w:szCs w:val="2"/>
              </w:rPr>
            </w:pPr>
          </w:p>
        </w:tc>
        <w:tc>
          <w:tcPr>
            <w:tcW w:w="5418" w:type="dxa"/>
            <w:tcBorders>
              <w:top w:val="dashSmallGap" w:sz="4" w:space="0" w:color="000000"/>
              <w:bottom w:val="dashSmallGap" w:sz="4" w:space="0" w:color="000000"/>
            </w:tcBorders>
          </w:tcPr>
          <w:p w14:paraId="696D3CF3" w14:textId="77777777" w:rsidR="006857A9" w:rsidRDefault="00606FBE">
            <w:pPr>
              <w:pStyle w:val="TableParagraph"/>
              <w:spacing w:line="210" w:lineRule="exact"/>
              <w:ind w:left="107"/>
              <w:rPr>
                <w:sz w:val="20"/>
              </w:rPr>
            </w:pPr>
            <w:r>
              <w:rPr>
                <w:sz w:val="20"/>
              </w:rPr>
              <w:t>IRPJ</w:t>
            </w:r>
            <w:r>
              <w:rPr>
                <w:spacing w:val="-8"/>
                <w:sz w:val="20"/>
              </w:rPr>
              <w:t xml:space="preserve"> </w:t>
            </w:r>
            <w:r>
              <w:rPr>
                <w:sz w:val="20"/>
              </w:rPr>
              <w:t>Estimativa</w:t>
            </w:r>
            <w:r>
              <w:rPr>
                <w:spacing w:val="-6"/>
                <w:sz w:val="20"/>
              </w:rPr>
              <w:t xml:space="preserve"> </w:t>
            </w:r>
            <w:r>
              <w:rPr>
                <w:spacing w:val="-4"/>
                <w:sz w:val="20"/>
              </w:rPr>
              <w:t>2021</w:t>
            </w:r>
          </w:p>
        </w:tc>
        <w:tc>
          <w:tcPr>
            <w:tcW w:w="2939" w:type="dxa"/>
            <w:tcBorders>
              <w:top w:val="dashSmallGap" w:sz="4" w:space="0" w:color="000000"/>
              <w:bottom w:val="dashSmallGap" w:sz="4" w:space="0" w:color="000000"/>
            </w:tcBorders>
          </w:tcPr>
          <w:p w14:paraId="1EC82EB1" w14:textId="77777777" w:rsidR="006857A9" w:rsidRDefault="00606FBE">
            <w:pPr>
              <w:pStyle w:val="TableParagraph"/>
              <w:spacing w:line="210" w:lineRule="exact"/>
              <w:ind w:right="349"/>
              <w:jc w:val="right"/>
              <w:rPr>
                <w:sz w:val="20"/>
              </w:rPr>
            </w:pPr>
            <w:r>
              <w:rPr>
                <w:spacing w:val="-5"/>
                <w:sz w:val="20"/>
              </w:rPr>
              <w:t>241</w:t>
            </w:r>
          </w:p>
        </w:tc>
        <w:tc>
          <w:tcPr>
            <w:tcW w:w="1457" w:type="dxa"/>
            <w:tcBorders>
              <w:top w:val="dashSmallGap" w:sz="4" w:space="0" w:color="000000"/>
              <w:bottom w:val="dashSmallGap" w:sz="4" w:space="0" w:color="000000"/>
            </w:tcBorders>
          </w:tcPr>
          <w:p w14:paraId="00B3EBCF" w14:textId="77777777" w:rsidR="006857A9" w:rsidRDefault="00606FBE">
            <w:pPr>
              <w:pStyle w:val="TableParagraph"/>
              <w:spacing w:line="210" w:lineRule="exact"/>
              <w:ind w:right="106"/>
              <w:jc w:val="right"/>
              <w:rPr>
                <w:sz w:val="20"/>
              </w:rPr>
            </w:pPr>
            <w:r>
              <w:rPr>
                <w:spacing w:val="-5"/>
                <w:sz w:val="20"/>
              </w:rPr>
              <w:t>230</w:t>
            </w:r>
          </w:p>
        </w:tc>
        <w:tc>
          <w:tcPr>
            <w:tcW w:w="71" w:type="dxa"/>
          </w:tcPr>
          <w:p w14:paraId="116A1DD2" w14:textId="77777777" w:rsidR="006857A9" w:rsidRDefault="006857A9">
            <w:pPr>
              <w:pStyle w:val="TableParagraph"/>
              <w:rPr>
                <w:rFonts w:ascii="Times New Roman"/>
                <w:sz w:val="16"/>
              </w:rPr>
            </w:pPr>
          </w:p>
        </w:tc>
      </w:tr>
      <w:tr w:rsidR="006857A9" w14:paraId="3BEC3860" w14:textId="77777777">
        <w:trPr>
          <w:trHeight w:val="230"/>
        </w:trPr>
        <w:tc>
          <w:tcPr>
            <w:tcW w:w="108" w:type="dxa"/>
            <w:vMerge/>
            <w:tcBorders>
              <w:top w:val="nil"/>
            </w:tcBorders>
          </w:tcPr>
          <w:p w14:paraId="333CD33E" w14:textId="77777777" w:rsidR="006857A9" w:rsidRDefault="006857A9">
            <w:pPr>
              <w:rPr>
                <w:sz w:val="2"/>
                <w:szCs w:val="2"/>
              </w:rPr>
            </w:pPr>
          </w:p>
        </w:tc>
        <w:tc>
          <w:tcPr>
            <w:tcW w:w="5418" w:type="dxa"/>
            <w:tcBorders>
              <w:top w:val="dashSmallGap" w:sz="4" w:space="0" w:color="000000"/>
              <w:bottom w:val="dashSmallGap" w:sz="4" w:space="0" w:color="000000"/>
            </w:tcBorders>
          </w:tcPr>
          <w:p w14:paraId="3F80C6C1" w14:textId="77777777" w:rsidR="006857A9" w:rsidRDefault="00606FBE">
            <w:pPr>
              <w:pStyle w:val="TableParagraph"/>
              <w:spacing w:line="210" w:lineRule="exact"/>
              <w:ind w:left="107"/>
              <w:rPr>
                <w:sz w:val="20"/>
              </w:rPr>
            </w:pPr>
            <w:r>
              <w:rPr>
                <w:sz w:val="20"/>
              </w:rPr>
              <w:t>IR</w:t>
            </w:r>
            <w:r>
              <w:rPr>
                <w:spacing w:val="-6"/>
                <w:sz w:val="20"/>
              </w:rPr>
              <w:t xml:space="preserve"> </w:t>
            </w:r>
            <w:r>
              <w:rPr>
                <w:sz w:val="20"/>
              </w:rPr>
              <w:t>a</w:t>
            </w:r>
            <w:r>
              <w:rPr>
                <w:spacing w:val="-6"/>
                <w:sz w:val="20"/>
              </w:rPr>
              <w:t xml:space="preserve"> </w:t>
            </w:r>
            <w:r>
              <w:rPr>
                <w:sz w:val="20"/>
              </w:rPr>
              <w:t>Compensar</w:t>
            </w:r>
            <w:r>
              <w:rPr>
                <w:spacing w:val="-4"/>
                <w:sz w:val="20"/>
              </w:rPr>
              <w:t xml:space="preserve"> </w:t>
            </w:r>
            <w:r>
              <w:rPr>
                <w:sz w:val="20"/>
              </w:rPr>
              <w:t>–</w:t>
            </w:r>
            <w:r>
              <w:rPr>
                <w:spacing w:val="-4"/>
                <w:sz w:val="20"/>
              </w:rPr>
              <w:t xml:space="preserve"> </w:t>
            </w:r>
            <w:r>
              <w:rPr>
                <w:sz w:val="20"/>
              </w:rPr>
              <w:t>Pagamento</w:t>
            </w:r>
            <w:r>
              <w:rPr>
                <w:spacing w:val="-7"/>
                <w:sz w:val="20"/>
              </w:rPr>
              <w:t xml:space="preserve"> </w:t>
            </w:r>
            <w:r>
              <w:rPr>
                <w:sz w:val="20"/>
              </w:rPr>
              <w:t>a</w:t>
            </w:r>
            <w:r>
              <w:rPr>
                <w:spacing w:val="-3"/>
                <w:sz w:val="20"/>
              </w:rPr>
              <w:t xml:space="preserve"> </w:t>
            </w:r>
            <w:r>
              <w:rPr>
                <w:spacing w:val="-4"/>
                <w:sz w:val="20"/>
              </w:rPr>
              <w:t>maior</w:t>
            </w:r>
          </w:p>
        </w:tc>
        <w:tc>
          <w:tcPr>
            <w:tcW w:w="2939" w:type="dxa"/>
            <w:tcBorders>
              <w:top w:val="dashSmallGap" w:sz="4" w:space="0" w:color="000000"/>
              <w:bottom w:val="dashSmallGap" w:sz="4" w:space="0" w:color="000000"/>
            </w:tcBorders>
          </w:tcPr>
          <w:p w14:paraId="4A55B869" w14:textId="77777777" w:rsidR="006857A9" w:rsidRDefault="00606FBE">
            <w:pPr>
              <w:pStyle w:val="TableParagraph"/>
              <w:spacing w:line="210" w:lineRule="exact"/>
              <w:ind w:right="348"/>
              <w:jc w:val="right"/>
              <w:rPr>
                <w:sz w:val="20"/>
              </w:rPr>
            </w:pPr>
            <w:r>
              <w:rPr>
                <w:spacing w:val="-5"/>
                <w:sz w:val="20"/>
              </w:rPr>
              <w:t>29</w:t>
            </w:r>
          </w:p>
        </w:tc>
        <w:tc>
          <w:tcPr>
            <w:tcW w:w="1457" w:type="dxa"/>
            <w:tcBorders>
              <w:top w:val="dashSmallGap" w:sz="4" w:space="0" w:color="000000"/>
              <w:bottom w:val="dashSmallGap" w:sz="4" w:space="0" w:color="000000"/>
            </w:tcBorders>
          </w:tcPr>
          <w:p w14:paraId="559071A7" w14:textId="77777777" w:rsidR="006857A9" w:rsidRDefault="00606FBE">
            <w:pPr>
              <w:pStyle w:val="TableParagraph"/>
              <w:spacing w:line="210" w:lineRule="exact"/>
              <w:ind w:right="106"/>
              <w:jc w:val="right"/>
              <w:rPr>
                <w:sz w:val="20"/>
              </w:rPr>
            </w:pPr>
            <w:r>
              <w:rPr>
                <w:spacing w:val="-5"/>
                <w:sz w:val="20"/>
              </w:rPr>
              <w:t>28</w:t>
            </w:r>
          </w:p>
        </w:tc>
        <w:tc>
          <w:tcPr>
            <w:tcW w:w="71" w:type="dxa"/>
          </w:tcPr>
          <w:p w14:paraId="216507E2" w14:textId="77777777" w:rsidR="006857A9" w:rsidRDefault="006857A9">
            <w:pPr>
              <w:pStyle w:val="TableParagraph"/>
              <w:rPr>
                <w:rFonts w:ascii="Times New Roman"/>
                <w:sz w:val="16"/>
              </w:rPr>
            </w:pPr>
          </w:p>
        </w:tc>
      </w:tr>
      <w:tr w:rsidR="006857A9" w14:paraId="05108C02" w14:textId="77777777">
        <w:trPr>
          <w:trHeight w:val="229"/>
        </w:trPr>
        <w:tc>
          <w:tcPr>
            <w:tcW w:w="108" w:type="dxa"/>
            <w:vMerge/>
            <w:tcBorders>
              <w:top w:val="nil"/>
            </w:tcBorders>
          </w:tcPr>
          <w:p w14:paraId="703B9B74" w14:textId="77777777" w:rsidR="006857A9" w:rsidRDefault="006857A9">
            <w:pPr>
              <w:rPr>
                <w:sz w:val="2"/>
                <w:szCs w:val="2"/>
              </w:rPr>
            </w:pPr>
          </w:p>
        </w:tc>
        <w:tc>
          <w:tcPr>
            <w:tcW w:w="5418" w:type="dxa"/>
            <w:tcBorders>
              <w:top w:val="dashSmallGap" w:sz="4" w:space="0" w:color="000000"/>
              <w:bottom w:val="dashSmallGap" w:sz="4" w:space="0" w:color="000000"/>
            </w:tcBorders>
          </w:tcPr>
          <w:p w14:paraId="39C7B684" w14:textId="77777777" w:rsidR="006857A9" w:rsidRDefault="00606FBE">
            <w:pPr>
              <w:pStyle w:val="TableParagraph"/>
              <w:spacing w:line="210" w:lineRule="exact"/>
              <w:ind w:left="107"/>
              <w:rPr>
                <w:sz w:val="20"/>
              </w:rPr>
            </w:pPr>
            <w:r>
              <w:rPr>
                <w:sz w:val="20"/>
              </w:rPr>
              <w:t>CSLL</w:t>
            </w:r>
            <w:r>
              <w:rPr>
                <w:spacing w:val="-5"/>
                <w:sz w:val="20"/>
              </w:rPr>
              <w:t xml:space="preserve"> </w:t>
            </w:r>
            <w:r>
              <w:rPr>
                <w:sz w:val="20"/>
              </w:rPr>
              <w:t>a</w:t>
            </w:r>
            <w:r>
              <w:rPr>
                <w:spacing w:val="-6"/>
                <w:sz w:val="20"/>
              </w:rPr>
              <w:t xml:space="preserve"> </w:t>
            </w:r>
            <w:r>
              <w:rPr>
                <w:sz w:val="20"/>
              </w:rPr>
              <w:t>Compensar</w:t>
            </w:r>
            <w:r>
              <w:rPr>
                <w:spacing w:val="-5"/>
                <w:sz w:val="20"/>
              </w:rPr>
              <w:t xml:space="preserve"> </w:t>
            </w:r>
            <w:r>
              <w:rPr>
                <w:sz w:val="20"/>
              </w:rPr>
              <w:t>–</w:t>
            </w:r>
            <w:r>
              <w:rPr>
                <w:spacing w:val="-4"/>
                <w:sz w:val="20"/>
              </w:rPr>
              <w:t xml:space="preserve"> </w:t>
            </w:r>
            <w:r>
              <w:rPr>
                <w:sz w:val="20"/>
              </w:rPr>
              <w:t>Pagamento</w:t>
            </w:r>
            <w:r>
              <w:rPr>
                <w:spacing w:val="-6"/>
                <w:sz w:val="20"/>
              </w:rPr>
              <w:t xml:space="preserve"> </w:t>
            </w:r>
            <w:r>
              <w:rPr>
                <w:sz w:val="20"/>
              </w:rPr>
              <w:t>a</w:t>
            </w:r>
            <w:r>
              <w:rPr>
                <w:spacing w:val="-5"/>
                <w:sz w:val="20"/>
              </w:rPr>
              <w:t xml:space="preserve"> </w:t>
            </w:r>
            <w:r>
              <w:rPr>
                <w:spacing w:val="-4"/>
                <w:sz w:val="20"/>
              </w:rPr>
              <w:t>maior</w:t>
            </w:r>
          </w:p>
        </w:tc>
        <w:tc>
          <w:tcPr>
            <w:tcW w:w="2939" w:type="dxa"/>
            <w:tcBorders>
              <w:top w:val="dashSmallGap" w:sz="4" w:space="0" w:color="000000"/>
              <w:bottom w:val="dashSmallGap" w:sz="4" w:space="0" w:color="000000"/>
            </w:tcBorders>
          </w:tcPr>
          <w:p w14:paraId="3DB1A5B8" w14:textId="77777777" w:rsidR="006857A9" w:rsidRDefault="00606FBE">
            <w:pPr>
              <w:pStyle w:val="TableParagraph"/>
              <w:spacing w:line="210" w:lineRule="exact"/>
              <w:ind w:right="349"/>
              <w:jc w:val="right"/>
              <w:rPr>
                <w:sz w:val="20"/>
              </w:rPr>
            </w:pPr>
            <w:r>
              <w:rPr>
                <w:noProof/>
                <w:sz w:val="20"/>
              </w:rPr>
              <mc:AlternateContent>
                <mc:Choice Requires="wpg">
                  <w:drawing>
                    <wp:anchor distT="0" distB="0" distL="0" distR="0" simplePos="0" relativeHeight="15736832" behindDoc="0" locked="0" layoutInCell="1" allowOverlap="1" wp14:anchorId="3D6BF3E4" wp14:editId="717859C0">
                      <wp:simplePos x="0" y="0"/>
                      <wp:positionH relativeFrom="column">
                        <wp:posOffset>483053</wp:posOffset>
                      </wp:positionH>
                      <wp:positionV relativeFrom="paragraph">
                        <wp:posOffset>298576</wp:posOffset>
                      </wp:positionV>
                      <wp:extent cx="1905" cy="6350"/>
                      <wp:effectExtent l="0" t="0" r="0" b="0"/>
                      <wp:wrapNone/>
                      <wp:docPr id="72" name="Group 7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905" cy="6350"/>
                                <a:chOff x="0" y="0"/>
                                <a:chExt cx="1905" cy="6350"/>
                              </a:xfrm>
                            </wpg:grpSpPr>
                            <wps:wsp>
                              <wps:cNvPr id="73" name="Graphic 73"/>
                              <wps:cNvSpPr/>
                              <wps:spPr>
                                <a:xfrm>
                                  <a:off x="761" y="0"/>
                                  <a:ext cx="1270" cy="6350"/>
                                </a:xfrm>
                                <a:custGeom>
                                  <a:avLst/>
                                  <a:gdLst/>
                                  <a:ahLst/>
                                  <a:cxnLst/>
                                  <a:rect l="l" t="t" r="r" b="b"/>
                                  <a:pathLst>
                                    <a:path h="6350">
                                      <a:moveTo>
                                        <a:pt x="0" y="6096"/>
                                      </a:moveTo>
                                      <a:lnTo>
                                        <a:pt x="0" y="0"/>
                                      </a:lnTo>
                                    </a:path>
                                  </a:pathLst>
                                </a:custGeom>
                                <a:ln w="1524">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7EA499B" id="Group 72" o:spid="_x0000_s1026" style="position:absolute;margin-left:38.05pt;margin-top:23.5pt;width:.15pt;height:.5pt;z-index:15736832;mso-wrap-distance-left:0;mso-wrap-distance-right:0" coordsize="1905,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ZxJiaAIAAIIFAAAOAAAAZHJzL2Uyb0RvYy54bWykVEtvGjEQvlfqf7B8L7uQAs2KJapCgypF&#10;SaRQ9Wy83ofqtd2xYeHfd+x9QKC9pHtYzXje33z24u5QS7IXYCutUjoexZQIxXVWqSKlPzYPn75Q&#10;Yh1TGZNaiZQehaV3y48fFo1JxESXWmYCCCZRNmlMSkvnTBJFlpeiZnakjVBozDXUzKEKRZQBazB7&#10;LaNJHM+iRkNmQHNhLZ6uWiNdhvx5Lrh7znMrHJEpxd5c+EP4b/0/Wi5YUgAzZcW7Ntg7uqhZpbDo&#10;kGrFHCM7qK5S1RUHbXXuRlzXkc7zioswA04zji+mWYPemTBLkTSFGWBCaC9wenda/rRfg3k1L9B2&#10;j+Kj5r8s4hI1pkjO7V4vTs6HHGofhEOQQ0D0OCAqDo5wPBzfxlNKOBpmN9MObV7iSq4iePntnzER&#10;S9pioaWhhcYgZ+wJFvt/sLyWzIiAtvVjvwCpspTObyhRrEbqrjuW4Ami44ujl0eu02wH4gUu89mY&#10;kr8gM5kjH8+RGaZkCd9ZtxY6wMv2j9a1NM16iZW9xA+qFwHJ7mkuA80dJUhzoARpvm1pbpjzcX5n&#10;XiRltxV/UOu92OhgcqfdzOLbmY/F1k4OUl07htWiV2tDwRcIcUNRPDwfSyrSID+mk8/h3lgtq+yh&#10;ktK3YKHY3ksge+Zvbfi6Lt64GbBuxWzZ+gVT5yZVoK9N2p34XW11dsSVNrjElNrfOwaCEvldIWn8&#10;u9AL0AvbXgAn73V4PQI6WHNz+MnAEF8+pQ6p/qR77rCkX5fHYPD1kUp/3TmdV36XyOO+o05BHgcp&#10;XHSU3rwk53rwOj2dyz8AAAD//wMAUEsDBBQABgAIAAAAIQA8zDDG3gAAAAcBAAAPAAAAZHJzL2Rv&#10;d25yZXYueG1sTI9BS8NAFITvgv9heQVvdhOtSUmzKaWopyLYCuJtm31NQrNvQ3abpP/e58kehxlm&#10;vsnXk23FgL1vHCmI5xEIpNKZhioFX4e3xyUIHzQZ3TpCBVf0sC7u73KdGTfSJw77UAkuIZ9pBXUI&#10;XSalL2u02s9dh8TeyfVWB5Z9JU2vRy63rXyKokRa3RAv1LrDbY3leX+xCt5HPW6e49dhdz5trz+H&#10;l4/vXYxKPcymzQpEwCn8h+EPn9GhYKaju5DxolWQJjEnFSxSvsR+mixAHFkvI5BFLm/5i18AAAD/&#10;/wMAUEsBAi0AFAAGAAgAAAAhALaDOJL+AAAA4QEAABMAAAAAAAAAAAAAAAAAAAAAAFtDb250ZW50&#10;X1R5cGVzXS54bWxQSwECLQAUAAYACAAAACEAOP0h/9YAAACUAQAACwAAAAAAAAAAAAAAAAAvAQAA&#10;X3JlbHMvLnJlbHNQSwECLQAUAAYACAAAACEA72cSYmgCAACCBQAADgAAAAAAAAAAAAAAAAAuAgAA&#10;ZHJzL2Uyb0RvYy54bWxQSwECLQAUAAYACAAAACEAPMwwxt4AAAAHAQAADwAAAAAAAAAAAAAAAADC&#10;BAAAZHJzL2Rvd25yZXYueG1sUEsFBgAAAAAEAAQA8wAAAM0FAAAAAA==&#10;">
                      <v:shape id="Graphic 73" o:spid="_x0000_s1027" style="position:absolute;left:761;width:1270;height:6350;visibility:visible;mso-wrap-style:square;v-text-anchor:top" coordsize="1270,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pv9XxAAAANsAAAAPAAAAZHJzL2Rvd25yZXYueG1sRI9Pi8Iw&#10;FMTvgt8hPMGbpq6slWoUVxF3QRD/HDw+m2dbbF5Kk9XutzfCgsdhZn7DTOeNKcWdaldYVjDoRyCI&#10;U6sLzhScjuveGITzyBpLy6TgjxzMZ+3WFBNtH7yn+8FnIkDYJagg975KpHRpTgZd31bEwbva2qAP&#10;ss6krvER4KaUH1E0kgYLDgs5VrTMKb0dfo2Cn/2IZLzZDjbpeletjp+X89cpVqrbaRYTEJ4a/w7/&#10;t7+1gngIry/hB8jZEwAA//8DAFBLAQItABQABgAIAAAAIQDb4fbL7gAAAIUBAAATAAAAAAAAAAAA&#10;AAAAAAAAAABbQ29udGVudF9UeXBlc10ueG1sUEsBAi0AFAAGAAgAAAAhAFr0LFu/AAAAFQEAAAsA&#10;AAAAAAAAAAAAAAAAHwEAAF9yZWxzLy5yZWxzUEsBAi0AFAAGAAgAAAAhAF6m/1fEAAAA2wAAAA8A&#10;AAAAAAAAAAAAAAAABwIAAGRycy9kb3ducmV2LnhtbFBLBQYAAAAAAwADALcAAAD4AgAAAAA=&#10;" path="m,6096l,e" filled="f" strokeweight=".12pt">
                        <v:path arrowok="t"/>
                      </v:shape>
                    </v:group>
                  </w:pict>
                </mc:Fallback>
              </mc:AlternateContent>
            </w:r>
            <w:r>
              <w:rPr>
                <w:noProof/>
                <w:sz w:val="20"/>
              </w:rPr>
              <mc:AlternateContent>
                <mc:Choice Requires="wpg">
                  <w:drawing>
                    <wp:anchor distT="0" distB="0" distL="0" distR="0" simplePos="0" relativeHeight="15737344" behindDoc="0" locked="0" layoutInCell="1" allowOverlap="1" wp14:anchorId="3118187B" wp14:editId="046FF8BC">
                      <wp:simplePos x="0" y="0"/>
                      <wp:positionH relativeFrom="column">
                        <wp:posOffset>633929</wp:posOffset>
                      </wp:positionH>
                      <wp:positionV relativeFrom="paragraph">
                        <wp:posOffset>298576</wp:posOffset>
                      </wp:positionV>
                      <wp:extent cx="1905" cy="6350"/>
                      <wp:effectExtent l="0" t="0" r="0" b="0"/>
                      <wp:wrapNone/>
                      <wp:docPr id="74" name="Group 7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905" cy="6350"/>
                                <a:chOff x="0" y="0"/>
                                <a:chExt cx="1905" cy="6350"/>
                              </a:xfrm>
                            </wpg:grpSpPr>
                            <wps:wsp>
                              <wps:cNvPr id="75" name="Graphic 75"/>
                              <wps:cNvSpPr/>
                              <wps:spPr>
                                <a:xfrm>
                                  <a:off x="761" y="0"/>
                                  <a:ext cx="1270" cy="6350"/>
                                </a:xfrm>
                                <a:custGeom>
                                  <a:avLst/>
                                  <a:gdLst/>
                                  <a:ahLst/>
                                  <a:cxnLst/>
                                  <a:rect l="l" t="t" r="r" b="b"/>
                                  <a:pathLst>
                                    <a:path h="6350">
                                      <a:moveTo>
                                        <a:pt x="0" y="6096"/>
                                      </a:moveTo>
                                      <a:lnTo>
                                        <a:pt x="0" y="0"/>
                                      </a:lnTo>
                                    </a:path>
                                  </a:pathLst>
                                </a:custGeom>
                                <a:ln w="1524">
                                  <a:solidFill>
                                    <a:srgbClr val="000000"/>
                                  </a:solidFill>
                                  <a:prstDash val="solid"/>
                                </a:ln>
                              </wps:spPr>
                              <wps:bodyPr wrap="square" lIns="0" tIns="0" rIns="0" bIns="0" rtlCol="0">
                                <a:prstTxWarp prst="textNoShape">
                                  <a:avLst/>
                                </a:prstTxWarp>
                                <a:noAutofit/>
                              </wps:bodyPr>
                            </wps:wsp>
                          </wpg:wgp>
                        </a:graphicData>
                      </a:graphic>
                    </wp:anchor>
                  </w:drawing>
                </mc:Choice>
                <mc:Fallback>
                  <w:pict>
                    <v:group w14:anchorId="35E47488" id="Group 74" o:spid="_x0000_s1026" style="position:absolute;margin-left:49.9pt;margin-top:23.5pt;width:.15pt;height:.5pt;z-index:15737344;mso-wrap-distance-left:0;mso-wrap-distance-right:0" coordsize="1905,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YqOyZwIAAIIFAAAOAAAAZHJzL2Uyb0RvYy54bWykVMlu2zAQvRfoPxC815Ld2mkEy0ERN0aB&#10;IA0QFz3TFLWgFMkOaUv++w6pxY7dXlIdhBnO/uaRy7u2luQgwFZapXQ6iSkRiuusUkVKf2wfPnym&#10;xDqmMia1Eik9CkvvVu/fLRuTiJkutcwEEEyibNKYlJbOmSSKLC9FzexEG6HQmGuomUMViigD1mD2&#10;WkazOF5EjYbMgObCWjxdd0a6CvnzXHD3Pc+tcESmFHtz4Q/hv/P/aLVkSQHMlBXv22Bv6KJmlcKi&#10;Y6o1c4zsobpKVVcctNW5m3BdRzrPKy7CDDjNNL6YZgN6b8IsRdIUZoQJob3A6c1p+dNhA+bFPEPX&#10;PYqPmv+yiEvUmCI5t3u9ODm3OdQ+CIcgbUD0OCIqWkc4Hk5v4zklHA2Lj/MebV7iSq4iePn1nzER&#10;S7pioaWxhcYgZ+wJFvt/sLyUzIiAtvVjPwOpspTeYP+K1UjdTc8SPEF0fHH08sj1mu1BvMDlZjGl&#10;5C/IzG6Qj+fIjFOyhO+t2wgd4GWHR+s6mmaDxMpB4q0aRECye5rLQHNHCdIcKEGa7zqaG+Z8nN+Z&#10;F0nZb8Uf1PogtjqY3Gk3i/h24WOxtZODVNeOYbXo1dlQ8AVC3FgUD8/Hkoo0yI/57FO4N1bLKnuo&#10;pPQtWCh29xLIgflbG76+i1duBqxbM1t2fsHUu0kV6GuTbid+VzudHXGlDS4xpfb3noGgRH5TSBr/&#10;LgwCDMJuEMDJex1ej4AO1ty2PxkY4sun1CHVn/TAHZYM6/IYjL4+Uukve6fzyu8SeTx01CvI4yCF&#10;i47Sq5fkXA9ep6dz9QcAAP//AwBQSwMEFAAGAAgAAAAhALFOcbXeAAAACAEAAA8AAABkcnMvZG93&#10;bnJldi54bWxMj81uwjAQhO+V+g7WVuqt2OkvpHEQQm1PCKlQCXFb4iWJiO0oNkl4+y6n9jg7q5lv&#10;svloG9FTF2rvNCQTBYJc4U3tSg0/28+HKYgQ0RlsvCMNFwowz29vMkyNH9w39ZtYCg5xIUUNVYxt&#10;KmUoKrIYJr4lx97RdxYjy66UpsOBw20jH5V6lRZrxw0VtrSsqDhtzlbD14DD4in56Fen4/Ky376s&#10;d6uEtL6/GxfvICKN8e8ZrviMDjkzHfzZmSAaDbMZk0cNz2886eorlYA48GGqQOaZ/D8g/wUAAP//&#10;AwBQSwECLQAUAAYACAAAACEAtoM4kv4AAADhAQAAEwAAAAAAAAAAAAAAAAAAAAAAW0NvbnRlbnRf&#10;VHlwZXNdLnhtbFBLAQItABQABgAIAAAAIQA4/SH/1gAAAJQBAAALAAAAAAAAAAAAAAAAAC8BAABf&#10;cmVscy8ucmVsc1BLAQItABQABgAIAAAAIQClYqOyZwIAAIIFAAAOAAAAAAAAAAAAAAAAAC4CAABk&#10;cnMvZTJvRG9jLnhtbFBLAQItABQABgAIAAAAIQCxTnG13gAAAAgBAAAPAAAAAAAAAAAAAAAAAMEE&#10;AABkcnMvZG93bnJldi54bWxQSwUGAAAAAAQABADzAAAAzAUAAAAA&#10;">
                      <v:shape id="Graphic 75" o:spid="_x0000_s1027" style="position:absolute;left:761;width:1270;height:6350;visibility:visible;mso-wrap-style:square;v-text-anchor:top" coordsize="1270,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8K4xQAAANsAAAAPAAAAZHJzL2Rvd25yZXYueG1sRI9Ba8JA&#10;FITvhf6H5RW81Y2FmJK6SlsJVihI1EOPr9lnEsy+DdltEv+9KxQ8DjPzDbNYjaYRPXWutqxgNo1A&#10;EBdW11wqOB6y51cQziNrbCyTggs5WC0fHxaYajtwTv3elyJA2KWooPK+TaV0RUUG3dS2xME72c6g&#10;D7Irpe5wCHDTyJcomkuDNYeFClv6rKg47/+Mgm0+J5lsvmebItu160P8+/NxTJSaPI3vbyA8jf4e&#10;/m9/aQVJDLcv4QfI5RUAAP//AwBQSwECLQAUAAYACAAAACEA2+H2y+4AAACFAQAAEwAAAAAAAAAA&#10;AAAAAAAAAAAAW0NvbnRlbnRfVHlwZXNdLnhtbFBLAQItABQABgAIAAAAIQBa9CxbvwAAABUBAAAL&#10;AAAAAAAAAAAAAAAAAB8BAABfcmVscy8ucmVsc1BLAQItABQABgAIAAAAIQC+A8K4xQAAANsAAAAP&#10;AAAAAAAAAAAAAAAAAAcCAABkcnMvZG93bnJldi54bWxQSwUGAAAAAAMAAwC3AAAA+QIAAAAA&#10;" path="m,6096l,e" filled="f" strokeweight=".12pt">
                        <v:path arrowok="t"/>
                      </v:shape>
                    </v:group>
                  </w:pict>
                </mc:Fallback>
              </mc:AlternateContent>
            </w:r>
            <w:r>
              <w:rPr>
                <w:spacing w:val="-5"/>
                <w:sz w:val="20"/>
              </w:rPr>
              <w:t>188</w:t>
            </w:r>
          </w:p>
        </w:tc>
        <w:tc>
          <w:tcPr>
            <w:tcW w:w="1457" w:type="dxa"/>
            <w:tcBorders>
              <w:top w:val="dashSmallGap" w:sz="4" w:space="0" w:color="000000"/>
              <w:bottom w:val="dashSmallGap" w:sz="4" w:space="0" w:color="000000"/>
            </w:tcBorders>
          </w:tcPr>
          <w:p w14:paraId="632F4D6C" w14:textId="77777777" w:rsidR="006857A9" w:rsidRDefault="00606FBE">
            <w:pPr>
              <w:pStyle w:val="TableParagraph"/>
              <w:spacing w:line="210" w:lineRule="exact"/>
              <w:ind w:right="106"/>
              <w:jc w:val="right"/>
              <w:rPr>
                <w:sz w:val="20"/>
              </w:rPr>
            </w:pPr>
            <w:r>
              <w:rPr>
                <w:spacing w:val="-5"/>
                <w:sz w:val="20"/>
              </w:rPr>
              <w:t>180</w:t>
            </w:r>
          </w:p>
        </w:tc>
        <w:tc>
          <w:tcPr>
            <w:tcW w:w="71" w:type="dxa"/>
          </w:tcPr>
          <w:p w14:paraId="28BA1050" w14:textId="77777777" w:rsidR="006857A9" w:rsidRDefault="006857A9">
            <w:pPr>
              <w:pStyle w:val="TableParagraph"/>
              <w:rPr>
                <w:rFonts w:ascii="Times New Roman"/>
                <w:sz w:val="16"/>
              </w:rPr>
            </w:pPr>
          </w:p>
        </w:tc>
      </w:tr>
      <w:tr w:rsidR="006857A9" w14:paraId="1A9FF82B" w14:textId="77777777">
        <w:trPr>
          <w:trHeight w:val="230"/>
        </w:trPr>
        <w:tc>
          <w:tcPr>
            <w:tcW w:w="108" w:type="dxa"/>
          </w:tcPr>
          <w:p w14:paraId="66D7CC04" w14:textId="77777777" w:rsidR="006857A9" w:rsidRDefault="006857A9">
            <w:pPr>
              <w:pStyle w:val="TableParagraph"/>
              <w:rPr>
                <w:rFonts w:ascii="Times New Roman"/>
                <w:sz w:val="16"/>
              </w:rPr>
            </w:pPr>
          </w:p>
        </w:tc>
        <w:tc>
          <w:tcPr>
            <w:tcW w:w="5418" w:type="dxa"/>
            <w:tcBorders>
              <w:top w:val="dashSmallGap" w:sz="4" w:space="0" w:color="000000"/>
              <w:bottom w:val="dashSmallGap" w:sz="4" w:space="0" w:color="000000"/>
            </w:tcBorders>
          </w:tcPr>
          <w:p w14:paraId="7FBAA47E" w14:textId="77777777" w:rsidR="006857A9" w:rsidRDefault="00606FBE">
            <w:pPr>
              <w:pStyle w:val="TableParagraph"/>
              <w:spacing w:line="210" w:lineRule="exact"/>
              <w:ind w:left="107"/>
              <w:rPr>
                <w:sz w:val="20"/>
              </w:rPr>
            </w:pPr>
            <w:r>
              <w:rPr>
                <w:spacing w:val="-2"/>
                <w:sz w:val="20"/>
              </w:rPr>
              <w:t>COSIRF</w:t>
            </w:r>
          </w:p>
        </w:tc>
        <w:tc>
          <w:tcPr>
            <w:tcW w:w="2939" w:type="dxa"/>
            <w:tcBorders>
              <w:top w:val="dashSmallGap" w:sz="4" w:space="0" w:color="000000"/>
              <w:bottom w:val="dashSmallGap" w:sz="4" w:space="0" w:color="000000"/>
            </w:tcBorders>
          </w:tcPr>
          <w:p w14:paraId="36457D52" w14:textId="77777777" w:rsidR="006857A9" w:rsidRDefault="00606FBE">
            <w:pPr>
              <w:pStyle w:val="TableParagraph"/>
              <w:spacing w:line="210" w:lineRule="exact"/>
              <w:ind w:right="346"/>
              <w:jc w:val="right"/>
              <w:rPr>
                <w:sz w:val="20"/>
              </w:rPr>
            </w:pPr>
            <w:r>
              <w:rPr>
                <w:noProof/>
                <w:sz w:val="20"/>
              </w:rPr>
              <mc:AlternateContent>
                <mc:Choice Requires="wpg">
                  <w:drawing>
                    <wp:anchor distT="0" distB="0" distL="0" distR="0" simplePos="0" relativeHeight="15737856" behindDoc="0" locked="0" layoutInCell="1" allowOverlap="1" wp14:anchorId="56A5F3CD" wp14:editId="3786DF75">
                      <wp:simplePos x="0" y="0"/>
                      <wp:positionH relativeFrom="column">
                        <wp:posOffset>1699586</wp:posOffset>
                      </wp:positionH>
                      <wp:positionV relativeFrom="paragraph">
                        <wp:posOffset>146176</wp:posOffset>
                      </wp:positionV>
                      <wp:extent cx="13970" cy="6350"/>
                      <wp:effectExtent l="0" t="0" r="0" b="0"/>
                      <wp:wrapNone/>
                      <wp:docPr id="76" name="Group 7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3970" cy="6350"/>
                                <a:chOff x="0" y="0"/>
                                <a:chExt cx="13970" cy="6350"/>
                              </a:xfrm>
                            </wpg:grpSpPr>
                            <wps:wsp>
                              <wps:cNvPr id="77" name="Graphic 77"/>
                              <wps:cNvSpPr/>
                              <wps:spPr>
                                <a:xfrm>
                                  <a:off x="0" y="3048"/>
                                  <a:ext cx="13970" cy="1270"/>
                                </a:xfrm>
                                <a:custGeom>
                                  <a:avLst/>
                                  <a:gdLst/>
                                  <a:ahLst/>
                                  <a:cxnLst/>
                                  <a:rect l="l" t="t" r="r" b="b"/>
                                  <a:pathLst>
                                    <a:path w="13970">
                                      <a:moveTo>
                                        <a:pt x="0" y="0"/>
                                      </a:moveTo>
                                      <a:lnTo>
                                        <a:pt x="13715" y="0"/>
                                      </a:lnTo>
                                    </a:path>
                                  </a:pathLst>
                                </a:custGeom>
                                <a:ln w="6096">
                                  <a:solidFill>
                                    <a:srgbClr val="000000"/>
                                  </a:solidFill>
                                  <a:prstDash val="sysDot"/>
                                </a:ln>
                              </wps:spPr>
                              <wps:bodyPr wrap="square" lIns="0" tIns="0" rIns="0" bIns="0" rtlCol="0">
                                <a:prstTxWarp prst="textNoShape">
                                  <a:avLst/>
                                </a:prstTxWarp>
                                <a:noAutofit/>
                              </wps:bodyPr>
                            </wps:wsp>
                          </wpg:wgp>
                        </a:graphicData>
                      </a:graphic>
                    </wp:anchor>
                  </w:drawing>
                </mc:Choice>
                <mc:Fallback>
                  <w:pict>
                    <v:group w14:anchorId="22D4FEE2" id="Group 76" o:spid="_x0000_s1026" style="position:absolute;margin-left:133.85pt;margin-top:11.5pt;width:1.1pt;height:.5pt;z-index:15737856;mso-wrap-distance-left:0;mso-wrap-distance-right:0" coordsize="13970,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U4DBbwIAAIkFAAAOAAAAZHJzL2Uyb0RvYy54bWykVMlu2zAQvRfoPxC8N7Ljxk6EyEERN0aB&#10;IAkQFz3TFLWgFIfl0Jb99x1Sku0svaQ6CEPOcJb3Hnl9s2s02yqHNZiMj89GnCkjIa9NmfGfq7sv&#10;l5yhFyYXGozK+F4hv5l//nTd2lSdQwU6V45REoNpazNeeW/TJEFZqUbgGVhlyFmAa4SnpSuT3ImW&#10;sjc6OR+NpkkLLrcOpEKk3UXn5POYvyiU9I9FgcoznXHqzce/i/91+Cfza5GWTtiqln0b4gNdNKI2&#10;VPSQaiG8YBtXv0nV1NIBQuHPJDQJFEUtVZyBphmPXk2zdLCxcZYybUt7gImgfYXTh9PKh+3S2Wf7&#10;5LruybwH+RsJl6S1ZXrqD+vyGLwrXBMO0RBsFxHdHxBVO88kbY4nVzOCXZJnOrno4ZYVcfLmiKy+&#10;//tQItKuXGzq0ERrSTV4BAb/D5jnSlgV8cYw+JNjdZ7x2YwzIxoS77LXCe0QPqE4RQXs+hX2ML6L&#10;zGT09bKT2zvgjM8JpoD5MKdI5Qb9UkGEWGzv0ZOb9JUPlqgGS+7MYDoSfJC6jlL3nJHUHWck9XVX&#10;2wofzoVUwWTtwFHYaWCrVhB9/hU/1NjRq81p1HgyG19wNpBPkZ2fjFAiDnUoS5ung2kTOpiOrqbx&#10;9iDoOr+rtQ49oCvXt9qxrQh3N349RC/CrEO/EFh1cbjHBfg+TpuoYkw7YgJha8j3xGtLTGYc/2yE&#10;U5zpH4aUE56HwXCDsR4M5/UtxEck4kNFV7tfwlkW6mfcE6kPMAhIpANjAYRDbDhp4NvGQ1EHOknM&#10;Q0f9gsQcrXjfyXrxoJyuY9TxBZ3/BQAA//8DAFBLAwQUAAYACAAAACEAVE95PeAAAAAJAQAADwAA&#10;AGRycy9kb3ducmV2LnhtbEyPQUvDQBCF74L/YRnBm90k1dTGbEop6qkUbAXxNs1Ok9Dsbshuk/Tf&#10;O5709h7z8ea9fDWZVgzU+8ZZBfEsAkG2dLqxlYLPw9vDMwgf0GpsnSUFV/KwKm5vcsy0G+0HDftQ&#10;CQ6xPkMFdQhdJqUvazLoZ64jy7eT6w0Gtn0ldY8jh5tWJlGUSoON5Q81drSpqTzvL0bB+4jjeh6/&#10;DtvzaXP9PjztvrYxKXV/N61fQASawh8Mv/W5OhTc6eguVnvRKkjSxYJRFnPexECSLpcgjiweI5BF&#10;Lv8vKH4AAAD//wMAUEsBAi0AFAAGAAgAAAAhALaDOJL+AAAA4QEAABMAAAAAAAAAAAAAAAAAAAAA&#10;AFtDb250ZW50X1R5cGVzXS54bWxQSwECLQAUAAYACAAAACEAOP0h/9YAAACUAQAACwAAAAAAAAAA&#10;AAAAAAAvAQAAX3JlbHMvLnJlbHNQSwECLQAUAAYACAAAACEA01OAwW8CAACJBQAADgAAAAAAAAAA&#10;AAAAAAAuAgAAZHJzL2Uyb0RvYy54bWxQSwECLQAUAAYACAAAACEAVE95PeAAAAAJAQAADwAAAAAA&#10;AAAAAAAAAADJBAAAZHJzL2Rvd25yZXYueG1sUEsFBgAAAAAEAAQA8wAAANYFAAAAAA==&#10;">
                      <v:shape id="Graphic 77" o:spid="_x0000_s1027" style="position:absolute;top:3048;width:13970;height:1270;visibility:visible;mso-wrap-style:square;v-text-anchor:top" coordsize="1397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2uOJxgAAANsAAAAPAAAAZHJzL2Rvd25yZXYueG1sRI9Ba8JA&#10;FITvgv9heUIvUjeWYiR1E0RbiCBIbXvo7TX7mgSzb0N2q9Ff7wpCj8PMfMMsst404kidqy0rmE4i&#10;EMSF1TWXCj4/3h7nIJxH1thYJgVncpClw8ECE21P/E7HvS9FgLBLUEHlfZtI6YqKDLqJbYmD92s7&#10;gz7IrpS6w1OAm0Y+RdFMGqw5LFTY0qqi4rD/MwrmeTnGON+tpz9b/7rRX3n/fXlW6mHUL19AeOr9&#10;f/jezrWCOIbbl/ADZHoFAAD//wMAUEsBAi0AFAAGAAgAAAAhANvh9svuAAAAhQEAABMAAAAAAAAA&#10;AAAAAAAAAAAAAFtDb250ZW50X1R5cGVzXS54bWxQSwECLQAUAAYACAAAACEAWvQsW78AAAAVAQAA&#10;CwAAAAAAAAAAAAAAAAAfAQAAX3JlbHMvLnJlbHNQSwECLQAUAAYACAAAACEA59rjicYAAADbAAAA&#10;DwAAAAAAAAAAAAAAAAAHAgAAZHJzL2Rvd25yZXYueG1sUEsFBgAAAAADAAMAtwAAAPoCAAAAAA==&#10;" path="m,l13715,e" filled="f" strokeweight=".48pt">
                        <v:stroke dashstyle="1 1"/>
                        <v:path arrowok="t"/>
                      </v:shape>
                    </v:group>
                  </w:pict>
                </mc:Fallback>
              </mc:AlternateContent>
            </w:r>
            <w:r>
              <w:rPr>
                <w:spacing w:val="-10"/>
                <w:sz w:val="20"/>
              </w:rPr>
              <w:t>2</w:t>
            </w:r>
          </w:p>
        </w:tc>
        <w:tc>
          <w:tcPr>
            <w:tcW w:w="1457" w:type="dxa"/>
            <w:tcBorders>
              <w:top w:val="dashSmallGap" w:sz="4" w:space="0" w:color="000000"/>
              <w:bottom w:val="dashSmallGap" w:sz="4" w:space="0" w:color="000000"/>
            </w:tcBorders>
          </w:tcPr>
          <w:p w14:paraId="22E57CE5" w14:textId="77777777" w:rsidR="006857A9" w:rsidRDefault="00606FBE">
            <w:pPr>
              <w:pStyle w:val="TableParagraph"/>
              <w:spacing w:line="210" w:lineRule="exact"/>
              <w:ind w:right="104"/>
              <w:jc w:val="right"/>
              <w:rPr>
                <w:sz w:val="20"/>
              </w:rPr>
            </w:pPr>
            <w:r>
              <w:rPr>
                <w:spacing w:val="-10"/>
                <w:sz w:val="20"/>
              </w:rPr>
              <w:t>2</w:t>
            </w:r>
          </w:p>
        </w:tc>
        <w:tc>
          <w:tcPr>
            <w:tcW w:w="71" w:type="dxa"/>
          </w:tcPr>
          <w:p w14:paraId="58F52951" w14:textId="77777777" w:rsidR="006857A9" w:rsidRDefault="006857A9">
            <w:pPr>
              <w:pStyle w:val="TableParagraph"/>
              <w:spacing w:before="5"/>
              <w:rPr>
                <w:sz w:val="20"/>
              </w:rPr>
            </w:pPr>
          </w:p>
          <w:p w14:paraId="503EF73E" w14:textId="77777777" w:rsidR="006857A9" w:rsidRDefault="00606FBE">
            <w:pPr>
              <w:pStyle w:val="TableParagraph"/>
              <w:spacing w:line="20" w:lineRule="exact"/>
              <w:ind w:left="-23"/>
              <w:rPr>
                <w:sz w:val="2"/>
              </w:rPr>
            </w:pPr>
            <w:r>
              <w:rPr>
                <w:noProof/>
                <w:sz w:val="2"/>
              </w:rPr>
              <mc:AlternateContent>
                <mc:Choice Requires="wpg">
                  <w:drawing>
                    <wp:inline distT="0" distB="0" distL="0" distR="0" wp14:anchorId="4C375921" wp14:editId="026327BA">
                      <wp:extent cx="15240" cy="6350"/>
                      <wp:effectExtent l="9525" t="0" r="0" b="3175"/>
                      <wp:docPr id="78" name="Group 7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15240" cy="6350"/>
                                <a:chOff x="0" y="0"/>
                                <a:chExt cx="15240" cy="6350"/>
                              </a:xfrm>
                            </wpg:grpSpPr>
                            <wps:wsp>
                              <wps:cNvPr id="79" name="Graphic 79"/>
                              <wps:cNvSpPr/>
                              <wps:spPr>
                                <a:xfrm>
                                  <a:off x="0" y="3048"/>
                                  <a:ext cx="15240" cy="1270"/>
                                </a:xfrm>
                                <a:custGeom>
                                  <a:avLst/>
                                  <a:gdLst/>
                                  <a:ahLst/>
                                  <a:cxnLst/>
                                  <a:rect l="l" t="t" r="r" b="b"/>
                                  <a:pathLst>
                                    <a:path w="15240">
                                      <a:moveTo>
                                        <a:pt x="0" y="0"/>
                                      </a:moveTo>
                                      <a:lnTo>
                                        <a:pt x="15240" y="0"/>
                                      </a:lnTo>
                                    </a:path>
                                  </a:pathLst>
                                </a:custGeom>
                                <a:ln w="6096">
                                  <a:solidFill>
                                    <a:srgbClr val="000000"/>
                                  </a:solidFill>
                                  <a:prstDash val="sysDot"/>
                                </a:ln>
                              </wps:spPr>
                              <wps:bodyPr wrap="square" lIns="0" tIns="0" rIns="0" bIns="0" rtlCol="0">
                                <a:prstTxWarp prst="textNoShape">
                                  <a:avLst/>
                                </a:prstTxWarp>
                                <a:noAutofit/>
                              </wps:bodyPr>
                            </wps:wsp>
                          </wpg:wgp>
                        </a:graphicData>
                      </a:graphic>
                    </wp:inline>
                  </w:drawing>
                </mc:Choice>
                <mc:Fallback>
                  <w:pict>
                    <v:group w14:anchorId="640A44A5" id="Group 78" o:spid="_x0000_s1026" style="width:1.2pt;height:.5pt;mso-position-horizontal-relative:char;mso-position-vertical-relative:line" coordsize="15240,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QOO3bAIAAIkFAAAOAAAAZHJzL2Uyb0RvYy54bWykVMlu2zAQvRfoPxC817KdxEkEy0ERN0aB&#10;IA2QFD3TFLWgFIfl0Jb99x1Sku0svaQ6CEPOcJb3Hjm/2TWabZXDGkzGJ6MxZ8pIyGtTZvzn892X&#10;K87QC5MLDUZlfK+Q3yw+f5q3NlVTqEDnyjFKYjBtbcYr722aJCgr1QgcgVWGnAW4RnhaujLJnWgp&#10;e6OT6Xg8S1pwuXUgFSLtLjsnX8T8RaGk/1EUqDzTGafefPy7+F+Hf7KYi7R0wla17NsQH+iiEbWh&#10;oodUS+EF27j6Taqmlg4QCj+S0CRQFLVUcQaaZjJ+Nc3KwcbGWcq0Le0BJoL2FU4fTisftitnn+yj&#10;67on8x7kbyRcktaW6ak/rMtj8K5wTThEQ7BdRHR/QFTtPJO0ObmYnhPskjyzs4seblkRJ2+OyOrb&#10;vw8lIu3KxaYOTbSWVINHYPD/gHmqhFURbwyDPzpW5xm/vObMiIbEu+p1QjuETyhOUQG7foU9jO8i&#10;czY+v+rk9g44k+llBOcwp0jlBv1KQYRYbO/Rd1LNB0tUgyV3ZjAdCT5IXUepe85I6o4zkvq6q22F&#10;D+cCb8Fk7cBR2Glgq54h+vwrfqixo1eb06ie44F8iuz8ZIQSJKTOiGXJPh1Mm9DBbHw9i7cHQdf5&#10;Xa116AFdub7Vjm1FuLvxCzNQhhdh1qFfCqy6ONzjEnwfp01UMaYdMYGwNeR74rUlJjOOfzbCKc70&#10;d0PKCc/DYLjBWA+G8/oW4iMS8aGiz7tfwlkW6mfcE6kPMAhIpANjYfZDbDhp4OvGQ1EHOknMQ0f9&#10;gsQcrXjfyXrxoJyuY9TxBV38BQAA//8DAFBLAwQUAAYACAAAACEA6cYUD9kAAAABAQAADwAAAGRy&#10;cy9kb3ducmV2LnhtbEyPT0vDQBDF74LfYRnBm92k/qHEbEop6qkItoL0Ns1Ok9DsbMhuk/TbO3rR&#10;y4PhPd77Tb6cXKsG6kPj2UA6S0ARl942XBn43L3eLUCFiGyx9UwGLhRgWVxf5ZhZP/IHDdtYKSnh&#10;kKGBOsYu0zqUNTkMM98Ri3f0vcMoZ19p2+Mo5a7V8yR50g4bloUaO1rXVJ62Z2fgbcRxdZ++DJvT&#10;cX3Z7x7fvzYpGXN7M62eQUWa4l8YfvAFHQphOvgz26BaA/JI/FXx5g+gDhJJQBe5/k9efAMAAP//&#10;AwBQSwECLQAUAAYACAAAACEAtoM4kv4AAADhAQAAEwAAAAAAAAAAAAAAAAAAAAAAW0NvbnRlbnRf&#10;VHlwZXNdLnhtbFBLAQItABQABgAIAAAAIQA4/SH/1gAAAJQBAAALAAAAAAAAAAAAAAAAAC8BAABf&#10;cmVscy8ucmVsc1BLAQItABQABgAIAAAAIQDgQOO3bAIAAIkFAAAOAAAAAAAAAAAAAAAAAC4CAABk&#10;cnMvZTJvRG9jLnhtbFBLAQItABQABgAIAAAAIQDpxhQP2QAAAAEBAAAPAAAAAAAAAAAAAAAAAMYE&#10;AABkcnMvZG93bnJldi54bWxQSwUGAAAAAAQABADzAAAAzAUAAAAA&#10;">
                      <v:shape id="Graphic 79" o:spid="_x0000_s1027" style="position:absolute;top:3048;width:15240;height:1270;visibility:visible;mso-wrap-style:square;v-text-anchor:top" coordsize="15240,127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iWshxAAAANsAAAAPAAAAZHJzL2Rvd25yZXYueG1sRI/RasJA&#10;FETfC/7DcoW+SN3YB5NGV9GWoiIt1PoBl+w1WczeDdltkv59VxD6OMzMGWa5HmwtOmq9caxgNk1A&#10;EBdOGy4VnL/fnzIQPiBrrB2Tgl/ysF6NHpaYa9fzF3WnUIoIYZ+jgiqEJpfSFxVZ9FPXEEfv4lqL&#10;Icq2lLrFPsJtLZ+TZC4tGo4LFTb0WlFxPf1YBb2h3bYz3ZEn2dtsn34cOP1slHocD5sFiEBD+A/f&#10;23utIH2B25f4A+TqDwAA//8DAFBLAQItABQABgAIAAAAIQDb4fbL7gAAAIUBAAATAAAAAAAAAAAA&#10;AAAAAAAAAABbQ29udGVudF9UeXBlc10ueG1sUEsBAi0AFAAGAAgAAAAhAFr0LFu/AAAAFQEAAAsA&#10;AAAAAAAAAAAAAAAAHwEAAF9yZWxzLy5yZWxzUEsBAi0AFAAGAAgAAAAhAE2JayHEAAAA2wAAAA8A&#10;AAAAAAAAAAAAAAAABwIAAGRycy9kb3ducmV2LnhtbFBLBQYAAAAAAwADALcAAAD4AgAAAAA=&#10;" path="m,l15240,e" filled="f" strokeweight=".48pt">
                        <v:stroke dashstyle="1 1"/>
                        <v:path arrowok="t"/>
                      </v:shape>
                      <w10:anchorlock/>
                    </v:group>
                  </w:pict>
                </mc:Fallback>
              </mc:AlternateContent>
            </w:r>
          </w:p>
        </w:tc>
      </w:tr>
    </w:tbl>
    <w:p w14:paraId="060039A7" w14:textId="77777777" w:rsidR="006857A9" w:rsidRDefault="006857A9">
      <w:pPr>
        <w:pStyle w:val="TableParagraph"/>
        <w:spacing w:line="20" w:lineRule="exact"/>
        <w:rPr>
          <w:sz w:val="2"/>
        </w:rPr>
        <w:sectPr w:rsidR="006857A9">
          <w:pgSz w:w="11910" w:h="16840"/>
          <w:pgMar w:top="1240" w:right="708" w:bottom="480" w:left="708" w:header="567" w:footer="293" w:gutter="0"/>
          <w:cols w:space="720"/>
        </w:sectPr>
      </w:pPr>
    </w:p>
    <w:p w14:paraId="51B07FB4" w14:textId="77777777" w:rsidR="006857A9" w:rsidRDefault="006857A9">
      <w:pPr>
        <w:pStyle w:val="Corpodetexto"/>
        <w:spacing w:before="11"/>
        <w:rPr>
          <w:sz w:val="2"/>
        </w:rPr>
      </w:pPr>
    </w:p>
    <w:tbl>
      <w:tblPr>
        <w:tblStyle w:val="TableNormal"/>
        <w:tblW w:w="0" w:type="auto"/>
        <w:tblInd w:w="252" w:type="dxa"/>
        <w:tblBorders>
          <w:top w:val="dashSmallGap" w:sz="4" w:space="0" w:color="000000"/>
          <w:left w:val="dashSmallGap" w:sz="4" w:space="0" w:color="000000"/>
          <w:bottom w:val="dashSmallGap" w:sz="4" w:space="0" w:color="000000"/>
          <w:right w:val="dashSmallGap" w:sz="4" w:space="0" w:color="000000"/>
          <w:insideH w:val="dashSmallGap" w:sz="4" w:space="0" w:color="000000"/>
          <w:insideV w:val="dashSmallGap" w:sz="4" w:space="0" w:color="000000"/>
        </w:tblBorders>
        <w:tblLayout w:type="fixed"/>
        <w:tblLook w:val="01E0" w:firstRow="1" w:lastRow="1" w:firstColumn="1" w:lastColumn="1" w:noHBand="0" w:noVBand="0"/>
      </w:tblPr>
      <w:tblGrid>
        <w:gridCol w:w="4674"/>
        <w:gridCol w:w="3940"/>
        <w:gridCol w:w="1208"/>
      </w:tblGrid>
      <w:tr w:rsidR="006857A9" w14:paraId="76169B31" w14:textId="77777777">
        <w:trPr>
          <w:trHeight w:val="230"/>
        </w:trPr>
        <w:tc>
          <w:tcPr>
            <w:tcW w:w="4674" w:type="dxa"/>
            <w:tcBorders>
              <w:left w:val="nil"/>
              <w:right w:val="nil"/>
            </w:tcBorders>
          </w:tcPr>
          <w:p w14:paraId="7B1FF387" w14:textId="77777777" w:rsidR="006857A9" w:rsidRDefault="00606FBE">
            <w:pPr>
              <w:pStyle w:val="TableParagraph"/>
              <w:spacing w:line="210" w:lineRule="exact"/>
              <w:ind w:left="115"/>
              <w:rPr>
                <w:sz w:val="20"/>
              </w:rPr>
            </w:pPr>
            <w:r>
              <w:rPr>
                <w:sz w:val="20"/>
              </w:rPr>
              <w:t>IRRF</w:t>
            </w:r>
            <w:r>
              <w:rPr>
                <w:spacing w:val="-3"/>
                <w:sz w:val="20"/>
              </w:rPr>
              <w:t xml:space="preserve"> </w:t>
            </w:r>
            <w:r>
              <w:rPr>
                <w:sz w:val="20"/>
              </w:rPr>
              <w:t>a</w:t>
            </w:r>
            <w:r>
              <w:rPr>
                <w:spacing w:val="-4"/>
                <w:sz w:val="20"/>
              </w:rPr>
              <w:t xml:space="preserve"> </w:t>
            </w:r>
            <w:r>
              <w:rPr>
                <w:spacing w:val="-2"/>
                <w:sz w:val="20"/>
              </w:rPr>
              <w:t>Restituir</w:t>
            </w:r>
          </w:p>
        </w:tc>
        <w:tc>
          <w:tcPr>
            <w:tcW w:w="3940" w:type="dxa"/>
            <w:tcBorders>
              <w:left w:val="nil"/>
              <w:right w:val="nil"/>
            </w:tcBorders>
          </w:tcPr>
          <w:p w14:paraId="13CE8BC4" w14:textId="77777777" w:rsidR="006857A9" w:rsidRDefault="00606FBE">
            <w:pPr>
              <w:pStyle w:val="TableParagraph"/>
              <w:spacing w:line="210" w:lineRule="exact"/>
              <w:ind w:right="596"/>
              <w:jc w:val="right"/>
              <w:rPr>
                <w:sz w:val="20"/>
              </w:rPr>
            </w:pPr>
            <w:r>
              <w:rPr>
                <w:spacing w:val="-10"/>
                <w:sz w:val="20"/>
              </w:rPr>
              <w:t>5</w:t>
            </w:r>
          </w:p>
        </w:tc>
        <w:tc>
          <w:tcPr>
            <w:tcW w:w="1208" w:type="dxa"/>
            <w:tcBorders>
              <w:left w:val="nil"/>
              <w:right w:val="nil"/>
            </w:tcBorders>
          </w:tcPr>
          <w:p w14:paraId="75D48C48" w14:textId="77777777" w:rsidR="006857A9" w:rsidRDefault="00606FBE">
            <w:pPr>
              <w:pStyle w:val="TableParagraph"/>
              <w:spacing w:line="210" w:lineRule="exact"/>
              <w:ind w:right="104"/>
              <w:jc w:val="right"/>
              <w:rPr>
                <w:sz w:val="20"/>
              </w:rPr>
            </w:pPr>
            <w:r>
              <w:rPr>
                <w:spacing w:val="-10"/>
                <w:sz w:val="20"/>
              </w:rPr>
              <w:t>5</w:t>
            </w:r>
          </w:p>
        </w:tc>
      </w:tr>
      <w:tr w:rsidR="006857A9" w14:paraId="5882D420" w14:textId="77777777">
        <w:trPr>
          <w:trHeight w:val="230"/>
        </w:trPr>
        <w:tc>
          <w:tcPr>
            <w:tcW w:w="4674" w:type="dxa"/>
            <w:tcBorders>
              <w:left w:val="nil"/>
              <w:right w:val="nil"/>
            </w:tcBorders>
          </w:tcPr>
          <w:p w14:paraId="5C4C9C83" w14:textId="77777777" w:rsidR="006857A9" w:rsidRDefault="00606FBE">
            <w:pPr>
              <w:pStyle w:val="TableParagraph"/>
              <w:spacing w:line="210" w:lineRule="exact"/>
              <w:ind w:left="115"/>
              <w:rPr>
                <w:sz w:val="20"/>
              </w:rPr>
            </w:pPr>
            <w:r>
              <w:rPr>
                <w:sz w:val="20"/>
              </w:rPr>
              <w:t>IRRF</w:t>
            </w:r>
            <w:r>
              <w:rPr>
                <w:spacing w:val="-3"/>
                <w:sz w:val="20"/>
              </w:rPr>
              <w:t xml:space="preserve"> </w:t>
            </w:r>
            <w:r>
              <w:rPr>
                <w:sz w:val="20"/>
              </w:rPr>
              <w:t>a</w:t>
            </w:r>
            <w:r>
              <w:rPr>
                <w:spacing w:val="-4"/>
                <w:sz w:val="20"/>
              </w:rPr>
              <w:t xml:space="preserve"> </w:t>
            </w:r>
            <w:r>
              <w:rPr>
                <w:spacing w:val="-2"/>
                <w:sz w:val="20"/>
              </w:rPr>
              <w:t>Compensar</w:t>
            </w:r>
          </w:p>
        </w:tc>
        <w:tc>
          <w:tcPr>
            <w:tcW w:w="3940" w:type="dxa"/>
            <w:tcBorders>
              <w:left w:val="nil"/>
              <w:right w:val="nil"/>
            </w:tcBorders>
          </w:tcPr>
          <w:p w14:paraId="021D3538" w14:textId="77777777" w:rsidR="006857A9" w:rsidRDefault="00606FBE">
            <w:pPr>
              <w:pStyle w:val="TableParagraph"/>
              <w:spacing w:line="210" w:lineRule="exact"/>
              <w:ind w:right="599"/>
              <w:jc w:val="right"/>
              <w:rPr>
                <w:sz w:val="20"/>
              </w:rPr>
            </w:pPr>
            <w:r>
              <w:rPr>
                <w:spacing w:val="-2"/>
                <w:sz w:val="20"/>
              </w:rPr>
              <w:t>1.167</w:t>
            </w:r>
          </w:p>
        </w:tc>
        <w:tc>
          <w:tcPr>
            <w:tcW w:w="1208" w:type="dxa"/>
            <w:tcBorders>
              <w:left w:val="nil"/>
              <w:right w:val="nil"/>
            </w:tcBorders>
          </w:tcPr>
          <w:p w14:paraId="358F60D6" w14:textId="77777777" w:rsidR="006857A9" w:rsidRDefault="00606FBE">
            <w:pPr>
              <w:pStyle w:val="TableParagraph"/>
              <w:spacing w:line="210" w:lineRule="exact"/>
              <w:ind w:right="107"/>
              <w:jc w:val="right"/>
              <w:rPr>
                <w:sz w:val="20"/>
              </w:rPr>
            </w:pPr>
            <w:r>
              <w:rPr>
                <w:spacing w:val="-2"/>
                <w:sz w:val="20"/>
              </w:rPr>
              <w:t>1.111</w:t>
            </w:r>
          </w:p>
        </w:tc>
      </w:tr>
      <w:tr w:rsidR="006857A9" w14:paraId="20498CA9" w14:textId="77777777">
        <w:trPr>
          <w:trHeight w:val="230"/>
        </w:trPr>
        <w:tc>
          <w:tcPr>
            <w:tcW w:w="4674" w:type="dxa"/>
            <w:tcBorders>
              <w:left w:val="nil"/>
              <w:bottom w:val="single" w:sz="4" w:space="0" w:color="000000"/>
              <w:right w:val="nil"/>
            </w:tcBorders>
          </w:tcPr>
          <w:p w14:paraId="2E10AD10" w14:textId="77777777" w:rsidR="006857A9" w:rsidRDefault="00606FBE">
            <w:pPr>
              <w:pStyle w:val="TableParagraph"/>
              <w:spacing w:line="210" w:lineRule="exact"/>
              <w:ind w:left="115"/>
              <w:rPr>
                <w:sz w:val="20"/>
              </w:rPr>
            </w:pPr>
            <w:r>
              <w:rPr>
                <w:sz w:val="20"/>
              </w:rPr>
              <w:t>ISS</w:t>
            </w:r>
            <w:r>
              <w:rPr>
                <w:spacing w:val="-2"/>
                <w:sz w:val="20"/>
              </w:rPr>
              <w:t xml:space="preserve"> </w:t>
            </w:r>
            <w:r>
              <w:rPr>
                <w:sz w:val="20"/>
              </w:rPr>
              <w:t>a</w:t>
            </w:r>
            <w:r>
              <w:rPr>
                <w:spacing w:val="-4"/>
                <w:sz w:val="20"/>
              </w:rPr>
              <w:t xml:space="preserve"> </w:t>
            </w:r>
            <w:r>
              <w:rPr>
                <w:spacing w:val="-2"/>
                <w:sz w:val="20"/>
              </w:rPr>
              <w:t>Restituir</w:t>
            </w:r>
          </w:p>
        </w:tc>
        <w:tc>
          <w:tcPr>
            <w:tcW w:w="3940" w:type="dxa"/>
            <w:tcBorders>
              <w:left w:val="nil"/>
              <w:bottom w:val="single" w:sz="4" w:space="0" w:color="000000"/>
              <w:right w:val="nil"/>
            </w:tcBorders>
          </w:tcPr>
          <w:p w14:paraId="50CC05B2" w14:textId="77777777" w:rsidR="006857A9" w:rsidRDefault="00606FBE">
            <w:pPr>
              <w:pStyle w:val="TableParagraph"/>
              <w:spacing w:line="210" w:lineRule="exact"/>
              <w:ind w:right="596"/>
              <w:jc w:val="right"/>
              <w:rPr>
                <w:sz w:val="20"/>
              </w:rPr>
            </w:pPr>
            <w:r>
              <w:rPr>
                <w:spacing w:val="-10"/>
                <w:sz w:val="20"/>
              </w:rPr>
              <w:t>5</w:t>
            </w:r>
          </w:p>
        </w:tc>
        <w:tc>
          <w:tcPr>
            <w:tcW w:w="1208" w:type="dxa"/>
            <w:tcBorders>
              <w:left w:val="nil"/>
              <w:bottom w:val="single" w:sz="4" w:space="0" w:color="000000"/>
              <w:right w:val="nil"/>
            </w:tcBorders>
          </w:tcPr>
          <w:p w14:paraId="3E03510F" w14:textId="77777777" w:rsidR="006857A9" w:rsidRDefault="00606FBE">
            <w:pPr>
              <w:pStyle w:val="TableParagraph"/>
              <w:spacing w:line="210" w:lineRule="exact"/>
              <w:ind w:right="104"/>
              <w:jc w:val="right"/>
              <w:rPr>
                <w:sz w:val="20"/>
              </w:rPr>
            </w:pPr>
            <w:r>
              <w:rPr>
                <w:spacing w:val="-10"/>
                <w:sz w:val="20"/>
              </w:rPr>
              <w:t>5</w:t>
            </w:r>
          </w:p>
        </w:tc>
      </w:tr>
      <w:tr w:rsidR="006857A9" w14:paraId="230A397B" w14:textId="77777777">
        <w:trPr>
          <w:trHeight w:val="292"/>
        </w:trPr>
        <w:tc>
          <w:tcPr>
            <w:tcW w:w="4674" w:type="dxa"/>
            <w:tcBorders>
              <w:top w:val="single" w:sz="4" w:space="0" w:color="000000"/>
              <w:left w:val="nil"/>
              <w:bottom w:val="single" w:sz="4" w:space="0" w:color="000000"/>
              <w:right w:val="nil"/>
            </w:tcBorders>
          </w:tcPr>
          <w:p w14:paraId="40A5EB90" w14:textId="77777777" w:rsidR="006857A9" w:rsidRDefault="00606FBE">
            <w:pPr>
              <w:pStyle w:val="TableParagraph"/>
              <w:spacing w:before="35"/>
              <w:ind w:left="115"/>
              <w:rPr>
                <w:rFonts w:ascii="Arial"/>
                <w:b/>
                <w:sz w:val="20"/>
              </w:rPr>
            </w:pPr>
            <w:r>
              <w:rPr>
                <w:rFonts w:ascii="Arial"/>
                <w:b/>
                <w:spacing w:val="-2"/>
                <w:sz w:val="20"/>
              </w:rPr>
              <w:t>Total</w:t>
            </w:r>
          </w:p>
        </w:tc>
        <w:tc>
          <w:tcPr>
            <w:tcW w:w="3940" w:type="dxa"/>
            <w:tcBorders>
              <w:top w:val="single" w:sz="4" w:space="0" w:color="000000"/>
              <w:left w:val="nil"/>
              <w:bottom w:val="single" w:sz="4" w:space="0" w:color="000000"/>
              <w:right w:val="nil"/>
            </w:tcBorders>
          </w:tcPr>
          <w:p w14:paraId="384AC7AF" w14:textId="77777777" w:rsidR="006857A9" w:rsidRDefault="00606FBE">
            <w:pPr>
              <w:pStyle w:val="TableParagraph"/>
              <w:spacing w:before="35"/>
              <w:ind w:right="599"/>
              <w:jc w:val="right"/>
              <w:rPr>
                <w:rFonts w:ascii="Arial"/>
                <w:b/>
                <w:sz w:val="20"/>
              </w:rPr>
            </w:pPr>
            <w:r>
              <w:rPr>
                <w:rFonts w:ascii="Arial"/>
                <w:b/>
                <w:spacing w:val="-2"/>
                <w:sz w:val="20"/>
              </w:rPr>
              <w:t>3.946</w:t>
            </w:r>
          </w:p>
        </w:tc>
        <w:tc>
          <w:tcPr>
            <w:tcW w:w="1208" w:type="dxa"/>
            <w:tcBorders>
              <w:top w:val="single" w:sz="4" w:space="0" w:color="000000"/>
              <w:left w:val="nil"/>
              <w:bottom w:val="single" w:sz="4" w:space="0" w:color="000000"/>
              <w:right w:val="nil"/>
            </w:tcBorders>
          </w:tcPr>
          <w:p w14:paraId="27DB4C48" w14:textId="77777777" w:rsidR="006857A9" w:rsidRDefault="00606FBE">
            <w:pPr>
              <w:pStyle w:val="TableParagraph"/>
              <w:spacing w:before="35"/>
              <w:ind w:right="107"/>
              <w:jc w:val="right"/>
              <w:rPr>
                <w:rFonts w:ascii="Arial"/>
                <w:b/>
                <w:sz w:val="20"/>
              </w:rPr>
            </w:pPr>
            <w:r>
              <w:rPr>
                <w:rFonts w:ascii="Arial"/>
                <w:b/>
                <w:spacing w:val="-2"/>
                <w:sz w:val="20"/>
              </w:rPr>
              <w:t>4.121</w:t>
            </w:r>
          </w:p>
        </w:tc>
      </w:tr>
    </w:tbl>
    <w:p w14:paraId="5A4BD68F" w14:textId="77777777" w:rsidR="006857A9" w:rsidRDefault="006857A9">
      <w:pPr>
        <w:pStyle w:val="Corpodetexto"/>
        <w:spacing w:before="226"/>
      </w:pPr>
    </w:p>
    <w:p w14:paraId="2A73129A" w14:textId="77777777" w:rsidR="006857A9" w:rsidRDefault="00606FBE">
      <w:pPr>
        <w:pStyle w:val="Corpodetexto"/>
        <w:ind w:left="144"/>
      </w:pPr>
      <w:r>
        <w:rPr>
          <w:u w:val="single"/>
        </w:rPr>
        <w:t>Curto</w:t>
      </w:r>
      <w:r>
        <w:rPr>
          <w:spacing w:val="-5"/>
          <w:u w:val="single"/>
        </w:rPr>
        <w:t xml:space="preserve"> </w:t>
      </w:r>
      <w:r>
        <w:rPr>
          <w:spacing w:val="-2"/>
          <w:u w:val="single"/>
        </w:rPr>
        <w:t>Prazo:</w:t>
      </w:r>
    </w:p>
    <w:p w14:paraId="1B9D71F1" w14:textId="77777777" w:rsidR="006857A9" w:rsidRDefault="006857A9">
      <w:pPr>
        <w:pStyle w:val="Corpodetexto"/>
        <w:spacing w:before="5" w:after="1"/>
      </w:pPr>
    </w:p>
    <w:tbl>
      <w:tblPr>
        <w:tblStyle w:val="TableNormal"/>
        <w:tblW w:w="0" w:type="auto"/>
        <w:tblInd w:w="252" w:type="dxa"/>
        <w:tblLayout w:type="fixed"/>
        <w:tblLook w:val="01E0" w:firstRow="1" w:lastRow="1" w:firstColumn="1" w:lastColumn="1" w:noHBand="0" w:noVBand="0"/>
      </w:tblPr>
      <w:tblGrid>
        <w:gridCol w:w="6189"/>
        <w:gridCol w:w="2176"/>
        <w:gridCol w:w="1460"/>
      </w:tblGrid>
      <w:tr w:rsidR="006857A9" w14:paraId="37B37118" w14:textId="77777777">
        <w:trPr>
          <w:trHeight w:val="276"/>
        </w:trPr>
        <w:tc>
          <w:tcPr>
            <w:tcW w:w="6189" w:type="dxa"/>
            <w:tcBorders>
              <w:bottom w:val="single" w:sz="4" w:space="0" w:color="000000"/>
            </w:tcBorders>
          </w:tcPr>
          <w:p w14:paraId="0228F5C8" w14:textId="77777777" w:rsidR="006857A9" w:rsidRDefault="00606FBE">
            <w:pPr>
              <w:pStyle w:val="TableParagraph"/>
              <w:spacing w:line="223" w:lineRule="exact"/>
              <w:ind w:left="115"/>
              <w:rPr>
                <w:rFonts w:ascii="Arial" w:hAnsi="Arial"/>
                <w:b/>
                <w:sz w:val="20"/>
              </w:rPr>
            </w:pPr>
            <w:r>
              <w:rPr>
                <w:rFonts w:ascii="Arial" w:hAnsi="Arial"/>
                <w:b/>
                <w:spacing w:val="-2"/>
                <w:sz w:val="20"/>
              </w:rPr>
              <w:t>Descrição</w:t>
            </w:r>
          </w:p>
        </w:tc>
        <w:tc>
          <w:tcPr>
            <w:tcW w:w="2176" w:type="dxa"/>
            <w:tcBorders>
              <w:bottom w:val="single" w:sz="4" w:space="0" w:color="000000"/>
            </w:tcBorders>
          </w:tcPr>
          <w:p w14:paraId="7869BB37" w14:textId="77777777" w:rsidR="006857A9" w:rsidRDefault="00606FBE">
            <w:pPr>
              <w:pStyle w:val="TableParagraph"/>
              <w:spacing w:before="19"/>
              <w:ind w:right="349"/>
              <w:jc w:val="right"/>
              <w:rPr>
                <w:rFonts w:ascii="Arial"/>
                <w:b/>
                <w:sz w:val="20"/>
              </w:rPr>
            </w:pPr>
            <w:r>
              <w:rPr>
                <w:rFonts w:ascii="Arial"/>
                <w:b/>
                <w:noProof/>
                <w:sz w:val="20"/>
              </w:rPr>
              <mc:AlternateContent>
                <mc:Choice Requires="wpg">
                  <w:drawing>
                    <wp:anchor distT="0" distB="0" distL="0" distR="0" simplePos="0" relativeHeight="15738368" behindDoc="0" locked="0" layoutInCell="1" allowOverlap="1" wp14:anchorId="30F7AACA" wp14:editId="285FE546">
                      <wp:simplePos x="0" y="0"/>
                      <wp:positionH relativeFrom="column">
                        <wp:posOffset>141731</wp:posOffset>
                      </wp:positionH>
                      <wp:positionV relativeFrom="paragraph">
                        <wp:posOffset>667637</wp:posOffset>
                      </wp:positionV>
                      <wp:extent cx="2165985" cy="6350"/>
                      <wp:effectExtent l="0" t="0" r="0" b="0"/>
                      <wp:wrapNone/>
                      <wp:docPr id="80" name="Group 80"/>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65985" cy="6350"/>
                                <a:chOff x="0" y="0"/>
                                <a:chExt cx="2165985" cy="6350"/>
                              </a:xfrm>
                            </wpg:grpSpPr>
                            <wps:wsp>
                              <wps:cNvPr id="81" name="Graphic 81"/>
                              <wps:cNvSpPr/>
                              <wps:spPr>
                                <a:xfrm>
                                  <a:off x="0" y="0"/>
                                  <a:ext cx="2165985" cy="6350"/>
                                </a:xfrm>
                                <a:custGeom>
                                  <a:avLst/>
                                  <a:gdLst/>
                                  <a:ahLst/>
                                  <a:cxnLst/>
                                  <a:rect l="l" t="t" r="r" b="b"/>
                                  <a:pathLst>
                                    <a:path w="2165985" h="6350">
                                      <a:moveTo>
                                        <a:pt x="2165985" y="0"/>
                                      </a:moveTo>
                                      <a:lnTo>
                                        <a:pt x="2165985" y="0"/>
                                      </a:lnTo>
                                      <a:lnTo>
                                        <a:pt x="0" y="0"/>
                                      </a:lnTo>
                                      <a:lnTo>
                                        <a:pt x="0" y="6096"/>
                                      </a:lnTo>
                                      <a:lnTo>
                                        <a:pt x="2165985" y="6096"/>
                                      </a:lnTo>
                                      <a:lnTo>
                                        <a:pt x="2165985"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2A503921" id="Group 80" o:spid="_x0000_s1026" style="position:absolute;margin-left:11.15pt;margin-top:52.55pt;width:170.55pt;height:.5pt;z-index:15738368;mso-wrap-distance-left:0;mso-wrap-distance-right:0" coordsize="2165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s/dAIAABsGAAAOAAAAZHJzL2Uyb0RvYy54bWykVE1v2zAMvQ/YfxB0X510aNAadYqhXYMB&#10;RVegLXZWZPkDk0WNUuL034+SLcdogQ3rfLAp84kiH594eXXoNNsrdC2Ygi9PFpwpI6FsTV3w56fb&#10;T+ecOS9MKTQYVfAX5fjV+uOHy97m6hQa0KVCRkGMy3tb8MZ7m2eZk43qhDsBqww5K8BOeFpinZUo&#10;eore6ex0sVhlPWBpEaRyjv7eDE6+jvGrSkn/vaqc8kwXnHLz8Y3xvQ3vbH0p8hqFbVo5piHekUUn&#10;WkOHTqFuhBdsh+2bUF0rERxU/kRCl0FVtVLFGqia5eJVNRuEnY211Hlf24kmovYVT+8OK+/3G7SP&#10;9gGH7Mm8A/nTES9Zb+t87g/r+gg+VNiFTVQEO0RGXyZG1cEzST9Pl6uzi/MzziT5Vp/PRsJlQ115&#10;s0k2X/+0LRP5cGRMbEqkt6QcdyTH/R85j42wKnLuQvEPyNqy4OdLzozoSMCbUSv0hzgKhxMq8Deu&#10;3Ejlu9mZyhS53Dm/URBZFvs75we1lskSTbLkwSQTSfNB7Tqq3XNGakfOSO3bQe1W+LAvtC6YrJ+1&#10;qRm7FJwd7NUTRJgPvZp6mdpMmR4x2vwNmxDpa2NUupSzeMmXvnPManGxChXQscmdvgNsnuA/gaMq&#10;Z2GlBqeGkwJD8ciJNcLN++JAt+Vtq3UgymG9vdbI9iKMm/iMGc9gJF+XDzIJ1hbKF1JZT7oquPu1&#10;E6g4098M6TgMrGRgMrbJQK+vIY612CN0/unwQ6BllsyCe7qD95DkLPIkIMo/AAZs2Gngy85D1QZ1&#10;xdyGjMYFXa1oxQkUmRinZRhx83VEHWf6+jcAAAD//wMAUEsDBBQABgAIAAAAIQAleWGB4AAAAAoB&#10;AAAPAAAAZHJzL2Rvd25yZXYueG1sTI9NS8NAEIbvgv9hGcGb3XzYIDGbUop6KoKtIN6m2WkSmt0N&#10;2W2S/nunJ3ucdx7eeaZYzaYTIw2+dVZBvIhAkK2cbm2t4Hv//vQCwge0GjtnScGFPKzK+7sCc+0m&#10;+0XjLtSCS6zPUUETQp9L6auGDPqF68ny7ugGg4HHoZZ6wInLTSeTKMqkwdbyhQZ72jRUnXZno+Bj&#10;wmmdxm/j9nTcXH73y8+fbUxKPT7M61cQgebwD8NVn9WhZKeDO1vtRacgSVImOY+WMQgG0ix9BnG4&#10;JlkMsizk7QvlHwAAAP//AwBQSwECLQAUAAYACAAAACEAtoM4kv4AAADhAQAAEwAAAAAAAAAAAAAA&#10;AAAAAAAAW0NvbnRlbnRfVHlwZXNdLnhtbFBLAQItABQABgAIAAAAIQA4/SH/1gAAAJQBAAALAAAA&#10;AAAAAAAAAAAAAC8BAABfcmVscy8ucmVsc1BLAQItABQABgAIAAAAIQD/ivs/dAIAABsGAAAOAAAA&#10;AAAAAAAAAAAAAC4CAABkcnMvZTJvRG9jLnhtbFBLAQItABQABgAIAAAAIQAleWGB4AAAAAoBAAAP&#10;AAAAAAAAAAAAAAAAAM4EAABkcnMvZG93bnJldi54bWxQSwUGAAAAAAQABADzAAAA2wUAAAAA&#10;">
                      <v:shape id="Graphic 81" o:spid="_x0000_s1027" style="position:absolute;width:21659;height:63;visibility:visible;mso-wrap-style:square;v-text-anchor:top" coordsize="2165985,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RMezxQAAANsAAAAPAAAAZHJzL2Rvd25yZXYueG1sRI9Ba8JA&#10;FITvQv/D8gq9SN2khyqpa2gLilAQq0Xo7ZF9ZkOyb0N2NfHfu4LgcZiZb5h5PthGnKnzlWMF6SQB&#10;QVw4XXGp4G+/fJ2B8AFZY+OYFFzIQ754Gs0x067nXzrvQikihH2GCkwIbSalLwxZ9BPXEkfv6DqL&#10;IcqulLrDPsJtI9+S5F1arDguGGzp21BR705WwfirPLbTWv9vzKHfu+1q+dMfUqVenofPDxCBhvAI&#10;39trrWCWwu1L/AFycQUAAP//AwBQSwECLQAUAAYACAAAACEA2+H2y+4AAACFAQAAEwAAAAAAAAAA&#10;AAAAAAAAAAAAW0NvbnRlbnRfVHlwZXNdLnhtbFBLAQItABQABgAIAAAAIQBa9CxbvwAAABUBAAAL&#10;AAAAAAAAAAAAAAAAAB8BAABfcmVscy8ucmVsc1BLAQItABQABgAIAAAAIQAvRMezxQAAANsAAAAP&#10;AAAAAAAAAAAAAAAAAAcCAABkcnMvZG93bnJldi54bWxQSwUGAAAAAAMAAwC3AAAA+QIAAAAA&#10;" path="m2165985,r,l,,,6096r2165985,l2165985,xe" fillcolor="black" stroked="f">
                        <v:path arrowok="t"/>
                      </v:shape>
                    </v:group>
                  </w:pict>
                </mc:Fallback>
              </mc:AlternateContent>
            </w:r>
            <w:r>
              <w:rPr>
                <w:rFonts w:ascii="Arial"/>
                <w:b/>
                <w:spacing w:val="-2"/>
                <w:sz w:val="20"/>
              </w:rPr>
              <w:t>30/06/2026</w:t>
            </w:r>
          </w:p>
        </w:tc>
        <w:tc>
          <w:tcPr>
            <w:tcW w:w="1460" w:type="dxa"/>
            <w:tcBorders>
              <w:bottom w:val="single" w:sz="4" w:space="0" w:color="000000"/>
            </w:tcBorders>
          </w:tcPr>
          <w:p w14:paraId="0B402AB7" w14:textId="77777777" w:rsidR="006857A9" w:rsidRDefault="00606FBE">
            <w:pPr>
              <w:pStyle w:val="TableParagraph"/>
              <w:spacing w:before="19"/>
              <w:ind w:right="110"/>
              <w:jc w:val="right"/>
              <w:rPr>
                <w:rFonts w:ascii="Arial"/>
                <w:b/>
                <w:sz w:val="20"/>
              </w:rPr>
            </w:pPr>
            <w:r>
              <w:rPr>
                <w:rFonts w:ascii="Arial"/>
                <w:b/>
                <w:spacing w:val="-2"/>
                <w:sz w:val="20"/>
              </w:rPr>
              <w:t>31/12/2025</w:t>
            </w:r>
          </w:p>
        </w:tc>
      </w:tr>
      <w:tr w:rsidR="006857A9" w14:paraId="323DAB20" w14:textId="77777777">
        <w:trPr>
          <w:trHeight w:val="229"/>
        </w:trPr>
        <w:tc>
          <w:tcPr>
            <w:tcW w:w="6189" w:type="dxa"/>
            <w:tcBorders>
              <w:top w:val="single" w:sz="4" w:space="0" w:color="000000"/>
              <w:bottom w:val="dashSmallGap" w:sz="4" w:space="0" w:color="000000"/>
            </w:tcBorders>
          </w:tcPr>
          <w:p w14:paraId="7A066B8C" w14:textId="77777777" w:rsidR="006857A9" w:rsidRDefault="00606FBE">
            <w:pPr>
              <w:pStyle w:val="TableParagraph"/>
              <w:spacing w:line="210" w:lineRule="exact"/>
              <w:ind w:left="115"/>
              <w:rPr>
                <w:sz w:val="20"/>
              </w:rPr>
            </w:pPr>
            <w:r>
              <w:rPr>
                <w:sz w:val="20"/>
              </w:rPr>
              <w:t>IRPJ</w:t>
            </w:r>
            <w:r>
              <w:rPr>
                <w:spacing w:val="-6"/>
                <w:sz w:val="20"/>
              </w:rPr>
              <w:t xml:space="preserve"> </w:t>
            </w:r>
            <w:r>
              <w:rPr>
                <w:spacing w:val="-2"/>
                <w:sz w:val="20"/>
              </w:rPr>
              <w:t>Estimativa</w:t>
            </w:r>
          </w:p>
        </w:tc>
        <w:tc>
          <w:tcPr>
            <w:tcW w:w="2176" w:type="dxa"/>
            <w:tcBorders>
              <w:top w:val="single" w:sz="4" w:space="0" w:color="000000"/>
              <w:bottom w:val="dashSmallGap" w:sz="4" w:space="0" w:color="000000"/>
            </w:tcBorders>
          </w:tcPr>
          <w:p w14:paraId="6358E526" w14:textId="77777777" w:rsidR="006857A9" w:rsidRDefault="00606FBE">
            <w:pPr>
              <w:pStyle w:val="TableParagraph"/>
              <w:spacing w:line="210" w:lineRule="exact"/>
              <w:ind w:right="350"/>
              <w:jc w:val="right"/>
              <w:rPr>
                <w:sz w:val="20"/>
              </w:rPr>
            </w:pPr>
            <w:r>
              <w:rPr>
                <w:spacing w:val="-5"/>
                <w:sz w:val="20"/>
              </w:rPr>
              <w:t>191</w:t>
            </w:r>
          </w:p>
        </w:tc>
        <w:tc>
          <w:tcPr>
            <w:tcW w:w="1460" w:type="dxa"/>
            <w:tcBorders>
              <w:top w:val="single" w:sz="4" w:space="0" w:color="000000"/>
              <w:bottom w:val="dashSmallGap" w:sz="4" w:space="0" w:color="000000"/>
            </w:tcBorders>
          </w:tcPr>
          <w:p w14:paraId="645BD66B" w14:textId="77777777" w:rsidR="006857A9" w:rsidRDefault="00606FBE">
            <w:pPr>
              <w:pStyle w:val="TableParagraph"/>
              <w:spacing w:line="210" w:lineRule="exact"/>
              <w:ind w:right="110"/>
              <w:jc w:val="right"/>
              <w:rPr>
                <w:sz w:val="20"/>
              </w:rPr>
            </w:pPr>
            <w:r>
              <w:rPr>
                <w:spacing w:val="-5"/>
                <w:sz w:val="20"/>
              </w:rPr>
              <w:t>824</w:t>
            </w:r>
          </w:p>
        </w:tc>
      </w:tr>
      <w:tr w:rsidR="006857A9" w14:paraId="0B62C495" w14:textId="77777777">
        <w:trPr>
          <w:trHeight w:val="230"/>
        </w:trPr>
        <w:tc>
          <w:tcPr>
            <w:tcW w:w="6189" w:type="dxa"/>
            <w:tcBorders>
              <w:top w:val="dashSmallGap" w:sz="4" w:space="0" w:color="000000"/>
              <w:bottom w:val="dashSmallGap" w:sz="4" w:space="0" w:color="000000"/>
            </w:tcBorders>
          </w:tcPr>
          <w:p w14:paraId="02DAC5D1" w14:textId="77777777" w:rsidR="006857A9" w:rsidRDefault="00606FBE">
            <w:pPr>
              <w:pStyle w:val="TableParagraph"/>
              <w:spacing w:line="210" w:lineRule="exact"/>
              <w:ind w:left="115"/>
              <w:rPr>
                <w:sz w:val="20"/>
              </w:rPr>
            </w:pPr>
            <w:r>
              <w:rPr>
                <w:sz w:val="20"/>
              </w:rPr>
              <w:t>CSLL</w:t>
            </w:r>
            <w:r>
              <w:rPr>
                <w:spacing w:val="-8"/>
                <w:sz w:val="20"/>
              </w:rPr>
              <w:t xml:space="preserve"> </w:t>
            </w:r>
            <w:r>
              <w:rPr>
                <w:spacing w:val="-2"/>
                <w:sz w:val="20"/>
              </w:rPr>
              <w:t>Estimativa</w:t>
            </w:r>
          </w:p>
        </w:tc>
        <w:tc>
          <w:tcPr>
            <w:tcW w:w="2176" w:type="dxa"/>
            <w:tcBorders>
              <w:top w:val="dashSmallGap" w:sz="4" w:space="0" w:color="000000"/>
              <w:bottom w:val="dashSmallGap" w:sz="4" w:space="0" w:color="000000"/>
            </w:tcBorders>
          </w:tcPr>
          <w:p w14:paraId="1DE39894" w14:textId="77777777" w:rsidR="006857A9" w:rsidRDefault="00606FBE">
            <w:pPr>
              <w:pStyle w:val="TableParagraph"/>
              <w:spacing w:line="210" w:lineRule="exact"/>
              <w:ind w:right="350"/>
              <w:jc w:val="right"/>
              <w:rPr>
                <w:sz w:val="20"/>
              </w:rPr>
            </w:pPr>
            <w:r>
              <w:rPr>
                <w:spacing w:val="-5"/>
                <w:sz w:val="20"/>
              </w:rPr>
              <w:t>71</w:t>
            </w:r>
          </w:p>
        </w:tc>
        <w:tc>
          <w:tcPr>
            <w:tcW w:w="1460" w:type="dxa"/>
            <w:tcBorders>
              <w:top w:val="dashSmallGap" w:sz="4" w:space="0" w:color="000000"/>
              <w:bottom w:val="dashSmallGap" w:sz="4" w:space="0" w:color="000000"/>
            </w:tcBorders>
          </w:tcPr>
          <w:p w14:paraId="3F611B58" w14:textId="77777777" w:rsidR="006857A9" w:rsidRDefault="00606FBE">
            <w:pPr>
              <w:pStyle w:val="TableParagraph"/>
              <w:spacing w:line="210" w:lineRule="exact"/>
              <w:ind w:right="110"/>
              <w:jc w:val="right"/>
              <w:rPr>
                <w:sz w:val="20"/>
              </w:rPr>
            </w:pPr>
            <w:r>
              <w:rPr>
                <w:spacing w:val="-5"/>
                <w:sz w:val="20"/>
              </w:rPr>
              <w:t>286</w:t>
            </w:r>
          </w:p>
        </w:tc>
      </w:tr>
      <w:tr w:rsidR="006857A9" w14:paraId="1CFF7311" w14:textId="77777777">
        <w:trPr>
          <w:trHeight w:val="285"/>
        </w:trPr>
        <w:tc>
          <w:tcPr>
            <w:tcW w:w="6189" w:type="dxa"/>
            <w:tcBorders>
              <w:top w:val="dashSmallGap" w:sz="4" w:space="0" w:color="000000"/>
              <w:bottom w:val="single" w:sz="4" w:space="0" w:color="000000"/>
            </w:tcBorders>
          </w:tcPr>
          <w:p w14:paraId="671C31C9" w14:textId="77777777" w:rsidR="006857A9" w:rsidRDefault="00606FBE">
            <w:pPr>
              <w:pStyle w:val="TableParagraph"/>
              <w:spacing w:before="26"/>
              <w:ind w:left="115"/>
              <w:rPr>
                <w:rFonts w:ascii="Arial"/>
                <w:b/>
                <w:sz w:val="20"/>
              </w:rPr>
            </w:pPr>
            <w:r>
              <w:rPr>
                <w:rFonts w:ascii="Arial"/>
                <w:b/>
                <w:spacing w:val="-2"/>
                <w:sz w:val="20"/>
              </w:rPr>
              <w:t>Total</w:t>
            </w:r>
          </w:p>
        </w:tc>
        <w:tc>
          <w:tcPr>
            <w:tcW w:w="2176" w:type="dxa"/>
            <w:tcBorders>
              <w:top w:val="dashSmallGap" w:sz="4" w:space="0" w:color="000000"/>
            </w:tcBorders>
          </w:tcPr>
          <w:p w14:paraId="3FAEEBEC" w14:textId="77777777" w:rsidR="006857A9" w:rsidRDefault="00606FBE">
            <w:pPr>
              <w:pStyle w:val="TableParagraph"/>
              <w:spacing w:before="26"/>
              <w:ind w:right="350"/>
              <w:jc w:val="right"/>
              <w:rPr>
                <w:rFonts w:ascii="Arial"/>
                <w:b/>
                <w:sz w:val="20"/>
              </w:rPr>
            </w:pPr>
            <w:r>
              <w:rPr>
                <w:rFonts w:ascii="Arial"/>
                <w:b/>
                <w:spacing w:val="-5"/>
                <w:sz w:val="20"/>
              </w:rPr>
              <w:t>262</w:t>
            </w:r>
          </w:p>
        </w:tc>
        <w:tc>
          <w:tcPr>
            <w:tcW w:w="1460" w:type="dxa"/>
            <w:tcBorders>
              <w:top w:val="dashSmallGap" w:sz="4" w:space="0" w:color="000000"/>
            </w:tcBorders>
          </w:tcPr>
          <w:p w14:paraId="349D98E6" w14:textId="77777777" w:rsidR="006857A9" w:rsidRDefault="00606FBE">
            <w:pPr>
              <w:pStyle w:val="TableParagraph"/>
              <w:spacing w:before="26"/>
              <w:ind w:right="110"/>
              <w:jc w:val="right"/>
              <w:rPr>
                <w:rFonts w:ascii="Arial"/>
                <w:b/>
                <w:sz w:val="20"/>
              </w:rPr>
            </w:pPr>
            <w:r>
              <w:rPr>
                <w:rFonts w:ascii="Arial"/>
                <w:b/>
                <w:spacing w:val="-2"/>
                <w:sz w:val="20"/>
              </w:rPr>
              <w:t>1.110</w:t>
            </w:r>
          </w:p>
        </w:tc>
      </w:tr>
    </w:tbl>
    <w:p w14:paraId="0EEE1FE8" w14:textId="77777777" w:rsidR="006857A9" w:rsidRDefault="006857A9">
      <w:pPr>
        <w:pStyle w:val="Corpodetexto"/>
        <w:spacing w:before="229"/>
      </w:pPr>
    </w:p>
    <w:p w14:paraId="604ABAC1" w14:textId="77777777" w:rsidR="006857A9" w:rsidRDefault="00606FBE">
      <w:pPr>
        <w:pStyle w:val="Corpodetexto"/>
        <w:ind w:left="144"/>
      </w:pPr>
      <w:r>
        <w:rPr>
          <w:u w:val="single"/>
        </w:rPr>
        <w:t>Longo</w:t>
      </w:r>
      <w:r>
        <w:rPr>
          <w:spacing w:val="-9"/>
          <w:u w:val="single"/>
        </w:rPr>
        <w:t xml:space="preserve"> </w:t>
      </w:r>
      <w:r>
        <w:rPr>
          <w:spacing w:val="-2"/>
          <w:u w:val="single"/>
        </w:rPr>
        <w:t>Prazo:</w:t>
      </w:r>
    </w:p>
    <w:p w14:paraId="2DEB7626" w14:textId="77777777" w:rsidR="006857A9" w:rsidRDefault="006857A9">
      <w:pPr>
        <w:pStyle w:val="Corpodetexto"/>
        <w:spacing w:before="8"/>
      </w:pPr>
    </w:p>
    <w:tbl>
      <w:tblPr>
        <w:tblStyle w:val="TableNormal"/>
        <w:tblW w:w="0" w:type="auto"/>
        <w:tblInd w:w="252" w:type="dxa"/>
        <w:tblLayout w:type="fixed"/>
        <w:tblLook w:val="01E0" w:firstRow="1" w:lastRow="1" w:firstColumn="1" w:lastColumn="1" w:noHBand="0" w:noVBand="0"/>
      </w:tblPr>
      <w:tblGrid>
        <w:gridCol w:w="6189"/>
        <w:gridCol w:w="2176"/>
        <w:gridCol w:w="1460"/>
      </w:tblGrid>
      <w:tr w:rsidR="006857A9" w14:paraId="158D529C" w14:textId="77777777">
        <w:trPr>
          <w:trHeight w:val="276"/>
        </w:trPr>
        <w:tc>
          <w:tcPr>
            <w:tcW w:w="6189" w:type="dxa"/>
            <w:tcBorders>
              <w:bottom w:val="single" w:sz="4" w:space="0" w:color="000000"/>
            </w:tcBorders>
          </w:tcPr>
          <w:p w14:paraId="3D206932" w14:textId="77777777" w:rsidR="006857A9" w:rsidRDefault="00606FBE">
            <w:pPr>
              <w:pStyle w:val="TableParagraph"/>
              <w:spacing w:line="223" w:lineRule="exact"/>
              <w:ind w:left="115"/>
              <w:rPr>
                <w:rFonts w:ascii="Arial" w:hAnsi="Arial"/>
                <w:b/>
                <w:sz w:val="20"/>
              </w:rPr>
            </w:pPr>
            <w:r>
              <w:rPr>
                <w:rFonts w:ascii="Arial" w:hAnsi="Arial"/>
                <w:b/>
                <w:spacing w:val="-2"/>
                <w:sz w:val="20"/>
              </w:rPr>
              <w:t>Descrição</w:t>
            </w:r>
          </w:p>
        </w:tc>
        <w:tc>
          <w:tcPr>
            <w:tcW w:w="2176" w:type="dxa"/>
            <w:tcBorders>
              <w:bottom w:val="single" w:sz="4" w:space="0" w:color="000000"/>
            </w:tcBorders>
          </w:tcPr>
          <w:p w14:paraId="1F707164" w14:textId="77777777" w:rsidR="006857A9" w:rsidRDefault="00606FBE">
            <w:pPr>
              <w:pStyle w:val="TableParagraph"/>
              <w:spacing w:before="19"/>
              <w:ind w:right="349"/>
              <w:jc w:val="right"/>
              <w:rPr>
                <w:rFonts w:ascii="Arial"/>
                <w:b/>
                <w:sz w:val="20"/>
              </w:rPr>
            </w:pPr>
            <w:r>
              <w:rPr>
                <w:rFonts w:ascii="Arial"/>
                <w:b/>
                <w:spacing w:val="-2"/>
                <w:sz w:val="20"/>
              </w:rPr>
              <w:t>30/06/2026</w:t>
            </w:r>
          </w:p>
        </w:tc>
        <w:tc>
          <w:tcPr>
            <w:tcW w:w="1460" w:type="dxa"/>
            <w:tcBorders>
              <w:bottom w:val="single" w:sz="4" w:space="0" w:color="000000"/>
            </w:tcBorders>
          </w:tcPr>
          <w:p w14:paraId="37BAD515" w14:textId="77777777" w:rsidR="006857A9" w:rsidRDefault="00606FBE">
            <w:pPr>
              <w:pStyle w:val="TableParagraph"/>
              <w:spacing w:before="19"/>
              <w:ind w:right="110"/>
              <w:jc w:val="right"/>
              <w:rPr>
                <w:rFonts w:ascii="Arial"/>
                <w:b/>
                <w:sz w:val="20"/>
              </w:rPr>
            </w:pPr>
            <w:r>
              <w:rPr>
                <w:rFonts w:ascii="Arial"/>
                <w:b/>
                <w:spacing w:val="-2"/>
                <w:sz w:val="20"/>
              </w:rPr>
              <w:t>31/12/2025</w:t>
            </w:r>
          </w:p>
        </w:tc>
      </w:tr>
      <w:tr w:rsidR="006857A9" w14:paraId="5B54B567" w14:textId="77777777">
        <w:trPr>
          <w:trHeight w:val="283"/>
        </w:trPr>
        <w:tc>
          <w:tcPr>
            <w:tcW w:w="6189" w:type="dxa"/>
            <w:tcBorders>
              <w:top w:val="single" w:sz="4" w:space="0" w:color="000000"/>
              <w:bottom w:val="single" w:sz="4" w:space="0" w:color="000000"/>
            </w:tcBorders>
          </w:tcPr>
          <w:p w14:paraId="69A6E530" w14:textId="77777777" w:rsidR="006857A9" w:rsidRDefault="00606FBE">
            <w:pPr>
              <w:pStyle w:val="TableParagraph"/>
              <w:ind w:left="115"/>
              <w:rPr>
                <w:sz w:val="20"/>
              </w:rPr>
            </w:pPr>
            <w:r>
              <w:rPr>
                <w:sz w:val="20"/>
              </w:rPr>
              <w:t>IRPJ</w:t>
            </w:r>
            <w:r>
              <w:rPr>
                <w:spacing w:val="-6"/>
                <w:sz w:val="20"/>
              </w:rPr>
              <w:t xml:space="preserve"> </w:t>
            </w:r>
            <w:r>
              <w:rPr>
                <w:spacing w:val="-2"/>
                <w:sz w:val="20"/>
              </w:rPr>
              <w:t>Estimativa</w:t>
            </w:r>
          </w:p>
        </w:tc>
        <w:tc>
          <w:tcPr>
            <w:tcW w:w="2176" w:type="dxa"/>
            <w:tcBorders>
              <w:top w:val="single" w:sz="4" w:space="0" w:color="000000"/>
              <w:bottom w:val="single" w:sz="4" w:space="0" w:color="000000"/>
            </w:tcBorders>
          </w:tcPr>
          <w:p w14:paraId="42B35D52" w14:textId="77777777" w:rsidR="006857A9" w:rsidRDefault="00606FBE">
            <w:pPr>
              <w:pStyle w:val="TableParagraph"/>
              <w:spacing w:before="26"/>
              <w:ind w:right="350"/>
              <w:jc w:val="right"/>
              <w:rPr>
                <w:sz w:val="20"/>
              </w:rPr>
            </w:pPr>
            <w:r>
              <w:rPr>
                <w:spacing w:val="-2"/>
                <w:sz w:val="20"/>
              </w:rPr>
              <w:t>1.617</w:t>
            </w:r>
          </w:p>
        </w:tc>
        <w:tc>
          <w:tcPr>
            <w:tcW w:w="1460" w:type="dxa"/>
            <w:tcBorders>
              <w:top w:val="single" w:sz="4" w:space="0" w:color="000000"/>
              <w:bottom w:val="single" w:sz="4" w:space="0" w:color="000000"/>
            </w:tcBorders>
          </w:tcPr>
          <w:p w14:paraId="760FE86E" w14:textId="77777777" w:rsidR="006857A9" w:rsidRDefault="00606FBE">
            <w:pPr>
              <w:pStyle w:val="TableParagraph"/>
              <w:spacing w:before="26"/>
              <w:ind w:right="110"/>
              <w:jc w:val="right"/>
              <w:rPr>
                <w:sz w:val="20"/>
              </w:rPr>
            </w:pPr>
            <w:r>
              <w:rPr>
                <w:spacing w:val="-2"/>
                <w:sz w:val="20"/>
              </w:rPr>
              <w:t>1.264</w:t>
            </w:r>
          </w:p>
        </w:tc>
      </w:tr>
      <w:tr w:rsidR="006857A9" w14:paraId="42883FC6" w14:textId="77777777">
        <w:trPr>
          <w:trHeight w:val="282"/>
        </w:trPr>
        <w:tc>
          <w:tcPr>
            <w:tcW w:w="6189" w:type="dxa"/>
            <w:tcBorders>
              <w:top w:val="single" w:sz="4" w:space="0" w:color="000000"/>
              <w:bottom w:val="dashSmallGap" w:sz="4" w:space="0" w:color="000000"/>
            </w:tcBorders>
          </w:tcPr>
          <w:p w14:paraId="5BC00A8E" w14:textId="77777777" w:rsidR="006857A9" w:rsidRDefault="00606FBE">
            <w:pPr>
              <w:pStyle w:val="TableParagraph"/>
              <w:spacing w:line="229" w:lineRule="exact"/>
              <w:ind w:left="115"/>
              <w:rPr>
                <w:sz w:val="20"/>
              </w:rPr>
            </w:pPr>
            <w:r>
              <w:rPr>
                <w:sz w:val="20"/>
              </w:rPr>
              <w:t>CSLL</w:t>
            </w:r>
            <w:r>
              <w:rPr>
                <w:spacing w:val="-8"/>
                <w:sz w:val="20"/>
              </w:rPr>
              <w:t xml:space="preserve"> </w:t>
            </w:r>
            <w:r>
              <w:rPr>
                <w:spacing w:val="-2"/>
                <w:sz w:val="20"/>
              </w:rPr>
              <w:t>Estimativa</w:t>
            </w:r>
          </w:p>
        </w:tc>
        <w:tc>
          <w:tcPr>
            <w:tcW w:w="2176" w:type="dxa"/>
            <w:tcBorders>
              <w:top w:val="single" w:sz="4" w:space="0" w:color="000000"/>
              <w:bottom w:val="dashSmallGap" w:sz="4" w:space="0" w:color="000000"/>
            </w:tcBorders>
          </w:tcPr>
          <w:p w14:paraId="7161D721" w14:textId="77777777" w:rsidR="006857A9" w:rsidRDefault="00606FBE">
            <w:pPr>
              <w:pStyle w:val="TableParagraph"/>
              <w:spacing w:before="26"/>
              <w:ind w:right="350"/>
              <w:jc w:val="right"/>
              <w:rPr>
                <w:sz w:val="20"/>
              </w:rPr>
            </w:pPr>
            <w:r>
              <w:rPr>
                <w:spacing w:val="-5"/>
                <w:sz w:val="20"/>
              </w:rPr>
              <w:t>669</w:t>
            </w:r>
          </w:p>
        </w:tc>
        <w:tc>
          <w:tcPr>
            <w:tcW w:w="1460" w:type="dxa"/>
            <w:tcBorders>
              <w:top w:val="single" w:sz="4" w:space="0" w:color="000000"/>
              <w:bottom w:val="dashSmallGap" w:sz="4" w:space="0" w:color="000000"/>
            </w:tcBorders>
          </w:tcPr>
          <w:p w14:paraId="5186FC42" w14:textId="77777777" w:rsidR="006857A9" w:rsidRDefault="00606FBE">
            <w:pPr>
              <w:pStyle w:val="TableParagraph"/>
              <w:spacing w:before="26"/>
              <w:ind w:right="110"/>
              <w:jc w:val="right"/>
              <w:rPr>
                <w:sz w:val="20"/>
              </w:rPr>
            </w:pPr>
            <w:r>
              <w:rPr>
                <w:spacing w:val="-5"/>
                <w:sz w:val="20"/>
              </w:rPr>
              <w:t>415</w:t>
            </w:r>
          </w:p>
        </w:tc>
      </w:tr>
      <w:tr w:rsidR="006857A9" w14:paraId="09BAFBB6" w14:textId="77777777">
        <w:trPr>
          <w:trHeight w:val="229"/>
        </w:trPr>
        <w:tc>
          <w:tcPr>
            <w:tcW w:w="6189" w:type="dxa"/>
            <w:tcBorders>
              <w:top w:val="dashSmallGap" w:sz="4" w:space="0" w:color="000000"/>
              <w:bottom w:val="dashSmallGap" w:sz="4" w:space="0" w:color="000000"/>
            </w:tcBorders>
          </w:tcPr>
          <w:p w14:paraId="000379EE" w14:textId="77777777" w:rsidR="006857A9" w:rsidRDefault="00606FBE">
            <w:pPr>
              <w:pStyle w:val="TableParagraph"/>
              <w:spacing w:line="210" w:lineRule="exact"/>
              <w:ind w:left="115"/>
              <w:rPr>
                <w:sz w:val="20"/>
              </w:rPr>
            </w:pPr>
            <w:r>
              <w:rPr>
                <w:sz w:val="20"/>
              </w:rPr>
              <w:t>Contribuição</w:t>
            </w:r>
            <w:r>
              <w:rPr>
                <w:spacing w:val="-8"/>
                <w:sz w:val="20"/>
              </w:rPr>
              <w:t xml:space="preserve"> </w:t>
            </w:r>
            <w:r>
              <w:rPr>
                <w:sz w:val="20"/>
              </w:rPr>
              <w:t>social</w:t>
            </w:r>
            <w:r>
              <w:rPr>
                <w:spacing w:val="-6"/>
                <w:sz w:val="20"/>
              </w:rPr>
              <w:t xml:space="preserve"> </w:t>
            </w:r>
            <w:r>
              <w:rPr>
                <w:sz w:val="20"/>
              </w:rPr>
              <w:t>a</w:t>
            </w:r>
            <w:r>
              <w:rPr>
                <w:spacing w:val="-7"/>
                <w:sz w:val="20"/>
              </w:rPr>
              <w:t xml:space="preserve"> </w:t>
            </w:r>
            <w:r>
              <w:rPr>
                <w:sz w:val="20"/>
              </w:rPr>
              <w:t>compensar</w:t>
            </w:r>
            <w:r>
              <w:rPr>
                <w:spacing w:val="-3"/>
                <w:sz w:val="20"/>
              </w:rPr>
              <w:t xml:space="preserve"> </w:t>
            </w:r>
            <w:r>
              <w:rPr>
                <w:sz w:val="20"/>
              </w:rPr>
              <w:t>–</w:t>
            </w:r>
            <w:r>
              <w:rPr>
                <w:spacing w:val="-7"/>
                <w:sz w:val="20"/>
              </w:rPr>
              <w:t xml:space="preserve"> </w:t>
            </w:r>
            <w:r>
              <w:rPr>
                <w:sz w:val="20"/>
              </w:rPr>
              <w:t>pagamento</w:t>
            </w:r>
            <w:r>
              <w:rPr>
                <w:spacing w:val="-6"/>
                <w:sz w:val="20"/>
              </w:rPr>
              <w:t xml:space="preserve"> </w:t>
            </w:r>
            <w:r>
              <w:rPr>
                <w:sz w:val="20"/>
              </w:rPr>
              <w:t>a</w:t>
            </w:r>
            <w:r>
              <w:rPr>
                <w:spacing w:val="-7"/>
                <w:sz w:val="20"/>
              </w:rPr>
              <w:t xml:space="preserve"> </w:t>
            </w:r>
            <w:r>
              <w:rPr>
                <w:spacing w:val="-4"/>
                <w:sz w:val="20"/>
              </w:rPr>
              <w:t>maior</w:t>
            </w:r>
          </w:p>
        </w:tc>
        <w:tc>
          <w:tcPr>
            <w:tcW w:w="2176" w:type="dxa"/>
            <w:tcBorders>
              <w:top w:val="dashSmallGap" w:sz="4" w:space="0" w:color="000000"/>
              <w:bottom w:val="dashSmallGap" w:sz="4" w:space="0" w:color="000000"/>
            </w:tcBorders>
          </w:tcPr>
          <w:p w14:paraId="206961A0" w14:textId="77777777" w:rsidR="006857A9" w:rsidRDefault="00606FBE">
            <w:pPr>
              <w:pStyle w:val="TableParagraph"/>
              <w:spacing w:line="210" w:lineRule="exact"/>
              <w:ind w:right="350"/>
              <w:jc w:val="right"/>
              <w:rPr>
                <w:sz w:val="20"/>
              </w:rPr>
            </w:pPr>
            <w:r>
              <w:rPr>
                <w:spacing w:val="-5"/>
                <w:sz w:val="20"/>
              </w:rPr>
              <w:t>188</w:t>
            </w:r>
          </w:p>
        </w:tc>
        <w:tc>
          <w:tcPr>
            <w:tcW w:w="1460" w:type="dxa"/>
            <w:tcBorders>
              <w:top w:val="dashSmallGap" w:sz="4" w:space="0" w:color="000000"/>
              <w:bottom w:val="dashSmallGap" w:sz="4" w:space="0" w:color="000000"/>
            </w:tcBorders>
          </w:tcPr>
          <w:p w14:paraId="05D2F984" w14:textId="77777777" w:rsidR="006857A9" w:rsidRDefault="00606FBE">
            <w:pPr>
              <w:pStyle w:val="TableParagraph"/>
              <w:spacing w:line="210" w:lineRule="exact"/>
              <w:ind w:right="110"/>
              <w:jc w:val="right"/>
              <w:rPr>
                <w:sz w:val="20"/>
              </w:rPr>
            </w:pPr>
            <w:r>
              <w:rPr>
                <w:spacing w:val="-5"/>
                <w:sz w:val="20"/>
              </w:rPr>
              <w:t>180</w:t>
            </w:r>
          </w:p>
        </w:tc>
      </w:tr>
      <w:tr w:rsidR="006857A9" w14:paraId="42FC079A" w14:textId="77777777">
        <w:trPr>
          <w:trHeight w:val="230"/>
        </w:trPr>
        <w:tc>
          <w:tcPr>
            <w:tcW w:w="6189" w:type="dxa"/>
            <w:tcBorders>
              <w:top w:val="dashSmallGap" w:sz="4" w:space="0" w:color="000000"/>
              <w:bottom w:val="dashSmallGap" w:sz="4" w:space="0" w:color="000000"/>
            </w:tcBorders>
          </w:tcPr>
          <w:p w14:paraId="65571A2B" w14:textId="77777777" w:rsidR="006857A9" w:rsidRDefault="00606FBE">
            <w:pPr>
              <w:pStyle w:val="TableParagraph"/>
              <w:spacing w:line="210" w:lineRule="exact"/>
              <w:ind w:left="115"/>
              <w:rPr>
                <w:sz w:val="20"/>
              </w:rPr>
            </w:pPr>
            <w:r>
              <w:rPr>
                <w:sz w:val="20"/>
              </w:rPr>
              <w:t>IRRF</w:t>
            </w:r>
            <w:r>
              <w:rPr>
                <w:spacing w:val="-3"/>
                <w:sz w:val="20"/>
              </w:rPr>
              <w:t xml:space="preserve"> </w:t>
            </w:r>
            <w:r>
              <w:rPr>
                <w:sz w:val="20"/>
              </w:rPr>
              <w:t>a</w:t>
            </w:r>
            <w:r>
              <w:rPr>
                <w:spacing w:val="-5"/>
                <w:sz w:val="20"/>
              </w:rPr>
              <w:t xml:space="preserve"> </w:t>
            </w:r>
            <w:r>
              <w:rPr>
                <w:spacing w:val="-2"/>
                <w:sz w:val="20"/>
              </w:rPr>
              <w:t>compensar</w:t>
            </w:r>
          </w:p>
        </w:tc>
        <w:tc>
          <w:tcPr>
            <w:tcW w:w="2176" w:type="dxa"/>
            <w:tcBorders>
              <w:top w:val="dashSmallGap" w:sz="4" w:space="0" w:color="000000"/>
              <w:bottom w:val="dashSmallGap" w:sz="4" w:space="0" w:color="000000"/>
            </w:tcBorders>
          </w:tcPr>
          <w:p w14:paraId="5993C9C9" w14:textId="77777777" w:rsidR="006857A9" w:rsidRDefault="00606FBE">
            <w:pPr>
              <w:pStyle w:val="TableParagraph"/>
              <w:spacing w:line="210" w:lineRule="exact"/>
              <w:ind w:right="350"/>
              <w:jc w:val="right"/>
              <w:rPr>
                <w:sz w:val="20"/>
              </w:rPr>
            </w:pPr>
            <w:r>
              <w:rPr>
                <w:spacing w:val="-2"/>
                <w:sz w:val="20"/>
              </w:rPr>
              <w:t>1.167</w:t>
            </w:r>
          </w:p>
        </w:tc>
        <w:tc>
          <w:tcPr>
            <w:tcW w:w="1460" w:type="dxa"/>
            <w:tcBorders>
              <w:top w:val="dashSmallGap" w:sz="4" w:space="0" w:color="000000"/>
              <w:bottom w:val="dashSmallGap" w:sz="4" w:space="0" w:color="000000"/>
            </w:tcBorders>
          </w:tcPr>
          <w:p w14:paraId="15B1043B" w14:textId="77777777" w:rsidR="006857A9" w:rsidRDefault="00606FBE">
            <w:pPr>
              <w:pStyle w:val="TableParagraph"/>
              <w:spacing w:line="210" w:lineRule="exact"/>
              <w:ind w:right="110"/>
              <w:jc w:val="right"/>
              <w:rPr>
                <w:sz w:val="20"/>
              </w:rPr>
            </w:pPr>
            <w:r>
              <w:rPr>
                <w:spacing w:val="-2"/>
                <w:sz w:val="20"/>
              </w:rPr>
              <w:t>1.111</w:t>
            </w:r>
          </w:p>
        </w:tc>
      </w:tr>
      <w:tr w:rsidR="006857A9" w14:paraId="5E20C0B9" w14:textId="77777777">
        <w:trPr>
          <w:trHeight w:val="230"/>
        </w:trPr>
        <w:tc>
          <w:tcPr>
            <w:tcW w:w="6189" w:type="dxa"/>
            <w:tcBorders>
              <w:top w:val="dashSmallGap" w:sz="4" w:space="0" w:color="000000"/>
              <w:bottom w:val="single" w:sz="4" w:space="0" w:color="000000"/>
            </w:tcBorders>
          </w:tcPr>
          <w:p w14:paraId="59BC7350" w14:textId="77777777" w:rsidR="006857A9" w:rsidRDefault="00606FBE">
            <w:pPr>
              <w:pStyle w:val="TableParagraph"/>
              <w:spacing w:line="210" w:lineRule="exact"/>
              <w:ind w:left="115"/>
              <w:rPr>
                <w:sz w:val="20"/>
              </w:rPr>
            </w:pPr>
            <w:r>
              <w:rPr>
                <w:spacing w:val="-2"/>
                <w:sz w:val="20"/>
              </w:rPr>
              <w:t>Outros</w:t>
            </w:r>
          </w:p>
        </w:tc>
        <w:tc>
          <w:tcPr>
            <w:tcW w:w="2176" w:type="dxa"/>
            <w:tcBorders>
              <w:top w:val="dashSmallGap" w:sz="4" w:space="0" w:color="000000"/>
              <w:bottom w:val="single" w:sz="4" w:space="0" w:color="000000"/>
            </w:tcBorders>
          </w:tcPr>
          <w:p w14:paraId="2DA0B222" w14:textId="77777777" w:rsidR="006857A9" w:rsidRDefault="00606FBE">
            <w:pPr>
              <w:pStyle w:val="TableParagraph"/>
              <w:spacing w:line="210" w:lineRule="exact"/>
              <w:ind w:right="349"/>
              <w:jc w:val="right"/>
              <w:rPr>
                <w:sz w:val="20"/>
              </w:rPr>
            </w:pPr>
            <w:r>
              <w:rPr>
                <w:spacing w:val="-5"/>
                <w:sz w:val="20"/>
              </w:rPr>
              <w:t>43</w:t>
            </w:r>
          </w:p>
        </w:tc>
        <w:tc>
          <w:tcPr>
            <w:tcW w:w="1460" w:type="dxa"/>
            <w:tcBorders>
              <w:top w:val="dashSmallGap" w:sz="4" w:space="0" w:color="000000"/>
              <w:bottom w:val="single" w:sz="4" w:space="0" w:color="000000"/>
            </w:tcBorders>
          </w:tcPr>
          <w:p w14:paraId="08DE95AD" w14:textId="77777777" w:rsidR="006857A9" w:rsidRDefault="00606FBE">
            <w:pPr>
              <w:pStyle w:val="TableParagraph"/>
              <w:spacing w:line="210" w:lineRule="exact"/>
              <w:ind w:right="110"/>
              <w:jc w:val="right"/>
              <w:rPr>
                <w:sz w:val="20"/>
              </w:rPr>
            </w:pPr>
            <w:r>
              <w:rPr>
                <w:spacing w:val="-5"/>
                <w:sz w:val="20"/>
              </w:rPr>
              <w:t>41</w:t>
            </w:r>
          </w:p>
        </w:tc>
      </w:tr>
      <w:tr w:rsidR="006857A9" w14:paraId="0DB3CD83" w14:textId="77777777">
        <w:trPr>
          <w:trHeight w:val="282"/>
        </w:trPr>
        <w:tc>
          <w:tcPr>
            <w:tcW w:w="6189" w:type="dxa"/>
            <w:tcBorders>
              <w:top w:val="single" w:sz="4" w:space="0" w:color="000000"/>
              <w:bottom w:val="single" w:sz="4" w:space="0" w:color="000000"/>
            </w:tcBorders>
          </w:tcPr>
          <w:p w14:paraId="298E5FDC" w14:textId="77777777" w:rsidR="006857A9" w:rsidRDefault="00606FBE">
            <w:pPr>
              <w:pStyle w:val="TableParagraph"/>
              <w:spacing w:before="26"/>
              <w:ind w:left="115"/>
              <w:rPr>
                <w:rFonts w:ascii="Arial"/>
                <w:b/>
                <w:sz w:val="20"/>
              </w:rPr>
            </w:pPr>
            <w:r>
              <w:rPr>
                <w:rFonts w:ascii="Arial"/>
                <w:b/>
                <w:spacing w:val="-2"/>
                <w:sz w:val="20"/>
              </w:rPr>
              <w:t>Total</w:t>
            </w:r>
          </w:p>
        </w:tc>
        <w:tc>
          <w:tcPr>
            <w:tcW w:w="2176" w:type="dxa"/>
            <w:tcBorders>
              <w:top w:val="single" w:sz="4" w:space="0" w:color="000000"/>
            </w:tcBorders>
          </w:tcPr>
          <w:p w14:paraId="56004EEA" w14:textId="77777777" w:rsidR="006857A9" w:rsidRDefault="00606FBE">
            <w:pPr>
              <w:pStyle w:val="TableParagraph"/>
              <w:spacing w:before="26"/>
              <w:ind w:right="350"/>
              <w:jc w:val="right"/>
              <w:rPr>
                <w:rFonts w:ascii="Arial"/>
                <w:b/>
                <w:sz w:val="20"/>
              </w:rPr>
            </w:pPr>
            <w:r>
              <w:rPr>
                <w:rFonts w:ascii="Arial"/>
                <w:b/>
                <w:noProof/>
                <w:sz w:val="20"/>
              </w:rPr>
              <mc:AlternateContent>
                <mc:Choice Requires="wpg">
                  <w:drawing>
                    <wp:anchor distT="0" distB="0" distL="0" distR="0" simplePos="0" relativeHeight="15738880" behindDoc="0" locked="0" layoutInCell="1" allowOverlap="1" wp14:anchorId="01EB6967" wp14:editId="3F374605">
                      <wp:simplePos x="0" y="0"/>
                      <wp:positionH relativeFrom="column">
                        <wp:posOffset>141731</wp:posOffset>
                      </wp:positionH>
                      <wp:positionV relativeFrom="paragraph">
                        <wp:posOffset>179830</wp:posOffset>
                      </wp:positionV>
                      <wp:extent cx="2165985" cy="6350"/>
                      <wp:effectExtent l="0" t="0" r="0" b="0"/>
                      <wp:wrapNone/>
                      <wp:docPr id="82" name="Group 82"/>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165985" cy="6350"/>
                                <a:chOff x="0" y="0"/>
                                <a:chExt cx="2165985" cy="6350"/>
                              </a:xfrm>
                            </wpg:grpSpPr>
                            <wps:wsp>
                              <wps:cNvPr id="83" name="Graphic 83"/>
                              <wps:cNvSpPr/>
                              <wps:spPr>
                                <a:xfrm>
                                  <a:off x="0" y="0"/>
                                  <a:ext cx="2165985" cy="6350"/>
                                </a:xfrm>
                                <a:custGeom>
                                  <a:avLst/>
                                  <a:gdLst/>
                                  <a:ahLst/>
                                  <a:cxnLst/>
                                  <a:rect l="l" t="t" r="r" b="b"/>
                                  <a:pathLst>
                                    <a:path w="2165985" h="6350">
                                      <a:moveTo>
                                        <a:pt x="2165985" y="0"/>
                                      </a:moveTo>
                                      <a:lnTo>
                                        <a:pt x="2165985" y="0"/>
                                      </a:lnTo>
                                      <a:lnTo>
                                        <a:pt x="0" y="0"/>
                                      </a:lnTo>
                                      <a:lnTo>
                                        <a:pt x="0" y="6096"/>
                                      </a:lnTo>
                                      <a:lnTo>
                                        <a:pt x="2165985" y="6096"/>
                                      </a:lnTo>
                                      <a:lnTo>
                                        <a:pt x="2165985"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03922D18" id="Group 82" o:spid="_x0000_s1026" style="position:absolute;margin-left:11.15pt;margin-top:14.15pt;width:170.55pt;height:.5pt;z-index:15738880;mso-wrap-distance-left:0;mso-wrap-distance-right:0" coordsize="21659,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yXgTdAIAABsGAAAOAAAAZHJzL2Uyb0RvYy54bWykVE1v2zAMvQ/YfxB0X522aNAadYqhXYMB&#10;RVegGXZWZPkDk0WNUuL034+SLcdogQ3rfLAp84kiH594fXPoNNsrdC2Ygp+eLDhTRkLZmrrg3zf3&#10;ny45c16YUmgwquAvyvGb1ccP173N1Rk0oEuFjIIYl/e24I33Ns8yJxvVCXcCVhlyVoCd8LTEOitR&#10;9BS909nZYrHMesDSIkjlHP29G5x8FeNXlZL+W1U55ZkuOOXm4xvjexve2epa5DUK27RyTEO8I4tO&#10;tIYOnULdCS/YDts3obpWIjio/ImELoOqaqWKNVA1p4tX1awRdjbWUud9bSeaiNpXPL07rHzcr9E+&#10;2yccsifzAeRPR7xkva3zuT+s6yP4UGEXNlER7BAZfZkYVQfPJP08O11eXF1ecCbJtzy/GAmXDXXl&#10;zSbZfPnTtkzkw5ExsSmR3pJy3JEc93/kPDfCqsi5C8U/IWvLgl+ec2ZERwJej1qhP8RROJxQgb9x&#10;5UYq383OVKbI5c75tYLIstg/OD+otUyWaJIlDyaZSJoPatdR7Z4zUjtyRmrfDmq3wod9oXXBZP2s&#10;Tc3YpeDsYK82EGE+9GrqZWozZXrEaPM3bEKkr41R6VLO4iVf+s4xy8XVMlRAxyZ3+g6weYL/BI6q&#10;nIWVGpwaTgoMxSMn1gg374sD3Zb3rdaBKIf19lYj24swbuIzZjyDkXxdPsgkWFsoX0hlPemq4O7X&#10;TqDiTH81pOMwsJKBydgmA72+hTjWYo/Q+c3hh0DLLJkF93QHHyHJWeRJQJR/AAzYsNPA552Hqg3q&#10;irkNGY0LulrRihMoMjFOyzDi5uuIOs701W8AAAD//wMAUEsDBBQABgAIAAAAIQDJ9vtp3wAAAAgB&#10;AAAPAAAAZHJzL2Rvd25yZXYueG1sTI9PS8NAEMXvgt9hGcGb3fzR0qbZlFLUUxFsBfG2zU6T0Oxs&#10;yG6T9Ns7nuzpMfMeb36TryfbigF73zhSEM8iEEilMw1VCr4Ob08LED5oMrp1hAqu6GFd3N/lOjNu&#10;pE8c9qESXEI+0wrqELpMSl/WaLWfuQ6JvZPrrQ489pU0vR653LYyiaK5tLohvlDrDrc1luf9xSp4&#10;H/W4SePXYXc+ba8/h5eP712MSj0+TJsViIBT+A/DHz6jQ8FMR3ch40WrIElSTrIuWNlP5+kziCMv&#10;linIIpe3DxS/AAAA//8DAFBLAQItABQABgAIAAAAIQC2gziS/gAAAOEBAAATAAAAAAAAAAAAAAAA&#10;AAAAAABbQ29udGVudF9UeXBlc10ueG1sUEsBAi0AFAAGAAgAAAAhADj9If/WAAAAlAEAAAsAAAAA&#10;AAAAAAAAAAAALwEAAF9yZWxzLy5yZWxzUEsBAi0AFAAGAAgAAAAhACLJeBN0AgAAGwYAAA4AAAAA&#10;AAAAAAAAAAAALgIAAGRycy9lMm9Eb2MueG1sUEsBAi0AFAAGAAgAAAAhAMn2+2nfAAAACAEAAA8A&#10;AAAAAAAAAAAAAAAAzgQAAGRycy9kb3ducmV2LnhtbFBLBQYAAAAABAAEAPMAAADaBQAAAAA=&#10;">
                      <v:shape id="Graphic 83" o:spid="_x0000_s1027" style="position:absolute;width:21659;height:63;visibility:visible;mso-wrap-style:square;v-text-anchor:top" coordsize="2165985,63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2vxfxQAAANsAAAAPAAAAZHJzL2Rvd25yZXYueG1sRI/dagIx&#10;FITvC75DOII3olkVqqxGsQWLIBT/ELw7bI6bxc3Jsknd7ds3gtDLYWa+YRar1pbiQbUvHCsYDRMQ&#10;xJnTBecKzqfNYAbCB2SNpWNS8EseVsvO2wJT7Ro+0OMYchEh7FNUYEKoUil9ZsiiH7qKOHo3V1sM&#10;Uda51DU2EW5LOU6Sd2mx4LhgsKJPQ9n9+GMV9D/yWzW96+u3uTQnt//a7JrLSKlet13PQQRqw3/4&#10;1d5qBbMJPL/EHyCXfwAAAP//AwBQSwECLQAUAAYACAAAACEA2+H2y+4AAACFAQAAEwAAAAAAAAAA&#10;AAAAAAAAAAAAW0NvbnRlbnRfVHlwZXNdLnhtbFBLAQItABQABgAIAAAAIQBa9CxbvwAAABUBAAAL&#10;AAAAAAAAAAAAAAAAAB8BAABfcmVscy8ucmVsc1BLAQItABQABgAIAAAAIQCw2vxfxQAAANsAAAAP&#10;AAAAAAAAAAAAAAAAAAcCAABkcnMvZG93bnJldi54bWxQSwUGAAAAAAMAAwC3AAAA+QIAAAAA&#10;" path="m2165985,r,l,,,6096r2165985,l2165985,xe" fillcolor="black" stroked="f">
                        <v:path arrowok="t"/>
                      </v:shape>
                    </v:group>
                  </w:pict>
                </mc:Fallback>
              </mc:AlternateContent>
            </w:r>
            <w:r>
              <w:rPr>
                <w:rFonts w:ascii="Arial"/>
                <w:b/>
                <w:spacing w:val="-2"/>
                <w:sz w:val="20"/>
              </w:rPr>
              <w:t>3.684</w:t>
            </w:r>
          </w:p>
        </w:tc>
        <w:tc>
          <w:tcPr>
            <w:tcW w:w="1460" w:type="dxa"/>
            <w:tcBorders>
              <w:top w:val="single" w:sz="4" w:space="0" w:color="000000"/>
            </w:tcBorders>
          </w:tcPr>
          <w:p w14:paraId="64E05899" w14:textId="77777777" w:rsidR="006857A9" w:rsidRDefault="00606FBE">
            <w:pPr>
              <w:pStyle w:val="TableParagraph"/>
              <w:spacing w:before="26"/>
              <w:ind w:right="110"/>
              <w:jc w:val="right"/>
              <w:rPr>
                <w:rFonts w:ascii="Arial"/>
                <w:b/>
                <w:sz w:val="20"/>
              </w:rPr>
            </w:pPr>
            <w:r>
              <w:rPr>
                <w:rFonts w:ascii="Arial"/>
                <w:b/>
                <w:spacing w:val="-2"/>
                <w:sz w:val="20"/>
              </w:rPr>
              <w:t>3.011</w:t>
            </w:r>
          </w:p>
        </w:tc>
      </w:tr>
    </w:tbl>
    <w:p w14:paraId="45DFCB98" w14:textId="77777777" w:rsidR="006857A9" w:rsidRDefault="006857A9">
      <w:pPr>
        <w:pStyle w:val="Corpodetexto"/>
      </w:pPr>
    </w:p>
    <w:p w14:paraId="3592581E" w14:textId="77777777" w:rsidR="006857A9" w:rsidRDefault="006857A9">
      <w:pPr>
        <w:pStyle w:val="Corpodetexto"/>
      </w:pPr>
    </w:p>
    <w:p w14:paraId="4A4B3ED4" w14:textId="77777777" w:rsidR="006857A9" w:rsidRDefault="006857A9">
      <w:pPr>
        <w:pStyle w:val="Corpodetexto"/>
        <w:spacing w:before="1"/>
      </w:pPr>
    </w:p>
    <w:p w14:paraId="43B6333E" w14:textId="77777777" w:rsidR="006857A9" w:rsidRDefault="00606FBE">
      <w:pPr>
        <w:pStyle w:val="Ttulo3"/>
        <w:numPr>
          <w:ilvl w:val="0"/>
          <w:numId w:val="11"/>
        </w:numPr>
        <w:tabs>
          <w:tab w:val="left" w:pos="571"/>
        </w:tabs>
        <w:ind w:hanging="427"/>
      </w:pPr>
      <w:r>
        <w:t>ADIANTAMENTOS</w:t>
      </w:r>
      <w:r>
        <w:rPr>
          <w:spacing w:val="-14"/>
        </w:rPr>
        <w:t xml:space="preserve"> </w:t>
      </w:r>
      <w:r>
        <w:rPr>
          <w:spacing w:val="-2"/>
        </w:rPr>
        <w:t>CONCEDIDOS</w:t>
      </w:r>
    </w:p>
    <w:p w14:paraId="3FD89E66" w14:textId="77777777" w:rsidR="006857A9" w:rsidRDefault="006857A9">
      <w:pPr>
        <w:pStyle w:val="Corpodetexto"/>
        <w:spacing w:before="80"/>
        <w:rPr>
          <w:rFonts w:ascii="Arial"/>
          <w:b/>
        </w:rPr>
      </w:pPr>
    </w:p>
    <w:tbl>
      <w:tblPr>
        <w:tblStyle w:val="TableNormal"/>
        <w:tblW w:w="0" w:type="auto"/>
        <w:tblInd w:w="137" w:type="dxa"/>
        <w:tblLayout w:type="fixed"/>
        <w:tblLook w:val="01E0" w:firstRow="1" w:lastRow="1" w:firstColumn="1" w:lastColumn="1" w:noHBand="0" w:noVBand="0"/>
      </w:tblPr>
      <w:tblGrid>
        <w:gridCol w:w="77"/>
        <w:gridCol w:w="6246"/>
        <w:gridCol w:w="2267"/>
        <w:gridCol w:w="1419"/>
      </w:tblGrid>
      <w:tr w:rsidR="006857A9" w14:paraId="3A5E0957" w14:textId="77777777">
        <w:trPr>
          <w:trHeight w:val="249"/>
        </w:trPr>
        <w:tc>
          <w:tcPr>
            <w:tcW w:w="8590" w:type="dxa"/>
            <w:gridSpan w:val="3"/>
            <w:tcBorders>
              <w:bottom w:val="single" w:sz="8" w:space="0" w:color="000000"/>
            </w:tcBorders>
          </w:tcPr>
          <w:p w14:paraId="744196D4" w14:textId="77777777" w:rsidR="006857A9" w:rsidRDefault="00606FBE">
            <w:pPr>
              <w:pStyle w:val="TableParagraph"/>
              <w:spacing w:line="223" w:lineRule="exact"/>
              <w:ind w:right="344"/>
              <w:jc w:val="right"/>
              <w:rPr>
                <w:rFonts w:ascii="Arial"/>
                <w:b/>
                <w:sz w:val="20"/>
              </w:rPr>
            </w:pPr>
            <w:r>
              <w:rPr>
                <w:rFonts w:ascii="Arial"/>
                <w:b/>
                <w:spacing w:val="-2"/>
                <w:sz w:val="20"/>
              </w:rPr>
              <w:t>30/06/2026</w:t>
            </w:r>
          </w:p>
        </w:tc>
        <w:tc>
          <w:tcPr>
            <w:tcW w:w="1419" w:type="dxa"/>
            <w:tcBorders>
              <w:bottom w:val="single" w:sz="8" w:space="0" w:color="000000"/>
            </w:tcBorders>
          </w:tcPr>
          <w:p w14:paraId="134432D0" w14:textId="77777777" w:rsidR="006857A9" w:rsidRDefault="00606FBE">
            <w:pPr>
              <w:pStyle w:val="TableParagraph"/>
              <w:spacing w:line="223" w:lineRule="exact"/>
              <w:ind w:right="71"/>
              <w:jc w:val="right"/>
              <w:rPr>
                <w:rFonts w:ascii="Arial"/>
                <w:b/>
                <w:sz w:val="20"/>
              </w:rPr>
            </w:pPr>
            <w:r>
              <w:rPr>
                <w:rFonts w:ascii="Arial"/>
                <w:b/>
                <w:spacing w:val="-2"/>
                <w:sz w:val="20"/>
              </w:rPr>
              <w:t>31/12/2025</w:t>
            </w:r>
          </w:p>
        </w:tc>
      </w:tr>
      <w:tr w:rsidR="006857A9" w14:paraId="4572B6E3" w14:textId="77777777">
        <w:trPr>
          <w:trHeight w:val="277"/>
        </w:trPr>
        <w:tc>
          <w:tcPr>
            <w:tcW w:w="77" w:type="dxa"/>
          </w:tcPr>
          <w:p w14:paraId="449915CA" w14:textId="77777777" w:rsidR="006857A9" w:rsidRDefault="006857A9">
            <w:pPr>
              <w:pStyle w:val="TableParagraph"/>
              <w:rPr>
                <w:rFonts w:ascii="Times New Roman"/>
                <w:sz w:val="18"/>
              </w:rPr>
            </w:pPr>
          </w:p>
        </w:tc>
        <w:tc>
          <w:tcPr>
            <w:tcW w:w="6246" w:type="dxa"/>
            <w:tcBorders>
              <w:bottom w:val="dashSmallGap" w:sz="8" w:space="0" w:color="7E7E7E"/>
            </w:tcBorders>
          </w:tcPr>
          <w:p w14:paraId="3FE5AF4A" w14:textId="77777777" w:rsidR="006857A9" w:rsidRDefault="00606FBE">
            <w:pPr>
              <w:pStyle w:val="TableParagraph"/>
              <w:spacing w:before="13"/>
              <w:ind w:left="76"/>
              <w:rPr>
                <w:sz w:val="20"/>
              </w:rPr>
            </w:pPr>
            <w:r>
              <w:rPr>
                <w:sz w:val="20"/>
              </w:rPr>
              <w:t>Adiantamento</w:t>
            </w:r>
            <w:r>
              <w:rPr>
                <w:spacing w:val="-9"/>
                <w:sz w:val="20"/>
              </w:rPr>
              <w:t xml:space="preserve"> </w:t>
            </w:r>
            <w:r>
              <w:rPr>
                <w:sz w:val="20"/>
              </w:rPr>
              <w:t>de</w:t>
            </w:r>
            <w:r>
              <w:rPr>
                <w:spacing w:val="-11"/>
                <w:sz w:val="20"/>
              </w:rPr>
              <w:t xml:space="preserve"> </w:t>
            </w:r>
            <w:r>
              <w:rPr>
                <w:spacing w:val="-2"/>
                <w:sz w:val="20"/>
              </w:rPr>
              <w:t>Férias</w:t>
            </w:r>
          </w:p>
        </w:tc>
        <w:tc>
          <w:tcPr>
            <w:tcW w:w="2267" w:type="dxa"/>
            <w:tcBorders>
              <w:bottom w:val="dashSmallGap" w:sz="8" w:space="0" w:color="7E7E7E"/>
            </w:tcBorders>
          </w:tcPr>
          <w:p w14:paraId="6982799B" w14:textId="77777777" w:rsidR="006857A9" w:rsidRDefault="00606FBE">
            <w:pPr>
              <w:pStyle w:val="TableParagraph"/>
              <w:spacing w:before="13"/>
              <w:ind w:right="345"/>
              <w:jc w:val="right"/>
              <w:rPr>
                <w:sz w:val="20"/>
              </w:rPr>
            </w:pPr>
            <w:r>
              <w:rPr>
                <w:spacing w:val="-5"/>
                <w:sz w:val="20"/>
              </w:rPr>
              <w:t>448</w:t>
            </w:r>
          </w:p>
        </w:tc>
        <w:tc>
          <w:tcPr>
            <w:tcW w:w="1419" w:type="dxa"/>
            <w:tcBorders>
              <w:bottom w:val="dashSmallGap" w:sz="8" w:space="0" w:color="7E7E7E"/>
            </w:tcBorders>
          </w:tcPr>
          <w:p w14:paraId="4D801356" w14:textId="77777777" w:rsidR="006857A9" w:rsidRDefault="00606FBE">
            <w:pPr>
              <w:pStyle w:val="TableParagraph"/>
              <w:spacing w:before="13"/>
              <w:ind w:right="71"/>
              <w:jc w:val="right"/>
              <w:rPr>
                <w:sz w:val="20"/>
              </w:rPr>
            </w:pPr>
            <w:r>
              <w:rPr>
                <w:spacing w:val="-5"/>
                <w:sz w:val="20"/>
              </w:rPr>
              <w:t>634</w:t>
            </w:r>
          </w:p>
        </w:tc>
      </w:tr>
      <w:tr w:rsidR="006857A9" w14:paraId="3089C1D6" w14:textId="77777777">
        <w:trPr>
          <w:trHeight w:val="272"/>
        </w:trPr>
        <w:tc>
          <w:tcPr>
            <w:tcW w:w="77" w:type="dxa"/>
          </w:tcPr>
          <w:p w14:paraId="5CDF0AD7" w14:textId="77777777" w:rsidR="006857A9" w:rsidRDefault="006857A9">
            <w:pPr>
              <w:pStyle w:val="TableParagraph"/>
              <w:rPr>
                <w:rFonts w:ascii="Times New Roman"/>
                <w:sz w:val="18"/>
              </w:rPr>
            </w:pPr>
          </w:p>
        </w:tc>
        <w:tc>
          <w:tcPr>
            <w:tcW w:w="6246" w:type="dxa"/>
            <w:tcBorders>
              <w:top w:val="dashSmallGap" w:sz="8" w:space="0" w:color="7E7E7E"/>
              <w:bottom w:val="single" w:sz="4" w:space="0" w:color="000000"/>
            </w:tcBorders>
          </w:tcPr>
          <w:p w14:paraId="73AFB4EA" w14:textId="77777777" w:rsidR="006857A9" w:rsidRDefault="00606FBE">
            <w:pPr>
              <w:pStyle w:val="TableParagraph"/>
              <w:spacing w:before="23" w:line="230" w:lineRule="exact"/>
              <w:ind w:left="76"/>
              <w:rPr>
                <w:sz w:val="20"/>
              </w:rPr>
            </w:pPr>
            <w:r>
              <w:rPr>
                <w:sz w:val="20"/>
              </w:rPr>
              <w:t>Adiantamento</w:t>
            </w:r>
            <w:r>
              <w:rPr>
                <w:spacing w:val="-9"/>
                <w:sz w:val="20"/>
              </w:rPr>
              <w:t xml:space="preserve"> </w:t>
            </w:r>
            <w:r>
              <w:rPr>
                <w:sz w:val="20"/>
              </w:rPr>
              <w:t>de</w:t>
            </w:r>
            <w:r>
              <w:rPr>
                <w:spacing w:val="-8"/>
                <w:sz w:val="20"/>
              </w:rPr>
              <w:t xml:space="preserve"> </w:t>
            </w:r>
            <w:r>
              <w:rPr>
                <w:sz w:val="20"/>
              </w:rPr>
              <w:t>13°</w:t>
            </w:r>
            <w:r>
              <w:rPr>
                <w:spacing w:val="-7"/>
                <w:sz w:val="20"/>
              </w:rPr>
              <w:t xml:space="preserve"> </w:t>
            </w:r>
            <w:r>
              <w:rPr>
                <w:spacing w:val="-2"/>
                <w:sz w:val="20"/>
              </w:rPr>
              <w:t>Salários</w:t>
            </w:r>
          </w:p>
        </w:tc>
        <w:tc>
          <w:tcPr>
            <w:tcW w:w="2267" w:type="dxa"/>
            <w:tcBorders>
              <w:top w:val="dashSmallGap" w:sz="8" w:space="0" w:color="7E7E7E"/>
              <w:bottom w:val="dashSmallGap" w:sz="8" w:space="0" w:color="7E7E7E"/>
            </w:tcBorders>
          </w:tcPr>
          <w:p w14:paraId="36BC7AE8" w14:textId="77777777" w:rsidR="006857A9" w:rsidRDefault="00606FBE">
            <w:pPr>
              <w:pStyle w:val="TableParagraph"/>
              <w:spacing w:before="23" w:line="230" w:lineRule="exact"/>
              <w:ind w:right="344"/>
              <w:jc w:val="right"/>
              <w:rPr>
                <w:sz w:val="20"/>
              </w:rPr>
            </w:pPr>
            <w:r>
              <w:rPr>
                <w:spacing w:val="-2"/>
                <w:sz w:val="20"/>
              </w:rPr>
              <w:t>3.864</w:t>
            </w:r>
          </w:p>
        </w:tc>
        <w:tc>
          <w:tcPr>
            <w:tcW w:w="1419" w:type="dxa"/>
            <w:tcBorders>
              <w:top w:val="dashSmallGap" w:sz="8" w:space="0" w:color="7E7E7E"/>
              <w:bottom w:val="single" w:sz="4" w:space="0" w:color="000000"/>
            </w:tcBorders>
          </w:tcPr>
          <w:p w14:paraId="77C3E088" w14:textId="77777777" w:rsidR="006857A9" w:rsidRDefault="00606FBE">
            <w:pPr>
              <w:pStyle w:val="TableParagraph"/>
              <w:spacing w:before="23" w:line="230" w:lineRule="exact"/>
              <w:ind w:right="221"/>
              <w:jc w:val="right"/>
              <w:rPr>
                <w:sz w:val="20"/>
              </w:rPr>
            </w:pPr>
            <w:r>
              <w:rPr>
                <w:sz w:val="20"/>
              </w:rPr>
              <w:t>-</w:t>
            </w:r>
          </w:p>
        </w:tc>
      </w:tr>
      <w:tr w:rsidR="006857A9" w14:paraId="119219C2" w14:textId="77777777">
        <w:trPr>
          <w:trHeight w:val="282"/>
        </w:trPr>
        <w:tc>
          <w:tcPr>
            <w:tcW w:w="77" w:type="dxa"/>
          </w:tcPr>
          <w:p w14:paraId="2FDDEF1B" w14:textId="77777777" w:rsidR="006857A9" w:rsidRDefault="006857A9">
            <w:pPr>
              <w:pStyle w:val="TableParagraph"/>
              <w:rPr>
                <w:rFonts w:ascii="Times New Roman"/>
                <w:sz w:val="18"/>
              </w:rPr>
            </w:pPr>
          </w:p>
        </w:tc>
        <w:tc>
          <w:tcPr>
            <w:tcW w:w="6246" w:type="dxa"/>
            <w:tcBorders>
              <w:top w:val="single" w:sz="4" w:space="0" w:color="000000"/>
              <w:bottom w:val="single" w:sz="8" w:space="0" w:color="000000"/>
            </w:tcBorders>
          </w:tcPr>
          <w:p w14:paraId="702AB9C5" w14:textId="77777777" w:rsidR="006857A9" w:rsidRDefault="00606FBE">
            <w:pPr>
              <w:pStyle w:val="TableParagraph"/>
              <w:spacing w:before="28"/>
              <w:ind w:left="76"/>
              <w:rPr>
                <w:rFonts w:ascii="Arial"/>
                <w:b/>
                <w:sz w:val="20"/>
              </w:rPr>
            </w:pPr>
            <w:r>
              <w:rPr>
                <w:rFonts w:ascii="Arial"/>
                <w:b/>
                <w:spacing w:val="-2"/>
                <w:sz w:val="20"/>
              </w:rPr>
              <w:t>Total</w:t>
            </w:r>
          </w:p>
        </w:tc>
        <w:tc>
          <w:tcPr>
            <w:tcW w:w="2267" w:type="dxa"/>
            <w:tcBorders>
              <w:top w:val="dashSmallGap" w:sz="8" w:space="0" w:color="7E7E7E"/>
            </w:tcBorders>
          </w:tcPr>
          <w:p w14:paraId="3225A80A" w14:textId="77777777" w:rsidR="006857A9" w:rsidRDefault="00606FBE">
            <w:pPr>
              <w:pStyle w:val="TableParagraph"/>
              <w:spacing w:before="28"/>
              <w:ind w:right="344"/>
              <w:jc w:val="right"/>
              <w:rPr>
                <w:rFonts w:ascii="Arial"/>
                <w:b/>
                <w:sz w:val="20"/>
              </w:rPr>
            </w:pPr>
            <w:r>
              <w:rPr>
                <w:rFonts w:ascii="Arial"/>
                <w:b/>
                <w:noProof/>
                <w:sz w:val="20"/>
              </w:rPr>
              <mc:AlternateContent>
                <mc:Choice Requires="wpg">
                  <w:drawing>
                    <wp:anchor distT="0" distB="0" distL="0" distR="0" simplePos="0" relativeHeight="15739392" behindDoc="0" locked="0" layoutInCell="1" allowOverlap="1" wp14:anchorId="46861119" wp14:editId="204AD06A">
                      <wp:simplePos x="0" y="0"/>
                      <wp:positionH relativeFrom="column">
                        <wp:posOffset>135636</wp:posOffset>
                      </wp:positionH>
                      <wp:positionV relativeFrom="paragraph">
                        <wp:posOffset>179576</wp:posOffset>
                      </wp:positionV>
                      <wp:extent cx="2205990" cy="12700"/>
                      <wp:effectExtent l="0" t="0" r="0" b="0"/>
                      <wp:wrapNone/>
                      <wp:docPr id="84" name="Group 84"/>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205990" cy="12700"/>
                                <a:chOff x="0" y="0"/>
                                <a:chExt cx="2205990" cy="12700"/>
                              </a:xfrm>
                            </wpg:grpSpPr>
                            <wps:wsp>
                              <wps:cNvPr id="85" name="Graphic 85"/>
                              <wps:cNvSpPr/>
                              <wps:spPr>
                                <a:xfrm>
                                  <a:off x="0" y="0"/>
                                  <a:ext cx="2205990" cy="12700"/>
                                </a:xfrm>
                                <a:custGeom>
                                  <a:avLst/>
                                  <a:gdLst/>
                                  <a:ahLst/>
                                  <a:cxnLst/>
                                  <a:rect l="l" t="t" r="r" b="b"/>
                                  <a:pathLst>
                                    <a:path w="2205990" h="12700">
                                      <a:moveTo>
                                        <a:pt x="1134224" y="0"/>
                                      </a:moveTo>
                                      <a:lnTo>
                                        <a:pt x="1131112" y="0"/>
                                      </a:lnTo>
                                      <a:lnTo>
                                        <a:pt x="1122045" y="0"/>
                                      </a:lnTo>
                                      <a:lnTo>
                                        <a:pt x="0" y="0"/>
                                      </a:lnTo>
                                      <a:lnTo>
                                        <a:pt x="0" y="12192"/>
                                      </a:lnTo>
                                      <a:lnTo>
                                        <a:pt x="1122045" y="12192"/>
                                      </a:lnTo>
                                      <a:lnTo>
                                        <a:pt x="1131112" y="12192"/>
                                      </a:lnTo>
                                      <a:lnTo>
                                        <a:pt x="1134224" y="12192"/>
                                      </a:lnTo>
                                      <a:lnTo>
                                        <a:pt x="1134224" y="0"/>
                                      </a:lnTo>
                                      <a:close/>
                                    </a:path>
                                    <a:path w="2205990" h="12700">
                                      <a:moveTo>
                                        <a:pt x="2205609" y="0"/>
                                      </a:moveTo>
                                      <a:lnTo>
                                        <a:pt x="1134237" y="0"/>
                                      </a:lnTo>
                                      <a:lnTo>
                                        <a:pt x="1134237" y="12192"/>
                                      </a:lnTo>
                                      <a:lnTo>
                                        <a:pt x="2205609" y="12192"/>
                                      </a:lnTo>
                                      <a:lnTo>
                                        <a:pt x="2205609"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01DDC493" id="Group 84" o:spid="_x0000_s1026" style="position:absolute;margin-left:10.7pt;margin-top:14.15pt;width:173.7pt;height:1pt;z-index:15739392;mso-wrap-distance-left:0;mso-wrap-distance-right:0" coordsize="22059,1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FbHVtwIAALYHAAAOAAAAZHJzL2Uyb0RvYy54bWykVdtO3DAQfa/Uf7D8XnLZ5bIRWVRBWVVC&#10;gARVn72Oc1Ed27W9m+XvO3bibAAJWJqHZBwfj2fOnLHPL3YtR1umTSNFjpOjGCMmqCwaUeX41+P1&#10;tzOMjCWiIFwKluMnZvDF8uuX805lLJW15AXTCJwIk3Uqx7W1KosiQ2vWEnMkFRMwWUrdEgtDXUWF&#10;Jh14b3mUxvFJ1EldKC0pMwb+XvWTeOn9lyWj9q4sDbOI5xhis/6t/Xvt3tHynGSVJqpu6BAG+UQU&#10;LWkEbDq6uiKWoI1uXrlqG6qlkaU9orKNZFk2lPkcIJskfpHNSsuN8rlUWVepkSag9gVPn3ZLb7cr&#10;rR7Uve6jB/NG0j8GeIk6VWXTeTeu9uBdqVu3CJJAO8/o08go21lE4WeaxseLBRBPYS5JT+OBcVpD&#10;WV6tovWPN9dFJOs39aGNoXQKtGP29Jj/o+ehJop51o1L/16jpsjx2TFGgrQg4dWgFvgDLLnNAeUY&#10;HEZmIPPz/Ix5koxujF0x6Ykm2xtje8EWwSJ1sOhOBFOD7J3guRe8xQgErzECwa97wSti3TpXPWei&#10;blKpOhTKzbZyyx6lx1lXriSZzdN0jlEoNYS6x3DxApskSfoMGxDhqwavoJM5EDzxGhDh2yNBSR/E&#10;JGmySF22EGHwEb6vd/0IejZm8yH0yNNhaN8gk5gpl4b1abhSHV4y14In8eIZcW+UbJ7OTp9hA2nh&#10;G8gDIQzI9xOcxnAY+l06gKpRzWBP+8VI3hTXDeeONKOr9SXXaEvcTeCfQR0TGJwrJuv711lrWTxB&#10;+3fQ8Dk2fzdEM4z4TwEHjLtLgqGDsQ6GtvxS+hvH10sb+7j7TbRCCswcWzgeb2U4Z0gWGtvlMmLd&#10;SiG/b6wsG9f1PrY+omEAZ95wSsPl4IU+XGTu9pmOPWp/3S7/AQAA//8DAFBLAwQUAAYACAAAACEA&#10;GB08S94AAAAIAQAADwAAAGRycy9kb3ducmV2LnhtbEyPQUvDQBCF74L/YRnBm92k0RJiNqUU9VQE&#10;W0G8TZNpEpqdDdltkv57x5OeZob3ePO9fD3bTo00+NaxgXgRgSIuXdVybeDz8PqQgvIBucLOMRm4&#10;kod1cXuTY1a5iT9o3IdaSQj7DA00IfSZ1r5syKJfuJ5YtJMbLAY5h1pXA04Sbju9jKKVttiyfGiw&#10;p21D5Xl/sQbeJpw2Sfwy7s6n7fX78PT+tYvJmPu7efMMKtAc/szwiy/oUAjT0V248qozsIwfxSkz&#10;TUCJnqxSqXKUJUpAF7n+X6D4AQAA//8DAFBLAQItABQABgAIAAAAIQC2gziS/gAAAOEBAAATAAAA&#10;AAAAAAAAAAAAAAAAAABbQ29udGVudF9UeXBlc10ueG1sUEsBAi0AFAAGAAgAAAAhADj9If/WAAAA&#10;lAEAAAsAAAAAAAAAAAAAAAAALwEAAF9yZWxzLy5yZWxzUEsBAi0AFAAGAAgAAAAhANgVsdW3AgAA&#10;tgcAAA4AAAAAAAAAAAAAAAAALgIAAGRycy9lMm9Eb2MueG1sUEsBAi0AFAAGAAgAAAAhABgdPEve&#10;AAAACAEAAA8AAAAAAAAAAAAAAAAAEQUAAGRycy9kb3ducmV2LnhtbFBLBQYAAAAABAAEAPMAAAAc&#10;BgAAAAA=&#10;">
                      <v:shape id="Graphic 85" o:spid="_x0000_s1027" style="position:absolute;width:22059;height:127;visibility:visible;mso-wrap-style:square;v-text-anchor:top" coordsize="2205990,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cToxAAAANsAAAAPAAAAZHJzL2Rvd25yZXYueG1sRI9Pi8Iw&#10;FMTvC/sdwlvwtqaruJRqWkQR/9xWBT0+mmdbtnkpTdTqpzeC4HGYmd8wk6wztbhQ6yrLCn76EQji&#10;3OqKCwX73eI7BuE8ssbaMim4kYMs/fyYYKLtlf/osvWFCBB2CSoovW8SKV1ekkHXtw1x8E62NeiD&#10;bAupW7wGuKnlIIp+pcGKw0KJDc1Kyv+3Z6NgtpkPbsfpOl/RsqvmzeFuzsO7Ur2vbjoG4anz7/Cr&#10;vdIK4hE8v4QfINMHAAAA//8DAFBLAQItABQABgAIAAAAIQDb4fbL7gAAAIUBAAATAAAAAAAAAAAA&#10;AAAAAAAAAABbQ29udGVudF9UeXBlc10ueG1sUEsBAi0AFAAGAAgAAAAhAFr0LFu/AAAAFQEAAAsA&#10;AAAAAAAAAAAAAAAAHwEAAF9yZWxzLy5yZWxzUEsBAi0AFAAGAAgAAAAhAGaFxOjEAAAA2wAAAA8A&#10;AAAAAAAAAAAAAAAABwIAAGRycy9kb3ducmV2LnhtbFBLBQYAAAAAAwADALcAAAD4AgAAAAA=&#10;" path="m1134224,r-3112,l1122045,,,,,12192r1122045,l1131112,12192r3112,l1134224,xem2205609,l1134237,r,12192l2205609,12192r,-12192xe" fillcolor="black" stroked="f">
                        <v:path arrowok="t"/>
                      </v:shape>
                    </v:group>
                  </w:pict>
                </mc:Fallback>
              </mc:AlternateContent>
            </w:r>
            <w:r>
              <w:rPr>
                <w:rFonts w:ascii="Arial"/>
                <w:b/>
                <w:spacing w:val="-2"/>
                <w:sz w:val="20"/>
              </w:rPr>
              <w:t>4.312</w:t>
            </w:r>
          </w:p>
        </w:tc>
        <w:tc>
          <w:tcPr>
            <w:tcW w:w="1419" w:type="dxa"/>
            <w:tcBorders>
              <w:top w:val="single" w:sz="4" w:space="0" w:color="000000"/>
            </w:tcBorders>
          </w:tcPr>
          <w:p w14:paraId="69AC49A4" w14:textId="77777777" w:rsidR="006857A9" w:rsidRDefault="00606FBE">
            <w:pPr>
              <w:pStyle w:val="TableParagraph"/>
              <w:spacing w:before="28"/>
              <w:ind w:right="71"/>
              <w:jc w:val="right"/>
              <w:rPr>
                <w:rFonts w:ascii="Arial"/>
                <w:b/>
                <w:sz w:val="20"/>
              </w:rPr>
            </w:pPr>
            <w:r>
              <w:rPr>
                <w:rFonts w:ascii="Arial"/>
                <w:b/>
                <w:spacing w:val="-5"/>
                <w:sz w:val="20"/>
              </w:rPr>
              <w:t>634</w:t>
            </w:r>
          </w:p>
        </w:tc>
      </w:tr>
    </w:tbl>
    <w:p w14:paraId="2CF2E0A6" w14:textId="77777777" w:rsidR="006857A9" w:rsidRDefault="006857A9">
      <w:pPr>
        <w:pStyle w:val="Corpodetexto"/>
        <w:spacing w:before="1"/>
        <w:rPr>
          <w:rFonts w:ascii="Arial"/>
          <w:b/>
        </w:rPr>
      </w:pPr>
    </w:p>
    <w:p w14:paraId="7CA10A7B" w14:textId="77777777" w:rsidR="006857A9" w:rsidRDefault="00606FBE">
      <w:pPr>
        <w:ind w:left="144"/>
        <w:rPr>
          <w:rFonts w:ascii="Arial" w:hAnsi="Arial"/>
          <w:i/>
          <w:sz w:val="16"/>
        </w:rPr>
      </w:pPr>
      <w:r>
        <w:rPr>
          <w:rFonts w:ascii="Arial" w:hAnsi="Arial"/>
          <w:i/>
          <w:sz w:val="16"/>
        </w:rPr>
        <w:t>Em</w:t>
      </w:r>
      <w:r>
        <w:rPr>
          <w:rFonts w:ascii="Arial" w:hAnsi="Arial"/>
          <w:i/>
          <w:spacing w:val="-3"/>
          <w:sz w:val="16"/>
        </w:rPr>
        <w:t xml:space="preserve"> </w:t>
      </w:r>
      <w:r>
        <w:rPr>
          <w:rFonts w:ascii="Arial" w:hAnsi="Arial"/>
          <w:i/>
          <w:sz w:val="16"/>
        </w:rPr>
        <w:t>2026,</w:t>
      </w:r>
      <w:r>
        <w:rPr>
          <w:rFonts w:ascii="Arial" w:hAnsi="Arial"/>
          <w:i/>
          <w:spacing w:val="-3"/>
          <w:sz w:val="16"/>
        </w:rPr>
        <w:t xml:space="preserve"> </w:t>
      </w:r>
      <w:r>
        <w:rPr>
          <w:rFonts w:ascii="Arial" w:hAnsi="Arial"/>
          <w:i/>
          <w:sz w:val="16"/>
        </w:rPr>
        <w:t>o</w:t>
      </w:r>
      <w:r>
        <w:rPr>
          <w:rFonts w:ascii="Arial" w:hAnsi="Arial"/>
          <w:i/>
          <w:spacing w:val="-6"/>
          <w:sz w:val="16"/>
        </w:rPr>
        <w:t xml:space="preserve"> </w:t>
      </w:r>
      <w:r>
        <w:rPr>
          <w:rFonts w:ascii="Arial" w:hAnsi="Arial"/>
          <w:i/>
          <w:sz w:val="16"/>
        </w:rPr>
        <w:t>impacto</w:t>
      </w:r>
      <w:r>
        <w:rPr>
          <w:rFonts w:ascii="Arial" w:hAnsi="Arial"/>
          <w:i/>
          <w:spacing w:val="-7"/>
          <w:sz w:val="16"/>
        </w:rPr>
        <w:t xml:space="preserve"> </w:t>
      </w:r>
      <w:r>
        <w:rPr>
          <w:rFonts w:ascii="Arial" w:hAnsi="Arial"/>
          <w:i/>
          <w:sz w:val="16"/>
        </w:rPr>
        <w:t>foi</w:t>
      </w:r>
      <w:r>
        <w:rPr>
          <w:rFonts w:ascii="Arial" w:hAnsi="Arial"/>
          <w:i/>
          <w:spacing w:val="-6"/>
          <w:sz w:val="16"/>
        </w:rPr>
        <w:t xml:space="preserve"> </w:t>
      </w:r>
      <w:r>
        <w:rPr>
          <w:rFonts w:ascii="Arial" w:hAnsi="Arial"/>
          <w:i/>
          <w:sz w:val="16"/>
        </w:rPr>
        <w:t>em</w:t>
      </w:r>
      <w:r>
        <w:rPr>
          <w:rFonts w:ascii="Arial" w:hAnsi="Arial"/>
          <w:i/>
          <w:spacing w:val="-3"/>
          <w:sz w:val="16"/>
        </w:rPr>
        <w:t xml:space="preserve"> </w:t>
      </w:r>
      <w:r>
        <w:rPr>
          <w:rFonts w:ascii="Arial" w:hAnsi="Arial"/>
          <w:i/>
          <w:sz w:val="16"/>
        </w:rPr>
        <w:t>razão</w:t>
      </w:r>
      <w:r>
        <w:rPr>
          <w:rFonts w:ascii="Arial" w:hAnsi="Arial"/>
          <w:i/>
          <w:spacing w:val="-5"/>
          <w:sz w:val="16"/>
        </w:rPr>
        <w:t xml:space="preserve"> </w:t>
      </w:r>
      <w:r>
        <w:rPr>
          <w:rFonts w:ascii="Arial" w:hAnsi="Arial"/>
          <w:i/>
          <w:sz w:val="16"/>
        </w:rPr>
        <w:t>dos</w:t>
      </w:r>
      <w:r>
        <w:rPr>
          <w:rFonts w:ascii="Arial" w:hAnsi="Arial"/>
          <w:i/>
          <w:spacing w:val="-2"/>
          <w:sz w:val="16"/>
        </w:rPr>
        <w:t xml:space="preserve"> </w:t>
      </w:r>
      <w:r>
        <w:rPr>
          <w:rFonts w:ascii="Arial" w:hAnsi="Arial"/>
          <w:i/>
          <w:sz w:val="16"/>
        </w:rPr>
        <w:t>adiantamentos</w:t>
      </w:r>
      <w:r>
        <w:rPr>
          <w:rFonts w:ascii="Arial" w:hAnsi="Arial"/>
          <w:i/>
          <w:spacing w:val="-2"/>
          <w:sz w:val="16"/>
        </w:rPr>
        <w:t xml:space="preserve"> </w:t>
      </w:r>
      <w:r>
        <w:rPr>
          <w:rFonts w:ascii="Arial" w:hAnsi="Arial"/>
          <w:i/>
          <w:sz w:val="16"/>
        </w:rPr>
        <w:t>de</w:t>
      </w:r>
      <w:r>
        <w:rPr>
          <w:rFonts w:ascii="Arial" w:hAnsi="Arial"/>
          <w:i/>
          <w:spacing w:val="-2"/>
          <w:sz w:val="16"/>
        </w:rPr>
        <w:t xml:space="preserve"> </w:t>
      </w:r>
      <w:r>
        <w:rPr>
          <w:rFonts w:ascii="Arial" w:hAnsi="Arial"/>
          <w:i/>
          <w:sz w:val="16"/>
        </w:rPr>
        <w:t>13º</w:t>
      </w:r>
      <w:r>
        <w:rPr>
          <w:rFonts w:ascii="Arial" w:hAnsi="Arial"/>
          <w:i/>
          <w:spacing w:val="-3"/>
          <w:sz w:val="16"/>
        </w:rPr>
        <w:t xml:space="preserve"> </w:t>
      </w:r>
      <w:r>
        <w:rPr>
          <w:rFonts w:ascii="Arial" w:hAnsi="Arial"/>
          <w:i/>
          <w:spacing w:val="-2"/>
          <w:sz w:val="16"/>
        </w:rPr>
        <w:t>salário.</w:t>
      </w:r>
    </w:p>
    <w:p w14:paraId="491C0A24" w14:textId="77777777" w:rsidR="006857A9" w:rsidRDefault="006857A9">
      <w:pPr>
        <w:pStyle w:val="Corpodetexto"/>
        <w:rPr>
          <w:rFonts w:ascii="Arial"/>
          <w:i/>
          <w:sz w:val="16"/>
        </w:rPr>
      </w:pPr>
    </w:p>
    <w:p w14:paraId="53BDF1DA" w14:textId="77777777" w:rsidR="006857A9" w:rsidRDefault="006857A9">
      <w:pPr>
        <w:pStyle w:val="Corpodetexto"/>
        <w:spacing w:before="92"/>
        <w:rPr>
          <w:rFonts w:ascii="Arial"/>
          <w:i/>
          <w:sz w:val="16"/>
        </w:rPr>
      </w:pPr>
    </w:p>
    <w:p w14:paraId="38F40BD1" w14:textId="77777777" w:rsidR="006857A9" w:rsidRDefault="00606FBE">
      <w:pPr>
        <w:pStyle w:val="Ttulo3"/>
        <w:numPr>
          <w:ilvl w:val="0"/>
          <w:numId w:val="11"/>
        </w:numPr>
        <w:tabs>
          <w:tab w:val="left" w:pos="571"/>
        </w:tabs>
        <w:ind w:hanging="427"/>
      </w:pPr>
      <w:r>
        <w:t>DESPESAS</w:t>
      </w:r>
      <w:r>
        <w:rPr>
          <w:spacing w:val="-11"/>
        </w:rPr>
        <w:t xml:space="preserve"> </w:t>
      </w:r>
      <w:r>
        <w:rPr>
          <w:spacing w:val="-2"/>
        </w:rPr>
        <w:t>ANTECIPADAS</w:t>
      </w:r>
    </w:p>
    <w:p w14:paraId="05761FAE" w14:textId="77777777" w:rsidR="006857A9" w:rsidRDefault="006857A9">
      <w:pPr>
        <w:pStyle w:val="Corpodetexto"/>
        <w:spacing w:before="1"/>
        <w:rPr>
          <w:rFonts w:ascii="Arial"/>
          <w:b/>
        </w:rPr>
      </w:pPr>
    </w:p>
    <w:p w14:paraId="1FAA0604" w14:textId="77777777" w:rsidR="006857A9" w:rsidRDefault="00606FBE">
      <w:pPr>
        <w:pStyle w:val="Corpodetexto"/>
        <w:ind w:left="144" w:right="423"/>
        <w:jc w:val="both"/>
      </w:pPr>
      <w:r>
        <w:t>Saldo</w:t>
      </w:r>
      <w:r>
        <w:rPr>
          <w:spacing w:val="-8"/>
        </w:rPr>
        <w:t xml:space="preserve"> </w:t>
      </w:r>
      <w:r>
        <w:t>residual</w:t>
      </w:r>
      <w:r>
        <w:rPr>
          <w:spacing w:val="-8"/>
        </w:rPr>
        <w:t xml:space="preserve"> </w:t>
      </w:r>
      <w:r>
        <w:t>de</w:t>
      </w:r>
      <w:r>
        <w:rPr>
          <w:spacing w:val="-7"/>
        </w:rPr>
        <w:t xml:space="preserve"> </w:t>
      </w:r>
      <w:r>
        <w:t>R$</w:t>
      </w:r>
      <w:r>
        <w:rPr>
          <w:spacing w:val="-7"/>
        </w:rPr>
        <w:t xml:space="preserve"> </w:t>
      </w:r>
      <w:r>
        <w:t>4.652,</w:t>
      </w:r>
      <w:r>
        <w:rPr>
          <w:spacing w:val="-6"/>
        </w:rPr>
        <w:t xml:space="preserve"> </w:t>
      </w:r>
      <w:r>
        <w:t>apropriados</w:t>
      </w:r>
      <w:r>
        <w:rPr>
          <w:spacing w:val="-8"/>
        </w:rPr>
        <w:t xml:space="preserve"> </w:t>
      </w:r>
      <w:r>
        <w:t>no</w:t>
      </w:r>
      <w:r>
        <w:rPr>
          <w:spacing w:val="-8"/>
        </w:rPr>
        <w:t xml:space="preserve"> </w:t>
      </w:r>
      <w:r>
        <w:t>curto</w:t>
      </w:r>
      <w:r>
        <w:rPr>
          <w:spacing w:val="-8"/>
        </w:rPr>
        <w:t xml:space="preserve"> </w:t>
      </w:r>
      <w:r>
        <w:t>prazo</w:t>
      </w:r>
      <w:r>
        <w:rPr>
          <w:spacing w:val="-4"/>
        </w:rPr>
        <w:t xml:space="preserve"> </w:t>
      </w:r>
      <w:r>
        <w:t>do</w:t>
      </w:r>
      <w:r>
        <w:rPr>
          <w:spacing w:val="-8"/>
        </w:rPr>
        <w:t xml:space="preserve"> </w:t>
      </w:r>
      <w:r>
        <w:t>período</w:t>
      </w:r>
      <w:r>
        <w:rPr>
          <w:spacing w:val="-8"/>
        </w:rPr>
        <w:t xml:space="preserve"> </w:t>
      </w:r>
      <w:r>
        <w:t>de</w:t>
      </w:r>
      <w:r>
        <w:rPr>
          <w:spacing w:val="-8"/>
        </w:rPr>
        <w:t xml:space="preserve"> </w:t>
      </w:r>
      <w:r>
        <w:t>2026,</w:t>
      </w:r>
      <w:r>
        <w:rPr>
          <w:spacing w:val="-6"/>
        </w:rPr>
        <w:t xml:space="preserve"> </w:t>
      </w:r>
      <w:r>
        <w:t>refere-se</w:t>
      </w:r>
      <w:r>
        <w:rPr>
          <w:spacing w:val="-8"/>
        </w:rPr>
        <w:t xml:space="preserve"> </w:t>
      </w:r>
      <w:r>
        <w:t>às</w:t>
      </w:r>
      <w:r>
        <w:rPr>
          <w:spacing w:val="-7"/>
        </w:rPr>
        <w:t xml:space="preserve"> </w:t>
      </w:r>
      <w:r>
        <w:t>assinaturas,</w:t>
      </w:r>
      <w:r>
        <w:rPr>
          <w:spacing w:val="-8"/>
        </w:rPr>
        <w:t xml:space="preserve"> </w:t>
      </w:r>
      <w:r>
        <w:t>anuidades e contratos manutenção de softwares com vigência de 12 meses. Este valor será amortizado ao longo do exercício, de acordo com o princípio de competência.</w:t>
      </w:r>
    </w:p>
    <w:p w14:paraId="58B59CF2" w14:textId="77777777" w:rsidR="006857A9" w:rsidRDefault="00606FBE">
      <w:pPr>
        <w:pStyle w:val="Corpodetexto"/>
        <w:spacing w:before="229"/>
        <w:ind w:left="144"/>
        <w:jc w:val="both"/>
      </w:pPr>
      <w:r>
        <w:rPr>
          <w:u w:val="single"/>
        </w:rPr>
        <w:t>Curto</w:t>
      </w:r>
      <w:r>
        <w:rPr>
          <w:spacing w:val="-5"/>
          <w:u w:val="single"/>
        </w:rPr>
        <w:t xml:space="preserve"> </w:t>
      </w:r>
      <w:r>
        <w:rPr>
          <w:spacing w:val="-2"/>
          <w:u w:val="single"/>
        </w:rPr>
        <w:t>Prazo:</w:t>
      </w:r>
    </w:p>
    <w:p w14:paraId="4A52D36B" w14:textId="77777777" w:rsidR="006857A9" w:rsidRDefault="006857A9">
      <w:pPr>
        <w:pStyle w:val="Corpodetexto"/>
        <w:spacing w:before="35"/>
      </w:pPr>
    </w:p>
    <w:tbl>
      <w:tblPr>
        <w:tblStyle w:val="TableNormal"/>
        <w:tblW w:w="0" w:type="auto"/>
        <w:tblInd w:w="144" w:type="dxa"/>
        <w:tblLayout w:type="fixed"/>
        <w:tblLook w:val="01E0" w:firstRow="1" w:lastRow="1" w:firstColumn="1" w:lastColumn="1" w:noHBand="0" w:noVBand="0"/>
      </w:tblPr>
      <w:tblGrid>
        <w:gridCol w:w="4736"/>
        <w:gridCol w:w="3627"/>
        <w:gridCol w:w="1461"/>
      </w:tblGrid>
      <w:tr w:rsidR="006857A9" w14:paraId="24C432DE" w14:textId="77777777">
        <w:trPr>
          <w:trHeight w:val="249"/>
        </w:trPr>
        <w:tc>
          <w:tcPr>
            <w:tcW w:w="4736" w:type="dxa"/>
            <w:tcBorders>
              <w:bottom w:val="single" w:sz="4" w:space="0" w:color="000000"/>
            </w:tcBorders>
          </w:tcPr>
          <w:p w14:paraId="6685921A" w14:textId="77777777" w:rsidR="006857A9" w:rsidRDefault="00606FBE">
            <w:pPr>
              <w:pStyle w:val="TableParagraph"/>
              <w:spacing w:line="223" w:lineRule="exact"/>
              <w:ind w:left="115"/>
              <w:rPr>
                <w:rFonts w:ascii="Arial" w:hAnsi="Arial"/>
                <w:b/>
                <w:sz w:val="20"/>
              </w:rPr>
            </w:pPr>
            <w:r>
              <w:rPr>
                <w:rFonts w:ascii="Arial" w:hAnsi="Arial"/>
                <w:b/>
                <w:spacing w:val="-2"/>
                <w:sz w:val="20"/>
              </w:rPr>
              <w:t>Descrição</w:t>
            </w:r>
          </w:p>
        </w:tc>
        <w:tc>
          <w:tcPr>
            <w:tcW w:w="3627" w:type="dxa"/>
            <w:tcBorders>
              <w:bottom w:val="single" w:sz="4" w:space="0" w:color="000000"/>
            </w:tcBorders>
          </w:tcPr>
          <w:p w14:paraId="2D42CE4E" w14:textId="77777777" w:rsidR="006857A9" w:rsidRDefault="00606FBE">
            <w:pPr>
              <w:pStyle w:val="TableParagraph"/>
              <w:spacing w:line="223" w:lineRule="exact"/>
              <w:ind w:right="348"/>
              <w:jc w:val="right"/>
              <w:rPr>
                <w:rFonts w:ascii="Arial"/>
                <w:b/>
                <w:sz w:val="20"/>
              </w:rPr>
            </w:pPr>
            <w:r>
              <w:rPr>
                <w:rFonts w:ascii="Arial"/>
                <w:b/>
                <w:spacing w:val="-2"/>
                <w:sz w:val="20"/>
              </w:rPr>
              <w:t>30/06/2026</w:t>
            </w:r>
          </w:p>
        </w:tc>
        <w:tc>
          <w:tcPr>
            <w:tcW w:w="1461" w:type="dxa"/>
            <w:tcBorders>
              <w:bottom w:val="single" w:sz="4" w:space="0" w:color="000000"/>
            </w:tcBorders>
          </w:tcPr>
          <w:p w14:paraId="76F15E86" w14:textId="77777777" w:rsidR="006857A9" w:rsidRDefault="00606FBE">
            <w:pPr>
              <w:pStyle w:val="TableParagraph"/>
              <w:spacing w:line="223" w:lineRule="exact"/>
              <w:ind w:right="111"/>
              <w:jc w:val="right"/>
              <w:rPr>
                <w:rFonts w:ascii="Arial"/>
                <w:b/>
                <w:sz w:val="20"/>
              </w:rPr>
            </w:pPr>
            <w:r>
              <w:rPr>
                <w:rFonts w:ascii="Arial"/>
                <w:b/>
                <w:spacing w:val="-2"/>
                <w:sz w:val="20"/>
              </w:rPr>
              <w:t>31/12/2025</w:t>
            </w:r>
          </w:p>
        </w:tc>
      </w:tr>
      <w:tr w:rsidR="006857A9" w14:paraId="503F4AB9" w14:textId="77777777">
        <w:trPr>
          <w:trHeight w:val="282"/>
        </w:trPr>
        <w:tc>
          <w:tcPr>
            <w:tcW w:w="4736" w:type="dxa"/>
            <w:tcBorders>
              <w:top w:val="single" w:sz="4" w:space="0" w:color="000000"/>
              <w:bottom w:val="dashSmallGap" w:sz="4" w:space="0" w:color="000000"/>
            </w:tcBorders>
          </w:tcPr>
          <w:p w14:paraId="15E02F9D" w14:textId="77777777" w:rsidR="006857A9" w:rsidRDefault="00606FBE">
            <w:pPr>
              <w:pStyle w:val="TableParagraph"/>
              <w:spacing w:before="26"/>
              <w:ind w:left="115"/>
              <w:rPr>
                <w:sz w:val="20"/>
              </w:rPr>
            </w:pPr>
            <w:r>
              <w:rPr>
                <w:sz w:val="20"/>
              </w:rPr>
              <w:t>Prêmio</w:t>
            </w:r>
            <w:r>
              <w:rPr>
                <w:spacing w:val="-6"/>
                <w:sz w:val="20"/>
              </w:rPr>
              <w:t xml:space="preserve"> </w:t>
            </w:r>
            <w:r>
              <w:rPr>
                <w:sz w:val="20"/>
              </w:rPr>
              <w:t>de</w:t>
            </w:r>
            <w:r>
              <w:rPr>
                <w:spacing w:val="-6"/>
                <w:sz w:val="20"/>
              </w:rPr>
              <w:t xml:space="preserve"> </w:t>
            </w:r>
            <w:r>
              <w:rPr>
                <w:spacing w:val="-2"/>
                <w:sz w:val="20"/>
              </w:rPr>
              <w:t>seguros</w:t>
            </w:r>
          </w:p>
        </w:tc>
        <w:tc>
          <w:tcPr>
            <w:tcW w:w="3627" w:type="dxa"/>
            <w:tcBorders>
              <w:top w:val="single" w:sz="4" w:space="0" w:color="000000"/>
              <w:bottom w:val="dashSmallGap" w:sz="4" w:space="0" w:color="000000"/>
            </w:tcBorders>
          </w:tcPr>
          <w:p w14:paraId="548F6004" w14:textId="77777777" w:rsidR="006857A9" w:rsidRDefault="00606FBE">
            <w:pPr>
              <w:pStyle w:val="TableParagraph"/>
              <w:spacing w:before="26"/>
              <w:ind w:right="348"/>
              <w:jc w:val="right"/>
              <w:rPr>
                <w:sz w:val="20"/>
              </w:rPr>
            </w:pPr>
            <w:r>
              <w:rPr>
                <w:spacing w:val="-5"/>
                <w:sz w:val="20"/>
              </w:rPr>
              <w:t>25</w:t>
            </w:r>
          </w:p>
        </w:tc>
        <w:tc>
          <w:tcPr>
            <w:tcW w:w="1461" w:type="dxa"/>
            <w:tcBorders>
              <w:top w:val="single" w:sz="4" w:space="0" w:color="000000"/>
              <w:bottom w:val="dashSmallGap" w:sz="4" w:space="0" w:color="000000"/>
            </w:tcBorders>
          </w:tcPr>
          <w:p w14:paraId="1B636C52" w14:textId="77777777" w:rsidR="006857A9" w:rsidRDefault="00606FBE">
            <w:pPr>
              <w:pStyle w:val="TableParagraph"/>
              <w:spacing w:before="26"/>
              <w:ind w:right="109"/>
              <w:jc w:val="right"/>
              <w:rPr>
                <w:sz w:val="20"/>
              </w:rPr>
            </w:pPr>
            <w:r>
              <w:rPr>
                <w:spacing w:val="-5"/>
                <w:sz w:val="20"/>
              </w:rPr>
              <w:t>52</w:t>
            </w:r>
          </w:p>
        </w:tc>
      </w:tr>
      <w:tr w:rsidR="006857A9" w14:paraId="46E07044" w14:textId="77777777">
        <w:trPr>
          <w:trHeight w:val="283"/>
        </w:trPr>
        <w:tc>
          <w:tcPr>
            <w:tcW w:w="4736" w:type="dxa"/>
            <w:tcBorders>
              <w:top w:val="dashSmallGap" w:sz="4" w:space="0" w:color="000000"/>
              <w:bottom w:val="dashSmallGap" w:sz="4" w:space="0" w:color="000000"/>
            </w:tcBorders>
          </w:tcPr>
          <w:p w14:paraId="2722793E" w14:textId="77777777" w:rsidR="006857A9" w:rsidRDefault="00606FBE">
            <w:pPr>
              <w:pStyle w:val="TableParagraph"/>
              <w:spacing w:before="26"/>
              <w:ind w:left="115"/>
              <w:rPr>
                <w:sz w:val="20"/>
              </w:rPr>
            </w:pPr>
            <w:r>
              <w:rPr>
                <w:sz w:val="20"/>
              </w:rPr>
              <w:t>Assinaturas</w:t>
            </w:r>
            <w:r>
              <w:rPr>
                <w:spacing w:val="-6"/>
                <w:sz w:val="20"/>
              </w:rPr>
              <w:t xml:space="preserve"> </w:t>
            </w:r>
            <w:r>
              <w:rPr>
                <w:sz w:val="20"/>
              </w:rPr>
              <w:t>e</w:t>
            </w:r>
            <w:r>
              <w:rPr>
                <w:spacing w:val="-8"/>
                <w:sz w:val="20"/>
              </w:rPr>
              <w:t xml:space="preserve"> </w:t>
            </w:r>
            <w:r>
              <w:rPr>
                <w:spacing w:val="-2"/>
                <w:sz w:val="20"/>
              </w:rPr>
              <w:t>anuidades</w:t>
            </w:r>
          </w:p>
        </w:tc>
        <w:tc>
          <w:tcPr>
            <w:tcW w:w="3627" w:type="dxa"/>
            <w:tcBorders>
              <w:top w:val="dashSmallGap" w:sz="4" w:space="0" w:color="000000"/>
              <w:bottom w:val="dashSmallGap" w:sz="4" w:space="0" w:color="000000"/>
            </w:tcBorders>
          </w:tcPr>
          <w:p w14:paraId="709217C9" w14:textId="77777777" w:rsidR="006857A9" w:rsidRDefault="00606FBE">
            <w:pPr>
              <w:pStyle w:val="TableParagraph"/>
              <w:spacing w:before="26"/>
              <w:ind w:right="348"/>
              <w:jc w:val="right"/>
              <w:rPr>
                <w:sz w:val="20"/>
              </w:rPr>
            </w:pPr>
            <w:r>
              <w:rPr>
                <w:spacing w:val="-2"/>
                <w:sz w:val="20"/>
              </w:rPr>
              <w:t>1.526</w:t>
            </w:r>
          </w:p>
        </w:tc>
        <w:tc>
          <w:tcPr>
            <w:tcW w:w="1461" w:type="dxa"/>
            <w:tcBorders>
              <w:top w:val="dashSmallGap" w:sz="4" w:space="0" w:color="000000"/>
              <w:bottom w:val="dashSmallGap" w:sz="4" w:space="0" w:color="000000"/>
            </w:tcBorders>
          </w:tcPr>
          <w:p w14:paraId="2FA7792D" w14:textId="77777777" w:rsidR="006857A9" w:rsidRDefault="00606FBE">
            <w:pPr>
              <w:pStyle w:val="TableParagraph"/>
              <w:spacing w:before="26"/>
              <w:ind w:right="111"/>
              <w:jc w:val="right"/>
              <w:rPr>
                <w:sz w:val="20"/>
              </w:rPr>
            </w:pPr>
            <w:r>
              <w:rPr>
                <w:spacing w:val="-2"/>
                <w:sz w:val="20"/>
              </w:rPr>
              <w:t>3.175</w:t>
            </w:r>
          </w:p>
        </w:tc>
      </w:tr>
      <w:tr w:rsidR="006857A9" w14:paraId="15F12675" w14:textId="77777777">
        <w:trPr>
          <w:trHeight w:val="283"/>
        </w:trPr>
        <w:tc>
          <w:tcPr>
            <w:tcW w:w="4736" w:type="dxa"/>
            <w:tcBorders>
              <w:top w:val="dashSmallGap" w:sz="4" w:space="0" w:color="000000"/>
              <w:bottom w:val="dashSmallGap" w:sz="4" w:space="0" w:color="000000"/>
            </w:tcBorders>
          </w:tcPr>
          <w:p w14:paraId="2B3FAE08" w14:textId="77777777" w:rsidR="006857A9" w:rsidRDefault="00606FBE">
            <w:pPr>
              <w:pStyle w:val="TableParagraph"/>
              <w:spacing w:before="26"/>
              <w:ind w:left="115"/>
              <w:rPr>
                <w:sz w:val="20"/>
              </w:rPr>
            </w:pPr>
            <w:r>
              <w:rPr>
                <w:sz w:val="20"/>
              </w:rPr>
              <w:t>Provedores</w:t>
            </w:r>
            <w:r>
              <w:rPr>
                <w:spacing w:val="-8"/>
                <w:sz w:val="20"/>
              </w:rPr>
              <w:t xml:space="preserve"> </w:t>
            </w:r>
            <w:r>
              <w:rPr>
                <w:sz w:val="20"/>
              </w:rPr>
              <w:t>de</w:t>
            </w:r>
            <w:r>
              <w:rPr>
                <w:spacing w:val="-7"/>
                <w:sz w:val="20"/>
              </w:rPr>
              <w:t xml:space="preserve"> </w:t>
            </w:r>
            <w:r>
              <w:rPr>
                <w:spacing w:val="-2"/>
                <w:sz w:val="20"/>
              </w:rPr>
              <w:t>informação</w:t>
            </w:r>
          </w:p>
        </w:tc>
        <w:tc>
          <w:tcPr>
            <w:tcW w:w="3627" w:type="dxa"/>
            <w:tcBorders>
              <w:top w:val="dashSmallGap" w:sz="4" w:space="0" w:color="000000"/>
              <w:bottom w:val="dashSmallGap" w:sz="4" w:space="0" w:color="000000"/>
            </w:tcBorders>
          </w:tcPr>
          <w:p w14:paraId="45042DC4" w14:textId="77777777" w:rsidR="006857A9" w:rsidRDefault="00606FBE">
            <w:pPr>
              <w:pStyle w:val="TableParagraph"/>
              <w:spacing w:before="26"/>
              <w:ind w:right="348"/>
              <w:jc w:val="right"/>
              <w:rPr>
                <w:sz w:val="20"/>
              </w:rPr>
            </w:pPr>
            <w:r>
              <w:rPr>
                <w:spacing w:val="-5"/>
                <w:sz w:val="20"/>
              </w:rPr>
              <w:t>59</w:t>
            </w:r>
          </w:p>
        </w:tc>
        <w:tc>
          <w:tcPr>
            <w:tcW w:w="1461" w:type="dxa"/>
            <w:tcBorders>
              <w:top w:val="dashSmallGap" w:sz="4" w:space="0" w:color="000000"/>
              <w:bottom w:val="dashSmallGap" w:sz="4" w:space="0" w:color="000000"/>
            </w:tcBorders>
          </w:tcPr>
          <w:p w14:paraId="4C5C8F45" w14:textId="77777777" w:rsidR="006857A9" w:rsidRDefault="00606FBE">
            <w:pPr>
              <w:pStyle w:val="TableParagraph"/>
              <w:spacing w:before="26"/>
              <w:ind w:right="112"/>
              <w:jc w:val="right"/>
              <w:rPr>
                <w:sz w:val="20"/>
              </w:rPr>
            </w:pPr>
            <w:r>
              <w:rPr>
                <w:spacing w:val="-5"/>
                <w:sz w:val="20"/>
              </w:rPr>
              <w:t>134</w:t>
            </w:r>
          </w:p>
        </w:tc>
      </w:tr>
      <w:tr w:rsidR="006857A9" w14:paraId="220191A7" w14:textId="77777777">
        <w:trPr>
          <w:trHeight w:val="282"/>
        </w:trPr>
        <w:tc>
          <w:tcPr>
            <w:tcW w:w="4736" w:type="dxa"/>
            <w:tcBorders>
              <w:top w:val="dashSmallGap" w:sz="4" w:space="0" w:color="000000"/>
              <w:bottom w:val="dashSmallGap" w:sz="4" w:space="0" w:color="000000"/>
            </w:tcBorders>
          </w:tcPr>
          <w:p w14:paraId="5F5D088E" w14:textId="77777777" w:rsidR="006857A9" w:rsidRDefault="00606FBE">
            <w:pPr>
              <w:pStyle w:val="TableParagraph"/>
              <w:spacing w:before="26"/>
              <w:ind w:left="115"/>
              <w:rPr>
                <w:sz w:val="20"/>
              </w:rPr>
            </w:pPr>
            <w:r>
              <w:rPr>
                <w:sz w:val="20"/>
              </w:rPr>
              <w:t>Manutenção</w:t>
            </w:r>
            <w:r>
              <w:rPr>
                <w:spacing w:val="-9"/>
                <w:sz w:val="20"/>
              </w:rPr>
              <w:t xml:space="preserve"> </w:t>
            </w:r>
            <w:r>
              <w:rPr>
                <w:sz w:val="20"/>
              </w:rPr>
              <w:t>de</w:t>
            </w:r>
            <w:r>
              <w:rPr>
                <w:spacing w:val="-9"/>
                <w:sz w:val="20"/>
              </w:rPr>
              <w:t xml:space="preserve"> </w:t>
            </w:r>
            <w:r>
              <w:rPr>
                <w:spacing w:val="-2"/>
                <w:sz w:val="20"/>
              </w:rPr>
              <w:t>software</w:t>
            </w:r>
          </w:p>
        </w:tc>
        <w:tc>
          <w:tcPr>
            <w:tcW w:w="3627" w:type="dxa"/>
            <w:tcBorders>
              <w:top w:val="dashSmallGap" w:sz="4" w:space="0" w:color="000000"/>
              <w:bottom w:val="dashSmallGap" w:sz="4" w:space="0" w:color="000000"/>
            </w:tcBorders>
          </w:tcPr>
          <w:p w14:paraId="0F1E1651" w14:textId="77777777" w:rsidR="006857A9" w:rsidRDefault="00606FBE">
            <w:pPr>
              <w:pStyle w:val="TableParagraph"/>
              <w:spacing w:before="26"/>
              <w:ind w:right="348"/>
              <w:jc w:val="right"/>
              <w:rPr>
                <w:sz w:val="20"/>
              </w:rPr>
            </w:pPr>
            <w:r>
              <w:rPr>
                <w:spacing w:val="-2"/>
                <w:sz w:val="20"/>
              </w:rPr>
              <w:t>2.797</w:t>
            </w:r>
          </w:p>
        </w:tc>
        <w:tc>
          <w:tcPr>
            <w:tcW w:w="1461" w:type="dxa"/>
            <w:tcBorders>
              <w:top w:val="dashSmallGap" w:sz="4" w:space="0" w:color="000000"/>
              <w:bottom w:val="dashSmallGap" w:sz="4" w:space="0" w:color="000000"/>
            </w:tcBorders>
          </w:tcPr>
          <w:p w14:paraId="104AD607" w14:textId="77777777" w:rsidR="006857A9" w:rsidRDefault="00606FBE">
            <w:pPr>
              <w:pStyle w:val="TableParagraph"/>
              <w:spacing w:before="26"/>
              <w:ind w:right="111"/>
              <w:jc w:val="right"/>
              <w:rPr>
                <w:sz w:val="20"/>
              </w:rPr>
            </w:pPr>
            <w:r>
              <w:rPr>
                <w:spacing w:val="-2"/>
                <w:sz w:val="20"/>
              </w:rPr>
              <w:t>4.449</w:t>
            </w:r>
          </w:p>
        </w:tc>
      </w:tr>
      <w:tr w:rsidR="006857A9" w14:paraId="00FC9E76" w14:textId="77777777">
        <w:trPr>
          <w:trHeight w:val="282"/>
        </w:trPr>
        <w:tc>
          <w:tcPr>
            <w:tcW w:w="4736" w:type="dxa"/>
            <w:tcBorders>
              <w:top w:val="dashSmallGap" w:sz="4" w:space="0" w:color="000000"/>
              <w:bottom w:val="dashSmallGap" w:sz="4" w:space="0" w:color="000000"/>
            </w:tcBorders>
          </w:tcPr>
          <w:p w14:paraId="313D759B" w14:textId="77777777" w:rsidR="006857A9" w:rsidRDefault="00606FBE">
            <w:pPr>
              <w:pStyle w:val="TableParagraph"/>
              <w:spacing w:before="26"/>
              <w:ind w:left="115"/>
              <w:rPr>
                <w:sz w:val="20"/>
              </w:rPr>
            </w:pPr>
            <w:r>
              <w:rPr>
                <w:sz w:val="20"/>
              </w:rPr>
              <w:t>IPTU</w:t>
            </w:r>
            <w:r>
              <w:rPr>
                <w:spacing w:val="-5"/>
                <w:sz w:val="20"/>
              </w:rPr>
              <w:t xml:space="preserve"> </w:t>
            </w:r>
            <w:r>
              <w:rPr>
                <w:sz w:val="20"/>
              </w:rPr>
              <w:t>a</w:t>
            </w:r>
            <w:r>
              <w:rPr>
                <w:spacing w:val="-2"/>
                <w:sz w:val="20"/>
              </w:rPr>
              <w:t xml:space="preserve"> apropriar</w:t>
            </w:r>
          </w:p>
        </w:tc>
        <w:tc>
          <w:tcPr>
            <w:tcW w:w="3627" w:type="dxa"/>
            <w:tcBorders>
              <w:top w:val="dashSmallGap" w:sz="4" w:space="0" w:color="000000"/>
              <w:bottom w:val="dashSmallGap" w:sz="4" w:space="0" w:color="000000"/>
            </w:tcBorders>
          </w:tcPr>
          <w:p w14:paraId="1DD58F28" w14:textId="77777777" w:rsidR="006857A9" w:rsidRDefault="00606FBE">
            <w:pPr>
              <w:pStyle w:val="TableParagraph"/>
              <w:spacing w:before="26"/>
              <w:ind w:right="348"/>
              <w:jc w:val="right"/>
              <w:rPr>
                <w:sz w:val="20"/>
              </w:rPr>
            </w:pPr>
            <w:r>
              <w:rPr>
                <w:spacing w:val="-5"/>
                <w:sz w:val="20"/>
              </w:rPr>
              <w:t>245</w:t>
            </w:r>
          </w:p>
        </w:tc>
        <w:tc>
          <w:tcPr>
            <w:tcW w:w="1461" w:type="dxa"/>
            <w:tcBorders>
              <w:top w:val="dashSmallGap" w:sz="4" w:space="0" w:color="000000"/>
              <w:bottom w:val="dashSmallGap" w:sz="4" w:space="0" w:color="000000"/>
            </w:tcBorders>
          </w:tcPr>
          <w:p w14:paraId="24E1AED3" w14:textId="77777777" w:rsidR="006857A9" w:rsidRDefault="00606FBE">
            <w:pPr>
              <w:pStyle w:val="TableParagraph"/>
              <w:spacing w:before="26"/>
              <w:ind w:right="110"/>
              <w:jc w:val="right"/>
              <w:rPr>
                <w:sz w:val="20"/>
              </w:rPr>
            </w:pPr>
            <w:r>
              <w:rPr>
                <w:sz w:val="20"/>
              </w:rPr>
              <w:t>-</w:t>
            </w:r>
          </w:p>
        </w:tc>
      </w:tr>
      <w:tr w:rsidR="006857A9" w14:paraId="6EDCF88D" w14:textId="77777777">
        <w:trPr>
          <w:trHeight w:val="282"/>
        </w:trPr>
        <w:tc>
          <w:tcPr>
            <w:tcW w:w="4736" w:type="dxa"/>
            <w:tcBorders>
              <w:top w:val="dashSmallGap" w:sz="4" w:space="0" w:color="000000"/>
              <w:bottom w:val="single" w:sz="4" w:space="0" w:color="000000"/>
            </w:tcBorders>
          </w:tcPr>
          <w:p w14:paraId="7657C51E" w14:textId="77777777" w:rsidR="006857A9" w:rsidRDefault="00606FBE">
            <w:pPr>
              <w:pStyle w:val="TableParagraph"/>
              <w:spacing w:before="26"/>
              <w:ind w:left="115"/>
              <w:rPr>
                <w:rFonts w:ascii="Arial"/>
                <w:b/>
                <w:sz w:val="20"/>
              </w:rPr>
            </w:pPr>
            <w:r>
              <w:rPr>
                <w:rFonts w:ascii="Arial"/>
                <w:b/>
                <w:spacing w:val="-2"/>
                <w:sz w:val="20"/>
              </w:rPr>
              <w:t>Totais</w:t>
            </w:r>
          </w:p>
        </w:tc>
        <w:tc>
          <w:tcPr>
            <w:tcW w:w="3627" w:type="dxa"/>
            <w:tcBorders>
              <w:top w:val="dashSmallGap" w:sz="4" w:space="0" w:color="000000"/>
              <w:bottom w:val="single" w:sz="4" w:space="0" w:color="000000"/>
            </w:tcBorders>
          </w:tcPr>
          <w:p w14:paraId="20320F34" w14:textId="77777777" w:rsidR="006857A9" w:rsidRDefault="00606FBE">
            <w:pPr>
              <w:pStyle w:val="TableParagraph"/>
              <w:spacing w:before="26"/>
              <w:ind w:right="348"/>
              <w:jc w:val="right"/>
              <w:rPr>
                <w:rFonts w:ascii="Arial"/>
                <w:b/>
                <w:sz w:val="20"/>
              </w:rPr>
            </w:pPr>
            <w:r>
              <w:rPr>
                <w:rFonts w:ascii="Arial"/>
                <w:b/>
                <w:spacing w:val="-2"/>
                <w:sz w:val="20"/>
              </w:rPr>
              <w:t>4.652</w:t>
            </w:r>
          </w:p>
        </w:tc>
        <w:tc>
          <w:tcPr>
            <w:tcW w:w="1461" w:type="dxa"/>
            <w:tcBorders>
              <w:top w:val="dashSmallGap" w:sz="4" w:space="0" w:color="000000"/>
              <w:bottom w:val="single" w:sz="4" w:space="0" w:color="000000"/>
            </w:tcBorders>
          </w:tcPr>
          <w:p w14:paraId="3B7E1449" w14:textId="77777777" w:rsidR="006857A9" w:rsidRDefault="00606FBE">
            <w:pPr>
              <w:pStyle w:val="TableParagraph"/>
              <w:spacing w:before="26"/>
              <w:ind w:right="111"/>
              <w:jc w:val="right"/>
              <w:rPr>
                <w:rFonts w:ascii="Arial"/>
                <w:b/>
                <w:sz w:val="20"/>
              </w:rPr>
            </w:pPr>
            <w:r>
              <w:rPr>
                <w:rFonts w:ascii="Arial"/>
                <w:b/>
                <w:spacing w:val="-2"/>
                <w:sz w:val="20"/>
              </w:rPr>
              <w:t>7.810</w:t>
            </w:r>
          </w:p>
        </w:tc>
      </w:tr>
    </w:tbl>
    <w:p w14:paraId="2E3836BB" w14:textId="77777777" w:rsidR="006857A9" w:rsidRDefault="006857A9">
      <w:pPr>
        <w:pStyle w:val="Corpodetexto"/>
      </w:pPr>
    </w:p>
    <w:p w14:paraId="3D986100" w14:textId="77777777" w:rsidR="006857A9" w:rsidRDefault="006857A9">
      <w:pPr>
        <w:pStyle w:val="Corpodetexto"/>
        <w:spacing w:before="71"/>
      </w:pPr>
    </w:p>
    <w:p w14:paraId="19CE1844" w14:textId="77777777" w:rsidR="006857A9" w:rsidRDefault="00606FBE">
      <w:pPr>
        <w:pStyle w:val="Ttulo3"/>
        <w:numPr>
          <w:ilvl w:val="0"/>
          <w:numId w:val="11"/>
        </w:numPr>
        <w:tabs>
          <w:tab w:val="left" w:pos="571"/>
        </w:tabs>
        <w:ind w:hanging="427"/>
      </w:pPr>
      <w:r>
        <w:t>DEPÓSITOS</w:t>
      </w:r>
      <w:r>
        <w:rPr>
          <w:spacing w:val="-10"/>
        </w:rPr>
        <w:t xml:space="preserve"> </w:t>
      </w:r>
      <w:r>
        <w:rPr>
          <w:spacing w:val="-2"/>
        </w:rPr>
        <w:t>JUDICIAIS</w:t>
      </w:r>
    </w:p>
    <w:p w14:paraId="1285A553" w14:textId="77777777" w:rsidR="006857A9" w:rsidRDefault="006857A9">
      <w:pPr>
        <w:pStyle w:val="Corpodetexto"/>
        <w:spacing w:before="35"/>
        <w:rPr>
          <w:rFonts w:ascii="Arial"/>
          <w:b/>
        </w:rPr>
      </w:pPr>
    </w:p>
    <w:tbl>
      <w:tblPr>
        <w:tblStyle w:val="TableNormal"/>
        <w:tblW w:w="0" w:type="auto"/>
        <w:tblInd w:w="213" w:type="dxa"/>
        <w:tblLayout w:type="fixed"/>
        <w:tblLook w:val="01E0" w:firstRow="1" w:lastRow="1" w:firstColumn="1" w:lastColumn="1" w:noHBand="0" w:noVBand="0"/>
      </w:tblPr>
      <w:tblGrid>
        <w:gridCol w:w="6529"/>
        <w:gridCol w:w="160"/>
        <w:gridCol w:w="1723"/>
        <w:gridCol w:w="1393"/>
      </w:tblGrid>
      <w:tr w:rsidR="006857A9" w14:paraId="77C4F5EA" w14:textId="77777777">
        <w:trPr>
          <w:trHeight w:val="249"/>
        </w:trPr>
        <w:tc>
          <w:tcPr>
            <w:tcW w:w="6529" w:type="dxa"/>
            <w:tcBorders>
              <w:bottom w:val="single" w:sz="4" w:space="0" w:color="000000"/>
            </w:tcBorders>
          </w:tcPr>
          <w:p w14:paraId="2C24129B" w14:textId="77777777" w:rsidR="006857A9" w:rsidRDefault="00606FBE">
            <w:pPr>
              <w:pStyle w:val="TableParagraph"/>
              <w:spacing w:line="223" w:lineRule="exact"/>
              <w:ind w:left="76"/>
              <w:rPr>
                <w:rFonts w:ascii="Arial" w:hAnsi="Arial"/>
                <w:b/>
                <w:sz w:val="20"/>
              </w:rPr>
            </w:pPr>
            <w:r>
              <w:rPr>
                <w:rFonts w:ascii="Arial" w:hAnsi="Arial"/>
                <w:b/>
                <w:spacing w:val="-2"/>
                <w:sz w:val="20"/>
              </w:rPr>
              <w:t>Descrição</w:t>
            </w:r>
          </w:p>
        </w:tc>
        <w:tc>
          <w:tcPr>
            <w:tcW w:w="160" w:type="dxa"/>
          </w:tcPr>
          <w:p w14:paraId="7EEA99A6" w14:textId="77777777" w:rsidR="006857A9" w:rsidRDefault="006857A9">
            <w:pPr>
              <w:pStyle w:val="TableParagraph"/>
              <w:rPr>
                <w:rFonts w:ascii="Times New Roman"/>
                <w:sz w:val="18"/>
              </w:rPr>
            </w:pPr>
          </w:p>
        </w:tc>
        <w:tc>
          <w:tcPr>
            <w:tcW w:w="1723" w:type="dxa"/>
            <w:tcBorders>
              <w:bottom w:val="single" w:sz="4" w:space="0" w:color="000000"/>
            </w:tcBorders>
          </w:tcPr>
          <w:p w14:paraId="0915713D" w14:textId="77777777" w:rsidR="006857A9" w:rsidRDefault="00606FBE">
            <w:pPr>
              <w:pStyle w:val="TableParagraph"/>
              <w:spacing w:line="223" w:lineRule="exact"/>
              <w:ind w:right="319"/>
              <w:jc w:val="right"/>
              <w:rPr>
                <w:rFonts w:ascii="Arial"/>
                <w:b/>
                <w:sz w:val="20"/>
              </w:rPr>
            </w:pPr>
            <w:r>
              <w:rPr>
                <w:rFonts w:ascii="Arial"/>
                <w:b/>
                <w:spacing w:val="-2"/>
                <w:sz w:val="20"/>
              </w:rPr>
              <w:t>30/06/2026</w:t>
            </w:r>
          </w:p>
        </w:tc>
        <w:tc>
          <w:tcPr>
            <w:tcW w:w="1393" w:type="dxa"/>
            <w:tcBorders>
              <w:bottom w:val="single" w:sz="4" w:space="0" w:color="000000"/>
            </w:tcBorders>
          </w:tcPr>
          <w:p w14:paraId="16A5F56C" w14:textId="77777777" w:rsidR="006857A9" w:rsidRDefault="00606FBE">
            <w:pPr>
              <w:pStyle w:val="TableParagraph"/>
              <w:spacing w:line="223" w:lineRule="exact"/>
              <w:ind w:right="66"/>
              <w:jc w:val="right"/>
              <w:rPr>
                <w:rFonts w:ascii="Arial"/>
                <w:b/>
                <w:sz w:val="20"/>
              </w:rPr>
            </w:pPr>
            <w:r>
              <w:rPr>
                <w:rFonts w:ascii="Arial"/>
                <w:b/>
                <w:spacing w:val="-2"/>
                <w:sz w:val="20"/>
              </w:rPr>
              <w:t>31/12/2025</w:t>
            </w:r>
          </w:p>
        </w:tc>
      </w:tr>
      <w:tr w:rsidR="006857A9" w14:paraId="0DEE3EF8" w14:textId="77777777">
        <w:trPr>
          <w:trHeight w:val="268"/>
        </w:trPr>
        <w:tc>
          <w:tcPr>
            <w:tcW w:w="6529" w:type="dxa"/>
            <w:tcBorders>
              <w:top w:val="single" w:sz="4" w:space="0" w:color="000000"/>
              <w:bottom w:val="dashSmallGap" w:sz="8" w:space="0" w:color="7E7E7E"/>
            </w:tcBorders>
          </w:tcPr>
          <w:p w14:paraId="5A1B0F5D" w14:textId="77777777" w:rsidR="006857A9" w:rsidRDefault="00606FBE">
            <w:pPr>
              <w:pStyle w:val="TableParagraph"/>
              <w:spacing w:before="18" w:line="230" w:lineRule="exact"/>
              <w:ind w:left="76"/>
              <w:rPr>
                <w:sz w:val="20"/>
              </w:rPr>
            </w:pPr>
            <w:r>
              <w:rPr>
                <w:sz w:val="20"/>
              </w:rPr>
              <w:t>Tributários</w:t>
            </w:r>
            <w:r>
              <w:rPr>
                <w:spacing w:val="-13"/>
                <w:sz w:val="20"/>
              </w:rPr>
              <w:t xml:space="preserve"> </w:t>
            </w:r>
            <w:r>
              <w:rPr>
                <w:spacing w:val="-5"/>
                <w:sz w:val="20"/>
              </w:rPr>
              <w:t>(i)</w:t>
            </w:r>
          </w:p>
        </w:tc>
        <w:tc>
          <w:tcPr>
            <w:tcW w:w="160" w:type="dxa"/>
          </w:tcPr>
          <w:p w14:paraId="5B293847" w14:textId="77777777" w:rsidR="006857A9" w:rsidRDefault="006857A9">
            <w:pPr>
              <w:pStyle w:val="TableParagraph"/>
              <w:rPr>
                <w:rFonts w:ascii="Times New Roman"/>
                <w:sz w:val="18"/>
              </w:rPr>
            </w:pPr>
          </w:p>
        </w:tc>
        <w:tc>
          <w:tcPr>
            <w:tcW w:w="1723" w:type="dxa"/>
            <w:tcBorders>
              <w:top w:val="single" w:sz="4" w:space="0" w:color="000000"/>
              <w:bottom w:val="dashSmallGap" w:sz="8" w:space="0" w:color="7E7E7E"/>
            </w:tcBorders>
          </w:tcPr>
          <w:p w14:paraId="5760DF4C" w14:textId="77777777" w:rsidR="006857A9" w:rsidRDefault="00606FBE">
            <w:pPr>
              <w:pStyle w:val="TableParagraph"/>
              <w:spacing w:before="18" w:line="230" w:lineRule="exact"/>
              <w:ind w:right="320"/>
              <w:jc w:val="right"/>
              <w:rPr>
                <w:sz w:val="20"/>
              </w:rPr>
            </w:pPr>
            <w:r>
              <w:rPr>
                <w:spacing w:val="-2"/>
                <w:sz w:val="20"/>
              </w:rPr>
              <w:t>4.653</w:t>
            </w:r>
          </w:p>
        </w:tc>
        <w:tc>
          <w:tcPr>
            <w:tcW w:w="1393" w:type="dxa"/>
            <w:tcBorders>
              <w:top w:val="single" w:sz="4" w:space="0" w:color="000000"/>
              <w:bottom w:val="dashSmallGap" w:sz="8" w:space="0" w:color="7E7E7E"/>
            </w:tcBorders>
          </w:tcPr>
          <w:p w14:paraId="3A6348D7" w14:textId="77777777" w:rsidR="006857A9" w:rsidRDefault="00606FBE">
            <w:pPr>
              <w:pStyle w:val="TableParagraph"/>
              <w:spacing w:before="18" w:line="230" w:lineRule="exact"/>
              <w:ind w:right="66"/>
              <w:jc w:val="right"/>
              <w:rPr>
                <w:sz w:val="20"/>
              </w:rPr>
            </w:pPr>
            <w:r>
              <w:rPr>
                <w:spacing w:val="-2"/>
                <w:sz w:val="20"/>
              </w:rPr>
              <w:t>4.498</w:t>
            </w:r>
          </w:p>
        </w:tc>
      </w:tr>
      <w:tr w:rsidR="006857A9" w14:paraId="7CB7B4A4" w14:textId="77777777">
        <w:trPr>
          <w:trHeight w:val="268"/>
        </w:trPr>
        <w:tc>
          <w:tcPr>
            <w:tcW w:w="6529" w:type="dxa"/>
            <w:tcBorders>
              <w:top w:val="dashSmallGap" w:sz="8" w:space="0" w:color="7E7E7E"/>
              <w:bottom w:val="dashSmallGap" w:sz="8" w:space="0" w:color="7E7E7E"/>
            </w:tcBorders>
          </w:tcPr>
          <w:p w14:paraId="07F261ED" w14:textId="77777777" w:rsidR="006857A9" w:rsidRDefault="00606FBE">
            <w:pPr>
              <w:pStyle w:val="TableParagraph"/>
              <w:spacing w:before="18" w:line="230" w:lineRule="exact"/>
              <w:ind w:left="76"/>
              <w:rPr>
                <w:sz w:val="20"/>
              </w:rPr>
            </w:pPr>
            <w:r>
              <w:rPr>
                <w:spacing w:val="-2"/>
                <w:sz w:val="20"/>
              </w:rPr>
              <w:t>Trabalhistas</w:t>
            </w:r>
            <w:r>
              <w:rPr>
                <w:spacing w:val="8"/>
                <w:sz w:val="20"/>
              </w:rPr>
              <w:t xml:space="preserve"> </w:t>
            </w:r>
            <w:r>
              <w:rPr>
                <w:spacing w:val="-4"/>
                <w:sz w:val="20"/>
              </w:rPr>
              <w:t>(ii)</w:t>
            </w:r>
          </w:p>
        </w:tc>
        <w:tc>
          <w:tcPr>
            <w:tcW w:w="160" w:type="dxa"/>
          </w:tcPr>
          <w:p w14:paraId="78A36C8E" w14:textId="77777777" w:rsidR="006857A9" w:rsidRDefault="006857A9">
            <w:pPr>
              <w:pStyle w:val="TableParagraph"/>
              <w:rPr>
                <w:rFonts w:ascii="Times New Roman"/>
                <w:sz w:val="18"/>
              </w:rPr>
            </w:pPr>
          </w:p>
        </w:tc>
        <w:tc>
          <w:tcPr>
            <w:tcW w:w="1723" w:type="dxa"/>
            <w:tcBorders>
              <w:top w:val="dashSmallGap" w:sz="8" w:space="0" w:color="7E7E7E"/>
              <w:bottom w:val="dashSmallGap" w:sz="8" w:space="0" w:color="7E7E7E"/>
            </w:tcBorders>
          </w:tcPr>
          <w:p w14:paraId="30886AEA" w14:textId="77777777" w:rsidR="006857A9" w:rsidRDefault="00606FBE">
            <w:pPr>
              <w:pStyle w:val="TableParagraph"/>
              <w:spacing w:before="18" w:line="230" w:lineRule="exact"/>
              <w:ind w:right="320"/>
              <w:jc w:val="right"/>
              <w:rPr>
                <w:sz w:val="20"/>
              </w:rPr>
            </w:pPr>
            <w:r>
              <w:rPr>
                <w:spacing w:val="-2"/>
                <w:sz w:val="20"/>
              </w:rPr>
              <w:t>1.973</w:t>
            </w:r>
          </w:p>
        </w:tc>
        <w:tc>
          <w:tcPr>
            <w:tcW w:w="1393" w:type="dxa"/>
            <w:tcBorders>
              <w:top w:val="dashSmallGap" w:sz="8" w:space="0" w:color="7E7E7E"/>
              <w:bottom w:val="dashSmallGap" w:sz="8" w:space="0" w:color="7E7E7E"/>
            </w:tcBorders>
          </w:tcPr>
          <w:p w14:paraId="7C7A5910" w14:textId="77777777" w:rsidR="006857A9" w:rsidRDefault="00606FBE">
            <w:pPr>
              <w:pStyle w:val="TableParagraph"/>
              <w:spacing w:before="18" w:line="230" w:lineRule="exact"/>
              <w:ind w:right="66"/>
              <w:jc w:val="right"/>
              <w:rPr>
                <w:sz w:val="20"/>
              </w:rPr>
            </w:pPr>
            <w:r>
              <w:rPr>
                <w:spacing w:val="-5"/>
                <w:sz w:val="20"/>
              </w:rPr>
              <w:t>590</w:t>
            </w:r>
          </w:p>
        </w:tc>
      </w:tr>
    </w:tbl>
    <w:p w14:paraId="2E9A0545" w14:textId="77777777" w:rsidR="006857A9" w:rsidRDefault="006857A9">
      <w:pPr>
        <w:pStyle w:val="TableParagraph"/>
        <w:spacing w:line="230" w:lineRule="exact"/>
        <w:jc w:val="right"/>
        <w:rPr>
          <w:sz w:val="20"/>
        </w:rPr>
        <w:sectPr w:rsidR="006857A9">
          <w:pgSz w:w="11910" w:h="16840"/>
          <w:pgMar w:top="1240" w:right="708" w:bottom="480" w:left="708" w:header="567" w:footer="293" w:gutter="0"/>
          <w:cols w:space="720"/>
        </w:sectPr>
      </w:pPr>
    </w:p>
    <w:p w14:paraId="65C8EE1F" w14:textId="77777777" w:rsidR="006857A9" w:rsidRDefault="006857A9">
      <w:pPr>
        <w:pStyle w:val="Corpodetexto"/>
        <w:spacing w:before="7"/>
        <w:rPr>
          <w:rFonts w:ascii="Arial"/>
          <w:b/>
          <w:sz w:val="4"/>
        </w:rPr>
      </w:pPr>
    </w:p>
    <w:tbl>
      <w:tblPr>
        <w:tblStyle w:val="TableNormal"/>
        <w:tblW w:w="0" w:type="auto"/>
        <w:tblInd w:w="213" w:type="dxa"/>
        <w:tblLayout w:type="fixed"/>
        <w:tblLook w:val="01E0" w:firstRow="1" w:lastRow="1" w:firstColumn="1" w:lastColumn="1" w:noHBand="0" w:noVBand="0"/>
      </w:tblPr>
      <w:tblGrid>
        <w:gridCol w:w="6529"/>
        <w:gridCol w:w="160"/>
        <w:gridCol w:w="1972"/>
        <w:gridCol w:w="1144"/>
      </w:tblGrid>
      <w:tr w:rsidR="006857A9" w14:paraId="4014197C" w14:textId="77777777">
        <w:trPr>
          <w:trHeight w:val="242"/>
        </w:trPr>
        <w:tc>
          <w:tcPr>
            <w:tcW w:w="6529" w:type="dxa"/>
            <w:tcBorders>
              <w:bottom w:val="single" w:sz="4" w:space="0" w:color="000000"/>
            </w:tcBorders>
          </w:tcPr>
          <w:p w14:paraId="68641518" w14:textId="77777777" w:rsidR="006857A9" w:rsidRDefault="00606FBE">
            <w:pPr>
              <w:pStyle w:val="TableParagraph"/>
              <w:spacing w:line="223" w:lineRule="exact"/>
              <w:ind w:left="76"/>
              <w:rPr>
                <w:sz w:val="20"/>
              </w:rPr>
            </w:pPr>
            <w:r>
              <w:rPr>
                <w:sz w:val="20"/>
              </w:rPr>
              <w:t>Cíveis</w:t>
            </w:r>
            <w:r>
              <w:rPr>
                <w:spacing w:val="-8"/>
                <w:sz w:val="20"/>
              </w:rPr>
              <w:t xml:space="preserve"> </w:t>
            </w:r>
            <w:r>
              <w:rPr>
                <w:spacing w:val="-2"/>
                <w:sz w:val="20"/>
              </w:rPr>
              <w:t>(iii)</w:t>
            </w:r>
          </w:p>
        </w:tc>
        <w:tc>
          <w:tcPr>
            <w:tcW w:w="160" w:type="dxa"/>
          </w:tcPr>
          <w:p w14:paraId="628A20E5" w14:textId="77777777" w:rsidR="006857A9" w:rsidRDefault="006857A9">
            <w:pPr>
              <w:pStyle w:val="TableParagraph"/>
              <w:rPr>
                <w:rFonts w:ascii="Times New Roman"/>
                <w:sz w:val="16"/>
              </w:rPr>
            </w:pPr>
          </w:p>
        </w:tc>
        <w:tc>
          <w:tcPr>
            <w:tcW w:w="1972" w:type="dxa"/>
            <w:tcBorders>
              <w:bottom w:val="single" w:sz="4" w:space="0" w:color="000000"/>
            </w:tcBorders>
          </w:tcPr>
          <w:p w14:paraId="681CCF99" w14:textId="77777777" w:rsidR="006857A9" w:rsidRDefault="00606FBE">
            <w:pPr>
              <w:pStyle w:val="TableParagraph"/>
              <w:spacing w:line="223" w:lineRule="exact"/>
              <w:ind w:right="569"/>
              <w:jc w:val="right"/>
              <w:rPr>
                <w:sz w:val="20"/>
              </w:rPr>
            </w:pPr>
            <w:r>
              <w:rPr>
                <w:spacing w:val="-5"/>
                <w:sz w:val="20"/>
              </w:rPr>
              <w:t>191</w:t>
            </w:r>
          </w:p>
        </w:tc>
        <w:tc>
          <w:tcPr>
            <w:tcW w:w="1144" w:type="dxa"/>
            <w:tcBorders>
              <w:bottom w:val="single" w:sz="4" w:space="0" w:color="000000"/>
            </w:tcBorders>
          </w:tcPr>
          <w:p w14:paraId="34551BB1" w14:textId="77777777" w:rsidR="006857A9" w:rsidRDefault="00606FBE">
            <w:pPr>
              <w:pStyle w:val="TableParagraph"/>
              <w:spacing w:line="223" w:lineRule="exact"/>
              <w:ind w:right="66"/>
              <w:jc w:val="right"/>
              <w:rPr>
                <w:sz w:val="20"/>
              </w:rPr>
            </w:pPr>
            <w:r>
              <w:rPr>
                <w:spacing w:val="-5"/>
                <w:sz w:val="20"/>
              </w:rPr>
              <w:t>184</w:t>
            </w:r>
          </w:p>
        </w:tc>
      </w:tr>
      <w:tr w:rsidR="006857A9" w14:paraId="75B3613D" w14:textId="77777777">
        <w:trPr>
          <w:trHeight w:val="285"/>
        </w:trPr>
        <w:tc>
          <w:tcPr>
            <w:tcW w:w="6529" w:type="dxa"/>
            <w:tcBorders>
              <w:top w:val="single" w:sz="4" w:space="0" w:color="000000"/>
              <w:bottom w:val="single" w:sz="8" w:space="0" w:color="000000"/>
            </w:tcBorders>
          </w:tcPr>
          <w:p w14:paraId="5E228F20" w14:textId="77777777" w:rsidR="006857A9" w:rsidRDefault="00606FBE">
            <w:pPr>
              <w:pStyle w:val="TableParagraph"/>
              <w:spacing w:before="26"/>
              <w:ind w:left="76"/>
              <w:rPr>
                <w:rFonts w:ascii="Arial"/>
                <w:b/>
                <w:sz w:val="20"/>
              </w:rPr>
            </w:pPr>
            <w:r>
              <w:rPr>
                <w:rFonts w:ascii="Arial"/>
                <w:b/>
                <w:spacing w:val="-2"/>
                <w:sz w:val="20"/>
              </w:rPr>
              <w:t>Total</w:t>
            </w:r>
          </w:p>
        </w:tc>
        <w:tc>
          <w:tcPr>
            <w:tcW w:w="160" w:type="dxa"/>
          </w:tcPr>
          <w:p w14:paraId="6ED999BC" w14:textId="77777777" w:rsidR="006857A9" w:rsidRDefault="006857A9">
            <w:pPr>
              <w:pStyle w:val="TableParagraph"/>
              <w:rPr>
                <w:rFonts w:ascii="Times New Roman"/>
                <w:sz w:val="18"/>
              </w:rPr>
            </w:pPr>
          </w:p>
        </w:tc>
        <w:tc>
          <w:tcPr>
            <w:tcW w:w="1972" w:type="dxa"/>
            <w:tcBorders>
              <w:top w:val="single" w:sz="4" w:space="0" w:color="000000"/>
              <w:bottom w:val="single" w:sz="8" w:space="0" w:color="000000"/>
            </w:tcBorders>
          </w:tcPr>
          <w:p w14:paraId="2CEBBCB5" w14:textId="77777777" w:rsidR="006857A9" w:rsidRDefault="00606FBE">
            <w:pPr>
              <w:pStyle w:val="TableParagraph"/>
              <w:spacing w:before="26"/>
              <w:ind w:right="569"/>
              <w:jc w:val="right"/>
              <w:rPr>
                <w:rFonts w:ascii="Arial"/>
                <w:b/>
                <w:sz w:val="20"/>
              </w:rPr>
            </w:pPr>
            <w:r>
              <w:rPr>
                <w:rFonts w:ascii="Arial"/>
                <w:b/>
                <w:spacing w:val="-2"/>
                <w:sz w:val="20"/>
              </w:rPr>
              <w:t>6.817</w:t>
            </w:r>
          </w:p>
        </w:tc>
        <w:tc>
          <w:tcPr>
            <w:tcW w:w="1144" w:type="dxa"/>
            <w:tcBorders>
              <w:top w:val="single" w:sz="4" w:space="0" w:color="000000"/>
              <w:bottom w:val="single" w:sz="8" w:space="0" w:color="000000"/>
            </w:tcBorders>
          </w:tcPr>
          <w:p w14:paraId="6AB32585" w14:textId="77777777" w:rsidR="006857A9" w:rsidRDefault="00606FBE">
            <w:pPr>
              <w:pStyle w:val="TableParagraph"/>
              <w:spacing w:before="26"/>
              <w:ind w:right="66"/>
              <w:jc w:val="right"/>
              <w:rPr>
                <w:rFonts w:ascii="Arial"/>
                <w:b/>
                <w:sz w:val="20"/>
              </w:rPr>
            </w:pPr>
            <w:r>
              <w:rPr>
                <w:rFonts w:ascii="Arial"/>
                <w:b/>
                <w:spacing w:val="-2"/>
                <w:sz w:val="20"/>
              </w:rPr>
              <w:t>5.272</w:t>
            </w:r>
          </w:p>
        </w:tc>
      </w:tr>
    </w:tbl>
    <w:p w14:paraId="7DA66003" w14:textId="77777777" w:rsidR="006857A9" w:rsidRDefault="00606FBE">
      <w:pPr>
        <w:pStyle w:val="PargrafodaLista"/>
        <w:numPr>
          <w:ilvl w:val="0"/>
          <w:numId w:val="8"/>
        </w:numPr>
        <w:tabs>
          <w:tab w:val="left" w:pos="568"/>
          <w:tab w:val="left" w:pos="571"/>
        </w:tabs>
        <w:spacing w:before="228"/>
        <w:ind w:right="421"/>
        <w:jc w:val="both"/>
        <w:rPr>
          <w:sz w:val="20"/>
        </w:rPr>
      </w:pPr>
      <w:r>
        <w:rPr>
          <w:sz w:val="20"/>
        </w:rPr>
        <w:t>Em 14 de junho de 2010, após autorização da Diretoria Executiva da Empresa, realizou-se o depósito judicial, no valor de R$ 1.888 com a finalidade de suspender a exigibilidade do crédito tributário discutido nos autos da</w:t>
      </w:r>
      <w:r>
        <w:rPr>
          <w:spacing w:val="-1"/>
          <w:sz w:val="20"/>
        </w:rPr>
        <w:t xml:space="preserve"> </w:t>
      </w:r>
      <w:r>
        <w:rPr>
          <w:sz w:val="20"/>
        </w:rPr>
        <w:t>ação anulatória de</w:t>
      </w:r>
      <w:r>
        <w:rPr>
          <w:spacing w:val="-2"/>
          <w:sz w:val="20"/>
        </w:rPr>
        <w:t xml:space="preserve"> </w:t>
      </w:r>
      <w:r>
        <w:rPr>
          <w:sz w:val="20"/>
        </w:rPr>
        <w:t>seguridade</w:t>
      </w:r>
      <w:r>
        <w:rPr>
          <w:spacing w:val="-1"/>
          <w:sz w:val="20"/>
        </w:rPr>
        <w:t xml:space="preserve"> </w:t>
      </w:r>
      <w:r>
        <w:rPr>
          <w:sz w:val="20"/>
        </w:rPr>
        <w:t>social nº. 0018936-44.2010.4.01.3400</w:t>
      </w:r>
      <w:r>
        <w:rPr>
          <w:spacing w:val="-1"/>
          <w:sz w:val="20"/>
        </w:rPr>
        <w:t xml:space="preserve"> </w:t>
      </w:r>
      <w:r>
        <w:rPr>
          <w:sz w:val="20"/>
        </w:rPr>
        <w:t>em curso</w:t>
      </w:r>
      <w:r>
        <w:rPr>
          <w:spacing w:val="-1"/>
          <w:sz w:val="20"/>
        </w:rPr>
        <w:t xml:space="preserve"> </w:t>
      </w:r>
      <w:r>
        <w:rPr>
          <w:sz w:val="20"/>
        </w:rPr>
        <w:t>perante</w:t>
      </w:r>
      <w:r>
        <w:rPr>
          <w:spacing w:val="-1"/>
          <w:sz w:val="20"/>
        </w:rPr>
        <w:t xml:space="preserve"> </w:t>
      </w:r>
      <w:r>
        <w:rPr>
          <w:sz w:val="20"/>
        </w:rPr>
        <w:t>a 13ª Vara Federal de Brasília – DF. Tal depósito possibilitou a emissão da Certidão Positiva com Efeito de Negativa</w:t>
      </w:r>
      <w:r>
        <w:rPr>
          <w:spacing w:val="-7"/>
          <w:sz w:val="20"/>
        </w:rPr>
        <w:t xml:space="preserve"> </w:t>
      </w:r>
      <w:r>
        <w:rPr>
          <w:sz w:val="20"/>
        </w:rPr>
        <w:t>de</w:t>
      </w:r>
      <w:r>
        <w:rPr>
          <w:spacing w:val="-7"/>
          <w:sz w:val="20"/>
        </w:rPr>
        <w:t xml:space="preserve"> </w:t>
      </w:r>
      <w:r>
        <w:rPr>
          <w:sz w:val="20"/>
        </w:rPr>
        <w:t>Débitos</w:t>
      </w:r>
      <w:r>
        <w:rPr>
          <w:spacing w:val="-6"/>
          <w:sz w:val="20"/>
        </w:rPr>
        <w:t xml:space="preserve"> </w:t>
      </w:r>
      <w:r>
        <w:rPr>
          <w:sz w:val="20"/>
        </w:rPr>
        <w:t>Relativos</w:t>
      </w:r>
      <w:r>
        <w:rPr>
          <w:spacing w:val="-6"/>
          <w:sz w:val="20"/>
        </w:rPr>
        <w:t xml:space="preserve"> </w:t>
      </w:r>
      <w:r>
        <w:rPr>
          <w:sz w:val="20"/>
        </w:rPr>
        <w:t>às</w:t>
      </w:r>
      <w:r>
        <w:rPr>
          <w:spacing w:val="-6"/>
          <w:sz w:val="20"/>
        </w:rPr>
        <w:t xml:space="preserve"> </w:t>
      </w:r>
      <w:r>
        <w:rPr>
          <w:sz w:val="20"/>
        </w:rPr>
        <w:t>Contribuições</w:t>
      </w:r>
      <w:r>
        <w:rPr>
          <w:spacing w:val="-5"/>
          <w:sz w:val="20"/>
        </w:rPr>
        <w:t xml:space="preserve"> </w:t>
      </w:r>
      <w:r>
        <w:rPr>
          <w:sz w:val="20"/>
        </w:rPr>
        <w:t>Previdenciárias</w:t>
      </w:r>
      <w:r>
        <w:rPr>
          <w:spacing w:val="-5"/>
          <w:sz w:val="20"/>
        </w:rPr>
        <w:t xml:space="preserve"> </w:t>
      </w:r>
      <w:r>
        <w:rPr>
          <w:sz w:val="20"/>
        </w:rPr>
        <w:t>e</w:t>
      </w:r>
      <w:r>
        <w:rPr>
          <w:spacing w:val="-7"/>
          <w:sz w:val="20"/>
        </w:rPr>
        <w:t xml:space="preserve"> </w:t>
      </w:r>
      <w:r>
        <w:rPr>
          <w:sz w:val="20"/>
        </w:rPr>
        <w:t>de</w:t>
      </w:r>
      <w:r>
        <w:rPr>
          <w:spacing w:val="-7"/>
          <w:sz w:val="20"/>
        </w:rPr>
        <w:t xml:space="preserve"> </w:t>
      </w:r>
      <w:r>
        <w:rPr>
          <w:sz w:val="20"/>
        </w:rPr>
        <w:t>Terceiros</w:t>
      </w:r>
      <w:r>
        <w:rPr>
          <w:spacing w:val="-6"/>
          <w:sz w:val="20"/>
        </w:rPr>
        <w:t xml:space="preserve"> </w:t>
      </w:r>
      <w:r>
        <w:rPr>
          <w:sz w:val="20"/>
        </w:rPr>
        <w:t>em</w:t>
      </w:r>
      <w:r>
        <w:rPr>
          <w:spacing w:val="-7"/>
          <w:sz w:val="20"/>
        </w:rPr>
        <w:t xml:space="preserve"> </w:t>
      </w:r>
      <w:r>
        <w:rPr>
          <w:sz w:val="20"/>
        </w:rPr>
        <w:t>nome</w:t>
      </w:r>
      <w:r>
        <w:rPr>
          <w:spacing w:val="-7"/>
          <w:sz w:val="20"/>
        </w:rPr>
        <w:t xml:space="preserve"> </w:t>
      </w:r>
      <w:r>
        <w:rPr>
          <w:sz w:val="20"/>
        </w:rPr>
        <w:t>da</w:t>
      </w:r>
      <w:r>
        <w:rPr>
          <w:spacing w:val="-7"/>
          <w:sz w:val="20"/>
        </w:rPr>
        <w:t xml:space="preserve"> </w:t>
      </w:r>
      <w:r>
        <w:rPr>
          <w:sz w:val="20"/>
        </w:rPr>
        <w:t>EPE,</w:t>
      </w:r>
      <w:r>
        <w:rPr>
          <w:spacing w:val="-6"/>
          <w:sz w:val="20"/>
        </w:rPr>
        <w:t xml:space="preserve"> </w:t>
      </w:r>
      <w:r>
        <w:rPr>
          <w:sz w:val="20"/>
        </w:rPr>
        <w:t>em</w:t>
      </w:r>
      <w:r>
        <w:rPr>
          <w:spacing w:val="-7"/>
          <w:sz w:val="20"/>
        </w:rPr>
        <w:t xml:space="preserve"> </w:t>
      </w:r>
      <w:r>
        <w:rPr>
          <w:sz w:val="20"/>
        </w:rPr>
        <w:t>25 de junho de 2010. A partir de 2016, os valores passaram a ser atualizados pelo Índice de Correção IPCA-e.</w:t>
      </w:r>
    </w:p>
    <w:p w14:paraId="72BE40DB" w14:textId="77777777" w:rsidR="006857A9" w:rsidRDefault="006857A9">
      <w:pPr>
        <w:pStyle w:val="Corpodetexto"/>
      </w:pPr>
    </w:p>
    <w:p w14:paraId="07CB15D0" w14:textId="77777777" w:rsidR="006857A9" w:rsidRDefault="00606FBE">
      <w:pPr>
        <w:pStyle w:val="PargrafodaLista"/>
        <w:numPr>
          <w:ilvl w:val="0"/>
          <w:numId w:val="8"/>
        </w:numPr>
        <w:tabs>
          <w:tab w:val="left" w:pos="567"/>
          <w:tab w:val="left" w:pos="571"/>
        </w:tabs>
        <w:ind w:right="429"/>
        <w:jc w:val="both"/>
        <w:rPr>
          <w:sz w:val="20"/>
        </w:rPr>
      </w:pPr>
      <w:r>
        <w:rPr>
          <w:sz w:val="20"/>
        </w:rPr>
        <w:t>Pagamentos</w:t>
      </w:r>
      <w:r>
        <w:rPr>
          <w:spacing w:val="-11"/>
          <w:sz w:val="20"/>
        </w:rPr>
        <w:t xml:space="preserve"> </w:t>
      </w:r>
      <w:r>
        <w:rPr>
          <w:sz w:val="20"/>
        </w:rPr>
        <w:t>de</w:t>
      </w:r>
      <w:r>
        <w:rPr>
          <w:spacing w:val="-13"/>
          <w:sz w:val="20"/>
        </w:rPr>
        <w:t xml:space="preserve"> </w:t>
      </w:r>
      <w:r>
        <w:rPr>
          <w:sz w:val="20"/>
        </w:rPr>
        <w:t>depósitos</w:t>
      </w:r>
      <w:r>
        <w:rPr>
          <w:spacing w:val="-12"/>
          <w:sz w:val="20"/>
        </w:rPr>
        <w:t xml:space="preserve"> </w:t>
      </w:r>
      <w:r>
        <w:rPr>
          <w:sz w:val="20"/>
        </w:rPr>
        <w:t>recursais</w:t>
      </w:r>
      <w:r>
        <w:rPr>
          <w:spacing w:val="-11"/>
          <w:sz w:val="20"/>
        </w:rPr>
        <w:t xml:space="preserve"> </w:t>
      </w:r>
      <w:r>
        <w:rPr>
          <w:sz w:val="20"/>
        </w:rPr>
        <w:t>e</w:t>
      </w:r>
      <w:r>
        <w:rPr>
          <w:spacing w:val="-12"/>
          <w:sz w:val="20"/>
        </w:rPr>
        <w:t xml:space="preserve"> </w:t>
      </w:r>
      <w:r>
        <w:rPr>
          <w:sz w:val="20"/>
        </w:rPr>
        <w:t>encargos</w:t>
      </w:r>
      <w:r>
        <w:rPr>
          <w:spacing w:val="-11"/>
          <w:sz w:val="20"/>
        </w:rPr>
        <w:t xml:space="preserve"> </w:t>
      </w:r>
      <w:r>
        <w:rPr>
          <w:sz w:val="20"/>
        </w:rPr>
        <w:t>processuais.</w:t>
      </w:r>
      <w:r>
        <w:rPr>
          <w:spacing w:val="-12"/>
          <w:sz w:val="20"/>
        </w:rPr>
        <w:t xml:space="preserve"> </w:t>
      </w:r>
      <w:r>
        <w:rPr>
          <w:sz w:val="20"/>
        </w:rPr>
        <w:t>Até</w:t>
      </w:r>
      <w:r>
        <w:rPr>
          <w:spacing w:val="-12"/>
          <w:sz w:val="20"/>
        </w:rPr>
        <w:t xml:space="preserve"> </w:t>
      </w:r>
      <w:r>
        <w:rPr>
          <w:sz w:val="20"/>
        </w:rPr>
        <w:t>outubro/2017</w:t>
      </w:r>
      <w:r>
        <w:rPr>
          <w:spacing w:val="-12"/>
          <w:sz w:val="20"/>
        </w:rPr>
        <w:t xml:space="preserve"> </w:t>
      </w:r>
      <w:r>
        <w:rPr>
          <w:sz w:val="20"/>
        </w:rPr>
        <w:t>os</w:t>
      </w:r>
      <w:r>
        <w:rPr>
          <w:spacing w:val="-10"/>
          <w:sz w:val="20"/>
        </w:rPr>
        <w:t xml:space="preserve"> </w:t>
      </w:r>
      <w:r>
        <w:rPr>
          <w:sz w:val="20"/>
        </w:rPr>
        <w:t>valores</w:t>
      </w:r>
      <w:r>
        <w:rPr>
          <w:spacing w:val="-11"/>
          <w:sz w:val="20"/>
        </w:rPr>
        <w:t xml:space="preserve"> </w:t>
      </w:r>
      <w:r>
        <w:rPr>
          <w:sz w:val="20"/>
        </w:rPr>
        <w:t>foram</w:t>
      </w:r>
      <w:r>
        <w:rPr>
          <w:spacing w:val="-12"/>
          <w:sz w:val="20"/>
        </w:rPr>
        <w:t xml:space="preserve"> </w:t>
      </w:r>
      <w:r>
        <w:rPr>
          <w:sz w:val="20"/>
        </w:rPr>
        <w:t>atualizados pelo índice do FGTS – TR + 3% ao ano – e a partir desta data pelo índice da Poupança.</w:t>
      </w:r>
    </w:p>
    <w:p w14:paraId="1510709B" w14:textId="77777777" w:rsidR="006857A9" w:rsidRDefault="006857A9">
      <w:pPr>
        <w:pStyle w:val="Corpodetexto"/>
        <w:spacing w:before="1"/>
      </w:pPr>
    </w:p>
    <w:p w14:paraId="32BCABF2" w14:textId="77777777" w:rsidR="006857A9" w:rsidRDefault="00606FBE">
      <w:pPr>
        <w:pStyle w:val="PargrafodaLista"/>
        <w:numPr>
          <w:ilvl w:val="0"/>
          <w:numId w:val="8"/>
        </w:numPr>
        <w:tabs>
          <w:tab w:val="left" w:pos="567"/>
          <w:tab w:val="left" w:pos="571"/>
        </w:tabs>
        <w:spacing w:before="1"/>
        <w:ind w:right="423"/>
        <w:jc w:val="both"/>
        <w:rPr>
          <w:sz w:val="20"/>
        </w:rPr>
      </w:pPr>
      <w:r>
        <w:rPr>
          <w:sz w:val="20"/>
        </w:rPr>
        <w:t>Refere-se</w:t>
      </w:r>
      <w:r>
        <w:rPr>
          <w:spacing w:val="-14"/>
          <w:sz w:val="20"/>
        </w:rPr>
        <w:t xml:space="preserve"> </w:t>
      </w:r>
      <w:r>
        <w:rPr>
          <w:sz w:val="20"/>
        </w:rPr>
        <w:t>ao</w:t>
      </w:r>
      <w:r>
        <w:rPr>
          <w:spacing w:val="-14"/>
          <w:sz w:val="20"/>
        </w:rPr>
        <w:t xml:space="preserve"> </w:t>
      </w:r>
      <w:r>
        <w:rPr>
          <w:sz w:val="20"/>
        </w:rPr>
        <w:t>pagamento</w:t>
      </w:r>
      <w:r>
        <w:rPr>
          <w:spacing w:val="-14"/>
          <w:sz w:val="20"/>
        </w:rPr>
        <w:t xml:space="preserve"> </w:t>
      </w:r>
      <w:r>
        <w:rPr>
          <w:sz w:val="20"/>
        </w:rPr>
        <w:t>de</w:t>
      </w:r>
      <w:r>
        <w:rPr>
          <w:spacing w:val="-14"/>
          <w:sz w:val="20"/>
        </w:rPr>
        <w:t xml:space="preserve"> </w:t>
      </w:r>
      <w:r>
        <w:rPr>
          <w:sz w:val="20"/>
        </w:rPr>
        <w:t>Depósito</w:t>
      </w:r>
      <w:r>
        <w:rPr>
          <w:spacing w:val="-14"/>
          <w:sz w:val="20"/>
        </w:rPr>
        <w:t xml:space="preserve"> </w:t>
      </w:r>
      <w:r>
        <w:rPr>
          <w:sz w:val="20"/>
        </w:rPr>
        <w:t>Judicial</w:t>
      </w:r>
      <w:r>
        <w:rPr>
          <w:spacing w:val="-14"/>
          <w:sz w:val="20"/>
        </w:rPr>
        <w:t xml:space="preserve"> </w:t>
      </w:r>
      <w:r>
        <w:rPr>
          <w:sz w:val="20"/>
        </w:rPr>
        <w:t>do</w:t>
      </w:r>
      <w:r>
        <w:rPr>
          <w:spacing w:val="-14"/>
          <w:sz w:val="20"/>
        </w:rPr>
        <w:t xml:space="preserve"> </w:t>
      </w:r>
      <w:r>
        <w:rPr>
          <w:sz w:val="20"/>
        </w:rPr>
        <w:t>Processo</w:t>
      </w:r>
      <w:r>
        <w:rPr>
          <w:spacing w:val="-14"/>
          <w:sz w:val="20"/>
        </w:rPr>
        <w:t xml:space="preserve"> </w:t>
      </w:r>
      <w:r>
        <w:rPr>
          <w:sz w:val="20"/>
        </w:rPr>
        <w:t>n.</w:t>
      </w:r>
      <w:r>
        <w:rPr>
          <w:spacing w:val="-14"/>
          <w:sz w:val="20"/>
        </w:rPr>
        <w:t xml:space="preserve"> </w:t>
      </w:r>
      <w:r>
        <w:rPr>
          <w:sz w:val="20"/>
        </w:rPr>
        <w:t>0043616-49.2017.4.01.3400,</w:t>
      </w:r>
      <w:r>
        <w:rPr>
          <w:spacing w:val="-13"/>
          <w:sz w:val="20"/>
        </w:rPr>
        <w:t xml:space="preserve"> </w:t>
      </w:r>
      <w:r>
        <w:rPr>
          <w:sz w:val="20"/>
        </w:rPr>
        <w:t>referente</w:t>
      </w:r>
      <w:r>
        <w:rPr>
          <w:spacing w:val="-14"/>
          <w:sz w:val="20"/>
        </w:rPr>
        <w:t xml:space="preserve"> </w:t>
      </w:r>
      <w:r>
        <w:rPr>
          <w:sz w:val="20"/>
        </w:rPr>
        <w:t>à</w:t>
      </w:r>
      <w:r>
        <w:rPr>
          <w:spacing w:val="-14"/>
          <w:sz w:val="20"/>
        </w:rPr>
        <w:t xml:space="preserve"> </w:t>
      </w:r>
      <w:r>
        <w:rPr>
          <w:sz w:val="20"/>
        </w:rPr>
        <w:t>multa de rescisão contratual do imóvel de Brasília/DF. Valor atualizado pelo Índice de Correção IPCA-e.</w:t>
      </w:r>
    </w:p>
    <w:p w14:paraId="0B1D4141" w14:textId="77777777" w:rsidR="006857A9" w:rsidRDefault="006857A9">
      <w:pPr>
        <w:pStyle w:val="Corpodetexto"/>
        <w:spacing w:before="229"/>
      </w:pPr>
    </w:p>
    <w:p w14:paraId="7C5D0206" w14:textId="77777777" w:rsidR="006857A9" w:rsidRDefault="00606FBE">
      <w:pPr>
        <w:pStyle w:val="Ttulo3"/>
        <w:numPr>
          <w:ilvl w:val="0"/>
          <w:numId w:val="11"/>
        </w:numPr>
        <w:tabs>
          <w:tab w:val="left" w:pos="569"/>
        </w:tabs>
        <w:ind w:left="569" w:hanging="425"/>
      </w:pPr>
      <w:r>
        <w:rPr>
          <w:spacing w:val="-2"/>
        </w:rPr>
        <w:t>IMOBILIZADO</w:t>
      </w:r>
    </w:p>
    <w:p w14:paraId="17238EDA" w14:textId="77777777" w:rsidR="006857A9" w:rsidRDefault="006857A9">
      <w:pPr>
        <w:pStyle w:val="Corpodetexto"/>
        <w:spacing w:before="1"/>
        <w:rPr>
          <w:rFonts w:ascii="Arial"/>
          <w:b/>
        </w:rPr>
      </w:pPr>
    </w:p>
    <w:p w14:paraId="4A2BFF9C" w14:textId="77777777" w:rsidR="006857A9" w:rsidRDefault="00606FBE">
      <w:pPr>
        <w:pStyle w:val="Corpodetexto"/>
        <w:ind w:left="144" w:right="30"/>
      </w:pPr>
      <w:r>
        <w:t>O imobilizado está avaliado ao custo de aquisição e sua depreciação é calculada usando o método linear para alocar seus custos, menos o valor residual, durante a vida útil, que é estimada como segue:</w:t>
      </w:r>
    </w:p>
    <w:p w14:paraId="14F9E947" w14:textId="77777777" w:rsidR="006857A9" w:rsidRDefault="006857A9">
      <w:pPr>
        <w:pStyle w:val="Corpodetexto"/>
        <w:spacing w:before="137"/>
      </w:pPr>
    </w:p>
    <w:p w14:paraId="527707F5" w14:textId="77777777" w:rsidR="006857A9" w:rsidRDefault="006857A9">
      <w:pPr>
        <w:pStyle w:val="Corpodetexto"/>
        <w:sectPr w:rsidR="006857A9">
          <w:pgSz w:w="11910" w:h="16840"/>
          <w:pgMar w:top="1240" w:right="708" w:bottom="480" w:left="708" w:header="567" w:footer="293" w:gutter="0"/>
          <w:cols w:space="720"/>
        </w:sectPr>
      </w:pPr>
    </w:p>
    <w:p w14:paraId="3B792090" w14:textId="77777777" w:rsidR="006857A9" w:rsidRDefault="00606FBE">
      <w:pPr>
        <w:spacing w:before="93"/>
        <w:jc w:val="right"/>
        <w:rPr>
          <w:rFonts w:ascii="Arial"/>
          <w:b/>
          <w:sz w:val="20"/>
        </w:rPr>
      </w:pPr>
      <w:r>
        <w:rPr>
          <w:rFonts w:ascii="Arial"/>
          <w:b/>
          <w:sz w:val="20"/>
        </w:rPr>
        <w:t>Taxa</w:t>
      </w:r>
      <w:r>
        <w:rPr>
          <w:rFonts w:ascii="Arial"/>
          <w:b/>
          <w:spacing w:val="-8"/>
          <w:sz w:val="20"/>
        </w:rPr>
        <w:t xml:space="preserve"> </w:t>
      </w:r>
      <w:r>
        <w:rPr>
          <w:rFonts w:ascii="Arial"/>
          <w:b/>
          <w:spacing w:val="-2"/>
          <w:sz w:val="20"/>
        </w:rPr>
        <w:t>anual</w:t>
      </w:r>
    </w:p>
    <w:p w14:paraId="30E316FF" w14:textId="77777777" w:rsidR="006857A9" w:rsidRDefault="00606FBE">
      <w:pPr>
        <w:tabs>
          <w:tab w:val="left" w:pos="1525"/>
          <w:tab w:val="left" w:pos="3111"/>
          <w:tab w:val="left" w:pos="4535"/>
        </w:tabs>
        <w:spacing w:before="119"/>
        <w:ind w:left="420"/>
        <w:rPr>
          <w:rFonts w:ascii="Arial" w:hAnsi="Arial"/>
          <w:b/>
          <w:sz w:val="20"/>
        </w:rPr>
      </w:pPr>
      <w:r>
        <w:br w:type="column"/>
      </w:r>
      <w:r>
        <w:rPr>
          <w:rFonts w:ascii="Arial" w:hAnsi="Arial"/>
          <w:b/>
          <w:spacing w:val="-2"/>
          <w:sz w:val="20"/>
        </w:rPr>
        <w:t>Custo</w:t>
      </w:r>
      <w:r>
        <w:rPr>
          <w:rFonts w:ascii="Arial" w:hAnsi="Arial"/>
          <w:b/>
          <w:sz w:val="20"/>
        </w:rPr>
        <w:tab/>
      </w:r>
      <w:r>
        <w:rPr>
          <w:rFonts w:ascii="Arial" w:hAnsi="Arial"/>
          <w:b/>
          <w:spacing w:val="-2"/>
          <w:sz w:val="20"/>
        </w:rPr>
        <w:t>Depreciação</w:t>
      </w:r>
      <w:r>
        <w:rPr>
          <w:rFonts w:ascii="Arial" w:hAnsi="Arial"/>
          <w:b/>
          <w:sz w:val="20"/>
        </w:rPr>
        <w:tab/>
      </w:r>
      <w:r>
        <w:rPr>
          <w:rFonts w:ascii="Arial" w:hAnsi="Arial"/>
          <w:b/>
          <w:spacing w:val="-2"/>
          <w:sz w:val="20"/>
        </w:rPr>
        <w:t>30/06/2026</w:t>
      </w:r>
      <w:r>
        <w:rPr>
          <w:rFonts w:ascii="Arial" w:hAnsi="Arial"/>
          <w:b/>
          <w:sz w:val="20"/>
        </w:rPr>
        <w:tab/>
      </w:r>
      <w:r>
        <w:rPr>
          <w:rFonts w:ascii="Arial" w:hAnsi="Arial"/>
          <w:b/>
          <w:spacing w:val="-2"/>
          <w:sz w:val="20"/>
        </w:rPr>
        <w:t>31/12/2025</w:t>
      </w:r>
    </w:p>
    <w:p w14:paraId="12F5F095" w14:textId="77777777" w:rsidR="006857A9" w:rsidRDefault="006857A9">
      <w:pPr>
        <w:rPr>
          <w:rFonts w:ascii="Arial" w:hAnsi="Arial"/>
          <w:b/>
          <w:sz w:val="20"/>
        </w:rPr>
        <w:sectPr w:rsidR="006857A9">
          <w:type w:val="continuous"/>
          <w:pgSz w:w="11910" w:h="16840"/>
          <w:pgMar w:top="1920" w:right="708" w:bottom="0" w:left="708" w:header="567" w:footer="293" w:gutter="0"/>
          <w:cols w:num="2" w:space="720" w:equalWidth="0">
            <w:col w:w="4353" w:space="40"/>
            <w:col w:w="6101"/>
          </w:cols>
        </w:sectPr>
      </w:pPr>
    </w:p>
    <w:tbl>
      <w:tblPr>
        <w:tblStyle w:val="TableNormal"/>
        <w:tblW w:w="0" w:type="auto"/>
        <w:tblInd w:w="144" w:type="dxa"/>
        <w:tblLayout w:type="fixed"/>
        <w:tblLook w:val="01E0" w:firstRow="1" w:lastRow="1" w:firstColumn="1" w:lastColumn="1" w:noHBand="0" w:noVBand="0"/>
      </w:tblPr>
      <w:tblGrid>
        <w:gridCol w:w="2890"/>
        <w:gridCol w:w="1503"/>
        <w:gridCol w:w="1249"/>
        <w:gridCol w:w="1617"/>
        <w:gridCol w:w="1423"/>
        <w:gridCol w:w="1248"/>
      </w:tblGrid>
      <w:tr w:rsidR="006857A9" w14:paraId="45422CAA" w14:textId="77777777">
        <w:trPr>
          <w:trHeight w:val="455"/>
        </w:trPr>
        <w:tc>
          <w:tcPr>
            <w:tcW w:w="2890" w:type="dxa"/>
          </w:tcPr>
          <w:p w14:paraId="001B4399" w14:textId="77777777" w:rsidR="006857A9" w:rsidRDefault="00606FBE">
            <w:pPr>
              <w:pStyle w:val="TableParagraph"/>
              <w:spacing w:before="116"/>
              <w:ind w:left="76"/>
              <w:rPr>
                <w:rFonts w:ascii="Arial" w:hAnsi="Arial"/>
                <w:b/>
                <w:sz w:val="20"/>
              </w:rPr>
            </w:pPr>
            <w:r>
              <w:rPr>
                <w:rFonts w:ascii="Arial" w:hAnsi="Arial"/>
                <w:b/>
                <w:spacing w:val="-2"/>
                <w:sz w:val="20"/>
              </w:rPr>
              <w:t>Descrição</w:t>
            </w:r>
          </w:p>
        </w:tc>
        <w:tc>
          <w:tcPr>
            <w:tcW w:w="1503" w:type="dxa"/>
          </w:tcPr>
          <w:p w14:paraId="30FCF24A" w14:textId="77777777" w:rsidR="006857A9" w:rsidRDefault="00606FBE">
            <w:pPr>
              <w:pStyle w:val="TableParagraph"/>
              <w:spacing w:line="204" w:lineRule="exact"/>
              <w:ind w:left="118"/>
              <w:jc w:val="center"/>
              <w:rPr>
                <w:rFonts w:ascii="Arial"/>
                <w:b/>
                <w:sz w:val="20"/>
              </w:rPr>
            </w:pPr>
            <w:r>
              <w:rPr>
                <w:rFonts w:ascii="Arial"/>
                <w:b/>
                <w:spacing w:val="-5"/>
                <w:sz w:val="20"/>
              </w:rPr>
              <w:t>de</w:t>
            </w:r>
          </w:p>
          <w:p w14:paraId="72E7D314" w14:textId="77777777" w:rsidR="006857A9" w:rsidRDefault="00606FBE">
            <w:pPr>
              <w:pStyle w:val="TableParagraph"/>
              <w:ind w:left="118" w:right="6"/>
              <w:jc w:val="center"/>
              <w:rPr>
                <w:rFonts w:ascii="Arial" w:hAnsi="Arial"/>
                <w:b/>
                <w:sz w:val="20"/>
              </w:rPr>
            </w:pPr>
            <w:r>
              <w:rPr>
                <w:rFonts w:ascii="Arial" w:hAnsi="Arial"/>
                <w:b/>
                <w:spacing w:val="-2"/>
                <w:sz w:val="20"/>
              </w:rPr>
              <w:t>depreciação</w:t>
            </w:r>
          </w:p>
        </w:tc>
        <w:tc>
          <w:tcPr>
            <w:tcW w:w="1249" w:type="dxa"/>
          </w:tcPr>
          <w:p w14:paraId="42999875" w14:textId="77777777" w:rsidR="006857A9" w:rsidRDefault="00606FBE">
            <w:pPr>
              <w:pStyle w:val="TableParagraph"/>
              <w:spacing w:before="116"/>
              <w:ind w:right="235"/>
              <w:jc w:val="right"/>
              <w:rPr>
                <w:rFonts w:ascii="Arial"/>
                <w:b/>
                <w:sz w:val="20"/>
              </w:rPr>
            </w:pPr>
            <w:r>
              <w:rPr>
                <w:rFonts w:ascii="Arial"/>
                <w:b/>
                <w:spacing w:val="-2"/>
                <w:sz w:val="20"/>
              </w:rPr>
              <w:t>Corrigido</w:t>
            </w:r>
          </w:p>
        </w:tc>
        <w:tc>
          <w:tcPr>
            <w:tcW w:w="1617" w:type="dxa"/>
          </w:tcPr>
          <w:p w14:paraId="197A9374" w14:textId="77777777" w:rsidR="006857A9" w:rsidRDefault="00606FBE">
            <w:pPr>
              <w:pStyle w:val="TableParagraph"/>
              <w:spacing w:before="116"/>
              <w:ind w:left="193"/>
              <w:rPr>
                <w:rFonts w:ascii="Arial"/>
                <w:b/>
                <w:sz w:val="20"/>
              </w:rPr>
            </w:pPr>
            <w:r>
              <w:rPr>
                <w:rFonts w:ascii="Arial"/>
                <w:b/>
                <w:spacing w:val="-2"/>
                <w:sz w:val="20"/>
              </w:rPr>
              <w:t>Acumulada</w:t>
            </w:r>
          </w:p>
        </w:tc>
        <w:tc>
          <w:tcPr>
            <w:tcW w:w="1423" w:type="dxa"/>
          </w:tcPr>
          <w:p w14:paraId="0E777F8B" w14:textId="77777777" w:rsidR="006857A9" w:rsidRDefault="00606FBE">
            <w:pPr>
              <w:pStyle w:val="TableParagraph"/>
              <w:spacing w:before="116"/>
              <w:ind w:left="247"/>
              <w:rPr>
                <w:rFonts w:ascii="Arial" w:hAnsi="Arial"/>
                <w:b/>
                <w:sz w:val="20"/>
              </w:rPr>
            </w:pPr>
            <w:r>
              <w:rPr>
                <w:rFonts w:ascii="Arial" w:hAnsi="Arial"/>
                <w:b/>
                <w:spacing w:val="-2"/>
                <w:sz w:val="20"/>
              </w:rPr>
              <w:t>Líquido</w:t>
            </w:r>
          </w:p>
        </w:tc>
        <w:tc>
          <w:tcPr>
            <w:tcW w:w="1248" w:type="dxa"/>
          </w:tcPr>
          <w:p w14:paraId="1964A607" w14:textId="77777777" w:rsidR="006857A9" w:rsidRDefault="00606FBE">
            <w:pPr>
              <w:pStyle w:val="TableParagraph"/>
              <w:spacing w:before="116"/>
              <w:ind w:left="248"/>
              <w:rPr>
                <w:rFonts w:ascii="Arial" w:hAnsi="Arial"/>
                <w:b/>
                <w:sz w:val="20"/>
              </w:rPr>
            </w:pPr>
            <w:r>
              <w:rPr>
                <w:rFonts w:ascii="Arial" w:hAnsi="Arial"/>
                <w:b/>
                <w:spacing w:val="-2"/>
                <w:sz w:val="20"/>
              </w:rPr>
              <w:t>Líquido</w:t>
            </w:r>
          </w:p>
        </w:tc>
      </w:tr>
      <w:tr w:rsidR="006857A9" w14:paraId="263A2484" w14:textId="77777777">
        <w:trPr>
          <w:trHeight w:val="268"/>
        </w:trPr>
        <w:tc>
          <w:tcPr>
            <w:tcW w:w="2890" w:type="dxa"/>
          </w:tcPr>
          <w:p w14:paraId="16B85299" w14:textId="77777777" w:rsidR="006857A9" w:rsidRDefault="00606FBE">
            <w:pPr>
              <w:pStyle w:val="TableParagraph"/>
              <w:spacing w:before="3"/>
              <w:ind w:left="76"/>
              <w:rPr>
                <w:sz w:val="20"/>
              </w:rPr>
            </w:pPr>
            <w:r>
              <w:rPr>
                <w:spacing w:val="-2"/>
                <w:sz w:val="20"/>
              </w:rPr>
              <w:t>Instalações</w:t>
            </w:r>
          </w:p>
        </w:tc>
        <w:tc>
          <w:tcPr>
            <w:tcW w:w="1503" w:type="dxa"/>
          </w:tcPr>
          <w:p w14:paraId="38456D15" w14:textId="77777777" w:rsidR="006857A9" w:rsidRDefault="00606FBE">
            <w:pPr>
              <w:pStyle w:val="TableParagraph"/>
              <w:spacing w:line="207" w:lineRule="exact"/>
              <w:ind w:left="118" w:right="4"/>
              <w:jc w:val="center"/>
              <w:rPr>
                <w:sz w:val="20"/>
              </w:rPr>
            </w:pPr>
            <w:r>
              <w:rPr>
                <w:spacing w:val="-5"/>
                <w:sz w:val="20"/>
              </w:rPr>
              <w:t>10%</w:t>
            </w:r>
          </w:p>
        </w:tc>
        <w:tc>
          <w:tcPr>
            <w:tcW w:w="1249" w:type="dxa"/>
          </w:tcPr>
          <w:p w14:paraId="5A768CA1" w14:textId="77777777" w:rsidR="006857A9" w:rsidRDefault="00606FBE">
            <w:pPr>
              <w:pStyle w:val="TableParagraph"/>
              <w:spacing w:before="3"/>
              <w:ind w:right="190"/>
              <w:jc w:val="right"/>
              <w:rPr>
                <w:sz w:val="20"/>
              </w:rPr>
            </w:pPr>
            <w:r>
              <w:rPr>
                <w:spacing w:val="-2"/>
                <w:sz w:val="20"/>
              </w:rPr>
              <w:t>2.714</w:t>
            </w:r>
          </w:p>
        </w:tc>
        <w:tc>
          <w:tcPr>
            <w:tcW w:w="1617" w:type="dxa"/>
          </w:tcPr>
          <w:p w14:paraId="10FDD9B4" w14:textId="77777777" w:rsidR="006857A9" w:rsidRDefault="00606FBE">
            <w:pPr>
              <w:pStyle w:val="TableParagraph"/>
              <w:spacing w:before="3"/>
              <w:ind w:right="246"/>
              <w:jc w:val="right"/>
              <w:rPr>
                <w:sz w:val="20"/>
              </w:rPr>
            </w:pPr>
            <w:r>
              <w:rPr>
                <w:spacing w:val="-2"/>
                <w:sz w:val="20"/>
              </w:rPr>
              <w:t>(1.355)</w:t>
            </w:r>
          </w:p>
        </w:tc>
        <w:tc>
          <w:tcPr>
            <w:tcW w:w="1423" w:type="dxa"/>
          </w:tcPr>
          <w:p w14:paraId="7595805D" w14:textId="77777777" w:rsidR="006857A9" w:rsidRDefault="00606FBE">
            <w:pPr>
              <w:pStyle w:val="TableParagraph"/>
              <w:spacing w:before="3"/>
              <w:ind w:right="244"/>
              <w:jc w:val="right"/>
              <w:rPr>
                <w:sz w:val="20"/>
              </w:rPr>
            </w:pPr>
            <w:r>
              <w:rPr>
                <w:spacing w:val="-2"/>
                <w:sz w:val="20"/>
              </w:rPr>
              <w:t>1.359</w:t>
            </w:r>
          </w:p>
        </w:tc>
        <w:tc>
          <w:tcPr>
            <w:tcW w:w="1248" w:type="dxa"/>
          </w:tcPr>
          <w:p w14:paraId="036A75E9" w14:textId="77777777" w:rsidR="006857A9" w:rsidRDefault="00606FBE">
            <w:pPr>
              <w:pStyle w:val="TableParagraph"/>
              <w:spacing w:before="3"/>
              <w:ind w:right="71"/>
              <w:jc w:val="right"/>
              <w:rPr>
                <w:sz w:val="20"/>
              </w:rPr>
            </w:pPr>
            <w:r>
              <w:rPr>
                <w:spacing w:val="-2"/>
                <w:sz w:val="20"/>
              </w:rPr>
              <w:t>1.496</w:t>
            </w:r>
          </w:p>
        </w:tc>
      </w:tr>
      <w:tr w:rsidR="006857A9" w14:paraId="0F3DAE28" w14:textId="77777777">
        <w:trPr>
          <w:trHeight w:val="283"/>
        </w:trPr>
        <w:tc>
          <w:tcPr>
            <w:tcW w:w="2890" w:type="dxa"/>
          </w:tcPr>
          <w:p w14:paraId="1F97B0A0" w14:textId="77777777" w:rsidR="006857A9" w:rsidRDefault="00606FBE">
            <w:pPr>
              <w:pStyle w:val="TableParagraph"/>
              <w:spacing w:before="18"/>
              <w:ind w:left="76"/>
              <w:rPr>
                <w:sz w:val="20"/>
              </w:rPr>
            </w:pPr>
            <w:r>
              <w:rPr>
                <w:sz w:val="20"/>
              </w:rPr>
              <w:t>Máquinas</w:t>
            </w:r>
            <w:r>
              <w:rPr>
                <w:spacing w:val="-7"/>
                <w:sz w:val="20"/>
              </w:rPr>
              <w:t xml:space="preserve"> </w:t>
            </w:r>
            <w:r>
              <w:rPr>
                <w:sz w:val="20"/>
              </w:rPr>
              <w:t>e</w:t>
            </w:r>
            <w:r>
              <w:rPr>
                <w:spacing w:val="-8"/>
                <w:sz w:val="20"/>
              </w:rPr>
              <w:t xml:space="preserve"> </w:t>
            </w:r>
            <w:r>
              <w:rPr>
                <w:spacing w:val="-2"/>
                <w:sz w:val="20"/>
              </w:rPr>
              <w:t>equipamentos</w:t>
            </w:r>
          </w:p>
        </w:tc>
        <w:tc>
          <w:tcPr>
            <w:tcW w:w="1503" w:type="dxa"/>
          </w:tcPr>
          <w:p w14:paraId="195FA758" w14:textId="77777777" w:rsidR="006857A9" w:rsidRDefault="00606FBE">
            <w:pPr>
              <w:pStyle w:val="TableParagraph"/>
              <w:spacing w:line="221" w:lineRule="exact"/>
              <w:ind w:left="118" w:right="4"/>
              <w:jc w:val="center"/>
              <w:rPr>
                <w:sz w:val="20"/>
              </w:rPr>
            </w:pPr>
            <w:r>
              <w:rPr>
                <w:spacing w:val="-5"/>
                <w:sz w:val="20"/>
              </w:rPr>
              <w:t>10%</w:t>
            </w:r>
          </w:p>
        </w:tc>
        <w:tc>
          <w:tcPr>
            <w:tcW w:w="1249" w:type="dxa"/>
          </w:tcPr>
          <w:p w14:paraId="05A39DCF" w14:textId="77777777" w:rsidR="006857A9" w:rsidRDefault="00606FBE">
            <w:pPr>
              <w:pStyle w:val="TableParagraph"/>
              <w:spacing w:before="18"/>
              <w:ind w:right="191"/>
              <w:jc w:val="right"/>
              <w:rPr>
                <w:sz w:val="20"/>
              </w:rPr>
            </w:pPr>
            <w:r>
              <w:rPr>
                <w:spacing w:val="-5"/>
                <w:sz w:val="20"/>
              </w:rPr>
              <w:t>859</w:t>
            </w:r>
          </w:p>
        </w:tc>
        <w:tc>
          <w:tcPr>
            <w:tcW w:w="1617" w:type="dxa"/>
          </w:tcPr>
          <w:p w14:paraId="70E9C292" w14:textId="77777777" w:rsidR="006857A9" w:rsidRDefault="00606FBE">
            <w:pPr>
              <w:pStyle w:val="TableParagraph"/>
              <w:spacing w:before="18"/>
              <w:ind w:right="246"/>
              <w:jc w:val="right"/>
              <w:rPr>
                <w:sz w:val="20"/>
              </w:rPr>
            </w:pPr>
            <w:r>
              <w:rPr>
                <w:spacing w:val="-2"/>
                <w:sz w:val="20"/>
              </w:rPr>
              <w:t>(781)</w:t>
            </w:r>
          </w:p>
        </w:tc>
        <w:tc>
          <w:tcPr>
            <w:tcW w:w="1423" w:type="dxa"/>
          </w:tcPr>
          <w:p w14:paraId="52DA59F7" w14:textId="77777777" w:rsidR="006857A9" w:rsidRDefault="00606FBE">
            <w:pPr>
              <w:pStyle w:val="TableParagraph"/>
              <w:spacing w:before="18"/>
              <w:ind w:right="244"/>
              <w:jc w:val="right"/>
              <w:rPr>
                <w:sz w:val="20"/>
              </w:rPr>
            </w:pPr>
            <w:r>
              <w:rPr>
                <w:spacing w:val="-5"/>
                <w:sz w:val="20"/>
              </w:rPr>
              <w:t>78</w:t>
            </w:r>
          </w:p>
        </w:tc>
        <w:tc>
          <w:tcPr>
            <w:tcW w:w="1248" w:type="dxa"/>
          </w:tcPr>
          <w:p w14:paraId="1DBA4D8C" w14:textId="77777777" w:rsidR="006857A9" w:rsidRDefault="00606FBE">
            <w:pPr>
              <w:pStyle w:val="TableParagraph"/>
              <w:spacing w:before="18"/>
              <w:ind w:right="71"/>
              <w:jc w:val="right"/>
              <w:rPr>
                <w:sz w:val="20"/>
              </w:rPr>
            </w:pPr>
            <w:r>
              <w:rPr>
                <w:spacing w:val="-5"/>
                <w:sz w:val="20"/>
              </w:rPr>
              <w:t>86</w:t>
            </w:r>
          </w:p>
        </w:tc>
      </w:tr>
      <w:tr w:rsidR="006857A9" w14:paraId="1CC1BD3F" w14:textId="77777777">
        <w:trPr>
          <w:trHeight w:val="283"/>
        </w:trPr>
        <w:tc>
          <w:tcPr>
            <w:tcW w:w="2890" w:type="dxa"/>
          </w:tcPr>
          <w:p w14:paraId="4C4EF425" w14:textId="77777777" w:rsidR="006857A9" w:rsidRDefault="00606FBE">
            <w:pPr>
              <w:pStyle w:val="TableParagraph"/>
              <w:spacing w:before="18"/>
              <w:ind w:left="76"/>
              <w:rPr>
                <w:sz w:val="20"/>
              </w:rPr>
            </w:pPr>
            <w:r>
              <w:rPr>
                <w:sz w:val="20"/>
              </w:rPr>
              <w:t>Equipamentos</w:t>
            </w:r>
            <w:r>
              <w:rPr>
                <w:spacing w:val="-10"/>
                <w:sz w:val="20"/>
              </w:rPr>
              <w:t xml:space="preserve"> </w:t>
            </w:r>
            <w:r>
              <w:rPr>
                <w:sz w:val="20"/>
              </w:rPr>
              <w:t>de</w:t>
            </w:r>
            <w:r>
              <w:rPr>
                <w:spacing w:val="-11"/>
                <w:sz w:val="20"/>
              </w:rPr>
              <w:t xml:space="preserve"> </w:t>
            </w:r>
            <w:r>
              <w:rPr>
                <w:spacing w:val="-2"/>
                <w:sz w:val="20"/>
              </w:rPr>
              <w:t>informática</w:t>
            </w:r>
          </w:p>
        </w:tc>
        <w:tc>
          <w:tcPr>
            <w:tcW w:w="1503" w:type="dxa"/>
          </w:tcPr>
          <w:p w14:paraId="0BF91173" w14:textId="77777777" w:rsidR="006857A9" w:rsidRDefault="00606FBE">
            <w:pPr>
              <w:pStyle w:val="TableParagraph"/>
              <w:spacing w:line="221" w:lineRule="exact"/>
              <w:ind w:left="118" w:right="4"/>
              <w:jc w:val="center"/>
              <w:rPr>
                <w:sz w:val="20"/>
              </w:rPr>
            </w:pPr>
            <w:r>
              <w:rPr>
                <w:spacing w:val="-5"/>
                <w:sz w:val="20"/>
              </w:rPr>
              <w:t>20%</w:t>
            </w:r>
          </w:p>
        </w:tc>
        <w:tc>
          <w:tcPr>
            <w:tcW w:w="1249" w:type="dxa"/>
          </w:tcPr>
          <w:p w14:paraId="6D1F32BB" w14:textId="77777777" w:rsidR="006857A9" w:rsidRDefault="00606FBE">
            <w:pPr>
              <w:pStyle w:val="TableParagraph"/>
              <w:spacing w:before="18"/>
              <w:ind w:right="190"/>
              <w:jc w:val="right"/>
              <w:rPr>
                <w:sz w:val="20"/>
              </w:rPr>
            </w:pPr>
            <w:r>
              <w:rPr>
                <w:spacing w:val="-2"/>
                <w:sz w:val="20"/>
              </w:rPr>
              <w:t>15.195</w:t>
            </w:r>
          </w:p>
        </w:tc>
        <w:tc>
          <w:tcPr>
            <w:tcW w:w="1617" w:type="dxa"/>
          </w:tcPr>
          <w:p w14:paraId="60EA147C" w14:textId="77777777" w:rsidR="006857A9" w:rsidRDefault="00606FBE">
            <w:pPr>
              <w:pStyle w:val="TableParagraph"/>
              <w:spacing w:before="18"/>
              <w:ind w:right="243"/>
              <w:jc w:val="right"/>
              <w:rPr>
                <w:sz w:val="20"/>
              </w:rPr>
            </w:pPr>
            <w:r>
              <w:rPr>
                <w:spacing w:val="-2"/>
                <w:sz w:val="20"/>
              </w:rPr>
              <w:t>(11.723)</w:t>
            </w:r>
          </w:p>
        </w:tc>
        <w:tc>
          <w:tcPr>
            <w:tcW w:w="1423" w:type="dxa"/>
          </w:tcPr>
          <w:p w14:paraId="0F20D043" w14:textId="77777777" w:rsidR="006857A9" w:rsidRDefault="00606FBE">
            <w:pPr>
              <w:pStyle w:val="TableParagraph"/>
              <w:spacing w:before="18"/>
              <w:ind w:right="244"/>
              <w:jc w:val="right"/>
              <w:rPr>
                <w:sz w:val="20"/>
              </w:rPr>
            </w:pPr>
            <w:r>
              <w:rPr>
                <w:spacing w:val="-2"/>
                <w:sz w:val="20"/>
              </w:rPr>
              <w:t>3.472</w:t>
            </w:r>
          </w:p>
        </w:tc>
        <w:tc>
          <w:tcPr>
            <w:tcW w:w="1248" w:type="dxa"/>
          </w:tcPr>
          <w:p w14:paraId="78E24D70" w14:textId="77777777" w:rsidR="006857A9" w:rsidRDefault="00606FBE">
            <w:pPr>
              <w:pStyle w:val="TableParagraph"/>
              <w:spacing w:before="18"/>
              <w:ind w:right="69"/>
              <w:jc w:val="right"/>
              <w:rPr>
                <w:sz w:val="20"/>
              </w:rPr>
            </w:pPr>
            <w:r>
              <w:rPr>
                <w:spacing w:val="-2"/>
                <w:sz w:val="20"/>
              </w:rPr>
              <w:t>3.629</w:t>
            </w:r>
          </w:p>
        </w:tc>
      </w:tr>
      <w:tr w:rsidR="006857A9" w14:paraId="43F35008" w14:textId="77777777">
        <w:trPr>
          <w:trHeight w:val="293"/>
        </w:trPr>
        <w:tc>
          <w:tcPr>
            <w:tcW w:w="2890" w:type="dxa"/>
            <w:tcBorders>
              <w:bottom w:val="single" w:sz="4" w:space="0" w:color="000000"/>
            </w:tcBorders>
          </w:tcPr>
          <w:p w14:paraId="4F85E198" w14:textId="77777777" w:rsidR="006857A9" w:rsidRDefault="00606FBE">
            <w:pPr>
              <w:pStyle w:val="TableParagraph"/>
              <w:spacing w:before="18"/>
              <w:ind w:left="76"/>
              <w:rPr>
                <w:sz w:val="20"/>
              </w:rPr>
            </w:pPr>
            <w:r>
              <w:rPr>
                <w:sz w:val="20"/>
              </w:rPr>
              <w:t>Móveis</w:t>
            </w:r>
            <w:r>
              <w:rPr>
                <w:spacing w:val="-6"/>
                <w:sz w:val="20"/>
              </w:rPr>
              <w:t xml:space="preserve"> </w:t>
            </w:r>
            <w:r>
              <w:rPr>
                <w:sz w:val="20"/>
              </w:rPr>
              <w:t>e</w:t>
            </w:r>
            <w:r>
              <w:rPr>
                <w:spacing w:val="-5"/>
                <w:sz w:val="20"/>
              </w:rPr>
              <w:t xml:space="preserve"> </w:t>
            </w:r>
            <w:r>
              <w:rPr>
                <w:spacing w:val="-2"/>
                <w:sz w:val="20"/>
              </w:rPr>
              <w:t>utensílios</w:t>
            </w:r>
          </w:p>
        </w:tc>
        <w:tc>
          <w:tcPr>
            <w:tcW w:w="1503" w:type="dxa"/>
            <w:tcBorders>
              <w:bottom w:val="single" w:sz="4" w:space="0" w:color="000000"/>
            </w:tcBorders>
          </w:tcPr>
          <w:p w14:paraId="5E2C578A" w14:textId="77777777" w:rsidR="006857A9" w:rsidRDefault="00606FBE">
            <w:pPr>
              <w:pStyle w:val="TableParagraph"/>
              <w:spacing w:line="221" w:lineRule="exact"/>
              <w:ind w:left="118" w:right="4"/>
              <w:jc w:val="center"/>
              <w:rPr>
                <w:sz w:val="20"/>
              </w:rPr>
            </w:pPr>
            <w:r>
              <w:rPr>
                <w:spacing w:val="-5"/>
                <w:sz w:val="20"/>
              </w:rPr>
              <w:t>10%</w:t>
            </w:r>
          </w:p>
        </w:tc>
        <w:tc>
          <w:tcPr>
            <w:tcW w:w="1249" w:type="dxa"/>
            <w:tcBorders>
              <w:bottom w:val="single" w:sz="4" w:space="0" w:color="000000"/>
            </w:tcBorders>
          </w:tcPr>
          <w:p w14:paraId="6627225F" w14:textId="77777777" w:rsidR="006857A9" w:rsidRDefault="00606FBE">
            <w:pPr>
              <w:pStyle w:val="TableParagraph"/>
              <w:spacing w:before="18"/>
              <w:ind w:right="190"/>
              <w:jc w:val="right"/>
              <w:rPr>
                <w:sz w:val="20"/>
              </w:rPr>
            </w:pPr>
            <w:r>
              <w:rPr>
                <w:spacing w:val="-2"/>
                <w:sz w:val="20"/>
              </w:rPr>
              <w:t>2.772</w:t>
            </w:r>
          </w:p>
        </w:tc>
        <w:tc>
          <w:tcPr>
            <w:tcW w:w="1617" w:type="dxa"/>
            <w:tcBorders>
              <w:bottom w:val="single" w:sz="4" w:space="0" w:color="000000"/>
            </w:tcBorders>
          </w:tcPr>
          <w:p w14:paraId="065E7D2B" w14:textId="77777777" w:rsidR="006857A9" w:rsidRDefault="00606FBE">
            <w:pPr>
              <w:pStyle w:val="TableParagraph"/>
              <w:spacing w:before="18"/>
              <w:ind w:right="246"/>
              <w:jc w:val="right"/>
              <w:rPr>
                <w:sz w:val="20"/>
              </w:rPr>
            </w:pPr>
            <w:r>
              <w:rPr>
                <w:spacing w:val="-2"/>
                <w:sz w:val="20"/>
              </w:rPr>
              <w:t>(2.154)</w:t>
            </w:r>
          </w:p>
        </w:tc>
        <w:tc>
          <w:tcPr>
            <w:tcW w:w="1423" w:type="dxa"/>
            <w:tcBorders>
              <w:bottom w:val="single" w:sz="4" w:space="0" w:color="000000"/>
            </w:tcBorders>
          </w:tcPr>
          <w:p w14:paraId="71F48840" w14:textId="77777777" w:rsidR="006857A9" w:rsidRDefault="00606FBE">
            <w:pPr>
              <w:pStyle w:val="TableParagraph"/>
              <w:spacing w:before="18"/>
              <w:ind w:right="244"/>
              <w:jc w:val="right"/>
              <w:rPr>
                <w:sz w:val="20"/>
              </w:rPr>
            </w:pPr>
            <w:r>
              <w:rPr>
                <w:spacing w:val="-5"/>
                <w:sz w:val="20"/>
              </w:rPr>
              <w:t>618</w:t>
            </w:r>
          </w:p>
        </w:tc>
        <w:tc>
          <w:tcPr>
            <w:tcW w:w="1248" w:type="dxa"/>
            <w:tcBorders>
              <w:bottom w:val="single" w:sz="4" w:space="0" w:color="000000"/>
            </w:tcBorders>
          </w:tcPr>
          <w:p w14:paraId="4D1BF0D7" w14:textId="77777777" w:rsidR="006857A9" w:rsidRDefault="00606FBE">
            <w:pPr>
              <w:pStyle w:val="TableParagraph"/>
              <w:spacing w:before="18"/>
              <w:ind w:right="71"/>
              <w:jc w:val="right"/>
              <w:rPr>
                <w:sz w:val="20"/>
              </w:rPr>
            </w:pPr>
            <w:r>
              <w:rPr>
                <w:spacing w:val="-5"/>
                <w:sz w:val="20"/>
              </w:rPr>
              <w:t>658</w:t>
            </w:r>
          </w:p>
        </w:tc>
      </w:tr>
      <w:tr w:rsidR="006857A9" w14:paraId="58C141CD" w14:textId="77777777">
        <w:trPr>
          <w:trHeight w:val="282"/>
        </w:trPr>
        <w:tc>
          <w:tcPr>
            <w:tcW w:w="2890" w:type="dxa"/>
            <w:tcBorders>
              <w:top w:val="single" w:sz="4" w:space="0" w:color="000000"/>
              <w:bottom w:val="single" w:sz="4" w:space="0" w:color="000000"/>
            </w:tcBorders>
          </w:tcPr>
          <w:p w14:paraId="68521A45" w14:textId="77777777" w:rsidR="006857A9" w:rsidRDefault="00606FBE">
            <w:pPr>
              <w:pStyle w:val="TableParagraph"/>
              <w:spacing w:before="7"/>
              <w:ind w:left="76"/>
              <w:rPr>
                <w:rFonts w:ascii="Arial"/>
                <w:b/>
                <w:sz w:val="20"/>
              </w:rPr>
            </w:pPr>
            <w:r>
              <w:rPr>
                <w:rFonts w:ascii="Arial"/>
                <w:b/>
                <w:spacing w:val="-2"/>
                <w:sz w:val="20"/>
              </w:rPr>
              <w:t>Total</w:t>
            </w:r>
          </w:p>
        </w:tc>
        <w:tc>
          <w:tcPr>
            <w:tcW w:w="1503" w:type="dxa"/>
            <w:tcBorders>
              <w:top w:val="single" w:sz="4" w:space="0" w:color="000000"/>
              <w:bottom w:val="single" w:sz="4" w:space="0" w:color="000000"/>
            </w:tcBorders>
          </w:tcPr>
          <w:p w14:paraId="30C6C154" w14:textId="77777777" w:rsidR="006857A9" w:rsidRDefault="006857A9">
            <w:pPr>
              <w:pStyle w:val="TableParagraph"/>
              <w:rPr>
                <w:rFonts w:ascii="Times New Roman"/>
                <w:sz w:val="18"/>
              </w:rPr>
            </w:pPr>
          </w:p>
        </w:tc>
        <w:tc>
          <w:tcPr>
            <w:tcW w:w="1249" w:type="dxa"/>
            <w:tcBorders>
              <w:top w:val="single" w:sz="4" w:space="0" w:color="000000"/>
              <w:bottom w:val="single" w:sz="4" w:space="0" w:color="000000"/>
            </w:tcBorders>
          </w:tcPr>
          <w:p w14:paraId="53F37B72" w14:textId="77777777" w:rsidR="006857A9" w:rsidRDefault="00606FBE">
            <w:pPr>
              <w:pStyle w:val="TableParagraph"/>
              <w:spacing w:before="7"/>
              <w:ind w:right="190"/>
              <w:jc w:val="right"/>
              <w:rPr>
                <w:rFonts w:ascii="Arial"/>
                <w:b/>
                <w:sz w:val="20"/>
              </w:rPr>
            </w:pPr>
            <w:r>
              <w:rPr>
                <w:rFonts w:ascii="Arial"/>
                <w:b/>
                <w:spacing w:val="-2"/>
                <w:sz w:val="20"/>
              </w:rPr>
              <w:t>21.540</w:t>
            </w:r>
          </w:p>
        </w:tc>
        <w:tc>
          <w:tcPr>
            <w:tcW w:w="1617" w:type="dxa"/>
            <w:tcBorders>
              <w:top w:val="single" w:sz="4" w:space="0" w:color="000000"/>
              <w:bottom w:val="single" w:sz="4" w:space="0" w:color="000000"/>
            </w:tcBorders>
          </w:tcPr>
          <w:p w14:paraId="3ED3ACA4" w14:textId="77777777" w:rsidR="006857A9" w:rsidRDefault="00606FBE">
            <w:pPr>
              <w:pStyle w:val="TableParagraph"/>
              <w:spacing w:before="7"/>
              <w:ind w:right="243"/>
              <w:jc w:val="right"/>
              <w:rPr>
                <w:rFonts w:ascii="Arial"/>
                <w:b/>
                <w:sz w:val="20"/>
              </w:rPr>
            </w:pPr>
            <w:r>
              <w:rPr>
                <w:rFonts w:ascii="Arial"/>
                <w:b/>
                <w:spacing w:val="-2"/>
                <w:sz w:val="20"/>
              </w:rPr>
              <w:t>(16.013)</w:t>
            </w:r>
          </w:p>
        </w:tc>
        <w:tc>
          <w:tcPr>
            <w:tcW w:w="1423" w:type="dxa"/>
            <w:tcBorders>
              <w:top w:val="single" w:sz="4" w:space="0" w:color="000000"/>
              <w:bottom w:val="single" w:sz="4" w:space="0" w:color="000000"/>
            </w:tcBorders>
          </w:tcPr>
          <w:p w14:paraId="5992DC74" w14:textId="77777777" w:rsidR="006857A9" w:rsidRDefault="00606FBE">
            <w:pPr>
              <w:pStyle w:val="TableParagraph"/>
              <w:spacing w:before="7"/>
              <w:ind w:right="244"/>
              <w:jc w:val="right"/>
              <w:rPr>
                <w:rFonts w:ascii="Arial"/>
                <w:b/>
                <w:sz w:val="20"/>
              </w:rPr>
            </w:pPr>
            <w:r>
              <w:rPr>
                <w:rFonts w:ascii="Arial"/>
                <w:b/>
                <w:spacing w:val="-2"/>
                <w:sz w:val="20"/>
              </w:rPr>
              <w:t>5.527</w:t>
            </w:r>
          </w:p>
        </w:tc>
        <w:tc>
          <w:tcPr>
            <w:tcW w:w="1248" w:type="dxa"/>
            <w:tcBorders>
              <w:top w:val="single" w:sz="4" w:space="0" w:color="000000"/>
              <w:bottom w:val="single" w:sz="4" w:space="0" w:color="000000"/>
            </w:tcBorders>
          </w:tcPr>
          <w:p w14:paraId="722035EA" w14:textId="77777777" w:rsidR="006857A9" w:rsidRDefault="00606FBE">
            <w:pPr>
              <w:pStyle w:val="TableParagraph"/>
              <w:spacing w:before="7"/>
              <w:ind w:right="69"/>
              <w:jc w:val="right"/>
              <w:rPr>
                <w:rFonts w:ascii="Arial"/>
                <w:b/>
                <w:sz w:val="20"/>
              </w:rPr>
            </w:pPr>
            <w:r>
              <w:rPr>
                <w:rFonts w:ascii="Arial"/>
                <w:b/>
                <w:spacing w:val="-2"/>
                <w:sz w:val="20"/>
              </w:rPr>
              <w:t>5.869</w:t>
            </w:r>
          </w:p>
        </w:tc>
      </w:tr>
    </w:tbl>
    <w:p w14:paraId="09062F9D" w14:textId="77777777" w:rsidR="006857A9" w:rsidRDefault="006857A9">
      <w:pPr>
        <w:pStyle w:val="Corpodetexto"/>
        <w:spacing w:before="215"/>
        <w:rPr>
          <w:rFonts w:ascii="Arial"/>
          <w:b/>
        </w:rPr>
      </w:pPr>
    </w:p>
    <w:p w14:paraId="4D5D6137" w14:textId="77777777" w:rsidR="006857A9" w:rsidRDefault="00606FBE">
      <w:pPr>
        <w:pStyle w:val="Corpodetexto"/>
        <w:ind w:left="144"/>
        <w:jc w:val="both"/>
      </w:pPr>
      <w:r>
        <w:t>A</w:t>
      </w:r>
      <w:r>
        <w:rPr>
          <w:spacing w:val="-8"/>
        </w:rPr>
        <w:t xml:space="preserve"> </w:t>
      </w:r>
      <w:r>
        <w:t>movimentação</w:t>
      </w:r>
      <w:r>
        <w:rPr>
          <w:spacing w:val="-7"/>
        </w:rPr>
        <w:t xml:space="preserve"> </w:t>
      </w:r>
      <w:r>
        <w:t>do</w:t>
      </w:r>
      <w:r>
        <w:rPr>
          <w:spacing w:val="-7"/>
        </w:rPr>
        <w:t xml:space="preserve"> </w:t>
      </w:r>
      <w:r>
        <w:t>período</w:t>
      </w:r>
      <w:r>
        <w:rPr>
          <w:spacing w:val="-7"/>
        </w:rPr>
        <w:t xml:space="preserve"> </w:t>
      </w:r>
      <w:r>
        <w:t>está</w:t>
      </w:r>
      <w:r>
        <w:rPr>
          <w:spacing w:val="-2"/>
        </w:rPr>
        <w:t xml:space="preserve"> </w:t>
      </w:r>
      <w:r>
        <w:t>demonstrada</w:t>
      </w:r>
      <w:r>
        <w:rPr>
          <w:spacing w:val="-6"/>
        </w:rPr>
        <w:t xml:space="preserve"> </w:t>
      </w:r>
      <w:r>
        <w:t>a</w:t>
      </w:r>
      <w:r>
        <w:rPr>
          <w:spacing w:val="-7"/>
        </w:rPr>
        <w:t xml:space="preserve"> </w:t>
      </w:r>
      <w:r>
        <w:rPr>
          <w:spacing w:val="-2"/>
        </w:rPr>
        <w:t>seguir:</w:t>
      </w:r>
    </w:p>
    <w:p w14:paraId="12676A41" w14:textId="77777777" w:rsidR="006857A9" w:rsidRDefault="006857A9">
      <w:pPr>
        <w:pStyle w:val="Corpodetexto"/>
        <w:spacing w:before="36"/>
      </w:pPr>
    </w:p>
    <w:tbl>
      <w:tblPr>
        <w:tblStyle w:val="TableNormal"/>
        <w:tblW w:w="0" w:type="auto"/>
        <w:tblInd w:w="144" w:type="dxa"/>
        <w:tblLayout w:type="fixed"/>
        <w:tblLook w:val="01E0" w:firstRow="1" w:lastRow="1" w:firstColumn="1" w:lastColumn="1" w:noHBand="0" w:noVBand="0"/>
      </w:tblPr>
      <w:tblGrid>
        <w:gridCol w:w="3268"/>
        <w:gridCol w:w="1882"/>
        <w:gridCol w:w="1292"/>
        <w:gridCol w:w="1910"/>
        <w:gridCol w:w="1579"/>
      </w:tblGrid>
      <w:tr w:rsidR="006857A9" w14:paraId="1903DF2F" w14:textId="77777777">
        <w:trPr>
          <w:trHeight w:val="524"/>
        </w:trPr>
        <w:tc>
          <w:tcPr>
            <w:tcW w:w="3268" w:type="dxa"/>
          </w:tcPr>
          <w:p w14:paraId="2463E8FA" w14:textId="77777777" w:rsidR="006857A9" w:rsidRDefault="006857A9">
            <w:pPr>
              <w:pStyle w:val="TableParagraph"/>
              <w:spacing w:before="37"/>
              <w:rPr>
                <w:sz w:val="20"/>
              </w:rPr>
            </w:pPr>
          </w:p>
          <w:p w14:paraId="27ED7C7D" w14:textId="77777777" w:rsidR="006857A9" w:rsidRDefault="00606FBE">
            <w:pPr>
              <w:pStyle w:val="TableParagraph"/>
              <w:ind w:left="76"/>
              <w:rPr>
                <w:rFonts w:ascii="Arial" w:hAnsi="Arial"/>
                <w:b/>
                <w:sz w:val="20"/>
              </w:rPr>
            </w:pPr>
            <w:r>
              <w:rPr>
                <w:rFonts w:ascii="Arial" w:hAnsi="Arial"/>
                <w:b/>
                <w:spacing w:val="-2"/>
                <w:sz w:val="20"/>
              </w:rPr>
              <w:t>Descrição</w:t>
            </w:r>
          </w:p>
        </w:tc>
        <w:tc>
          <w:tcPr>
            <w:tcW w:w="1882" w:type="dxa"/>
          </w:tcPr>
          <w:p w14:paraId="5CCD8DB1" w14:textId="77777777" w:rsidR="006857A9" w:rsidRDefault="00606FBE">
            <w:pPr>
              <w:pStyle w:val="TableParagraph"/>
              <w:spacing w:before="24"/>
              <w:ind w:right="325"/>
              <w:jc w:val="right"/>
              <w:rPr>
                <w:rFonts w:ascii="Arial"/>
                <w:b/>
                <w:sz w:val="19"/>
              </w:rPr>
            </w:pPr>
            <w:r>
              <w:rPr>
                <w:rFonts w:ascii="Arial"/>
                <w:b/>
                <w:spacing w:val="-2"/>
                <w:sz w:val="19"/>
              </w:rPr>
              <w:t>31/12/2025</w:t>
            </w:r>
          </w:p>
          <w:p w14:paraId="54C1A7AD" w14:textId="77777777" w:rsidR="006857A9" w:rsidRDefault="00606FBE">
            <w:pPr>
              <w:pStyle w:val="TableParagraph"/>
              <w:ind w:right="327"/>
              <w:jc w:val="right"/>
              <w:rPr>
                <w:rFonts w:ascii="Arial" w:hAnsi="Arial"/>
                <w:b/>
                <w:sz w:val="19"/>
              </w:rPr>
            </w:pPr>
            <w:r>
              <w:rPr>
                <w:rFonts w:ascii="Arial" w:hAnsi="Arial"/>
                <w:b/>
                <w:spacing w:val="-2"/>
                <w:sz w:val="19"/>
              </w:rPr>
              <w:t>Líquido</w:t>
            </w:r>
          </w:p>
        </w:tc>
        <w:tc>
          <w:tcPr>
            <w:tcW w:w="1292" w:type="dxa"/>
          </w:tcPr>
          <w:p w14:paraId="244A72AA" w14:textId="77777777" w:rsidR="006857A9" w:rsidRDefault="00606FBE">
            <w:pPr>
              <w:pStyle w:val="TableParagraph"/>
              <w:spacing w:before="132"/>
              <w:ind w:right="225"/>
              <w:jc w:val="right"/>
              <w:rPr>
                <w:rFonts w:ascii="Arial" w:hAnsi="Arial"/>
                <w:b/>
                <w:sz w:val="19"/>
              </w:rPr>
            </w:pPr>
            <w:r>
              <w:rPr>
                <w:rFonts w:ascii="Arial" w:hAnsi="Arial"/>
                <w:b/>
                <w:spacing w:val="-2"/>
                <w:sz w:val="19"/>
              </w:rPr>
              <w:t>Adições</w:t>
            </w:r>
          </w:p>
        </w:tc>
        <w:tc>
          <w:tcPr>
            <w:tcW w:w="1910" w:type="dxa"/>
          </w:tcPr>
          <w:p w14:paraId="571D9CED" w14:textId="77777777" w:rsidR="006857A9" w:rsidRDefault="00606FBE">
            <w:pPr>
              <w:pStyle w:val="TableParagraph"/>
              <w:spacing w:before="132"/>
              <w:ind w:right="555"/>
              <w:jc w:val="right"/>
              <w:rPr>
                <w:rFonts w:ascii="Arial" w:hAnsi="Arial"/>
                <w:b/>
                <w:sz w:val="19"/>
              </w:rPr>
            </w:pPr>
            <w:r>
              <w:rPr>
                <w:rFonts w:ascii="Arial" w:hAnsi="Arial"/>
                <w:b/>
                <w:spacing w:val="-2"/>
                <w:sz w:val="19"/>
              </w:rPr>
              <w:t>Depreciação</w:t>
            </w:r>
          </w:p>
        </w:tc>
        <w:tc>
          <w:tcPr>
            <w:tcW w:w="1579" w:type="dxa"/>
          </w:tcPr>
          <w:p w14:paraId="261A20A4" w14:textId="77777777" w:rsidR="006857A9" w:rsidRDefault="00606FBE">
            <w:pPr>
              <w:pStyle w:val="TableParagraph"/>
              <w:spacing w:line="212" w:lineRule="exact"/>
              <w:ind w:right="70"/>
              <w:jc w:val="right"/>
              <w:rPr>
                <w:rFonts w:ascii="Arial"/>
                <w:b/>
                <w:sz w:val="19"/>
              </w:rPr>
            </w:pPr>
            <w:r>
              <w:rPr>
                <w:rFonts w:ascii="Arial"/>
                <w:b/>
                <w:spacing w:val="-2"/>
                <w:sz w:val="19"/>
              </w:rPr>
              <w:t>30/06/2026</w:t>
            </w:r>
          </w:p>
          <w:p w14:paraId="536306AC" w14:textId="77777777" w:rsidR="006857A9" w:rsidRDefault="00606FBE">
            <w:pPr>
              <w:pStyle w:val="TableParagraph"/>
              <w:spacing w:before="62"/>
              <w:ind w:right="71"/>
              <w:jc w:val="right"/>
              <w:rPr>
                <w:rFonts w:ascii="Arial" w:hAnsi="Arial"/>
                <w:b/>
                <w:sz w:val="19"/>
              </w:rPr>
            </w:pPr>
            <w:r>
              <w:rPr>
                <w:rFonts w:ascii="Arial" w:hAnsi="Arial"/>
                <w:b/>
                <w:spacing w:val="-2"/>
                <w:sz w:val="19"/>
              </w:rPr>
              <w:t>Líquido</w:t>
            </w:r>
          </w:p>
        </w:tc>
      </w:tr>
      <w:tr w:rsidR="006857A9" w14:paraId="3731811B" w14:textId="77777777">
        <w:trPr>
          <w:trHeight w:val="292"/>
        </w:trPr>
        <w:tc>
          <w:tcPr>
            <w:tcW w:w="3268" w:type="dxa"/>
          </w:tcPr>
          <w:p w14:paraId="4495DABA" w14:textId="77777777" w:rsidR="006857A9" w:rsidRDefault="00606FBE">
            <w:pPr>
              <w:pStyle w:val="TableParagraph"/>
              <w:spacing w:before="20"/>
              <w:ind w:left="76"/>
              <w:rPr>
                <w:sz w:val="20"/>
              </w:rPr>
            </w:pPr>
            <w:r>
              <w:rPr>
                <w:spacing w:val="-2"/>
                <w:sz w:val="20"/>
              </w:rPr>
              <w:t>Instalações</w:t>
            </w:r>
          </w:p>
        </w:tc>
        <w:tc>
          <w:tcPr>
            <w:tcW w:w="1882" w:type="dxa"/>
          </w:tcPr>
          <w:p w14:paraId="43F4E471" w14:textId="77777777" w:rsidR="006857A9" w:rsidRDefault="00606FBE">
            <w:pPr>
              <w:pStyle w:val="TableParagraph"/>
              <w:spacing w:before="47" w:line="226" w:lineRule="exact"/>
              <w:ind w:right="327"/>
              <w:jc w:val="right"/>
              <w:rPr>
                <w:sz w:val="20"/>
              </w:rPr>
            </w:pPr>
            <w:r>
              <w:rPr>
                <w:spacing w:val="-2"/>
                <w:sz w:val="20"/>
              </w:rPr>
              <w:t>1.496</w:t>
            </w:r>
          </w:p>
        </w:tc>
        <w:tc>
          <w:tcPr>
            <w:tcW w:w="1292" w:type="dxa"/>
          </w:tcPr>
          <w:p w14:paraId="24EC98D8" w14:textId="77777777" w:rsidR="006857A9" w:rsidRDefault="00606FBE">
            <w:pPr>
              <w:pStyle w:val="TableParagraph"/>
              <w:spacing w:before="47" w:line="226" w:lineRule="exact"/>
              <w:ind w:right="223"/>
              <w:jc w:val="right"/>
              <w:rPr>
                <w:sz w:val="20"/>
              </w:rPr>
            </w:pPr>
            <w:r>
              <w:rPr>
                <w:sz w:val="20"/>
              </w:rPr>
              <w:t>-</w:t>
            </w:r>
          </w:p>
        </w:tc>
        <w:tc>
          <w:tcPr>
            <w:tcW w:w="1910" w:type="dxa"/>
          </w:tcPr>
          <w:p w14:paraId="23B06F7C" w14:textId="77777777" w:rsidR="006857A9" w:rsidRDefault="00606FBE">
            <w:pPr>
              <w:pStyle w:val="TableParagraph"/>
              <w:spacing w:before="47" w:line="226" w:lineRule="exact"/>
              <w:ind w:right="556"/>
              <w:jc w:val="right"/>
              <w:rPr>
                <w:sz w:val="20"/>
              </w:rPr>
            </w:pPr>
            <w:r>
              <w:rPr>
                <w:spacing w:val="-2"/>
                <w:sz w:val="20"/>
              </w:rPr>
              <w:t>(137)</w:t>
            </w:r>
          </w:p>
        </w:tc>
        <w:tc>
          <w:tcPr>
            <w:tcW w:w="1579" w:type="dxa"/>
          </w:tcPr>
          <w:p w14:paraId="42B1B9CB" w14:textId="77777777" w:rsidR="006857A9" w:rsidRDefault="00606FBE">
            <w:pPr>
              <w:pStyle w:val="TableParagraph"/>
              <w:spacing w:before="47" w:line="226" w:lineRule="exact"/>
              <w:ind w:right="72"/>
              <w:jc w:val="right"/>
              <w:rPr>
                <w:sz w:val="20"/>
              </w:rPr>
            </w:pPr>
            <w:r>
              <w:rPr>
                <w:spacing w:val="-2"/>
                <w:sz w:val="20"/>
              </w:rPr>
              <w:t>1.359</w:t>
            </w:r>
          </w:p>
        </w:tc>
      </w:tr>
      <w:tr w:rsidR="006857A9" w14:paraId="6E743C9C" w14:textId="77777777">
        <w:trPr>
          <w:trHeight w:val="266"/>
        </w:trPr>
        <w:tc>
          <w:tcPr>
            <w:tcW w:w="3268" w:type="dxa"/>
          </w:tcPr>
          <w:p w14:paraId="0132B2EB" w14:textId="77777777" w:rsidR="006857A9" w:rsidRDefault="00606FBE">
            <w:pPr>
              <w:pStyle w:val="TableParagraph"/>
              <w:spacing w:before="8"/>
              <w:ind w:left="76"/>
              <w:rPr>
                <w:sz w:val="20"/>
              </w:rPr>
            </w:pPr>
            <w:r>
              <w:rPr>
                <w:sz w:val="20"/>
              </w:rPr>
              <w:t>Máquinas</w:t>
            </w:r>
            <w:r>
              <w:rPr>
                <w:spacing w:val="-7"/>
                <w:sz w:val="20"/>
              </w:rPr>
              <w:t xml:space="preserve"> </w:t>
            </w:r>
            <w:r>
              <w:rPr>
                <w:sz w:val="20"/>
              </w:rPr>
              <w:t>e</w:t>
            </w:r>
            <w:r>
              <w:rPr>
                <w:spacing w:val="-8"/>
                <w:sz w:val="20"/>
              </w:rPr>
              <w:t xml:space="preserve"> </w:t>
            </w:r>
            <w:r>
              <w:rPr>
                <w:spacing w:val="-2"/>
                <w:sz w:val="20"/>
              </w:rPr>
              <w:t>equipamentos</w:t>
            </w:r>
          </w:p>
        </w:tc>
        <w:tc>
          <w:tcPr>
            <w:tcW w:w="1882" w:type="dxa"/>
          </w:tcPr>
          <w:p w14:paraId="11068723" w14:textId="77777777" w:rsidR="006857A9" w:rsidRDefault="00606FBE">
            <w:pPr>
              <w:pStyle w:val="TableParagraph"/>
              <w:spacing w:before="32" w:line="214" w:lineRule="exact"/>
              <w:ind w:right="327"/>
              <w:jc w:val="right"/>
              <w:rPr>
                <w:sz w:val="20"/>
              </w:rPr>
            </w:pPr>
            <w:r>
              <w:rPr>
                <w:spacing w:val="-5"/>
                <w:sz w:val="20"/>
              </w:rPr>
              <w:t>86</w:t>
            </w:r>
          </w:p>
        </w:tc>
        <w:tc>
          <w:tcPr>
            <w:tcW w:w="1292" w:type="dxa"/>
          </w:tcPr>
          <w:p w14:paraId="427B122C" w14:textId="77777777" w:rsidR="006857A9" w:rsidRDefault="00606FBE">
            <w:pPr>
              <w:pStyle w:val="TableParagraph"/>
              <w:spacing w:before="32" w:line="214" w:lineRule="exact"/>
              <w:ind w:right="223"/>
              <w:jc w:val="right"/>
              <w:rPr>
                <w:sz w:val="20"/>
              </w:rPr>
            </w:pPr>
            <w:r>
              <w:rPr>
                <w:sz w:val="20"/>
              </w:rPr>
              <w:t>-</w:t>
            </w:r>
          </w:p>
        </w:tc>
        <w:tc>
          <w:tcPr>
            <w:tcW w:w="1910" w:type="dxa"/>
          </w:tcPr>
          <w:p w14:paraId="0674F9C4" w14:textId="77777777" w:rsidR="006857A9" w:rsidRDefault="00606FBE">
            <w:pPr>
              <w:pStyle w:val="TableParagraph"/>
              <w:spacing w:before="32" w:line="214" w:lineRule="exact"/>
              <w:ind w:right="554"/>
              <w:jc w:val="right"/>
              <w:rPr>
                <w:sz w:val="20"/>
              </w:rPr>
            </w:pPr>
            <w:r>
              <w:rPr>
                <w:spacing w:val="-5"/>
                <w:sz w:val="20"/>
              </w:rPr>
              <w:t>(8)</w:t>
            </w:r>
          </w:p>
        </w:tc>
        <w:tc>
          <w:tcPr>
            <w:tcW w:w="1579" w:type="dxa"/>
          </w:tcPr>
          <w:p w14:paraId="509E92D8" w14:textId="77777777" w:rsidR="006857A9" w:rsidRDefault="00606FBE">
            <w:pPr>
              <w:pStyle w:val="TableParagraph"/>
              <w:spacing w:before="32" w:line="214" w:lineRule="exact"/>
              <w:ind w:right="72"/>
              <w:jc w:val="right"/>
              <w:rPr>
                <w:sz w:val="20"/>
              </w:rPr>
            </w:pPr>
            <w:r>
              <w:rPr>
                <w:spacing w:val="-5"/>
                <w:sz w:val="20"/>
              </w:rPr>
              <w:t>78</w:t>
            </w:r>
          </w:p>
        </w:tc>
      </w:tr>
      <w:tr w:rsidR="006857A9" w14:paraId="587DA529" w14:textId="77777777">
        <w:trPr>
          <w:trHeight w:val="242"/>
        </w:trPr>
        <w:tc>
          <w:tcPr>
            <w:tcW w:w="3268" w:type="dxa"/>
          </w:tcPr>
          <w:p w14:paraId="7C462C32" w14:textId="77777777" w:rsidR="006857A9" w:rsidRDefault="00606FBE">
            <w:pPr>
              <w:pStyle w:val="TableParagraph"/>
              <w:spacing w:line="222" w:lineRule="exact"/>
              <w:ind w:left="76"/>
              <w:rPr>
                <w:sz w:val="20"/>
              </w:rPr>
            </w:pPr>
            <w:r>
              <w:rPr>
                <w:sz w:val="20"/>
              </w:rPr>
              <w:t>Equipamentos</w:t>
            </w:r>
            <w:r>
              <w:rPr>
                <w:spacing w:val="-10"/>
                <w:sz w:val="20"/>
              </w:rPr>
              <w:t xml:space="preserve"> </w:t>
            </w:r>
            <w:r>
              <w:rPr>
                <w:sz w:val="20"/>
              </w:rPr>
              <w:t>de</w:t>
            </w:r>
            <w:r>
              <w:rPr>
                <w:spacing w:val="-11"/>
                <w:sz w:val="20"/>
              </w:rPr>
              <w:t xml:space="preserve"> </w:t>
            </w:r>
            <w:r>
              <w:rPr>
                <w:spacing w:val="-2"/>
                <w:sz w:val="20"/>
              </w:rPr>
              <w:t>informática</w:t>
            </w:r>
          </w:p>
        </w:tc>
        <w:tc>
          <w:tcPr>
            <w:tcW w:w="1882" w:type="dxa"/>
          </w:tcPr>
          <w:p w14:paraId="2B1A805D" w14:textId="77777777" w:rsidR="006857A9" w:rsidRDefault="00606FBE">
            <w:pPr>
              <w:pStyle w:val="TableParagraph"/>
              <w:spacing w:line="222" w:lineRule="exact"/>
              <w:ind w:right="325"/>
              <w:jc w:val="right"/>
              <w:rPr>
                <w:sz w:val="20"/>
              </w:rPr>
            </w:pPr>
            <w:r>
              <w:rPr>
                <w:spacing w:val="-2"/>
                <w:sz w:val="20"/>
              </w:rPr>
              <w:t>3.629</w:t>
            </w:r>
          </w:p>
        </w:tc>
        <w:tc>
          <w:tcPr>
            <w:tcW w:w="1292" w:type="dxa"/>
          </w:tcPr>
          <w:p w14:paraId="32BB2F8D" w14:textId="77777777" w:rsidR="006857A9" w:rsidRDefault="00606FBE">
            <w:pPr>
              <w:pStyle w:val="TableParagraph"/>
              <w:spacing w:line="222" w:lineRule="exact"/>
              <w:ind w:right="225"/>
              <w:jc w:val="right"/>
              <w:rPr>
                <w:sz w:val="20"/>
              </w:rPr>
            </w:pPr>
            <w:r>
              <w:rPr>
                <w:spacing w:val="-5"/>
                <w:sz w:val="20"/>
              </w:rPr>
              <w:t>583</w:t>
            </w:r>
          </w:p>
        </w:tc>
        <w:tc>
          <w:tcPr>
            <w:tcW w:w="1910" w:type="dxa"/>
          </w:tcPr>
          <w:p w14:paraId="521BFDCD" w14:textId="77777777" w:rsidR="006857A9" w:rsidRDefault="00606FBE">
            <w:pPr>
              <w:pStyle w:val="TableParagraph"/>
              <w:spacing w:line="222" w:lineRule="exact"/>
              <w:ind w:right="556"/>
              <w:jc w:val="right"/>
              <w:rPr>
                <w:sz w:val="20"/>
              </w:rPr>
            </w:pPr>
            <w:r>
              <w:rPr>
                <w:spacing w:val="-2"/>
                <w:sz w:val="20"/>
              </w:rPr>
              <w:t>(740)</w:t>
            </w:r>
          </w:p>
        </w:tc>
        <w:tc>
          <w:tcPr>
            <w:tcW w:w="1579" w:type="dxa"/>
          </w:tcPr>
          <w:p w14:paraId="16E4898D" w14:textId="77777777" w:rsidR="006857A9" w:rsidRDefault="00606FBE">
            <w:pPr>
              <w:pStyle w:val="TableParagraph"/>
              <w:spacing w:line="222" w:lineRule="exact"/>
              <w:ind w:right="72"/>
              <w:jc w:val="right"/>
              <w:rPr>
                <w:sz w:val="20"/>
              </w:rPr>
            </w:pPr>
            <w:r>
              <w:rPr>
                <w:spacing w:val="-2"/>
                <w:sz w:val="20"/>
              </w:rPr>
              <w:t>3.472</w:t>
            </w:r>
          </w:p>
        </w:tc>
      </w:tr>
      <w:tr w:rsidR="006857A9" w14:paraId="6A5E525B" w14:textId="77777777">
        <w:trPr>
          <w:trHeight w:val="263"/>
        </w:trPr>
        <w:tc>
          <w:tcPr>
            <w:tcW w:w="3268" w:type="dxa"/>
            <w:tcBorders>
              <w:bottom w:val="single" w:sz="4" w:space="0" w:color="000000"/>
            </w:tcBorders>
          </w:tcPr>
          <w:p w14:paraId="673605E9" w14:textId="77777777" w:rsidR="006857A9" w:rsidRDefault="00606FBE">
            <w:pPr>
              <w:pStyle w:val="TableParagraph"/>
              <w:spacing w:before="8"/>
              <w:ind w:left="76"/>
              <w:rPr>
                <w:sz w:val="20"/>
              </w:rPr>
            </w:pPr>
            <w:r>
              <w:rPr>
                <w:sz w:val="20"/>
              </w:rPr>
              <w:t>Móveis</w:t>
            </w:r>
            <w:r>
              <w:rPr>
                <w:spacing w:val="-6"/>
                <w:sz w:val="20"/>
              </w:rPr>
              <w:t xml:space="preserve"> </w:t>
            </w:r>
            <w:r>
              <w:rPr>
                <w:sz w:val="20"/>
              </w:rPr>
              <w:t>e</w:t>
            </w:r>
            <w:r>
              <w:rPr>
                <w:spacing w:val="-5"/>
                <w:sz w:val="20"/>
              </w:rPr>
              <w:t xml:space="preserve"> </w:t>
            </w:r>
            <w:r>
              <w:rPr>
                <w:spacing w:val="-2"/>
                <w:sz w:val="20"/>
              </w:rPr>
              <w:t>utensílios</w:t>
            </w:r>
          </w:p>
        </w:tc>
        <w:tc>
          <w:tcPr>
            <w:tcW w:w="1882" w:type="dxa"/>
            <w:tcBorders>
              <w:bottom w:val="single" w:sz="4" w:space="0" w:color="000000"/>
            </w:tcBorders>
          </w:tcPr>
          <w:p w14:paraId="1E8DAAB1" w14:textId="77777777" w:rsidR="006857A9" w:rsidRDefault="00606FBE">
            <w:pPr>
              <w:pStyle w:val="TableParagraph"/>
              <w:spacing w:before="32" w:line="211" w:lineRule="exact"/>
              <w:ind w:right="327"/>
              <w:jc w:val="right"/>
              <w:rPr>
                <w:sz w:val="20"/>
              </w:rPr>
            </w:pPr>
            <w:r>
              <w:rPr>
                <w:spacing w:val="-5"/>
                <w:sz w:val="20"/>
              </w:rPr>
              <w:t>658</w:t>
            </w:r>
          </w:p>
        </w:tc>
        <w:tc>
          <w:tcPr>
            <w:tcW w:w="1292" w:type="dxa"/>
            <w:tcBorders>
              <w:bottom w:val="single" w:sz="4" w:space="0" w:color="000000"/>
            </w:tcBorders>
          </w:tcPr>
          <w:p w14:paraId="3BDA031F" w14:textId="77777777" w:rsidR="006857A9" w:rsidRDefault="00606FBE">
            <w:pPr>
              <w:pStyle w:val="TableParagraph"/>
              <w:spacing w:before="32" w:line="211" w:lineRule="exact"/>
              <w:ind w:right="222"/>
              <w:jc w:val="right"/>
              <w:rPr>
                <w:sz w:val="20"/>
              </w:rPr>
            </w:pPr>
            <w:r>
              <w:rPr>
                <w:spacing w:val="-10"/>
                <w:sz w:val="20"/>
              </w:rPr>
              <w:t>9</w:t>
            </w:r>
          </w:p>
        </w:tc>
        <w:tc>
          <w:tcPr>
            <w:tcW w:w="1910" w:type="dxa"/>
            <w:tcBorders>
              <w:bottom w:val="single" w:sz="4" w:space="0" w:color="000000"/>
            </w:tcBorders>
          </w:tcPr>
          <w:p w14:paraId="35B6864B" w14:textId="77777777" w:rsidR="006857A9" w:rsidRDefault="00606FBE">
            <w:pPr>
              <w:pStyle w:val="TableParagraph"/>
              <w:spacing w:before="32" w:line="211" w:lineRule="exact"/>
              <w:ind w:right="554"/>
              <w:jc w:val="right"/>
              <w:rPr>
                <w:sz w:val="20"/>
              </w:rPr>
            </w:pPr>
            <w:r>
              <w:rPr>
                <w:spacing w:val="-4"/>
                <w:sz w:val="20"/>
              </w:rPr>
              <w:t>(49)</w:t>
            </w:r>
          </w:p>
        </w:tc>
        <w:tc>
          <w:tcPr>
            <w:tcW w:w="1579" w:type="dxa"/>
            <w:tcBorders>
              <w:bottom w:val="single" w:sz="4" w:space="0" w:color="000000"/>
            </w:tcBorders>
          </w:tcPr>
          <w:p w14:paraId="364AB068" w14:textId="77777777" w:rsidR="006857A9" w:rsidRDefault="00606FBE">
            <w:pPr>
              <w:pStyle w:val="TableParagraph"/>
              <w:spacing w:before="32" w:line="211" w:lineRule="exact"/>
              <w:ind w:right="72"/>
              <w:jc w:val="right"/>
              <w:rPr>
                <w:sz w:val="20"/>
              </w:rPr>
            </w:pPr>
            <w:r>
              <w:rPr>
                <w:spacing w:val="-5"/>
                <w:sz w:val="20"/>
              </w:rPr>
              <w:t>618</w:t>
            </w:r>
          </w:p>
        </w:tc>
      </w:tr>
      <w:tr w:rsidR="006857A9" w14:paraId="04FDB370" w14:textId="77777777">
        <w:trPr>
          <w:trHeight w:val="278"/>
        </w:trPr>
        <w:tc>
          <w:tcPr>
            <w:tcW w:w="3268" w:type="dxa"/>
            <w:tcBorders>
              <w:top w:val="single" w:sz="4" w:space="0" w:color="000000"/>
              <w:bottom w:val="single" w:sz="4" w:space="0" w:color="000000"/>
            </w:tcBorders>
          </w:tcPr>
          <w:p w14:paraId="3F8A5F53" w14:textId="77777777" w:rsidR="006857A9" w:rsidRDefault="00606FBE">
            <w:pPr>
              <w:pStyle w:val="TableParagraph"/>
              <w:spacing w:before="23"/>
              <w:ind w:left="76"/>
              <w:rPr>
                <w:rFonts w:ascii="Arial"/>
                <w:b/>
                <w:sz w:val="20"/>
              </w:rPr>
            </w:pPr>
            <w:r>
              <w:rPr>
                <w:rFonts w:ascii="Arial"/>
                <w:b/>
                <w:spacing w:val="-2"/>
                <w:sz w:val="20"/>
              </w:rPr>
              <w:t>Total</w:t>
            </w:r>
          </w:p>
        </w:tc>
        <w:tc>
          <w:tcPr>
            <w:tcW w:w="1882" w:type="dxa"/>
            <w:tcBorders>
              <w:top w:val="single" w:sz="4" w:space="0" w:color="000000"/>
              <w:bottom w:val="single" w:sz="4" w:space="0" w:color="000000"/>
            </w:tcBorders>
          </w:tcPr>
          <w:p w14:paraId="3A77CD11" w14:textId="77777777" w:rsidR="006857A9" w:rsidRDefault="00606FBE">
            <w:pPr>
              <w:pStyle w:val="TableParagraph"/>
              <w:spacing w:before="47" w:line="211" w:lineRule="exact"/>
              <w:ind w:right="327"/>
              <w:jc w:val="right"/>
              <w:rPr>
                <w:rFonts w:ascii="Arial"/>
                <w:b/>
                <w:sz w:val="20"/>
              </w:rPr>
            </w:pPr>
            <w:r>
              <w:rPr>
                <w:rFonts w:ascii="Arial"/>
                <w:b/>
                <w:spacing w:val="-2"/>
                <w:sz w:val="20"/>
              </w:rPr>
              <w:t>5.869</w:t>
            </w:r>
          </w:p>
        </w:tc>
        <w:tc>
          <w:tcPr>
            <w:tcW w:w="1292" w:type="dxa"/>
            <w:tcBorders>
              <w:top w:val="single" w:sz="4" w:space="0" w:color="000000"/>
              <w:bottom w:val="single" w:sz="4" w:space="0" w:color="000000"/>
            </w:tcBorders>
          </w:tcPr>
          <w:p w14:paraId="2102DDD1" w14:textId="77777777" w:rsidR="006857A9" w:rsidRDefault="00606FBE">
            <w:pPr>
              <w:pStyle w:val="TableParagraph"/>
              <w:spacing w:before="47" w:line="211" w:lineRule="exact"/>
              <w:ind w:right="225"/>
              <w:jc w:val="right"/>
              <w:rPr>
                <w:rFonts w:ascii="Arial"/>
                <w:b/>
                <w:sz w:val="20"/>
              </w:rPr>
            </w:pPr>
            <w:r>
              <w:rPr>
                <w:rFonts w:ascii="Arial"/>
                <w:b/>
                <w:spacing w:val="-5"/>
                <w:sz w:val="20"/>
              </w:rPr>
              <w:t>592</w:t>
            </w:r>
          </w:p>
        </w:tc>
        <w:tc>
          <w:tcPr>
            <w:tcW w:w="1910" w:type="dxa"/>
            <w:tcBorders>
              <w:top w:val="single" w:sz="4" w:space="0" w:color="000000"/>
              <w:bottom w:val="single" w:sz="4" w:space="0" w:color="000000"/>
            </w:tcBorders>
          </w:tcPr>
          <w:p w14:paraId="06047033" w14:textId="77777777" w:rsidR="006857A9" w:rsidRDefault="00606FBE">
            <w:pPr>
              <w:pStyle w:val="TableParagraph"/>
              <w:spacing w:before="47" w:line="211" w:lineRule="exact"/>
              <w:ind w:right="556"/>
              <w:jc w:val="right"/>
              <w:rPr>
                <w:rFonts w:ascii="Arial"/>
                <w:b/>
                <w:sz w:val="20"/>
              </w:rPr>
            </w:pPr>
            <w:r>
              <w:rPr>
                <w:rFonts w:ascii="Arial"/>
                <w:b/>
                <w:spacing w:val="-2"/>
                <w:sz w:val="20"/>
              </w:rPr>
              <w:t>(934)</w:t>
            </w:r>
          </w:p>
        </w:tc>
        <w:tc>
          <w:tcPr>
            <w:tcW w:w="1579" w:type="dxa"/>
            <w:tcBorders>
              <w:top w:val="single" w:sz="4" w:space="0" w:color="000000"/>
              <w:bottom w:val="single" w:sz="4" w:space="0" w:color="000000"/>
            </w:tcBorders>
          </w:tcPr>
          <w:p w14:paraId="7350FCC3" w14:textId="77777777" w:rsidR="006857A9" w:rsidRDefault="00606FBE">
            <w:pPr>
              <w:pStyle w:val="TableParagraph"/>
              <w:spacing w:before="47" w:line="211" w:lineRule="exact"/>
              <w:ind w:right="72"/>
              <w:jc w:val="right"/>
              <w:rPr>
                <w:rFonts w:ascii="Arial"/>
                <w:b/>
                <w:sz w:val="20"/>
              </w:rPr>
            </w:pPr>
            <w:r>
              <w:rPr>
                <w:rFonts w:ascii="Arial"/>
                <w:b/>
                <w:spacing w:val="-2"/>
                <w:sz w:val="20"/>
              </w:rPr>
              <w:t>5.527</w:t>
            </w:r>
          </w:p>
        </w:tc>
      </w:tr>
    </w:tbl>
    <w:p w14:paraId="13D98710" w14:textId="77777777" w:rsidR="006857A9" w:rsidRDefault="006857A9">
      <w:pPr>
        <w:pStyle w:val="Corpodetexto"/>
      </w:pPr>
    </w:p>
    <w:p w14:paraId="1B1F2D35" w14:textId="77777777" w:rsidR="006857A9" w:rsidRDefault="006857A9">
      <w:pPr>
        <w:pStyle w:val="Corpodetexto"/>
        <w:spacing w:before="187"/>
      </w:pPr>
    </w:p>
    <w:p w14:paraId="16160D2B" w14:textId="77777777" w:rsidR="006857A9" w:rsidRDefault="00606FBE">
      <w:pPr>
        <w:pStyle w:val="Ttulo3"/>
        <w:numPr>
          <w:ilvl w:val="0"/>
          <w:numId w:val="11"/>
        </w:numPr>
        <w:tabs>
          <w:tab w:val="left" w:pos="569"/>
        </w:tabs>
        <w:spacing w:before="1"/>
        <w:ind w:left="569" w:hanging="425"/>
      </w:pPr>
      <w:r>
        <w:t>DIREITO</w:t>
      </w:r>
      <w:r>
        <w:rPr>
          <w:spacing w:val="-4"/>
        </w:rPr>
        <w:t xml:space="preserve"> </w:t>
      </w:r>
      <w:r>
        <w:t>DE</w:t>
      </w:r>
      <w:r>
        <w:rPr>
          <w:spacing w:val="-5"/>
        </w:rPr>
        <w:t xml:space="preserve"> </w:t>
      </w:r>
      <w:r>
        <w:t>USO</w:t>
      </w:r>
      <w:r>
        <w:rPr>
          <w:spacing w:val="-4"/>
        </w:rPr>
        <w:t xml:space="preserve"> </w:t>
      </w:r>
      <w:r>
        <w:t>E</w:t>
      </w:r>
      <w:r>
        <w:rPr>
          <w:spacing w:val="-3"/>
        </w:rPr>
        <w:t xml:space="preserve"> </w:t>
      </w:r>
      <w:r>
        <w:t>PASSIVO</w:t>
      </w:r>
      <w:r>
        <w:rPr>
          <w:spacing w:val="-4"/>
        </w:rPr>
        <w:t xml:space="preserve"> </w:t>
      </w:r>
      <w:r>
        <w:t>DE</w:t>
      </w:r>
      <w:r>
        <w:rPr>
          <w:spacing w:val="-3"/>
        </w:rPr>
        <w:t xml:space="preserve"> </w:t>
      </w:r>
      <w:r>
        <w:rPr>
          <w:spacing w:val="-2"/>
        </w:rPr>
        <w:t>ARRENDAMENTO</w:t>
      </w:r>
    </w:p>
    <w:p w14:paraId="6703E5F6" w14:textId="77777777" w:rsidR="006857A9" w:rsidRDefault="00606FBE">
      <w:pPr>
        <w:pStyle w:val="Corpodetexto"/>
        <w:spacing w:before="228"/>
        <w:ind w:left="144" w:right="424"/>
        <w:jc w:val="both"/>
      </w:pPr>
      <w:r>
        <w:t>A</w:t>
      </w:r>
      <w:r>
        <w:rPr>
          <w:spacing w:val="-2"/>
        </w:rPr>
        <w:t xml:space="preserve"> </w:t>
      </w:r>
      <w:r>
        <w:t>Companhia analisou</w:t>
      </w:r>
      <w:r>
        <w:rPr>
          <w:spacing w:val="-2"/>
        </w:rPr>
        <w:t xml:space="preserve"> </w:t>
      </w:r>
      <w:r>
        <w:t>todos</w:t>
      </w:r>
      <w:r>
        <w:rPr>
          <w:spacing w:val="-1"/>
        </w:rPr>
        <w:t xml:space="preserve"> </w:t>
      </w:r>
      <w:r>
        <w:t>os</w:t>
      </w:r>
      <w:r>
        <w:rPr>
          <w:spacing w:val="-1"/>
        </w:rPr>
        <w:t xml:space="preserve"> </w:t>
      </w:r>
      <w:r>
        <w:t>contratos</w:t>
      </w:r>
      <w:r>
        <w:rPr>
          <w:spacing w:val="-1"/>
        </w:rPr>
        <w:t xml:space="preserve"> </w:t>
      </w:r>
      <w:r>
        <w:t>de aluguel de imóveis</w:t>
      </w:r>
      <w:r>
        <w:rPr>
          <w:spacing w:val="-1"/>
        </w:rPr>
        <w:t xml:space="preserve"> </w:t>
      </w:r>
      <w:r>
        <w:t>ativos,</w:t>
      </w:r>
      <w:r>
        <w:rPr>
          <w:spacing w:val="-2"/>
        </w:rPr>
        <w:t xml:space="preserve"> </w:t>
      </w:r>
      <w:r>
        <w:t>que</w:t>
      </w:r>
      <w:r>
        <w:rPr>
          <w:spacing w:val="-3"/>
        </w:rPr>
        <w:t xml:space="preserve"> </w:t>
      </w:r>
      <w:r>
        <w:t>transferem</w:t>
      </w:r>
      <w:r>
        <w:rPr>
          <w:spacing w:val="-2"/>
        </w:rPr>
        <w:t xml:space="preserve"> </w:t>
      </w:r>
      <w:r>
        <w:t>substancialmente</w:t>
      </w:r>
      <w:r>
        <w:rPr>
          <w:spacing w:val="-2"/>
        </w:rPr>
        <w:t xml:space="preserve"> </w:t>
      </w:r>
      <w:r>
        <w:t>todos os riscos e benefícios sobre o ativo objeto do arrendamento. Em 30/06/2026, a EPE mantinha um contrato de arrendamento de imóveis, localizados no Rio de Janeiro/RJ. Não houve novos contratos ou encerramentos no período. Para os arrendamentos mercantis em que a Companhia é a arrendatária, ativos e passivos são reconhecidos a valor presente dos pagamentos mínimos dos contratos de locação, utilizando-se a taxa de desconto de 5,00% a.a.</w:t>
      </w:r>
    </w:p>
    <w:p w14:paraId="1B9A092D" w14:textId="77777777" w:rsidR="006857A9" w:rsidRDefault="006857A9">
      <w:pPr>
        <w:pStyle w:val="Corpodetexto"/>
        <w:spacing w:before="1"/>
      </w:pPr>
    </w:p>
    <w:p w14:paraId="7F5ED205" w14:textId="77777777" w:rsidR="006857A9" w:rsidRDefault="00606FBE">
      <w:pPr>
        <w:pStyle w:val="Corpodetexto"/>
        <w:ind w:left="144" w:right="428"/>
        <w:jc w:val="both"/>
      </w:pPr>
      <w:r>
        <w:t>Quanto à taxa de desconto, dada as características da EPE, não tem, objetivamente, parâmetros para calcular uma TIR (Taxa Interna de Retorno) nem uma taxa incremental, pois não é tomadora de recursos no mercado financeiro,</w:t>
      </w:r>
      <w:r>
        <w:rPr>
          <w:spacing w:val="-4"/>
        </w:rPr>
        <w:t xml:space="preserve"> </w:t>
      </w:r>
      <w:r>
        <w:t>não</w:t>
      </w:r>
      <w:r>
        <w:rPr>
          <w:spacing w:val="-5"/>
        </w:rPr>
        <w:t xml:space="preserve"> </w:t>
      </w:r>
      <w:r>
        <w:t>aplica</w:t>
      </w:r>
      <w:r>
        <w:rPr>
          <w:spacing w:val="-7"/>
        </w:rPr>
        <w:t xml:space="preserve"> </w:t>
      </w:r>
      <w:r>
        <w:t>caixa</w:t>
      </w:r>
      <w:r>
        <w:rPr>
          <w:spacing w:val="-5"/>
        </w:rPr>
        <w:t xml:space="preserve"> </w:t>
      </w:r>
      <w:r>
        <w:t>porque</w:t>
      </w:r>
      <w:r>
        <w:rPr>
          <w:spacing w:val="-5"/>
        </w:rPr>
        <w:t xml:space="preserve"> </w:t>
      </w:r>
      <w:r>
        <w:t>opera</w:t>
      </w:r>
      <w:r>
        <w:rPr>
          <w:spacing w:val="-4"/>
        </w:rPr>
        <w:t xml:space="preserve"> </w:t>
      </w:r>
      <w:r>
        <w:t>com</w:t>
      </w:r>
      <w:r>
        <w:rPr>
          <w:spacing w:val="-5"/>
        </w:rPr>
        <w:t xml:space="preserve"> </w:t>
      </w:r>
      <w:r>
        <w:t>dotação orçamentária</w:t>
      </w:r>
      <w:r>
        <w:rPr>
          <w:spacing w:val="-5"/>
        </w:rPr>
        <w:t xml:space="preserve"> </w:t>
      </w:r>
      <w:r>
        <w:t>do</w:t>
      </w:r>
      <w:r>
        <w:rPr>
          <w:spacing w:val="-5"/>
        </w:rPr>
        <w:t xml:space="preserve"> </w:t>
      </w:r>
      <w:r>
        <w:t>Governo</w:t>
      </w:r>
      <w:r>
        <w:rPr>
          <w:spacing w:val="-4"/>
        </w:rPr>
        <w:t xml:space="preserve"> </w:t>
      </w:r>
      <w:r>
        <w:t>Federal</w:t>
      </w:r>
      <w:r>
        <w:rPr>
          <w:spacing w:val="-5"/>
        </w:rPr>
        <w:t xml:space="preserve"> </w:t>
      </w:r>
      <w:r>
        <w:t>e</w:t>
      </w:r>
      <w:r>
        <w:rPr>
          <w:spacing w:val="-5"/>
        </w:rPr>
        <w:t xml:space="preserve"> </w:t>
      </w:r>
      <w:r>
        <w:t>não</w:t>
      </w:r>
      <w:r>
        <w:rPr>
          <w:spacing w:val="-5"/>
        </w:rPr>
        <w:t xml:space="preserve"> </w:t>
      </w:r>
      <w:r>
        <w:t>possui</w:t>
      </w:r>
      <w:r>
        <w:rPr>
          <w:spacing w:val="-5"/>
        </w:rPr>
        <w:t xml:space="preserve"> </w:t>
      </w:r>
      <w:r>
        <w:t>qualquer financiamento que não seja este aluguel de imóvel. Face a isto, a companhia buscou as seguintes opções:</w:t>
      </w:r>
    </w:p>
    <w:p w14:paraId="73ABFF60" w14:textId="77777777" w:rsidR="006857A9" w:rsidRDefault="006857A9">
      <w:pPr>
        <w:pStyle w:val="Corpodetexto"/>
      </w:pPr>
    </w:p>
    <w:p w14:paraId="287105EE" w14:textId="77777777" w:rsidR="006857A9" w:rsidRDefault="00606FBE">
      <w:pPr>
        <w:pStyle w:val="PargrafodaLista"/>
        <w:numPr>
          <w:ilvl w:val="0"/>
          <w:numId w:val="7"/>
        </w:numPr>
        <w:tabs>
          <w:tab w:val="left" w:pos="852"/>
        </w:tabs>
        <w:ind w:hanging="708"/>
        <w:rPr>
          <w:sz w:val="20"/>
        </w:rPr>
      </w:pPr>
      <w:r>
        <w:rPr>
          <w:sz w:val="20"/>
        </w:rPr>
        <w:t>Taxa</w:t>
      </w:r>
      <w:r>
        <w:rPr>
          <w:spacing w:val="-8"/>
          <w:sz w:val="20"/>
        </w:rPr>
        <w:t xml:space="preserve"> </w:t>
      </w:r>
      <w:r>
        <w:rPr>
          <w:sz w:val="20"/>
        </w:rPr>
        <w:t>do</w:t>
      </w:r>
      <w:r>
        <w:rPr>
          <w:spacing w:val="-7"/>
          <w:sz w:val="20"/>
        </w:rPr>
        <w:t xml:space="preserve"> </w:t>
      </w:r>
      <w:r>
        <w:rPr>
          <w:sz w:val="20"/>
        </w:rPr>
        <w:t>contrato</w:t>
      </w:r>
      <w:r>
        <w:rPr>
          <w:spacing w:val="-5"/>
          <w:sz w:val="20"/>
        </w:rPr>
        <w:t xml:space="preserve"> </w:t>
      </w:r>
      <w:r>
        <w:rPr>
          <w:spacing w:val="-2"/>
          <w:sz w:val="20"/>
        </w:rPr>
        <w:t>(IPCA);</w:t>
      </w:r>
    </w:p>
    <w:p w14:paraId="12FD3F46" w14:textId="77777777" w:rsidR="006857A9" w:rsidRDefault="00606FBE">
      <w:pPr>
        <w:pStyle w:val="PargrafodaLista"/>
        <w:numPr>
          <w:ilvl w:val="0"/>
          <w:numId w:val="7"/>
        </w:numPr>
        <w:tabs>
          <w:tab w:val="left" w:pos="852"/>
        </w:tabs>
        <w:ind w:hanging="708"/>
        <w:rPr>
          <w:sz w:val="20"/>
        </w:rPr>
      </w:pPr>
      <w:r>
        <w:rPr>
          <w:sz w:val="20"/>
        </w:rPr>
        <w:t>Previsão</w:t>
      </w:r>
      <w:r>
        <w:rPr>
          <w:spacing w:val="-8"/>
          <w:sz w:val="20"/>
        </w:rPr>
        <w:t xml:space="preserve"> </w:t>
      </w:r>
      <w:r>
        <w:rPr>
          <w:sz w:val="20"/>
        </w:rPr>
        <w:t>de</w:t>
      </w:r>
      <w:r>
        <w:rPr>
          <w:spacing w:val="-8"/>
          <w:sz w:val="20"/>
        </w:rPr>
        <w:t xml:space="preserve"> </w:t>
      </w:r>
      <w:r>
        <w:rPr>
          <w:sz w:val="20"/>
        </w:rPr>
        <w:t>inflação</w:t>
      </w:r>
      <w:r>
        <w:rPr>
          <w:spacing w:val="-9"/>
          <w:sz w:val="20"/>
        </w:rPr>
        <w:t xml:space="preserve"> </w:t>
      </w:r>
      <w:r>
        <w:rPr>
          <w:sz w:val="20"/>
        </w:rPr>
        <w:t>divulgada</w:t>
      </w:r>
      <w:r>
        <w:rPr>
          <w:spacing w:val="-7"/>
          <w:sz w:val="20"/>
        </w:rPr>
        <w:t xml:space="preserve"> </w:t>
      </w:r>
      <w:r>
        <w:rPr>
          <w:sz w:val="20"/>
        </w:rPr>
        <w:t>pelo</w:t>
      </w:r>
      <w:r>
        <w:rPr>
          <w:spacing w:val="-7"/>
          <w:sz w:val="20"/>
        </w:rPr>
        <w:t xml:space="preserve"> </w:t>
      </w:r>
      <w:r>
        <w:rPr>
          <w:sz w:val="20"/>
        </w:rPr>
        <w:t>Banco</w:t>
      </w:r>
      <w:r>
        <w:rPr>
          <w:spacing w:val="-7"/>
          <w:sz w:val="20"/>
        </w:rPr>
        <w:t xml:space="preserve"> </w:t>
      </w:r>
      <w:r>
        <w:rPr>
          <w:spacing w:val="-2"/>
          <w:sz w:val="20"/>
        </w:rPr>
        <w:t>Central.</w:t>
      </w:r>
    </w:p>
    <w:p w14:paraId="187122AB" w14:textId="77777777" w:rsidR="006857A9" w:rsidRDefault="006857A9">
      <w:pPr>
        <w:pStyle w:val="PargrafodaLista"/>
        <w:rPr>
          <w:sz w:val="20"/>
        </w:rPr>
        <w:sectPr w:rsidR="006857A9">
          <w:type w:val="continuous"/>
          <w:pgSz w:w="11910" w:h="16840"/>
          <w:pgMar w:top="1920" w:right="708" w:bottom="0" w:left="708" w:header="567" w:footer="293" w:gutter="0"/>
          <w:cols w:space="720"/>
        </w:sectPr>
      </w:pPr>
    </w:p>
    <w:p w14:paraId="474BC37A" w14:textId="77777777" w:rsidR="006857A9" w:rsidRDefault="00606FBE">
      <w:pPr>
        <w:pStyle w:val="Corpodetexto"/>
        <w:spacing w:before="26"/>
        <w:ind w:left="144" w:right="421"/>
        <w:jc w:val="both"/>
      </w:pPr>
      <w:r>
        <w:lastRenderedPageBreak/>
        <w:t>Quanto à base “inflação”, o Banco Central do Brasil, por meio do Conselho Monetário Nacional, estabeleceu a meta de inflação para o período de 2024 a 2026 em 3,00% ao ano, com intervalo de tolerância de 1,5 ponto percentual, o que corresponde a uma variação de 1,5% a 4,5%. Para fins de mensuração contábil, adota-se a taxa de 5,00% com base na média histórica recente do IPCA e com respaldo técnico da área contábil, considerando-se que tal premissa não gera impacto material nos valores dos contratos atualizad</w:t>
      </w:r>
      <w:r>
        <w:t xml:space="preserve">os </w:t>
      </w:r>
      <w:r>
        <w:rPr>
          <w:spacing w:val="-2"/>
        </w:rPr>
        <w:t>monetariamente.</w:t>
      </w:r>
    </w:p>
    <w:p w14:paraId="4096F27E" w14:textId="77777777" w:rsidR="006857A9" w:rsidRDefault="006857A9">
      <w:pPr>
        <w:pStyle w:val="Corpodetexto"/>
        <w:spacing w:before="1"/>
      </w:pPr>
    </w:p>
    <w:p w14:paraId="79E19713" w14:textId="77777777" w:rsidR="006857A9" w:rsidRDefault="00606FBE">
      <w:pPr>
        <w:pStyle w:val="Corpodetexto"/>
        <w:ind w:left="144" w:right="433"/>
        <w:jc w:val="both"/>
      </w:pPr>
      <w:r>
        <w:t>Foram</w:t>
      </w:r>
      <w:r>
        <w:rPr>
          <w:spacing w:val="-1"/>
        </w:rPr>
        <w:t xml:space="preserve"> </w:t>
      </w:r>
      <w:r>
        <w:t>considerados o prazo</w:t>
      </w:r>
      <w:r>
        <w:rPr>
          <w:spacing w:val="-1"/>
        </w:rPr>
        <w:t xml:space="preserve"> </w:t>
      </w:r>
      <w:r>
        <w:t>de</w:t>
      </w:r>
      <w:r>
        <w:rPr>
          <w:spacing w:val="-1"/>
        </w:rPr>
        <w:t xml:space="preserve"> </w:t>
      </w:r>
      <w:r>
        <w:t>arrendamento</w:t>
      </w:r>
      <w:r>
        <w:rPr>
          <w:spacing w:val="-1"/>
        </w:rPr>
        <w:t xml:space="preserve"> </w:t>
      </w:r>
      <w:r>
        <w:t>conforme</w:t>
      </w:r>
      <w:r>
        <w:rPr>
          <w:spacing w:val="-1"/>
        </w:rPr>
        <w:t xml:space="preserve"> </w:t>
      </w:r>
      <w:r>
        <w:t>vigência dos</w:t>
      </w:r>
      <w:r>
        <w:rPr>
          <w:spacing w:val="-1"/>
        </w:rPr>
        <w:t xml:space="preserve"> </w:t>
      </w:r>
      <w:r>
        <w:t>contratos de arrendamento (10 anos)</w:t>
      </w:r>
      <w:r>
        <w:rPr>
          <w:spacing w:val="-1"/>
        </w:rPr>
        <w:t xml:space="preserve"> </w:t>
      </w:r>
      <w:r>
        <w:t>e a intenção da Administração quanto ao prazo de permanência em cada imóvel.</w:t>
      </w:r>
    </w:p>
    <w:p w14:paraId="5E6DA2CB" w14:textId="77777777" w:rsidR="006857A9" w:rsidRDefault="00606FBE">
      <w:pPr>
        <w:pStyle w:val="Corpodetexto"/>
        <w:spacing w:before="1"/>
        <w:ind w:left="144" w:right="423"/>
        <w:jc w:val="both"/>
      </w:pPr>
      <w:r>
        <w:t>Como</w:t>
      </w:r>
      <w:r>
        <w:rPr>
          <w:spacing w:val="-1"/>
        </w:rPr>
        <w:t xml:space="preserve"> </w:t>
      </w:r>
      <w:r>
        <w:t>se</w:t>
      </w:r>
      <w:r>
        <w:rPr>
          <w:spacing w:val="-3"/>
        </w:rPr>
        <w:t xml:space="preserve"> </w:t>
      </w:r>
      <w:r>
        <w:t>trata</w:t>
      </w:r>
      <w:r>
        <w:rPr>
          <w:spacing w:val="-3"/>
        </w:rPr>
        <w:t xml:space="preserve"> </w:t>
      </w:r>
      <w:r>
        <w:t>de</w:t>
      </w:r>
      <w:r>
        <w:rPr>
          <w:spacing w:val="-3"/>
        </w:rPr>
        <w:t xml:space="preserve"> </w:t>
      </w:r>
      <w:r>
        <w:t>locação</w:t>
      </w:r>
      <w:r>
        <w:rPr>
          <w:spacing w:val="-2"/>
        </w:rPr>
        <w:t xml:space="preserve"> </w:t>
      </w:r>
      <w:r>
        <w:t>de</w:t>
      </w:r>
      <w:r>
        <w:rPr>
          <w:spacing w:val="-3"/>
        </w:rPr>
        <w:t xml:space="preserve"> </w:t>
      </w:r>
      <w:r>
        <w:t>imóvel,</w:t>
      </w:r>
      <w:r>
        <w:rPr>
          <w:spacing w:val="-3"/>
        </w:rPr>
        <w:t xml:space="preserve"> </w:t>
      </w:r>
      <w:r>
        <w:t>sem</w:t>
      </w:r>
      <w:r>
        <w:rPr>
          <w:spacing w:val="-1"/>
        </w:rPr>
        <w:t xml:space="preserve"> </w:t>
      </w:r>
      <w:r>
        <w:t>intenção</w:t>
      </w:r>
      <w:r>
        <w:rPr>
          <w:spacing w:val="-3"/>
        </w:rPr>
        <w:t xml:space="preserve"> </w:t>
      </w:r>
      <w:r>
        <w:t>de</w:t>
      </w:r>
      <w:r>
        <w:rPr>
          <w:spacing w:val="-1"/>
        </w:rPr>
        <w:t xml:space="preserve"> </w:t>
      </w:r>
      <w:r>
        <w:t>compra,</w:t>
      </w:r>
      <w:r>
        <w:rPr>
          <w:spacing w:val="-1"/>
        </w:rPr>
        <w:t xml:space="preserve"> </w:t>
      </w:r>
      <w:r>
        <w:t>o</w:t>
      </w:r>
      <w:r>
        <w:rPr>
          <w:spacing w:val="-3"/>
        </w:rPr>
        <w:t xml:space="preserve"> </w:t>
      </w:r>
      <w:r>
        <w:t>ativo</w:t>
      </w:r>
      <w:r>
        <w:rPr>
          <w:spacing w:val="-1"/>
        </w:rPr>
        <w:t xml:space="preserve"> </w:t>
      </w:r>
      <w:r>
        <w:t>arrendado, pelo</w:t>
      </w:r>
      <w:r>
        <w:rPr>
          <w:spacing w:val="-3"/>
        </w:rPr>
        <w:t xml:space="preserve"> </w:t>
      </w:r>
      <w:r>
        <w:t>método</w:t>
      </w:r>
      <w:r>
        <w:rPr>
          <w:spacing w:val="-1"/>
        </w:rPr>
        <w:t xml:space="preserve"> </w:t>
      </w:r>
      <w:r>
        <w:t>linear,</w:t>
      </w:r>
      <w:r>
        <w:rPr>
          <w:spacing w:val="-1"/>
        </w:rPr>
        <w:t xml:space="preserve"> </w:t>
      </w:r>
      <w:r>
        <w:t>de</w:t>
      </w:r>
      <w:r>
        <w:rPr>
          <w:spacing w:val="-2"/>
        </w:rPr>
        <w:t xml:space="preserve"> </w:t>
      </w:r>
      <w:r>
        <w:t>acordo com prazo do contrato.</w:t>
      </w:r>
    </w:p>
    <w:p w14:paraId="2F0B3F5B" w14:textId="77777777" w:rsidR="006857A9" w:rsidRDefault="006857A9">
      <w:pPr>
        <w:pStyle w:val="Corpodetexto"/>
        <w:spacing w:before="229"/>
      </w:pPr>
    </w:p>
    <w:p w14:paraId="5D8A5854" w14:textId="77777777" w:rsidR="006857A9" w:rsidRDefault="00606FBE">
      <w:pPr>
        <w:pStyle w:val="Ttulo3"/>
        <w:ind w:left="144" w:firstLine="0"/>
      </w:pPr>
      <w:r>
        <w:t>A)</w:t>
      </w:r>
      <w:r>
        <w:rPr>
          <w:spacing w:val="-7"/>
        </w:rPr>
        <w:t xml:space="preserve"> </w:t>
      </w:r>
      <w:r>
        <w:t>MOVIMENTAÇÃO</w:t>
      </w:r>
      <w:r>
        <w:rPr>
          <w:spacing w:val="-6"/>
        </w:rPr>
        <w:t xml:space="preserve"> </w:t>
      </w:r>
      <w:r>
        <w:t>DO</w:t>
      </w:r>
      <w:r>
        <w:rPr>
          <w:spacing w:val="-5"/>
        </w:rPr>
        <w:t xml:space="preserve"> </w:t>
      </w:r>
      <w:r>
        <w:rPr>
          <w:spacing w:val="-2"/>
        </w:rPr>
        <w:t>ATIVO</w:t>
      </w:r>
    </w:p>
    <w:p w14:paraId="1F6B794A" w14:textId="77777777" w:rsidR="006857A9" w:rsidRDefault="006857A9">
      <w:pPr>
        <w:pStyle w:val="Corpodetexto"/>
        <w:spacing w:before="27" w:after="1"/>
        <w:rPr>
          <w:rFonts w:ascii="Arial"/>
          <w:b/>
        </w:rPr>
      </w:pPr>
    </w:p>
    <w:tbl>
      <w:tblPr>
        <w:tblStyle w:val="TableNormal"/>
        <w:tblW w:w="0" w:type="auto"/>
        <w:tblInd w:w="144" w:type="dxa"/>
        <w:tblLayout w:type="fixed"/>
        <w:tblLook w:val="01E0" w:firstRow="1" w:lastRow="1" w:firstColumn="1" w:lastColumn="1" w:noHBand="0" w:noVBand="0"/>
      </w:tblPr>
      <w:tblGrid>
        <w:gridCol w:w="2886"/>
        <w:gridCol w:w="2067"/>
        <w:gridCol w:w="1970"/>
        <w:gridCol w:w="1698"/>
        <w:gridCol w:w="1309"/>
      </w:tblGrid>
      <w:tr w:rsidR="006857A9" w14:paraId="31772901" w14:textId="77777777">
        <w:trPr>
          <w:trHeight w:val="513"/>
        </w:trPr>
        <w:tc>
          <w:tcPr>
            <w:tcW w:w="2886" w:type="dxa"/>
          </w:tcPr>
          <w:p w14:paraId="7918DF80" w14:textId="77777777" w:rsidR="006857A9" w:rsidRDefault="006857A9">
            <w:pPr>
              <w:pStyle w:val="TableParagraph"/>
              <w:spacing w:before="29"/>
              <w:rPr>
                <w:rFonts w:ascii="Arial"/>
                <w:b/>
                <w:sz w:val="20"/>
              </w:rPr>
            </w:pPr>
          </w:p>
          <w:p w14:paraId="4A43269D" w14:textId="77777777" w:rsidR="006857A9" w:rsidRDefault="00606FBE">
            <w:pPr>
              <w:pStyle w:val="TableParagraph"/>
              <w:ind w:left="132"/>
              <w:rPr>
                <w:rFonts w:ascii="Arial" w:hAnsi="Arial"/>
                <w:b/>
                <w:sz w:val="20"/>
              </w:rPr>
            </w:pPr>
            <w:r>
              <w:rPr>
                <w:rFonts w:ascii="Arial" w:hAnsi="Arial"/>
                <w:b/>
                <w:spacing w:val="-2"/>
                <w:sz w:val="20"/>
              </w:rPr>
              <w:t>Descrição</w:t>
            </w:r>
          </w:p>
        </w:tc>
        <w:tc>
          <w:tcPr>
            <w:tcW w:w="2067" w:type="dxa"/>
          </w:tcPr>
          <w:p w14:paraId="0D2D2B48" w14:textId="77777777" w:rsidR="006857A9" w:rsidRDefault="00606FBE">
            <w:pPr>
              <w:pStyle w:val="TableParagraph"/>
              <w:spacing w:line="223" w:lineRule="exact"/>
              <w:ind w:right="310"/>
              <w:jc w:val="right"/>
              <w:rPr>
                <w:rFonts w:ascii="Arial"/>
                <w:b/>
                <w:sz w:val="20"/>
              </w:rPr>
            </w:pPr>
            <w:r>
              <w:rPr>
                <w:rFonts w:ascii="Arial"/>
                <w:b/>
                <w:spacing w:val="-2"/>
                <w:sz w:val="20"/>
              </w:rPr>
              <w:t>31/12/2025</w:t>
            </w:r>
          </w:p>
          <w:p w14:paraId="18E21F42" w14:textId="77777777" w:rsidR="006857A9" w:rsidRDefault="00606FBE">
            <w:pPr>
              <w:pStyle w:val="TableParagraph"/>
              <w:spacing w:before="36"/>
              <w:ind w:right="311"/>
              <w:jc w:val="right"/>
              <w:rPr>
                <w:rFonts w:ascii="Arial"/>
                <w:b/>
                <w:sz w:val="20"/>
              </w:rPr>
            </w:pPr>
            <w:r>
              <w:rPr>
                <w:rFonts w:ascii="Arial"/>
                <w:b/>
                <w:spacing w:val="-2"/>
                <w:sz w:val="20"/>
              </w:rPr>
              <w:t>Bruto</w:t>
            </w:r>
          </w:p>
        </w:tc>
        <w:tc>
          <w:tcPr>
            <w:tcW w:w="1970" w:type="dxa"/>
          </w:tcPr>
          <w:p w14:paraId="35D5DFFF" w14:textId="77777777" w:rsidR="006857A9" w:rsidRDefault="00606FBE">
            <w:pPr>
              <w:pStyle w:val="TableParagraph"/>
              <w:spacing w:line="223" w:lineRule="exact"/>
              <w:ind w:right="458"/>
              <w:jc w:val="right"/>
              <w:rPr>
                <w:rFonts w:ascii="Arial" w:hAnsi="Arial"/>
                <w:b/>
                <w:sz w:val="20"/>
              </w:rPr>
            </w:pPr>
            <w:r>
              <w:rPr>
                <w:rFonts w:ascii="Arial" w:hAnsi="Arial"/>
                <w:b/>
                <w:spacing w:val="-2"/>
                <w:sz w:val="20"/>
              </w:rPr>
              <w:t>Amortização</w:t>
            </w:r>
          </w:p>
          <w:p w14:paraId="68FF1C3D" w14:textId="77777777" w:rsidR="006857A9" w:rsidRDefault="00606FBE">
            <w:pPr>
              <w:pStyle w:val="TableParagraph"/>
              <w:spacing w:before="36"/>
              <w:ind w:right="457"/>
              <w:jc w:val="right"/>
              <w:rPr>
                <w:rFonts w:ascii="Arial"/>
                <w:b/>
                <w:sz w:val="20"/>
              </w:rPr>
            </w:pPr>
            <w:r>
              <w:rPr>
                <w:rFonts w:ascii="Arial"/>
                <w:b/>
                <w:spacing w:val="-2"/>
                <w:sz w:val="20"/>
              </w:rPr>
              <w:t>Acumulada</w:t>
            </w:r>
          </w:p>
        </w:tc>
        <w:tc>
          <w:tcPr>
            <w:tcW w:w="1698" w:type="dxa"/>
          </w:tcPr>
          <w:p w14:paraId="1DEB51DD" w14:textId="77777777" w:rsidR="006857A9" w:rsidRDefault="00606FBE">
            <w:pPr>
              <w:pStyle w:val="TableParagraph"/>
              <w:spacing w:line="223" w:lineRule="exact"/>
              <w:ind w:right="235"/>
              <w:jc w:val="right"/>
              <w:rPr>
                <w:rFonts w:ascii="Arial"/>
                <w:b/>
                <w:sz w:val="20"/>
              </w:rPr>
            </w:pPr>
            <w:r>
              <w:rPr>
                <w:rFonts w:ascii="Arial"/>
                <w:b/>
                <w:spacing w:val="-2"/>
                <w:sz w:val="20"/>
              </w:rPr>
              <w:t>30/06/2026</w:t>
            </w:r>
          </w:p>
          <w:p w14:paraId="67B04EDE" w14:textId="77777777" w:rsidR="006857A9" w:rsidRDefault="00606FBE">
            <w:pPr>
              <w:pStyle w:val="TableParagraph"/>
              <w:spacing w:before="36"/>
              <w:ind w:right="238"/>
              <w:jc w:val="right"/>
              <w:rPr>
                <w:rFonts w:ascii="Arial" w:hAnsi="Arial"/>
                <w:b/>
                <w:sz w:val="20"/>
              </w:rPr>
            </w:pPr>
            <w:r>
              <w:rPr>
                <w:rFonts w:ascii="Arial" w:hAnsi="Arial"/>
                <w:b/>
                <w:spacing w:val="-2"/>
                <w:sz w:val="20"/>
              </w:rPr>
              <w:t>Líquido</w:t>
            </w:r>
          </w:p>
        </w:tc>
        <w:tc>
          <w:tcPr>
            <w:tcW w:w="1309" w:type="dxa"/>
          </w:tcPr>
          <w:p w14:paraId="71CE94B4" w14:textId="77777777" w:rsidR="006857A9" w:rsidRDefault="00606FBE">
            <w:pPr>
              <w:pStyle w:val="TableParagraph"/>
              <w:spacing w:line="223" w:lineRule="exact"/>
              <w:ind w:right="68"/>
              <w:jc w:val="right"/>
              <w:rPr>
                <w:rFonts w:ascii="Arial"/>
                <w:b/>
                <w:sz w:val="20"/>
              </w:rPr>
            </w:pPr>
            <w:r>
              <w:rPr>
                <w:rFonts w:ascii="Arial"/>
                <w:b/>
                <w:spacing w:val="-2"/>
                <w:sz w:val="20"/>
              </w:rPr>
              <w:t>31/12/2025</w:t>
            </w:r>
          </w:p>
          <w:p w14:paraId="1D2BB979" w14:textId="77777777" w:rsidR="006857A9" w:rsidRDefault="00606FBE">
            <w:pPr>
              <w:pStyle w:val="TableParagraph"/>
              <w:spacing w:before="36"/>
              <w:ind w:right="70"/>
              <w:jc w:val="right"/>
              <w:rPr>
                <w:rFonts w:ascii="Arial" w:hAnsi="Arial"/>
                <w:b/>
                <w:sz w:val="20"/>
              </w:rPr>
            </w:pPr>
            <w:r>
              <w:rPr>
                <w:rFonts w:ascii="Arial" w:hAnsi="Arial"/>
                <w:b/>
                <w:spacing w:val="-2"/>
                <w:sz w:val="20"/>
              </w:rPr>
              <w:t>Líquido</w:t>
            </w:r>
          </w:p>
        </w:tc>
      </w:tr>
      <w:tr w:rsidR="006857A9" w14:paraId="41AA7C1B" w14:textId="77777777">
        <w:trPr>
          <w:trHeight w:val="269"/>
        </w:trPr>
        <w:tc>
          <w:tcPr>
            <w:tcW w:w="2886" w:type="dxa"/>
            <w:tcBorders>
              <w:bottom w:val="single" w:sz="4" w:space="0" w:color="000000"/>
            </w:tcBorders>
          </w:tcPr>
          <w:p w14:paraId="436CE13B" w14:textId="77777777" w:rsidR="006857A9" w:rsidRDefault="00606FBE">
            <w:pPr>
              <w:pStyle w:val="TableParagraph"/>
              <w:spacing w:before="17"/>
              <w:ind w:left="132"/>
              <w:rPr>
                <w:sz w:val="20"/>
              </w:rPr>
            </w:pPr>
            <w:r>
              <w:rPr>
                <w:sz w:val="20"/>
              </w:rPr>
              <w:t>Direito</w:t>
            </w:r>
            <w:r>
              <w:rPr>
                <w:spacing w:val="-7"/>
                <w:sz w:val="20"/>
              </w:rPr>
              <w:t xml:space="preserve"> </w:t>
            </w:r>
            <w:r>
              <w:rPr>
                <w:sz w:val="20"/>
              </w:rPr>
              <w:t>de</w:t>
            </w:r>
            <w:r>
              <w:rPr>
                <w:spacing w:val="-5"/>
                <w:sz w:val="20"/>
              </w:rPr>
              <w:t xml:space="preserve"> </w:t>
            </w:r>
            <w:r>
              <w:rPr>
                <w:sz w:val="20"/>
              </w:rPr>
              <w:t>uso</w:t>
            </w:r>
            <w:r>
              <w:rPr>
                <w:spacing w:val="-3"/>
                <w:sz w:val="20"/>
              </w:rPr>
              <w:t xml:space="preserve"> </w:t>
            </w:r>
            <w:r>
              <w:rPr>
                <w:sz w:val="20"/>
              </w:rPr>
              <w:t>de</w:t>
            </w:r>
            <w:r>
              <w:rPr>
                <w:spacing w:val="-3"/>
                <w:sz w:val="20"/>
              </w:rPr>
              <w:t xml:space="preserve"> </w:t>
            </w:r>
            <w:r>
              <w:rPr>
                <w:spacing w:val="-4"/>
                <w:sz w:val="20"/>
              </w:rPr>
              <w:t>bens</w:t>
            </w:r>
          </w:p>
        </w:tc>
        <w:tc>
          <w:tcPr>
            <w:tcW w:w="2067" w:type="dxa"/>
            <w:tcBorders>
              <w:bottom w:val="single" w:sz="4" w:space="0" w:color="000000"/>
            </w:tcBorders>
          </w:tcPr>
          <w:p w14:paraId="4309746B" w14:textId="77777777" w:rsidR="006857A9" w:rsidRDefault="00606FBE">
            <w:pPr>
              <w:pStyle w:val="TableParagraph"/>
              <w:spacing w:before="17"/>
              <w:ind w:right="312"/>
              <w:jc w:val="right"/>
              <w:rPr>
                <w:sz w:val="20"/>
              </w:rPr>
            </w:pPr>
            <w:r>
              <w:rPr>
                <w:spacing w:val="-2"/>
                <w:sz w:val="20"/>
              </w:rPr>
              <w:t>24.551</w:t>
            </w:r>
          </w:p>
        </w:tc>
        <w:tc>
          <w:tcPr>
            <w:tcW w:w="1970" w:type="dxa"/>
            <w:tcBorders>
              <w:bottom w:val="single" w:sz="4" w:space="0" w:color="000000"/>
            </w:tcBorders>
          </w:tcPr>
          <w:p w14:paraId="5CC3FA7F" w14:textId="77777777" w:rsidR="006857A9" w:rsidRDefault="00606FBE">
            <w:pPr>
              <w:pStyle w:val="TableParagraph"/>
              <w:spacing w:before="17"/>
              <w:ind w:right="457"/>
              <w:jc w:val="right"/>
              <w:rPr>
                <w:sz w:val="20"/>
              </w:rPr>
            </w:pPr>
            <w:r>
              <w:rPr>
                <w:spacing w:val="-2"/>
                <w:sz w:val="20"/>
              </w:rPr>
              <w:t>(12.730)</w:t>
            </w:r>
          </w:p>
        </w:tc>
        <w:tc>
          <w:tcPr>
            <w:tcW w:w="1698" w:type="dxa"/>
            <w:tcBorders>
              <w:bottom w:val="single" w:sz="4" w:space="0" w:color="000000"/>
            </w:tcBorders>
          </w:tcPr>
          <w:p w14:paraId="656DBADE" w14:textId="77777777" w:rsidR="006857A9" w:rsidRDefault="00606FBE">
            <w:pPr>
              <w:pStyle w:val="TableParagraph"/>
              <w:spacing w:before="17"/>
              <w:ind w:right="236"/>
              <w:jc w:val="right"/>
              <w:rPr>
                <w:sz w:val="20"/>
              </w:rPr>
            </w:pPr>
            <w:r>
              <w:rPr>
                <w:spacing w:val="-2"/>
                <w:sz w:val="20"/>
              </w:rPr>
              <w:t>11.821</w:t>
            </w:r>
          </w:p>
        </w:tc>
        <w:tc>
          <w:tcPr>
            <w:tcW w:w="1309" w:type="dxa"/>
            <w:tcBorders>
              <w:bottom w:val="single" w:sz="4" w:space="0" w:color="000000"/>
            </w:tcBorders>
          </w:tcPr>
          <w:p w14:paraId="3DA6C398" w14:textId="77777777" w:rsidR="006857A9" w:rsidRDefault="00606FBE">
            <w:pPr>
              <w:pStyle w:val="TableParagraph"/>
              <w:spacing w:before="17"/>
              <w:ind w:right="68"/>
              <w:jc w:val="right"/>
              <w:rPr>
                <w:sz w:val="20"/>
              </w:rPr>
            </w:pPr>
            <w:r>
              <w:rPr>
                <w:spacing w:val="-2"/>
                <w:sz w:val="20"/>
              </w:rPr>
              <w:t>13.299</w:t>
            </w:r>
          </w:p>
        </w:tc>
      </w:tr>
      <w:tr w:rsidR="006857A9" w14:paraId="61307A0D" w14:textId="77777777">
        <w:trPr>
          <w:trHeight w:val="230"/>
        </w:trPr>
        <w:tc>
          <w:tcPr>
            <w:tcW w:w="2886" w:type="dxa"/>
            <w:tcBorders>
              <w:top w:val="single" w:sz="4" w:space="0" w:color="000000"/>
              <w:bottom w:val="single" w:sz="4" w:space="0" w:color="000000"/>
            </w:tcBorders>
          </w:tcPr>
          <w:p w14:paraId="4467E223" w14:textId="77777777" w:rsidR="006857A9" w:rsidRDefault="00606FBE">
            <w:pPr>
              <w:pStyle w:val="TableParagraph"/>
              <w:spacing w:line="210" w:lineRule="exact"/>
              <w:ind w:left="76"/>
              <w:rPr>
                <w:rFonts w:ascii="Arial"/>
                <w:b/>
                <w:sz w:val="20"/>
              </w:rPr>
            </w:pPr>
            <w:r>
              <w:rPr>
                <w:rFonts w:ascii="Arial"/>
                <w:b/>
                <w:spacing w:val="-2"/>
                <w:sz w:val="20"/>
              </w:rPr>
              <w:t>Total</w:t>
            </w:r>
          </w:p>
        </w:tc>
        <w:tc>
          <w:tcPr>
            <w:tcW w:w="2067" w:type="dxa"/>
            <w:tcBorders>
              <w:top w:val="single" w:sz="4" w:space="0" w:color="000000"/>
              <w:bottom w:val="single" w:sz="4" w:space="0" w:color="000000"/>
            </w:tcBorders>
          </w:tcPr>
          <w:p w14:paraId="605B39BF" w14:textId="77777777" w:rsidR="006857A9" w:rsidRDefault="00606FBE">
            <w:pPr>
              <w:pStyle w:val="TableParagraph"/>
              <w:spacing w:line="210" w:lineRule="exact"/>
              <w:ind w:right="312"/>
              <w:jc w:val="right"/>
              <w:rPr>
                <w:rFonts w:ascii="Arial"/>
                <w:b/>
                <w:sz w:val="20"/>
              </w:rPr>
            </w:pPr>
            <w:r>
              <w:rPr>
                <w:rFonts w:ascii="Arial"/>
                <w:b/>
                <w:spacing w:val="-2"/>
                <w:sz w:val="20"/>
              </w:rPr>
              <w:t>24.551</w:t>
            </w:r>
          </w:p>
        </w:tc>
        <w:tc>
          <w:tcPr>
            <w:tcW w:w="1970" w:type="dxa"/>
            <w:tcBorders>
              <w:top w:val="single" w:sz="4" w:space="0" w:color="000000"/>
              <w:bottom w:val="single" w:sz="4" w:space="0" w:color="000000"/>
            </w:tcBorders>
          </w:tcPr>
          <w:p w14:paraId="26C336D8" w14:textId="77777777" w:rsidR="006857A9" w:rsidRDefault="00606FBE">
            <w:pPr>
              <w:pStyle w:val="TableParagraph"/>
              <w:spacing w:line="210" w:lineRule="exact"/>
              <w:ind w:right="457"/>
              <w:jc w:val="right"/>
              <w:rPr>
                <w:rFonts w:ascii="Arial"/>
                <w:b/>
                <w:sz w:val="20"/>
              </w:rPr>
            </w:pPr>
            <w:r>
              <w:rPr>
                <w:rFonts w:ascii="Arial"/>
                <w:b/>
                <w:spacing w:val="-2"/>
                <w:sz w:val="20"/>
              </w:rPr>
              <w:t>(12.730)</w:t>
            </w:r>
          </w:p>
        </w:tc>
        <w:tc>
          <w:tcPr>
            <w:tcW w:w="1698" w:type="dxa"/>
            <w:tcBorders>
              <w:top w:val="single" w:sz="4" w:space="0" w:color="000000"/>
              <w:bottom w:val="single" w:sz="4" w:space="0" w:color="000000"/>
            </w:tcBorders>
          </w:tcPr>
          <w:p w14:paraId="2A1BC9DF" w14:textId="77777777" w:rsidR="006857A9" w:rsidRDefault="00606FBE">
            <w:pPr>
              <w:pStyle w:val="TableParagraph"/>
              <w:spacing w:line="210" w:lineRule="exact"/>
              <w:ind w:right="236"/>
              <w:jc w:val="right"/>
              <w:rPr>
                <w:rFonts w:ascii="Arial"/>
                <w:b/>
                <w:sz w:val="20"/>
              </w:rPr>
            </w:pPr>
            <w:r>
              <w:rPr>
                <w:rFonts w:ascii="Arial"/>
                <w:b/>
                <w:spacing w:val="-2"/>
                <w:sz w:val="20"/>
              </w:rPr>
              <w:t>11.821</w:t>
            </w:r>
          </w:p>
        </w:tc>
        <w:tc>
          <w:tcPr>
            <w:tcW w:w="1309" w:type="dxa"/>
            <w:tcBorders>
              <w:top w:val="single" w:sz="4" w:space="0" w:color="000000"/>
              <w:bottom w:val="single" w:sz="4" w:space="0" w:color="000000"/>
            </w:tcBorders>
          </w:tcPr>
          <w:p w14:paraId="071C3BD8" w14:textId="77777777" w:rsidR="006857A9" w:rsidRDefault="00606FBE">
            <w:pPr>
              <w:pStyle w:val="TableParagraph"/>
              <w:spacing w:line="210" w:lineRule="exact"/>
              <w:ind w:right="68"/>
              <w:jc w:val="right"/>
              <w:rPr>
                <w:rFonts w:ascii="Arial"/>
                <w:b/>
                <w:sz w:val="20"/>
              </w:rPr>
            </w:pPr>
            <w:r>
              <w:rPr>
                <w:rFonts w:ascii="Arial"/>
                <w:b/>
                <w:spacing w:val="-2"/>
                <w:sz w:val="20"/>
              </w:rPr>
              <w:t>13.299</w:t>
            </w:r>
          </w:p>
        </w:tc>
      </w:tr>
    </w:tbl>
    <w:p w14:paraId="1BC7217D" w14:textId="77777777" w:rsidR="006857A9" w:rsidRDefault="006857A9">
      <w:pPr>
        <w:pStyle w:val="Corpodetexto"/>
        <w:rPr>
          <w:rFonts w:ascii="Arial"/>
          <w:b/>
        </w:rPr>
      </w:pPr>
    </w:p>
    <w:p w14:paraId="415C66F1" w14:textId="77777777" w:rsidR="006857A9" w:rsidRDefault="006857A9">
      <w:pPr>
        <w:pStyle w:val="Corpodetexto"/>
        <w:rPr>
          <w:rFonts w:ascii="Arial"/>
          <w:b/>
        </w:rPr>
      </w:pPr>
    </w:p>
    <w:p w14:paraId="10E5FDAD" w14:textId="77777777" w:rsidR="006857A9" w:rsidRDefault="006857A9">
      <w:pPr>
        <w:pStyle w:val="Corpodetexto"/>
        <w:spacing w:before="9"/>
        <w:rPr>
          <w:rFonts w:ascii="Arial"/>
          <w:b/>
        </w:rPr>
      </w:pPr>
    </w:p>
    <w:tbl>
      <w:tblPr>
        <w:tblStyle w:val="TableNormal"/>
        <w:tblW w:w="0" w:type="auto"/>
        <w:tblInd w:w="101" w:type="dxa"/>
        <w:tblLayout w:type="fixed"/>
        <w:tblLook w:val="01E0" w:firstRow="1" w:lastRow="1" w:firstColumn="1" w:lastColumn="1" w:noHBand="0" w:noVBand="0"/>
      </w:tblPr>
      <w:tblGrid>
        <w:gridCol w:w="4895"/>
        <w:gridCol w:w="3380"/>
        <w:gridCol w:w="1750"/>
      </w:tblGrid>
      <w:tr w:rsidR="006857A9" w14:paraId="2C9931AB" w14:textId="77777777">
        <w:trPr>
          <w:trHeight w:val="340"/>
        </w:trPr>
        <w:tc>
          <w:tcPr>
            <w:tcW w:w="4895" w:type="dxa"/>
          </w:tcPr>
          <w:p w14:paraId="62418C52" w14:textId="77777777" w:rsidR="006857A9" w:rsidRDefault="00606FBE">
            <w:pPr>
              <w:pStyle w:val="TableParagraph"/>
              <w:spacing w:line="223" w:lineRule="exact"/>
              <w:ind w:left="50"/>
              <w:rPr>
                <w:rFonts w:ascii="Arial" w:hAnsi="Arial"/>
                <w:b/>
                <w:sz w:val="20"/>
              </w:rPr>
            </w:pPr>
            <w:r>
              <w:rPr>
                <w:rFonts w:ascii="Arial" w:hAnsi="Arial"/>
                <w:b/>
                <w:sz w:val="20"/>
              </w:rPr>
              <w:t>B)</w:t>
            </w:r>
            <w:r>
              <w:rPr>
                <w:rFonts w:ascii="Arial" w:hAnsi="Arial"/>
                <w:b/>
                <w:spacing w:val="-7"/>
                <w:sz w:val="20"/>
              </w:rPr>
              <w:t xml:space="preserve"> </w:t>
            </w:r>
            <w:r>
              <w:rPr>
                <w:rFonts w:ascii="Arial" w:hAnsi="Arial"/>
                <w:b/>
                <w:sz w:val="20"/>
              </w:rPr>
              <w:t>MOVIMENTAÇÃO</w:t>
            </w:r>
            <w:r>
              <w:rPr>
                <w:rFonts w:ascii="Arial" w:hAnsi="Arial"/>
                <w:b/>
                <w:spacing w:val="-6"/>
                <w:sz w:val="20"/>
              </w:rPr>
              <w:t xml:space="preserve"> </w:t>
            </w:r>
            <w:r>
              <w:rPr>
                <w:rFonts w:ascii="Arial" w:hAnsi="Arial"/>
                <w:b/>
                <w:sz w:val="20"/>
              </w:rPr>
              <w:t>DO</w:t>
            </w:r>
            <w:r>
              <w:rPr>
                <w:rFonts w:ascii="Arial" w:hAnsi="Arial"/>
                <w:b/>
                <w:spacing w:val="-5"/>
                <w:sz w:val="20"/>
              </w:rPr>
              <w:t xml:space="preserve"> </w:t>
            </w:r>
            <w:r>
              <w:rPr>
                <w:rFonts w:ascii="Arial" w:hAnsi="Arial"/>
                <w:b/>
                <w:spacing w:val="-2"/>
                <w:sz w:val="20"/>
              </w:rPr>
              <w:t>PASSIVO</w:t>
            </w:r>
          </w:p>
        </w:tc>
        <w:tc>
          <w:tcPr>
            <w:tcW w:w="5130" w:type="dxa"/>
            <w:gridSpan w:val="2"/>
          </w:tcPr>
          <w:p w14:paraId="07B101A8" w14:textId="77777777" w:rsidR="006857A9" w:rsidRDefault="006857A9">
            <w:pPr>
              <w:pStyle w:val="TableParagraph"/>
              <w:rPr>
                <w:rFonts w:ascii="Times New Roman"/>
                <w:sz w:val="18"/>
              </w:rPr>
            </w:pPr>
          </w:p>
        </w:tc>
      </w:tr>
      <w:tr w:rsidR="006857A9" w14:paraId="3B29E788" w14:textId="77777777">
        <w:trPr>
          <w:trHeight w:val="463"/>
        </w:trPr>
        <w:tc>
          <w:tcPr>
            <w:tcW w:w="4895" w:type="dxa"/>
          </w:tcPr>
          <w:p w14:paraId="0C134A56" w14:textId="77777777" w:rsidR="006857A9" w:rsidRDefault="006857A9">
            <w:pPr>
              <w:pStyle w:val="TableParagraph"/>
              <w:rPr>
                <w:rFonts w:ascii="Times New Roman"/>
                <w:sz w:val="18"/>
              </w:rPr>
            </w:pPr>
          </w:p>
        </w:tc>
        <w:tc>
          <w:tcPr>
            <w:tcW w:w="3380" w:type="dxa"/>
          </w:tcPr>
          <w:p w14:paraId="5B177738" w14:textId="77777777" w:rsidR="006857A9" w:rsidRDefault="00606FBE">
            <w:pPr>
              <w:pStyle w:val="TableParagraph"/>
              <w:tabs>
                <w:tab w:val="left" w:pos="626"/>
              </w:tabs>
              <w:spacing w:before="110"/>
              <w:ind w:right="137"/>
              <w:jc w:val="right"/>
              <w:rPr>
                <w:rFonts w:ascii="Arial"/>
                <w:b/>
                <w:sz w:val="20"/>
              </w:rPr>
            </w:pPr>
            <w:r>
              <w:rPr>
                <w:rFonts w:ascii="Arial"/>
                <w:b/>
                <w:sz w:val="20"/>
                <w:u w:val="single"/>
              </w:rPr>
              <w:tab/>
            </w:r>
            <w:r>
              <w:rPr>
                <w:rFonts w:ascii="Arial"/>
                <w:b/>
                <w:spacing w:val="-2"/>
                <w:sz w:val="20"/>
                <w:u w:val="single"/>
              </w:rPr>
              <w:t>30/06/2026</w:t>
            </w:r>
            <w:r>
              <w:rPr>
                <w:rFonts w:ascii="Arial"/>
                <w:b/>
                <w:spacing w:val="40"/>
                <w:sz w:val="20"/>
                <w:u w:val="single"/>
              </w:rPr>
              <w:t xml:space="preserve"> </w:t>
            </w:r>
          </w:p>
        </w:tc>
        <w:tc>
          <w:tcPr>
            <w:tcW w:w="1750" w:type="dxa"/>
          </w:tcPr>
          <w:p w14:paraId="2E457F1A" w14:textId="77777777" w:rsidR="006857A9" w:rsidRDefault="00606FBE">
            <w:pPr>
              <w:pStyle w:val="TableParagraph"/>
              <w:tabs>
                <w:tab w:val="left" w:pos="611"/>
              </w:tabs>
              <w:spacing w:before="110"/>
              <w:ind w:right="49"/>
              <w:jc w:val="right"/>
              <w:rPr>
                <w:rFonts w:ascii="Arial"/>
                <w:b/>
                <w:sz w:val="20"/>
              </w:rPr>
            </w:pPr>
            <w:r>
              <w:rPr>
                <w:rFonts w:ascii="Arial"/>
                <w:b/>
                <w:sz w:val="20"/>
                <w:u w:val="single"/>
              </w:rPr>
              <w:tab/>
            </w:r>
            <w:r>
              <w:rPr>
                <w:rFonts w:ascii="Arial"/>
                <w:b/>
                <w:spacing w:val="-2"/>
                <w:sz w:val="20"/>
                <w:u w:val="single"/>
              </w:rPr>
              <w:t>31/12/2025</w:t>
            </w:r>
            <w:r>
              <w:rPr>
                <w:rFonts w:ascii="Arial"/>
                <w:b/>
                <w:spacing w:val="40"/>
                <w:sz w:val="20"/>
                <w:u w:val="single"/>
              </w:rPr>
              <w:t xml:space="preserve"> </w:t>
            </w:r>
          </w:p>
        </w:tc>
      </w:tr>
      <w:tr w:rsidR="006857A9" w14:paraId="5D2C4F20" w14:textId="77777777">
        <w:trPr>
          <w:trHeight w:val="349"/>
        </w:trPr>
        <w:tc>
          <w:tcPr>
            <w:tcW w:w="4895" w:type="dxa"/>
          </w:tcPr>
          <w:p w14:paraId="51A41323" w14:textId="77777777" w:rsidR="006857A9" w:rsidRDefault="00606FBE">
            <w:pPr>
              <w:pStyle w:val="TableParagraph"/>
              <w:spacing w:before="115" w:line="214" w:lineRule="exact"/>
              <w:ind w:left="119"/>
              <w:rPr>
                <w:sz w:val="20"/>
              </w:rPr>
            </w:pPr>
            <w:r>
              <w:rPr>
                <w:sz w:val="20"/>
              </w:rPr>
              <w:t>Arrendamento</w:t>
            </w:r>
            <w:r>
              <w:rPr>
                <w:spacing w:val="-10"/>
                <w:sz w:val="20"/>
              </w:rPr>
              <w:t xml:space="preserve"> </w:t>
            </w:r>
            <w:r>
              <w:rPr>
                <w:sz w:val="20"/>
              </w:rPr>
              <w:t>de</w:t>
            </w:r>
            <w:r>
              <w:rPr>
                <w:spacing w:val="-11"/>
                <w:sz w:val="20"/>
              </w:rPr>
              <w:t xml:space="preserve"> </w:t>
            </w:r>
            <w:r>
              <w:rPr>
                <w:sz w:val="20"/>
              </w:rPr>
              <w:t>curto</w:t>
            </w:r>
            <w:r>
              <w:rPr>
                <w:spacing w:val="-9"/>
                <w:sz w:val="20"/>
              </w:rPr>
              <w:t xml:space="preserve"> </w:t>
            </w:r>
            <w:r>
              <w:rPr>
                <w:spacing w:val="-4"/>
                <w:sz w:val="20"/>
              </w:rPr>
              <w:t>prazo</w:t>
            </w:r>
          </w:p>
        </w:tc>
        <w:tc>
          <w:tcPr>
            <w:tcW w:w="3380" w:type="dxa"/>
          </w:tcPr>
          <w:p w14:paraId="1E7F118A" w14:textId="77777777" w:rsidR="006857A9" w:rsidRDefault="00606FBE">
            <w:pPr>
              <w:pStyle w:val="TableParagraph"/>
              <w:spacing w:before="115" w:line="214" w:lineRule="exact"/>
              <w:ind w:right="210"/>
              <w:jc w:val="right"/>
              <w:rPr>
                <w:sz w:val="20"/>
              </w:rPr>
            </w:pPr>
            <w:r>
              <w:rPr>
                <w:spacing w:val="-2"/>
                <w:sz w:val="20"/>
              </w:rPr>
              <w:t>3.135</w:t>
            </w:r>
          </w:p>
        </w:tc>
        <w:tc>
          <w:tcPr>
            <w:tcW w:w="1750" w:type="dxa"/>
          </w:tcPr>
          <w:p w14:paraId="0BD09D39" w14:textId="77777777" w:rsidR="006857A9" w:rsidRDefault="00606FBE">
            <w:pPr>
              <w:pStyle w:val="TableParagraph"/>
              <w:spacing w:before="115" w:line="214" w:lineRule="exact"/>
              <w:ind w:right="118"/>
              <w:jc w:val="right"/>
              <w:rPr>
                <w:sz w:val="20"/>
              </w:rPr>
            </w:pPr>
            <w:r>
              <w:rPr>
                <w:spacing w:val="-2"/>
                <w:sz w:val="20"/>
              </w:rPr>
              <w:t>3.059</w:t>
            </w:r>
          </w:p>
        </w:tc>
      </w:tr>
      <w:tr w:rsidR="006857A9" w14:paraId="2617822F" w14:textId="77777777">
        <w:trPr>
          <w:trHeight w:val="235"/>
        </w:trPr>
        <w:tc>
          <w:tcPr>
            <w:tcW w:w="4895" w:type="dxa"/>
          </w:tcPr>
          <w:p w14:paraId="07E45A0B" w14:textId="77777777" w:rsidR="006857A9" w:rsidRDefault="00606FBE">
            <w:pPr>
              <w:pStyle w:val="TableParagraph"/>
              <w:spacing w:line="215" w:lineRule="exact"/>
              <w:ind w:left="119"/>
              <w:rPr>
                <w:sz w:val="20"/>
              </w:rPr>
            </w:pPr>
            <w:r>
              <w:rPr>
                <w:sz w:val="20"/>
              </w:rPr>
              <w:t>Arrendamento</w:t>
            </w:r>
            <w:r>
              <w:rPr>
                <w:spacing w:val="-10"/>
                <w:sz w:val="20"/>
              </w:rPr>
              <w:t xml:space="preserve"> </w:t>
            </w:r>
            <w:r>
              <w:rPr>
                <w:sz w:val="20"/>
              </w:rPr>
              <w:t>de</w:t>
            </w:r>
            <w:r>
              <w:rPr>
                <w:spacing w:val="-10"/>
                <w:sz w:val="20"/>
              </w:rPr>
              <w:t xml:space="preserve"> </w:t>
            </w:r>
            <w:r>
              <w:rPr>
                <w:sz w:val="20"/>
              </w:rPr>
              <w:t>longo</w:t>
            </w:r>
            <w:r>
              <w:rPr>
                <w:spacing w:val="-9"/>
                <w:sz w:val="20"/>
              </w:rPr>
              <w:t xml:space="preserve"> </w:t>
            </w:r>
            <w:r>
              <w:rPr>
                <w:spacing w:val="-2"/>
                <w:sz w:val="20"/>
              </w:rPr>
              <w:t>prazo</w:t>
            </w:r>
          </w:p>
        </w:tc>
        <w:tc>
          <w:tcPr>
            <w:tcW w:w="3380" w:type="dxa"/>
          </w:tcPr>
          <w:p w14:paraId="5E5EFC2F" w14:textId="77777777" w:rsidR="006857A9" w:rsidRDefault="00606FBE">
            <w:pPr>
              <w:pStyle w:val="TableParagraph"/>
              <w:tabs>
                <w:tab w:val="left" w:pos="1015"/>
              </w:tabs>
              <w:spacing w:line="215" w:lineRule="exact"/>
              <w:ind w:right="137"/>
              <w:jc w:val="right"/>
              <w:rPr>
                <w:sz w:val="20"/>
              </w:rPr>
            </w:pPr>
            <w:r>
              <w:rPr>
                <w:sz w:val="20"/>
                <w:u w:val="single"/>
              </w:rPr>
              <w:tab/>
            </w:r>
            <w:r>
              <w:rPr>
                <w:spacing w:val="-2"/>
                <w:sz w:val="20"/>
                <w:u w:val="single"/>
              </w:rPr>
              <w:t>10.376</w:t>
            </w:r>
            <w:r>
              <w:rPr>
                <w:spacing w:val="40"/>
                <w:sz w:val="20"/>
                <w:u w:val="single"/>
              </w:rPr>
              <w:t xml:space="preserve"> </w:t>
            </w:r>
          </w:p>
        </w:tc>
        <w:tc>
          <w:tcPr>
            <w:tcW w:w="1750" w:type="dxa"/>
          </w:tcPr>
          <w:p w14:paraId="7CFD8D02" w14:textId="77777777" w:rsidR="006857A9" w:rsidRDefault="00606FBE">
            <w:pPr>
              <w:pStyle w:val="TableParagraph"/>
              <w:tabs>
                <w:tab w:val="left" w:pos="1000"/>
              </w:tabs>
              <w:spacing w:line="215" w:lineRule="exact"/>
              <w:ind w:right="49"/>
              <w:jc w:val="right"/>
              <w:rPr>
                <w:sz w:val="20"/>
              </w:rPr>
            </w:pPr>
            <w:r>
              <w:rPr>
                <w:sz w:val="20"/>
                <w:u w:val="single"/>
              </w:rPr>
              <w:tab/>
            </w:r>
            <w:r>
              <w:rPr>
                <w:spacing w:val="-2"/>
                <w:sz w:val="20"/>
                <w:u w:val="single"/>
              </w:rPr>
              <w:t>11.962</w:t>
            </w:r>
            <w:r>
              <w:rPr>
                <w:spacing w:val="40"/>
                <w:sz w:val="20"/>
                <w:u w:val="single"/>
              </w:rPr>
              <w:t xml:space="preserve"> </w:t>
            </w:r>
          </w:p>
        </w:tc>
      </w:tr>
      <w:tr w:rsidR="006857A9" w14:paraId="6D0DA7C1" w14:textId="77777777">
        <w:trPr>
          <w:trHeight w:val="487"/>
        </w:trPr>
        <w:tc>
          <w:tcPr>
            <w:tcW w:w="4895" w:type="dxa"/>
          </w:tcPr>
          <w:p w14:paraId="6EEA13AC" w14:textId="77777777" w:rsidR="006857A9" w:rsidRDefault="006857A9">
            <w:pPr>
              <w:pStyle w:val="TableParagraph"/>
              <w:rPr>
                <w:rFonts w:ascii="Times New Roman"/>
                <w:sz w:val="18"/>
              </w:rPr>
            </w:pPr>
          </w:p>
        </w:tc>
        <w:tc>
          <w:tcPr>
            <w:tcW w:w="3380" w:type="dxa"/>
          </w:tcPr>
          <w:p w14:paraId="25019C15" w14:textId="77777777" w:rsidR="006857A9" w:rsidRDefault="00606FBE">
            <w:pPr>
              <w:pStyle w:val="TableParagraph"/>
              <w:tabs>
                <w:tab w:val="left" w:pos="1029"/>
              </w:tabs>
              <w:spacing w:before="1"/>
              <w:ind w:right="137"/>
              <w:jc w:val="right"/>
              <w:rPr>
                <w:rFonts w:ascii="Arial"/>
                <w:b/>
                <w:sz w:val="20"/>
              </w:rPr>
            </w:pPr>
            <w:r>
              <w:rPr>
                <w:rFonts w:ascii="Arial"/>
                <w:b/>
                <w:sz w:val="20"/>
                <w:u w:val="double"/>
              </w:rPr>
              <w:tab/>
            </w:r>
            <w:r>
              <w:rPr>
                <w:rFonts w:ascii="Arial"/>
                <w:b/>
                <w:spacing w:val="-2"/>
                <w:sz w:val="20"/>
                <w:u w:val="double"/>
              </w:rPr>
              <w:t>13.511</w:t>
            </w:r>
            <w:r>
              <w:rPr>
                <w:rFonts w:ascii="Arial"/>
                <w:b/>
                <w:spacing w:val="40"/>
                <w:sz w:val="20"/>
                <w:u w:val="double"/>
              </w:rPr>
              <w:t xml:space="preserve"> </w:t>
            </w:r>
          </w:p>
        </w:tc>
        <w:tc>
          <w:tcPr>
            <w:tcW w:w="1750" w:type="dxa"/>
          </w:tcPr>
          <w:p w14:paraId="49CD8900" w14:textId="77777777" w:rsidR="006857A9" w:rsidRDefault="00606FBE">
            <w:pPr>
              <w:pStyle w:val="TableParagraph"/>
              <w:tabs>
                <w:tab w:val="left" w:pos="1015"/>
              </w:tabs>
              <w:spacing w:before="1"/>
              <w:ind w:right="49"/>
              <w:jc w:val="right"/>
              <w:rPr>
                <w:rFonts w:ascii="Arial"/>
                <w:b/>
                <w:sz w:val="20"/>
              </w:rPr>
            </w:pPr>
            <w:r>
              <w:rPr>
                <w:rFonts w:ascii="Arial"/>
                <w:b/>
                <w:sz w:val="20"/>
                <w:u w:val="double"/>
              </w:rPr>
              <w:tab/>
            </w:r>
            <w:r>
              <w:rPr>
                <w:rFonts w:ascii="Arial"/>
                <w:b/>
                <w:spacing w:val="-2"/>
                <w:sz w:val="20"/>
                <w:u w:val="double"/>
              </w:rPr>
              <w:t>15.021</w:t>
            </w:r>
            <w:r>
              <w:rPr>
                <w:rFonts w:ascii="Arial"/>
                <w:b/>
                <w:spacing w:val="40"/>
                <w:sz w:val="20"/>
                <w:u w:val="double"/>
              </w:rPr>
              <w:t xml:space="preserve"> </w:t>
            </w:r>
          </w:p>
        </w:tc>
      </w:tr>
      <w:tr w:rsidR="006857A9" w14:paraId="7A2F64FD" w14:textId="77777777">
        <w:trPr>
          <w:trHeight w:val="584"/>
        </w:trPr>
        <w:tc>
          <w:tcPr>
            <w:tcW w:w="4895" w:type="dxa"/>
          </w:tcPr>
          <w:p w14:paraId="3FE98063" w14:textId="77777777" w:rsidR="006857A9" w:rsidRDefault="006857A9">
            <w:pPr>
              <w:pStyle w:val="TableParagraph"/>
              <w:spacing w:before="18"/>
              <w:rPr>
                <w:rFonts w:ascii="Arial"/>
                <w:b/>
                <w:sz w:val="20"/>
              </w:rPr>
            </w:pPr>
          </w:p>
          <w:p w14:paraId="7BEF37BE" w14:textId="77777777" w:rsidR="006857A9" w:rsidRDefault="00606FBE">
            <w:pPr>
              <w:pStyle w:val="TableParagraph"/>
              <w:ind w:left="119"/>
              <w:rPr>
                <w:rFonts w:ascii="Arial"/>
                <w:b/>
                <w:sz w:val="20"/>
              </w:rPr>
            </w:pPr>
            <w:r>
              <w:rPr>
                <w:rFonts w:ascii="Arial"/>
                <w:b/>
                <w:sz w:val="20"/>
              </w:rPr>
              <w:t>Saldo</w:t>
            </w:r>
            <w:r>
              <w:rPr>
                <w:rFonts w:ascii="Arial"/>
                <w:b/>
                <w:spacing w:val="-4"/>
                <w:sz w:val="20"/>
              </w:rPr>
              <w:t xml:space="preserve"> </w:t>
            </w:r>
            <w:r>
              <w:rPr>
                <w:rFonts w:ascii="Arial"/>
                <w:b/>
                <w:sz w:val="20"/>
              </w:rPr>
              <w:t>em</w:t>
            </w:r>
            <w:r>
              <w:rPr>
                <w:rFonts w:ascii="Arial"/>
                <w:b/>
                <w:spacing w:val="-5"/>
                <w:sz w:val="20"/>
              </w:rPr>
              <w:t xml:space="preserve"> </w:t>
            </w:r>
            <w:r>
              <w:rPr>
                <w:rFonts w:ascii="Arial"/>
                <w:b/>
                <w:sz w:val="20"/>
              </w:rPr>
              <w:t>31</w:t>
            </w:r>
            <w:r>
              <w:rPr>
                <w:rFonts w:ascii="Arial"/>
                <w:b/>
                <w:spacing w:val="-1"/>
                <w:sz w:val="20"/>
              </w:rPr>
              <w:t xml:space="preserve"> </w:t>
            </w:r>
            <w:r>
              <w:rPr>
                <w:rFonts w:ascii="Arial"/>
                <w:b/>
                <w:sz w:val="20"/>
              </w:rPr>
              <w:t>de</w:t>
            </w:r>
            <w:r>
              <w:rPr>
                <w:rFonts w:ascii="Arial"/>
                <w:b/>
                <w:spacing w:val="-5"/>
                <w:sz w:val="20"/>
              </w:rPr>
              <w:t xml:space="preserve"> </w:t>
            </w:r>
            <w:r>
              <w:rPr>
                <w:rFonts w:ascii="Arial"/>
                <w:b/>
                <w:sz w:val="20"/>
              </w:rPr>
              <w:t>dezembro</w:t>
            </w:r>
            <w:r>
              <w:rPr>
                <w:rFonts w:ascii="Arial"/>
                <w:b/>
                <w:spacing w:val="-3"/>
                <w:sz w:val="20"/>
              </w:rPr>
              <w:t xml:space="preserve"> </w:t>
            </w:r>
            <w:r>
              <w:rPr>
                <w:rFonts w:ascii="Arial"/>
                <w:b/>
                <w:sz w:val="20"/>
              </w:rPr>
              <w:t>de</w:t>
            </w:r>
            <w:r>
              <w:rPr>
                <w:rFonts w:ascii="Arial"/>
                <w:b/>
                <w:spacing w:val="-4"/>
                <w:sz w:val="20"/>
              </w:rPr>
              <w:t xml:space="preserve"> 2024</w:t>
            </w:r>
          </w:p>
        </w:tc>
        <w:tc>
          <w:tcPr>
            <w:tcW w:w="3380" w:type="dxa"/>
          </w:tcPr>
          <w:p w14:paraId="233A75CD" w14:textId="77777777" w:rsidR="006857A9" w:rsidRDefault="006857A9">
            <w:pPr>
              <w:pStyle w:val="TableParagraph"/>
              <w:spacing w:before="18"/>
              <w:rPr>
                <w:rFonts w:ascii="Arial"/>
                <w:b/>
                <w:sz w:val="20"/>
              </w:rPr>
            </w:pPr>
          </w:p>
          <w:p w14:paraId="14C60407" w14:textId="77777777" w:rsidR="006857A9" w:rsidRDefault="00606FBE">
            <w:pPr>
              <w:pStyle w:val="TableParagraph"/>
              <w:ind w:right="71"/>
              <w:jc w:val="right"/>
              <w:rPr>
                <w:rFonts w:ascii="Arial"/>
                <w:b/>
                <w:sz w:val="20"/>
              </w:rPr>
            </w:pPr>
            <w:r>
              <w:rPr>
                <w:rFonts w:ascii="Arial"/>
                <w:b/>
                <w:spacing w:val="-2"/>
                <w:sz w:val="20"/>
              </w:rPr>
              <w:t>17.051</w:t>
            </w:r>
          </w:p>
        </w:tc>
        <w:tc>
          <w:tcPr>
            <w:tcW w:w="1750" w:type="dxa"/>
          </w:tcPr>
          <w:p w14:paraId="0B95501F" w14:textId="77777777" w:rsidR="006857A9" w:rsidRDefault="006857A9">
            <w:pPr>
              <w:pStyle w:val="TableParagraph"/>
              <w:rPr>
                <w:rFonts w:ascii="Times New Roman"/>
                <w:sz w:val="18"/>
              </w:rPr>
            </w:pPr>
          </w:p>
        </w:tc>
      </w:tr>
      <w:tr w:rsidR="006857A9" w14:paraId="56E2CB8C" w14:textId="77777777">
        <w:trPr>
          <w:trHeight w:val="332"/>
        </w:trPr>
        <w:tc>
          <w:tcPr>
            <w:tcW w:w="4895" w:type="dxa"/>
          </w:tcPr>
          <w:p w14:paraId="074232CD" w14:textId="77777777" w:rsidR="006857A9" w:rsidRDefault="00606FBE">
            <w:pPr>
              <w:pStyle w:val="TableParagraph"/>
              <w:spacing w:before="98" w:line="214" w:lineRule="exact"/>
              <w:ind w:left="119"/>
              <w:rPr>
                <w:sz w:val="20"/>
              </w:rPr>
            </w:pPr>
            <w:r>
              <w:rPr>
                <w:sz w:val="20"/>
              </w:rPr>
              <w:t>Pagamentos</w:t>
            </w:r>
            <w:r>
              <w:rPr>
                <w:spacing w:val="-9"/>
                <w:sz w:val="20"/>
              </w:rPr>
              <w:t xml:space="preserve"> </w:t>
            </w:r>
            <w:r>
              <w:rPr>
                <w:sz w:val="20"/>
              </w:rPr>
              <w:t>do</w:t>
            </w:r>
            <w:r>
              <w:rPr>
                <w:spacing w:val="-9"/>
                <w:sz w:val="20"/>
              </w:rPr>
              <w:t xml:space="preserve"> </w:t>
            </w:r>
            <w:r>
              <w:rPr>
                <w:spacing w:val="-2"/>
                <w:sz w:val="20"/>
              </w:rPr>
              <w:t>arrendamento</w:t>
            </w:r>
          </w:p>
        </w:tc>
        <w:tc>
          <w:tcPr>
            <w:tcW w:w="3380" w:type="dxa"/>
          </w:tcPr>
          <w:p w14:paraId="11A3A3BD" w14:textId="77777777" w:rsidR="006857A9" w:rsidRDefault="00606FBE">
            <w:pPr>
              <w:pStyle w:val="TableParagraph"/>
              <w:spacing w:before="98" w:line="214" w:lineRule="exact"/>
              <w:ind w:right="71"/>
              <w:jc w:val="right"/>
              <w:rPr>
                <w:sz w:val="20"/>
              </w:rPr>
            </w:pPr>
            <w:r>
              <w:rPr>
                <w:spacing w:val="-2"/>
                <w:sz w:val="20"/>
              </w:rPr>
              <w:t>(1.771)</w:t>
            </w:r>
          </w:p>
        </w:tc>
        <w:tc>
          <w:tcPr>
            <w:tcW w:w="1750" w:type="dxa"/>
          </w:tcPr>
          <w:p w14:paraId="4DCD4527" w14:textId="77777777" w:rsidR="006857A9" w:rsidRDefault="006857A9">
            <w:pPr>
              <w:pStyle w:val="TableParagraph"/>
              <w:rPr>
                <w:rFonts w:ascii="Times New Roman"/>
                <w:sz w:val="18"/>
              </w:rPr>
            </w:pPr>
          </w:p>
        </w:tc>
      </w:tr>
      <w:tr w:rsidR="006857A9" w14:paraId="50CB3965" w14:textId="77777777">
        <w:trPr>
          <w:trHeight w:val="234"/>
        </w:trPr>
        <w:tc>
          <w:tcPr>
            <w:tcW w:w="4895" w:type="dxa"/>
          </w:tcPr>
          <w:p w14:paraId="55A7A6A7" w14:textId="77777777" w:rsidR="006857A9" w:rsidRDefault="00606FBE">
            <w:pPr>
              <w:pStyle w:val="TableParagraph"/>
              <w:spacing w:line="214" w:lineRule="exact"/>
              <w:ind w:left="119"/>
              <w:rPr>
                <w:sz w:val="20"/>
              </w:rPr>
            </w:pPr>
            <w:r>
              <w:rPr>
                <w:sz w:val="20"/>
              </w:rPr>
              <w:t>Juros</w:t>
            </w:r>
            <w:r>
              <w:rPr>
                <w:spacing w:val="-7"/>
                <w:sz w:val="20"/>
              </w:rPr>
              <w:t xml:space="preserve"> </w:t>
            </w:r>
            <w:r>
              <w:rPr>
                <w:sz w:val="20"/>
              </w:rPr>
              <w:t>reconhecidos</w:t>
            </w:r>
            <w:r>
              <w:rPr>
                <w:spacing w:val="-7"/>
                <w:sz w:val="20"/>
              </w:rPr>
              <w:t xml:space="preserve"> </w:t>
            </w:r>
            <w:r>
              <w:rPr>
                <w:sz w:val="20"/>
              </w:rPr>
              <w:t>no</w:t>
            </w:r>
            <w:r>
              <w:rPr>
                <w:spacing w:val="-8"/>
                <w:sz w:val="20"/>
              </w:rPr>
              <w:t xml:space="preserve"> </w:t>
            </w:r>
            <w:r>
              <w:rPr>
                <w:spacing w:val="-2"/>
                <w:sz w:val="20"/>
              </w:rPr>
              <w:t>resultado</w:t>
            </w:r>
          </w:p>
        </w:tc>
        <w:tc>
          <w:tcPr>
            <w:tcW w:w="3380" w:type="dxa"/>
          </w:tcPr>
          <w:p w14:paraId="1BB14AFB" w14:textId="77777777" w:rsidR="006857A9" w:rsidRDefault="00606FBE">
            <w:pPr>
              <w:pStyle w:val="TableParagraph"/>
              <w:tabs>
                <w:tab w:val="left" w:pos="1274"/>
              </w:tabs>
              <w:spacing w:line="214" w:lineRule="exact"/>
              <w:jc w:val="right"/>
              <w:rPr>
                <w:sz w:val="20"/>
              </w:rPr>
            </w:pPr>
            <w:r>
              <w:rPr>
                <w:sz w:val="20"/>
                <w:u w:val="single"/>
              </w:rPr>
              <w:tab/>
            </w:r>
            <w:r>
              <w:rPr>
                <w:spacing w:val="-5"/>
                <w:sz w:val="20"/>
                <w:u w:val="single"/>
              </w:rPr>
              <w:t>403</w:t>
            </w:r>
            <w:r>
              <w:rPr>
                <w:spacing w:val="40"/>
                <w:sz w:val="20"/>
                <w:u w:val="single"/>
              </w:rPr>
              <w:t xml:space="preserve"> </w:t>
            </w:r>
          </w:p>
        </w:tc>
        <w:tc>
          <w:tcPr>
            <w:tcW w:w="1750" w:type="dxa"/>
          </w:tcPr>
          <w:p w14:paraId="7B9651C0" w14:textId="77777777" w:rsidR="006857A9" w:rsidRDefault="006857A9">
            <w:pPr>
              <w:pStyle w:val="TableParagraph"/>
              <w:rPr>
                <w:rFonts w:ascii="Times New Roman"/>
                <w:sz w:val="16"/>
              </w:rPr>
            </w:pPr>
          </w:p>
        </w:tc>
      </w:tr>
      <w:tr w:rsidR="006857A9" w14:paraId="4D8DBDD6" w14:textId="77777777">
        <w:trPr>
          <w:trHeight w:val="516"/>
        </w:trPr>
        <w:tc>
          <w:tcPr>
            <w:tcW w:w="4895" w:type="dxa"/>
          </w:tcPr>
          <w:p w14:paraId="1F65C145" w14:textId="77777777" w:rsidR="006857A9" w:rsidRDefault="00606FBE">
            <w:pPr>
              <w:pStyle w:val="TableParagraph"/>
              <w:ind w:left="119"/>
              <w:rPr>
                <w:rFonts w:ascii="Arial"/>
                <w:b/>
                <w:sz w:val="20"/>
              </w:rPr>
            </w:pPr>
            <w:r>
              <w:rPr>
                <w:rFonts w:ascii="Arial"/>
                <w:b/>
                <w:sz w:val="20"/>
              </w:rPr>
              <w:t>Saldo</w:t>
            </w:r>
            <w:r>
              <w:rPr>
                <w:rFonts w:ascii="Arial"/>
                <w:b/>
                <w:spacing w:val="-4"/>
                <w:sz w:val="20"/>
              </w:rPr>
              <w:t xml:space="preserve"> </w:t>
            </w:r>
            <w:r>
              <w:rPr>
                <w:rFonts w:ascii="Arial"/>
                <w:b/>
                <w:sz w:val="20"/>
              </w:rPr>
              <w:t>em</w:t>
            </w:r>
            <w:r>
              <w:rPr>
                <w:rFonts w:ascii="Arial"/>
                <w:b/>
                <w:spacing w:val="-4"/>
                <w:sz w:val="20"/>
              </w:rPr>
              <w:t xml:space="preserve"> </w:t>
            </w:r>
            <w:r>
              <w:rPr>
                <w:rFonts w:ascii="Arial"/>
                <w:b/>
                <w:sz w:val="20"/>
              </w:rPr>
              <w:t>30</w:t>
            </w:r>
            <w:r>
              <w:rPr>
                <w:rFonts w:ascii="Arial"/>
                <w:b/>
                <w:spacing w:val="-2"/>
                <w:sz w:val="20"/>
              </w:rPr>
              <w:t xml:space="preserve"> </w:t>
            </w:r>
            <w:r>
              <w:rPr>
                <w:rFonts w:ascii="Arial"/>
                <w:b/>
                <w:sz w:val="20"/>
              </w:rPr>
              <w:t>de</w:t>
            </w:r>
            <w:r>
              <w:rPr>
                <w:rFonts w:ascii="Arial"/>
                <w:b/>
                <w:spacing w:val="-5"/>
                <w:sz w:val="20"/>
              </w:rPr>
              <w:t xml:space="preserve"> </w:t>
            </w:r>
            <w:r>
              <w:rPr>
                <w:rFonts w:ascii="Arial"/>
                <w:b/>
                <w:sz w:val="20"/>
              </w:rPr>
              <w:t>junho</w:t>
            </w:r>
            <w:r>
              <w:rPr>
                <w:rFonts w:ascii="Arial"/>
                <w:b/>
                <w:spacing w:val="-3"/>
                <w:sz w:val="20"/>
              </w:rPr>
              <w:t xml:space="preserve"> </w:t>
            </w:r>
            <w:r>
              <w:rPr>
                <w:rFonts w:ascii="Arial"/>
                <w:b/>
                <w:sz w:val="20"/>
              </w:rPr>
              <w:t>de</w:t>
            </w:r>
            <w:r>
              <w:rPr>
                <w:rFonts w:ascii="Arial"/>
                <w:b/>
                <w:spacing w:val="-2"/>
                <w:sz w:val="20"/>
              </w:rPr>
              <w:t xml:space="preserve"> </w:t>
            </w:r>
            <w:r>
              <w:rPr>
                <w:rFonts w:ascii="Arial"/>
                <w:b/>
                <w:spacing w:val="-4"/>
                <w:sz w:val="20"/>
              </w:rPr>
              <w:t>2025</w:t>
            </w:r>
          </w:p>
        </w:tc>
        <w:tc>
          <w:tcPr>
            <w:tcW w:w="3380" w:type="dxa"/>
          </w:tcPr>
          <w:p w14:paraId="1DB424EC" w14:textId="77777777" w:rsidR="006857A9" w:rsidRDefault="00606FBE">
            <w:pPr>
              <w:pStyle w:val="TableParagraph"/>
              <w:tabs>
                <w:tab w:val="left" w:pos="998"/>
              </w:tabs>
              <w:jc w:val="right"/>
              <w:rPr>
                <w:rFonts w:ascii="Arial"/>
                <w:b/>
                <w:sz w:val="20"/>
              </w:rPr>
            </w:pPr>
            <w:r>
              <w:rPr>
                <w:rFonts w:ascii="Arial"/>
                <w:b/>
                <w:sz w:val="20"/>
                <w:u w:val="double"/>
              </w:rPr>
              <w:tab/>
            </w:r>
            <w:r>
              <w:rPr>
                <w:rFonts w:ascii="Arial"/>
                <w:b/>
                <w:spacing w:val="-2"/>
                <w:sz w:val="20"/>
                <w:u w:val="double"/>
              </w:rPr>
              <w:t>15.683</w:t>
            </w:r>
            <w:r>
              <w:rPr>
                <w:rFonts w:ascii="Arial"/>
                <w:b/>
                <w:spacing w:val="40"/>
                <w:sz w:val="20"/>
                <w:u w:val="double"/>
              </w:rPr>
              <w:t xml:space="preserve"> </w:t>
            </w:r>
          </w:p>
        </w:tc>
        <w:tc>
          <w:tcPr>
            <w:tcW w:w="1750" w:type="dxa"/>
          </w:tcPr>
          <w:p w14:paraId="22F935B2" w14:textId="77777777" w:rsidR="006857A9" w:rsidRDefault="006857A9">
            <w:pPr>
              <w:pStyle w:val="TableParagraph"/>
              <w:rPr>
                <w:rFonts w:ascii="Times New Roman"/>
                <w:sz w:val="18"/>
              </w:rPr>
            </w:pPr>
          </w:p>
        </w:tc>
      </w:tr>
      <w:tr w:rsidR="006857A9" w14:paraId="2746ACA7" w14:textId="77777777">
        <w:trPr>
          <w:trHeight w:val="380"/>
        </w:trPr>
        <w:tc>
          <w:tcPr>
            <w:tcW w:w="4895" w:type="dxa"/>
          </w:tcPr>
          <w:p w14:paraId="51B8A238" w14:textId="77777777" w:rsidR="006857A9" w:rsidRDefault="00606FBE">
            <w:pPr>
              <w:pStyle w:val="TableParagraph"/>
              <w:spacing w:before="9"/>
              <w:ind w:left="119"/>
              <w:rPr>
                <w:rFonts w:ascii="Arial"/>
                <w:b/>
                <w:sz w:val="20"/>
              </w:rPr>
            </w:pPr>
            <w:r>
              <w:rPr>
                <w:rFonts w:ascii="Arial"/>
                <w:b/>
                <w:sz w:val="20"/>
              </w:rPr>
              <w:t>Saldo</w:t>
            </w:r>
            <w:r>
              <w:rPr>
                <w:rFonts w:ascii="Arial"/>
                <w:b/>
                <w:spacing w:val="-4"/>
                <w:sz w:val="20"/>
              </w:rPr>
              <w:t xml:space="preserve"> </w:t>
            </w:r>
            <w:r>
              <w:rPr>
                <w:rFonts w:ascii="Arial"/>
                <w:b/>
                <w:sz w:val="20"/>
              </w:rPr>
              <w:t>em</w:t>
            </w:r>
            <w:r>
              <w:rPr>
                <w:rFonts w:ascii="Arial"/>
                <w:b/>
                <w:spacing w:val="-5"/>
                <w:sz w:val="20"/>
              </w:rPr>
              <w:t xml:space="preserve"> </w:t>
            </w:r>
            <w:r>
              <w:rPr>
                <w:rFonts w:ascii="Arial"/>
                <w:b/>
                <w:sz w:val="20"/>
              </w:rPr>
              <w:t>31</w:t>
            </w:r>
            <w:r>
              <w:rPr>
                <w:rFonts w:ascii="Arial"/>
                <w:b/>
                <w:spacing w:val="-2"/>
                <w:sz w:val="20"/>
              </w:rPr>
              <w:t xml:space="preserve"> </w:t>
            </w:r>
            <w:r>
              <w:rPr>
                <w:rFonts w:ascii="Arial"/>
                <w:b/>
                <w:sz w:val="20"/>
              </w:rPr>
              <w:t>de</w:t>
            </w:r>
            <w:r>
              <w:rPr>
                <w:rFonts w:ascii="Arial"/>
                <w:b/>
                <w:spacing w:val="-5"/>
                <w:sz w:val="20"/>
              </w:rPr>
              <w:t xml:space="preserve"> </w:t>
            </w:r>
            <w:r>
              <w:rPr>
                <w:rFonts w:ascii="Arial"/>
                <w:b/>
                <w:sz w:val="20"/>
              </w:rPr>
              <w:t>dezembro</w:t>
            </w:r>
            <w:r>
              <w:rPr>
                <w:rFonts w:ascii="Arial"/>
                <w:b/>
                <w:spacing w:val="-4"/>
                <w:sz w:val="20"/>
              </w:rPr>
              <w:t xml:space="preserve"> </w:t>
            </w:r>
            <w:r>
              <w:rPr>
                <w:rFonts w:ascii="Arial"/>
                <w:b/>
                <w:sz w:val="20"/>
              </w:rPr>
              <w:t>de</w:t>
            </w:r>
            <w:r>
              <w:rPr>
                <w:rFonts w:ascii="Arial"/>
                <w:b/>
                <w:spacing w:val="-4"/>
                <w:sz w:val="20"/>
              </w:rPr>
              <w:t xml:space="preserve"> 2025</w:t>
            </w:r>
          </w:p>
        </w:tc>
        <w:tc>
          <w:tcPr>
            <w:tcW w:w="3380" w:type="dxa"/>
          </w:tcPr>
          <w:p w14:paraId="33341244" w14:textId="77777777" w:rsidR="006857A9" w:rsidRDefault="00606FBE">
            <w:pPr>
              <w:pStyle w:val="TableParagraph"/>
              <w:spacing w:line="20" w:lineRule="exact"/>
              <w:ind w:left="1922" w:right="-72"/>
              <w:rPr>
                <w:rFonts w:ascii="Arial"/>
                <w:sz w:val="2"/>
              </w:rPr>
            </w:pPr>
            <w:r>
              <w:rPr>
                <w:rFonts w:ascii="Arial"/>
                <w:noProof/>
                <w:sz w:val="2"/>
              </w:rPr>
              <mc:AlternateContent>
                <mc:Choice Requires="wpg">
                  <w:drawing>
                    <wp:inline distT="0" distB="0" distL="0" distR="0" wp14:anchorId="712A2E4C" wp14:editId="7A3F17DC">
                      <wp:extent cx="925830" cy="12700"/>
                      <wp:effectExtent l="0" t="0" r="0" b="0"/>
                      <wp:docPr id="86" name="Group 8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925830" cy="12700"/>
                                <a:chOff x="0" y="0"/>
                                <a:chExt cx="925830" cy="12700"/>
                              </a:xfrm>
                            </wpg:grpSpPr>
                            <wps:wsp>
                              <wps:cNvPr id="87" name="Graphic 87"/>
                              <wps:cNvSpPr/>
                              <wps:spPr>
                                <a:xfrm>
                                  <a:off x="0" y="0"/>
                                  <a:ext cx="925830" cy="12700"/>
                                </a:xfrm>
                                <a:custGeom>
                                  <a:avLst/>
                                  <a:gdLst/>
                                  <a:ahLst/>
                                  <a:cxnLst/>
                                  <a:rect l="l" t="t" r="r" b="b"/>
                                  <a:pathLst>
                                    <a:path w="925830" h="12700">
                                      <a:moveTo>
                                        <a:pt x="925372" y="0"/>
                                      </a:moveTo>
                                      <a:lnTo>
                                        <a:pt x="0" y="0"/>
                                      </a:lnTo>
                                      <a:lnTo>
                                        <a:pt x="0" y="12191"/>
                                      </a:lnTo>
                                      <a:lnTo>
                                        <a:pt x="925372" y="12191"/>
                                      </a:lnTo>
                                      <a:lnTo>
                                        <a:pt x="925372" y="0"/>
                                      </a:lnTo>
                                      <a:close/>
                                    </a:path>
                                  </a:pathLst>
                                </a:custGeom>
                                <a:solidFill>
                                  <a:srgbClr val="000000"/>
                                </a:solidFill>
                              </wps:spPr>
                              <wps:bodyPr wrap="square" lIns="0" tIns="0" rIns="0" bIns="0" rtlCol="0">
                                <a:prstTxWarp prst="textNoShape">
                                  <a:avLst/>
                                </a:prstTxWarp>
                                <a:noAutofit/>
                              </wps:bodyPr>
                            </wps:wsp>
                          </wpg:wgp>
                        </a:graphicData>
                      </a:graphic>
                    </wp:inline>
                  </w:drawing>
                </mc:Choice>
                <mc:Fallback>
                  <w:pict>
                    <v:group w14:anchorId="28FE1375" id="Group 86" o:spid="_x0000_s1026" style="width:72.9pt;height:1pt;mso-position-horizontal-relative:char;mso-position-vertical-relative:line" coordsize="9258,1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BLFfcwIAAPAFAAAOAAAAZHJzL2Uyb0RvYy54bWykVE1v2zAMvQ/YfxB0X5yk2NoadYqhXYMB&#10;RVegLXZWZPkDk0WNUuL034+SrcRogQHLfJAp84kiH595db3vNNspdC2Ygi9mc86UkVC2pi74y/Pd&#10;pwvOnBemFBqMKvircvx69fHDVW9ztYQGdKmQURDj8t4WvPHe5lnmZKM64WZglSFnBdgJT1ussxJF&#10;T9E7nS3n8y9ZD1haBKmco6+3g5OvYvyqUtL/qCqnPNMFp9x8XDGum7BmqyuR1yhs08oxDXFCFp1o&#10;DV16CHUrvGBbbN+F6lqJ4KDyMwldBlXVShVroGoW8zfVrBG2NtZS531tDzQRtW94OjmsfNit0T7Z&#10;RxyyJ/Me5C9HvGS9rfOpP+zrI3hfYRcOURFsHxl9PTCq9p5J+ni5/HxxRrxLci2W5/ORcNlQV94d&#10;ks23vx3LRD5cGRM7JNJbUo47kuP+j5ynRlgVOXeh+EdkbVnwi3POjOhIwOtRK/SFOAqXEyrwN+7c&#10;SOXJ7BzKFLncOr9WEFkWu3vnB7WWyRJNsuTeJBNJ80HtOqrdc0ZqR85I7ZtB7Vb4cC60LpisP7ap&#10;SV0Kzg526hkizIdeUS/PzpecpS5TokeINlModXyCSr70tjHcgFksF5eLkBdFS/70HnCTa/8JHKU2&#10;iSo1ODVcFMqONx6oINyUbAe6Le9arUP1DuvNjUa2E2GGxGdMeAIjTbp86H2wNlC+knR6EkvB3e+t&#10;QMWZ/m5InGEKJQOTsUkGen0DcVZF4tH55/1PgZZZMgvu6cd6gKRRkSdVUP4BMGDDSQNftx6qNkgm&#10;5jZkNG7of4lWHCuRiXEEhrk13UfUcVCv/gAAAP//AwBQSwMEFAAGAAgAAAAhABx1NkvaAAAAAwEA&#10;AA8AAABkcnMvZG93bnJldi54bWxMj0FLw0AQhe+C/2EZwZvdpFqRmEkpRT0VwVYQb9PsNAnNzobs&#10;Nkn/vVsvenkwvOG97+XLybZq4N43ThDSWQKKpXSmkQrhc/d69wTKBxJDrRNGOLOHZXF9lVNm3Cgf&#10;PGxDpWKI+IwQ6hC6TGtf1mzJz1zHEr2D6y2FePaVNj2NMdy2ep4kj9pSI7Ghpo7XNZfH7ckivI00&#10;ru7Tl2FzPKzP37vF+9cmZcTbm2n1DCrwFP6e4YIf0aGITHt3EuNVixCHhF+9eA+LOGOPME9AF7n+&#10;z178AAAA//8DAFBLAQItABQABgAIAAAAIQC2gziS/gAAAOEBAAATAAAAAAAAAAAAAAAAAAAAAABb&#10;Q29udGVudF9UeXBlc10ueG1sUEsBAi0AFAAGAAgAAAAhADj9If/WAAAAlAEAAAsAAAAAAAAAAAAA&#10;AAAALwEAAF9yZWxzLy5yZWxzUEsBAi0AFAAGAAgAAAAhAHwEsV9zAgAA8AUAAA4AAAAAAAAAAAAA&#10;AAAALgIAAGRycy9lMm9Eb2MueG1sUEsBAi0AFAAGAAgAAAAhABx1NkvaAAAAAwEAAA8AAAAAAAAA&#10;AAAAAAAAzQQAAGRycy9kb3ducmV2LnhtbFBLBQYAAAAABAAEAPMAAADUBQAAAAA=&#10;">
                      <v:shape id="Graphic 87" o:spid="_x0000_s1027" style="position:absolute;width:9258;height:127;visibility:visible;mso-wrap-style:square;v-text-anchor:top" coordsize="925830,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XkdwQAAANsAAAAPAAAAZHJzL2Rvd25yZXYueG1sRI/RisIw&#10;FETfBf8hXME3TS24W7pGEbHgk8t2/YBLc22qzU1ponb/fiMIPg4zc4ZZbQbbijv1vnGsYDFPQBBX&#10;TjdcKzj9FrMMhA/IGlvHpOCPPGzW49EKc+0e/EP3MtQiQtjnqMCE0OVS+sqQRT93HXH0zq63GKLs&#10;a6l7fES4bWWaJB/SYsNxwWBHO0PVtbxZBW0djumh/NaFoWV1soWV+0uq1HQybL9ABBrCO/xqH7SC&#10;7BOeX+IPkOt/AAAA//8DAFBLAQItABQABgAIAAAAIQDb4fbL7gAAAIUBAAATAAAAAAAAAAAAAAAA&#10;AAAAAABbQ29udGVudF9UeXBlc10ueG1sUEsBAi0AFAAGAAgAAAAhAFr0LFu/AAAAFQEAAAsAAAAA&#10;AAAAAAAAAAAAHwEAAF9yZWxzLy5yZWxzUEsBAi0AFAAGAAgAAAAhAP85eR3BAAAA2wAAAA8AAAAA&#10;AAAAAAAAAAAABwIAAGRycy9kb3ducmV2LnhtbFBLBQYAAAAAAwADALcAAAD1AgAAAAA=&#10;" path="m925372,l,,,12191r925372,l925372,xe" fillcolor="black" stroked="f">
                        <v:path arrowok="t"/>
                      </v:shape>
                      <w10:anchorlock/>
                    </v:group>
                  </w:pict>
                </mc:Fallback>
              </mc:AlternateContent>
            </w:r>
          </w:p>
          <w:p w14:paraId="6FAD7EF6" w14:textId="77777777" w:rsidR="006857A9" w:rsidRDefault="00606FBE">
            <w:pPr>
              <w:pStyle w:val="TableParagraph"/>
              <w:tabs>
                <w:tab w:val="left" w:pos="772"/>
              </w:tabs>
              <w:jc w:val="right"/>
              <w:rPr>
                <w:rFonts w:ascii="Arial"/>
                <w:b/>
                <w:sz w:val="20"/>
              </w:rPr>
            </w:pPr>
            <w:r>
              <w:rPr>
                <w:rFonts w:ascii="Arial"/>
                <w:b/>
                <w:sz w:val="20"/>
                <w:u w:val="double"/>
              </w:rPr>
              <w:tab/>
            </w:r>
            <w:r>
              <w:rPr>
                <w:rFonts w:ascii="Arial"/>
                <w:b/>
                <w:spacing w:val="-2"/>
                <w:sz w:val="20"/>
                <w:u w:val="double"/>
              </w:rPr>
              <w:t>15.021</w:t>
            </w:r>
            <w:r>
              <w:rPr>
                <w:rFonts w:ascii="Arial"/>
                <w:b/>
                <w:spacing w:val="40"/>
                <w:sz w:val="20"/>
                <w:u w:val="double"/>
              </w:rPr>
              <w:t xml:space="preserve"> </w:t>
            </w:r>
          </w:p>
        </w:tc>
        <w:tc>
          <w:tcPr>
            <w:tcW w:w="1750" w:type="dxa"/>
          </w:tcPr>
          <w:p w14:paraId="6DEC8F69" w14:textId="77777777" w:rsidR="006857A9" w:rsidRDefault="006857A9">
            <w:pPr>
              <w:pStyle w:val="TableParagraph"/>
              <w:rPr>
                <w:rFonts w:ascii="Times New Roman"/>
                <w:sz w:val="18"/>
              </w:rPr>
            </w:pPr>
          </w:p>
        </w:tc>
      </w:tr>
      <w:tr w:rsidR="006857A9" w14:paraId="25E44C47" w14:textId="77777777">
        <w:trPr>
          <w:trHeight w:val="367"/>
        </w:trPr>
        <w:tc>
          <w:tcPr>
            <w:tcW w:w="4895" w:type="dxa"/>
          </w:tcPr>
          <w:p w14:paraId="5D5A3FBC" w14:textId="77777777" w:rsidR="006857A9" w:rsidRDefault="00606FBE">
            <w:pPr>
              <w:pStyle w:val="TableParagraph"/>
              <w:spacing w:before="134" w:line="213" w:lineRule="exact"/>
              <w:ind w:left="119"/>
              <w:rPr>
                <w:sz w:val="20"/>
              </w:rPr>
            </w:pPr>
            <w:r>
              <w:rPr>
                <w:sz w:val="20"/>
              </w:rPr>
              <w:t>Pagamentos</w:t>
            </w:r>
            <w:r>
              <w:rPr>
                <w:spacing w:val="-9"/>
                <w:sz w:val="20"/>
              </w:rPr>
              <w:t xml:space="preserve"> </w:t>
            </w:r>
            <w:r>
              <w:rPr>
                <w:sz w:val="20"/>
              </w:rPr>
              <w:t>do</w:t>
            </w:r>
            <w:r>
              <w:rPr>
                <w:spacing w:val="-9"/>
                <w:sz w:val="20"/>
              </w:rPr>
              <w:t xml:space="preserve"> </w:t>
            </w:r>
            <w:r>
              <w:rPr>
                <w:spacing w:val="-2"/>
                <w:sz w:val="20"/>
              </w:rPr>
              <w:t>arrendamento</w:t>
            </w:r>
          </w:p>
        </w:tc>
        <w:tc>
          <w:tcPr>
            <w:tcW w:w="3380" w:type="dxa"/>
          </w:tcPr>
          <w:p w14:paraId="6A4BEA8F" w14:textId="77777777" w:rsidR="006857A9" w:rsidRDefault="00606FBE">
            <w:pPr>
              <w:pStyle w:val="TableParagraph"/>
              <w:spacing w:before="134" w:line="213" w:lineRule="exact"/>
              <w:ind w:right="69"/>
              <w:jc w:val="right"/>
              <w:rPr>
                <w:sz w:val="20"/>
              </w:rPr>
            </w:pPr>
            <w:r>
              <w:rPr>
                <w:spacing w:val="-2"/>
                <w:sz w:val="20"/>
              </w:rPr>
              <w:t>(1.862)</w:t>
            </w:r>
          </w:p>
        </w:tc>
        <w:tc>
          <w:tcPr>
            <w:tcW w:w="1750" w:type="dxa"/>
          </w:tcPr>
          <w:p w14:paraId="7D7252ED" w14:textId="77777777" w:rsidR="006857A9" w:rsidRDefault="006857A9">
            <w:pPr>
              <w:pStyle w:val="TableParagraph"/>
              <w:rPr>
                <w:rFonts w:ascii="Times New Roman"/>
                <w:sz w:val="18"/>
              </w:rPr>
            </w:pPr>
          </w:p>
        </w:tc>
      </w:tr>
      <w:tr w:rsidR="006857A9" w14:paraId="60627FAC" w14:textId="77777777">
        <w:trPr>
          <w:trHeight w:val="233"/>
        </w:trPr>
        <w:tc>
          <w:tcPr>
            <w:tcW w:w="4895" w:type="dxa"/>
          </w:tcPr>
          <w:p w14:paraId="424F1523" w14:textId="77777777" w:rsidR="006857A9" w:rsidRDefault="00606FBE">
            <w:pPr>
              <w:pStyle w:val="TableParagraph"/>
              <w:spacing w:line="214" w:lineRule="exact"/>
              <w:ind w:left="119"/>
              <w:rPr>
                <w:sz w:val="20"/>
              </w:rPr>
            </w:pPr>
            <w:r>
              <w:rPr>
                <w:sz w:val="20"/>
              </w:rPr>
              <w:t>Juros</w:t>
            </w:r>
            <w:r>
              <w:rPr>
                <w:spacing w:val="-7"/>
                <w:sz w:val="20"/>
              </w:rPr>
              <w:t xml:space="preserve"> </w:t>
            </w:r>
            <w:r>
              <w:rPr>
                <w:sz w:val="20"/>
              </w:rPr>
              <w:t>reconhecidos</w:t>
            </w:r>
            <w:r>
              <w:rPr>
                <w:spacing w:val="-7"/>
                <w:sz w:val="20"/>
              </w:rPr>
              <w:t xml:space="preserve"> </w:t>
            </w:r>
            <w:r>
              <w:rPr>
                <w:sz w:val="20"/>
              </w:rPr>
              <w:t>no</w:t>
            </w:r>
            <w:r>
              <w:rPr>
                <w:spacing w:val="-8"/>
                <w:sz w:val="20"/>
              </w:rPr>
              <w:t xml:space="preserve"> </w:t>
            </w:r>
            <w:r>
              <w:rPr>
                <w:spacing w:val="-2"/>
                <w:sz w:val="20"/>
              </w:rPr>
              <w:t>resultado</w:t>
            </w:r>
          </w:p>
        </w:tc>
        <w:tc>
          <w:tcPr>
            <w:tcW w:w="3380" w:type="dxa"/>
          </w:tcPr>
          <w:p w14:paraId="6EEAB548" w14:textId="77777777" w:rsidR="006857A9" w:rsidRDefault="00606FBE">
            <w:pPr>
              <w:pStyle w:val="TableParagraph"/>
              <w:tabs>
                <w:tab w:val="left" w:pos="1276"/>
              </w:tabs>
              <w:spacing w:line="214" w:lineRule="exact"/>
              <w:jc w:val="right"/>
              <w:rPr>
                <w:sz w:val="20"/>
              </w:rPr>
            </w:pPr>
            <w:r>
              <w:rPr>
                <w:sz w:val="20"/>
                <w:u w:val="single"/>
              </w:rPr>
              <w:tab/>
            </w:r>
            <w:r>
              <w:rPr>
                <w:spacing w:val="-5"/>
                <w:sz w:val="20"/>
                <w:u w:val="single"/>
              </w:rPr>
              <w:t>352</w:t>
            </w:r>
            <w:r>
              <w:rPr>
                <w:spacing w:val="40"/>
                <w:sz w:val="20"/>
                <w:u w:val="single"/>
              </w:rPr>
              <w:t xml:space="preserve"> </w:t>
            </w:r>
          </w:p>
        </w:tc>
        <w:tc>
          <w:tcPr>
            <w:tcW w:w="1750" w:type="dxa"/>
          </w:tcPr>
          <w:p w14:paraId="3D3975A1" w14:textId="77777777" w:rsidR="006857A9" w:rsidRDefault="006857A9">
            <w:pPr>
              <w:pStyle w:val="TableParagraph"/>
              <w:rPr>
                <w:rFonts w:ascii="Times New Roman"/>
                <w:sz w:val="16"/>
              </w:rPr>
            </w:pPr>
          </w:p>
        </w:tc>
      </w:tr>
      <w:tr w:rsidR="006857A9" w14:paraId="654A95AD" w14:textId="77777777">
        <w:trPr>
          <w:trHeight w:val="231"/>
        </w:trPr>
        <w:tc>
          <w:tcPr>
            <w:tcW w:w="4895" w:type="dxa"/>
          </w:tcPr>
          <w:p w14:paraId="3DC8CFB0" w14:textId="77777777" w:rsidR="006857A9" w:rsidRDefault="00606FBE">
            <w:pPr>
              <w:pStyle w:val="TableParagraph"/>
              <w:spacing w:before="1" w:line="210" w:lineRule="exact"/>
              <w:ind w:left="119"/>
              <w:rPr>
                <w:rFonts w:ascii="Arial"/>
                <w:b/>
                <w:sz w:val="20"/>
              </w:rPr>
            </w:pPr>
            <w:r>
              <w:rPr>
                <w:rFonts w:ascii="Arial"/>
                <w:b/>
                <w:sz w:val="20"/>
              </w:rPr>
              <w:t>Saldo</w:t>
            </w:r>
            <w:r>
              <w:rPr>
                <w:rFonts w:ascii="Arial"/>
                <w:b/>
                <w:spacing w:val="-4"/>
                <w:sz w:val="20"/>
              </w:rPr>
              <w:t xml:space="preserve"> </w:t>
            </w:r>
            <w:r>
              <w:rPr>
                <w:rFonts w:ascii="Arial"/>
                <w:b/>
                <w:sz w:val="20"/>
              </w:rPr>
              <w:t>em</w:t>
            </w:r>
            <w:r>
              <w:rPr>
                <w:rFonts w:ascii="Arial"/>
                <w:b/>
                <w:spacing w:val="-3"/>
                <w:sz w:val="20"/>
              </w:rPr>
              <w:t xml:space="preserve"> </w:t>
            </w:r>
            <w:r>
              <w:rPr>
                <w:rFonts w:ascii="Arial"/>
                <w:b/>
                <w:sz w:val="20"/>
              </w:rPr>
              <w:t>30</w:t>
            </w:r>
            <w:r>
              <w:rPr>
                <w:rFonts w:ascii="Arial"/>
                <w:b/>
                <w:spacing w:val="-3"/>
                <w:sz w:val="20"/>
              </w:rPr>
              <w:t xml:space="preserve"> </w:t>
            </w:r>
            <w:r>
              <w:rPr>
                <w:rFonts w:ascii="Arial"/>
                <w:b/>
                <w:sz w:val="20"/>
              </w:rPr>
              <w:t>de</w:t>
            </w:r>
            <w:r>
              <w:rPr>
                <w:rFonts w:ascii="Arial"/>
                <w:b/>
                <w:spacing w:val="-4"/>
                <w:sz w:val="20"/>
              </w:rPr>
              <w:t xml:space="preserve"> </w:t>
            </w:r>
            <w:r>
              <w:rPr>
                <w:rFonts w:ascii="Arial"/>
                <w:b/>
                <w:sz w:val="20"/>
              </w:rPr>
              <w:t>junho</w:t>
            </w:r>
            <w:r>
              <w:rPr>
                <w:rFonts w:ascii="Arial"/>
                <w:b/>
                <w:spacing w:val="-4"/>
                <w:sz w:val="20"/>
              </w:rPr>
              <w:t xml:space="preserve"> </w:t>
            </w:r>
            <w:r>
              <w:rPr>
                <w:rFonts w:ascii="Arial"/>
                <w:b/>
                <w:sz w:val="20"/>
              </w:rPr>
              <w:t>de</w:t>
            </w:r>
            <w:r>
              <w:rPr>
                <w:rFonts w:ascii="Arial"/>
                <w:b/>
                <w:spacing w:val="-2"/>
                <w:sz w:val="20"/>
              </w:rPr>
              <w:t xml:space="preserve"> </w:t>
            </w:r>
            <w:r>
              <w:rPr>
                <w:rFonts w:ascii="Arial"/>
                <w:b/>
                <w:spacing w:val="-4"/>
                <w:sz w:val="20"/>
              </w:rPr>
              <w:t>2026</w:t>
            </w:r>
          </w:p>
        </w:tc>
        <w:tc>
          <w:tcPr>
            <w:tcW w:w="3380" w:type="dxa"/>
          </w:tcPr>
          <w:p w14:paraId="5BD4637C" w14:textId="77777777" w:rsidR="006857A9" w:rsidRDefault="00606FBE">
            <w:pPr>
              <w:pStyle w:val="TableParagraph"/>
              <w:tabs>
                <w:tab w:val="left" w:pos="1012"/>
              </w:tabs>
              <w:spacing w:before="1" w:line="210" w:lineRule="exact"/>
              <w:jc w:val="right"/>
              <w:rPr>
                <w:rFonts w:ascii="Arial"/>
                <w:b/>
                <w:sz w:val="20"/>
              </w:rPr>
            </w:pPr>
            <w:r>
              <w:rPr>
                <w:rFonts w:ascii="Arial"/>
                <w:b/>
                <w:sz w:val="20"/>
                <w:u w:val="double"/>
              </w:rPr>
              <w:tab/>
            </w:r>
            <w:r>
              <w:rPr>
                <w:rFonts w:ascii="Arial"/>
                <w:b/>
                <w:spacing w:val="-2"/>
                <w:sz w:val="20"/>
                <w:u w:val="double"/>
              </w:rPr>
              <w:t>13.511</w:t>
            </w:r>
            <w:r>
              <w:rPr>
                <w:rFonts w:ascii="Arial"/>
                <w:b/>
                <w:spacing w:val="40"/>
                <w:sz w:val="20"/>
                <w:u w:val="double"/>
              </w:rPr>
              <w:t xml:space="preserve"> </w:t>
            </w:r>
          </w:p>
        </w:tc>
        <w:tc>
          <w:tcPr>
            <w:tcW w:w="1750" w:type="dxa"/>
          </w:tcPr>
          <w:p w14:paraId="7DF96FFF" w14:textId="77777777" w:rsidR="006857A9" w:rsidRDefault="006857A9">
            <w:pPr>
              <w:pStyle w:val="TableParagraph"/>
              <w:rPr>
                <w:rFonts w:ascii="Times New Roman"/>
                <w:sz w:val="16"/>
              </w:rPr>
            </w:pPr>
          </w:p>
        </w:tc>
      </w:tr>
    </w:tbl>
    <w:p w14:paraId="795CFA6A" w14:textId="77777777" w:rsidR="006857A9" w:rsidRDefault="006857A9">
      <w:pPr>
        <w:pStyle w:val="Corpodetexto"/>
        <w:spacing w:before="53"/>
        <w:rPr>
          <w:rFonts w:ascii="Arial"/>
          <w:b/>
        </w:rPr>
      </w:pPr>
    </w:p>
    <w:p w14:paraId="7EFFBC46" w14:textId="77777777" w:rsidR="006857A9" w:rsidRDefault="00606FBE">
      <w:pPr>
        <w:ind w:left="144"/>
        <w:jc w:val="both"/>
        <w:rPr>
          <w:rFonts w:ascii="Arial" w:hAnsi="Arial"/>
          <w:i/>
          <w:sz w:val="16"/>
        </w:rPr>
      </w:pPr>
      <w:r>
        <w:rPr>
          <w:rFonts w:ascii="Arial" w:hAnsi="Arial"/>
          <w:i/>
          <w:sz w:val="16"/>
        </w:rPr>
        <w:t>Os</w:t>
      </w:r>
      <w:r>
        <w:rPr>
          <w:rFonts w:ascii="Arial" w:hAnsi="Arial"/>
          <w:i/>
          <w:spacing w:val="-6"/>
          <w:sz w:val="16"/>
        </w:rPr>
        <w:t xml:space="preserve"> </w:t>
      </w:r>
      <w:r>
        <w:rPr>
          <w:rFonts w:ascii="Arial" w:hAnsi="Arial"/>
          <w:i/>
          <w:sz w:val="16"/>
        </w:rPr>
        <w:t>encargos</w:t>
      </w:r>
      <w:r>
        <w:rPr>
          <w:rFonts w:ascii="Arial" w:hAnsi="Arial"/>
          <w:i/>
          <w:spacing w:val="-7"/>
          <w:sz w:val="16"/>
        </w:rPr>
        <w:t xml:space="preserve"> </w:t>
      </w:r>
      <w:r>
        <w:rPr>
          <w:rFonts w:ascii="Arial" w:hAnsi="Arial"/>
          <w:i/>
          <w:sz w:val="16"/>
        </w:rPr>
        <w:t>financeiros</w:t>
      </w:r>
      <w:r>
        <w:rPr>
          <w:rFonts w:ascii="Arial" w:hAnsi="Arial"/>
          <w:i/>
          <w:spacing w:val="-7"/>
          <w:sz w:val="16"/>
        </w:rPr>
        <w:t xml:space="preserve"> </w:t>
      </w:r>
      <w:r>
        <w:rPr>
          <w:rFonts w:ascii="Arial" w:hAnsi="Arial"/>
          <w:i/>
          <w:sz w:val="16"/>
        </w:rPr>
        <w:t>do</w:t>
      </w:r>
      <w:r>
        <w:rPr>
          <w:rFonts w:ascii="Arial" w:hAnsi="Arial"/>
          <w:i/>
          <w:spacing w:val="-6"/>
          <w:sz w:val="16"/>
        </w:rPr>
        <w:t xml:space="preserve"> </w:t>
      </w:r>
      <w:r>
        <w:rPr>
          <w:rFonts w:ascii="Arial" w:hAnsi="Arial"/>
          <w:i/>
          <w:sz w:val="16"/>
        </w:rPr>
        <w:t>arrendamento</w:t>
      </w:r>
      <w:r>
        <w:rPr>
          <w:rFonts w:ascii="Arial" w:hAnsi="Arial"/>
          <w:i/>
          <w:spacing w:val="-4"/>
          <w:sz w:val="16"/>
        </w:rPr>
        <w:t xml:space="preserve"> </w:t>
      </w:r>
      <w:r>
        <w:rPr>
          <w:rFonts w:ascii="Arial" w:hAnsi="Arial"/>
          <w:i/>
          <w:sz w:val="16"/>
        </w:rPr>
        <w:t>(R$</w:t>
      </w:r>
      <w:r>
        <w:rPr>
          <w:rFonts w:ascii="Arial" w:hAnsi="Arial"/>
          <w:i/>
          <w:spacing w:val="-6"/>
          <w:sz w:val="16"/>
        </w:rPr>
        <w:t xml:space="preserve"> </w:t>
      </w:r>
      <w:r>
        <w:rPr>
          <w:rFonts w:ascii="Arial" w:hAnsi="Arial"/>
          <w:i/>
          <w:sz w:val="16"/>
        </w:rPr>
        <w:t>352)</w:t>
      </w:r>
      <w:r>
        <w:rPr>
          <w:rFonts w:ascii="Arial" w:hAnsi="Arial"/>
          <w:i/>
          <w:spacing w:val="-6"/>
          <w:sz w:val="16"/>
        </w:rPr>
        <w:t xml:space="preserve"> </w:t>
      </w:r>
      <w:r>
        <w:rPr>
          <w:rFonts w:ascii="Arial" w:hAnsi="Arial"/>
          <w:i/>
          <w:sz w:val="16"/>
        </w:rPr>
        <w:t>estão</w:t>
      </w:r>
      <w:r>
        <w:rPr>
          <w:rFonts w:ascii="Arial" w:hAnsi="Arial"/>
          <w:i/>
          <w:spacing w:val="-9"/>
          <w:sz w:val="16"/>
        </w:rPr>
        <w:t xml:space="preserve"> </w:t>
      </w:r>
      <w:r>
        <w:rPr>
          <w:rFonts w:ascii="Arial" w:hAnsi="Arial"/>
          <w:i/>
          <w:sz w:val="16"/>
        </w:rPr>
        <w:t>apresentados</w:t>
      </w:r>
      <w:r>
        <w:rPr>
          <w:rFonts w:ascii="Arial" w:hAnsi="Arial"/>
          <w:i/>
          <w:spacing w:val="-4"/>
          <w:sz w:val="16"/>
        </w:rPr>
        <w:t xml:space="preserve"> </w:t>
      </w:r>
      <w:r>
        <w:rPr>
          <w:rFonts w:ascii="Arial" w:hAnsi="Arial"/>
          <w:i/>
          <w:sz w:val="16"/>
        </w:rPr>
        <w:t>na</w:t>
      </w:r>
      <w:r>
        <w:rPr>
          <w:rFonts w:ascii="Arial" w:hAnsi="Arial"/>
          <w:i/>
          <w:spacing w:val="-6"/>
          <w:sz w:val="16"/>
        </w:rPr>
        <w:t xml:space="preserve"> </w:t>
      </w:r>
      <w:r>
        <w:rPr>
          <w:rFonts w:ascii="Arial" w:hAnsi="Arial"/>
          <w:i/>
          <w:sz w:val="16"/>
        </w:rPr>
        <w:t>linha</w:t>
      </w:r>
      <w:r>
        <w:rPr>
          <w:rFonts w:ascii="Arial" w:hAnsi="Arial"/>
          <w:i/>
          <w:spacing w:val="-6"/>
          <w:sz w:val="16"/>
        </w:rPr>
        <w:t xml:space="preserve"> </w:t>
      </w:r>
      <w:r>
        <w:rPr>
          <w:rFonts w:ascii="Arial" w:hAnsi="Arial"/>
          <w:i/>
          <w:sz w:val="16"/>
        </w:rPr>
        <w:t>‘Despesas</w:t>
      </w:r>
      <w:r>
        <w:rPr>
          <w:rFonts w:ascii="Arial" w:hAnsi="Arial"/>
          <w:i/>
          <w:spacing w:val="-5"/>
          <w:sz w:val="16"/>
        </w:rPr>
        <w:t xml:space="preserve"> </w:t>
      </w:r>
      <w:r>
        <w:rPr>
          <w:rFonts w:ascii="Arial" w:hAnsi="Arial"/>
          <w:i/>
          <w:sz w:val="16"/>
        </w:rPr>
        <w:t>Financeiras’</w:t>
      </w:r>
      <w:r>
        <w:rPr>
          <w:rFonts w:ascii="Arial" w:hAnsi="Arial"/>
          <w:i/>
          <w:spacing w:val="-5"/>
          <w:sz w:val="16"/>
        </w:rPr>
        <w:t xml:space="preserve"> </w:t>
      </w:r>
      <w:r>
        <w:rPr>
          <w:rFonts w:ascii="Arial" w:hAnsi="Arial"/>
          <w:i/>
          <w:sz w:val="16"/>
        </w:rPr>
        <w:t>da</w:t>
      </w:r>
      <w:r>
        <w:rPr>
          <w:rFonts w:ascii="Arial" w:hAnsi="Arial"/>
          <w:i/>
          <w:spacing w:val="-9"/>
          <w:sz w:val="16"/>
        </w:rPr>
        <w:t xml:space="preserve"> </w:t>
      </w:r>
      <w:r>
        <w:rPr>
          <w:rFonts w:ascii="Arial" w:hAnsi="Arial"/>
          <w:i/>
          <w:sz w:val="16"/>
        </w:rPr>
        <w:t>demonstração</w:t>
      </w:r>
      <w:r>
        <w:rPr>
          <w:rFonts w:ascii="Arial" w:hAnsi="Arial"/>
          <w:i/>
          <w:spacing w:val="-8"/>
          <w:sz w:val="16"/>
        </w:rPr>
        <w:t xml:space="preserve"> </w:t>
      </w:r>
      <w:r>
        <w:rPr>
          <w:rFonts w:ascii="Arial" w:hAnsi="Arial"/>
          <w:i/>
          <w:sz w:val="16"/>
        </w:rPr>
        <w:t>do</w:t>
      </w:r>
      <w:r>
        <w:rPr>
          <w:rFonts w:ascii="Arial" w:hAnsi="Arial"/>
          <w:i/>
          <w:spacing w:val="-6"/>
          <w:sz w:val="16"/>
        </w:rPr>
        <w:t xml:space="preserve"> </w:t>
      </w:r>
      <w:r>
        <w:rPr>
          <w:rFonts w:ascii="Arial" w:hAnsi="Arial"/>
          <w:i/>
          <w:spacing w:val="-2"/>
          <w:sz w:val="16"/>
        </w:rPr>
        <w:t>resultado.</w:t>
      </w:r>
    </w:p>
    <w:p w14:paraId="33E6CEBA" w14:textId="77777777" w:rsidR="006857A9" w:rsidRDefault="006857A9">
      <w:pPr>
        <w:pStyle w:val="Corpodetexto"/>
        <w:rPr>
          <w:rFonts w:ascii="Arial"/>
          <w:i/>
          <w:sz w:val="16"/>
        </w:rPr>
      </w:pPr>
    </w:p>
    <w:p w14:paraId="389594CE" w14:textId="77777777" w:rsidR="006857A9" w:rsidRDefault="006857A9">
      <w:pPr>
        <w:pStyle w:val="Corpodetexto"/>
        <w:spacing w:before="90"/>
        <w:rPr>
          <w:rFonts w:ascii="Arial"/>
          <w:i/>
          <w:sz w:val="16"/>
        </w:rPr>
      </w:pPr>
    </w:p>
    <w:p w14:paraId="5D7A7781" w14:textId="77777777" w:rsidR="006857A9" w:rsidRDefault="00606FBE">
      <w:pPr>
        <w:pStyle w:val="Ttulo3"/>
        <w:numPr>
          <w:ilvl w:val="0"/>
          <w:numId w:val="11"/>
        </w:numPr>
        <w:tabs>
          <w:tab w:val="left" w:pos="569"/>
        </w:tabs>
        <w:ind w:left="569" w:hanging="425"/>
      </w:pPr>
      <w:r>
        <w:t>ATIVOS</w:t>
      </w:r>
      <w:r>
        <w:rPr>
          <w:spacing w:val="-8"/>
        </w:rPr>
        <w:t xml:space="preserve"> </w:t>
      </w:r>
      <w:r>
        <w:rPr>
          <w:spacing w:val="-2"/>
        </w:rPr>
        <w:t>INTANGÍVEIS</w:t>
      </w:r>
    </w:p>
    <w:p w14:paraId="3E477372" w14:textId="77777777" w:rsidR="006857A9" w:rsidRDefault="006857A9">
      <w:pPr>
        <w:pStyle w:val="Corpodetexto"/>
        <w:spacing w:before="1"/>
        <w:rPr>
          <w:rFonts w:ascii="Arial"/>
          <w:b/>
        </w:rPr>
      </w:pPr>
    </w:p>
    <w:p w14:paraId="56249F40" w14:textId="77777777" w:rsidR="006857A9" w:rsidRDefault="00606FBE">
      <w:pPr>
        <w:pStyle w:val="Corpodetexto"/>
        <w:ind w:left="144" w:right="432"/>
        <w:jc w:val="both"/>
      </w:pPr>
      <w:r>
        <w:t>Os</w:t>
      </w:r>
      <w:r>
        <w:rPr>
          <w:spacing w:val="-8"/>
        </w:rPr>
        <w:t xml:space="preserve"> </w:t>
      </w:r>
      <w:r>
        <w:t>itens</w:t>
      </w:r>
      <w:r>
        <w:rPr>
          <w:spacing w:val="-8"/>
        </w:rPr>
        <w:t xml:space="preserve"> </w:t>
      </w:r>
      <w:r>
        <w:t>classificados</w:t>
      </w:r>
      <w:r>
        <w:rPr>
          <w:spacing w:val="-8"/>
        </w:rPr>
        <w:t xml:space="preserve"> </w:t>
      </w:r>
      <w:r>
        <w:t>como</w:t>
      </w:r>
      <w:r>
        <w:rPr>
          <w:spacing w:val="-7"/>
        </w:rPr>
        <w:t xml:space="preserve"> </w:t>
      </w:r>
      <w:r>
        <w:t>intangíveis</w:t>
      </w:r>
      <w:r>
        <w:rPr>
          <w:spacing w:val="-8"/>
        </w:rPr>
        <w:t xml:space="preserve"> </w:t>
      </w:r>
      <w:r>
        <w:t>no</w:t>
      </w:r>
      <w:r>
        <w:rPr>
          <w:spacing w:val="-7"/>
        </w:rPr>
        <w:t xml:space="preserve"> </w:t>
      </w:r>
      <w:r>
        <w:t>âmbito</w:t>
      </w:r>
      <w:r>
        <w:rPr>
          <w:spacing w:val="-9"/>
        </w:rPr>
        <w:t xml:space="preserve"> </w:t>
      </w:r>
      <w:r>
        <w:t>da</w:t>
      </w:r>
      <w:r>
        <w:rPr>
          <w:spacing w:val="-7"/>
        </w:rPr>
        <w:t xml:space="preserve"> </w:t>
      </w:r>
      <w:r>
        <w:t>EPE</w:t>
      </w:r>
      <w:r>
        <w:rPr>
          <w:spacing w:val="-9"/>
        </w:rPr>
        <w:t xml:space="preserve"> </w:t>
      </w:r>
      <w:r>
        <w:t>se</w:t>
      </w:r>
      <w:r>
        <w:rPr>
          <w:spacing w:val="-9"/>
        </w:rPr>
        <w:t xml:space="preserve"> </w:t>
      </w:r>
      <w:r>
        <w:t>referem</w:t>
      </w:r>
      <w:r>
        <w:rPr>
          <w:spacing w:val="-9"/>
        </w:rPr>
        <w:t xml:space="preserve"> </w:t>
      </w:r>
      <w:r>
        <w:t>às</w:t>
      </w:r>
      <w:r>
        <w:rPr>
          <w:spacing w:val="-8"/>
        </w:rPr>
        <w:t xml:space="preserve"> </w:t>
      </w:r>
      <w:r>
        <w:t>aquisições</w:t>
      </w:r>
      <w:r>
        <w:rPr>
          <w:spacing w:val="-8"/>
        </w:rPr>
        <w:t xml:space="preserve"> </w:t>
      </w:r>
      <w:r>
        <w:t>de</w:t>
      </w:r>
      <w:r>
        <w:rPr>
          <w:spacing w:val="-9"/>
        </w:rPr>
        <w:t xml:space="preserve"> </w:t>
      </w:r>
      <w:r>
        <w:t>licenças</w:t>
      </w:r>
      <w:r>
        <w:rPr>
          <w:spacing w:val="-8"/>
        </w:rPr>
        <w:t xml:space="preserve"> </w:t>
      </w:r>
      <w:r>
        <w:t>de</w:t>
      </w:r>
      <w:r>
        <w:rPr>
          <w:spacing w:val="-7"/>
        </w:rPr>
        <w:t xml:space="preserve"> </w:t>
      </w:r>
      <w:r>
        <w:t>softwares,</w:t>
      </w:r>
      <w:r>
        <w:rPr>
          <w:spacing w:val="-9"/>
        </w:rPr>
        <w:t xml:space="preserve"> </w:t>
      </w:r>
      <w:r>
        <w:t>de acordo com o CPC 04 (R1) – Ativo Intangível.</w:t>
      </w:r>
    </w:p>
    <w:p w14:paraId="55FE34FD" w14:textId="77777777" w:rsidR="006857A9" w:rsidRDefault="00606FBE">
      <w:pPr>
        <w:pStyle w:val="Corpodetexto"/>
        <w:spacing w:before="229"/>
        <w:ind w:left="144" w:right="435"/>
        <w:jc w:val="both"/>
      </w:pPr>
      <w:r>
        <w:t>A amortização do ativo intangível é calculada usando o método linear para alocar seus custos, menos o valor residual, durante a vida útil, que é estimada em cinco anos.</w:t>
      </w:r>
    </w:p>
    <w:p w14:paraId="1443A67A" w14:textId="77777777" w:rsidR="006857A9" w:rsidRDefault="006857A9">
      <w:pPr>
        <w:pStyle w:val="Corpodetexto"/>
        <w:spacing w:before="139"/>
      </w:pPr>
    </w:p>
    <w:p w14:paraId="025664A0" w14:textId="77777777" w:rsidR="006857A9" w:rsidRDefault="006857A9">
      <w:pPr>
        <w:pStyle w:val="Corpodetexto"/>
        <w:sectPr w:rsidR="006857A9">
          <w:pgSz w:w="11910" w:h="16840"/>
          <w:pgMar w:top="1240" w:right="708" w:bottom="480" w:left="708" w:header="567" w:footer="293" w:gutter="0"/>
          <w:cols w:space="720"/>
        </w:sectPr>
      </w:pPr>
    </w:p>
    <w:p w14:paraId="475EFA7C" w14:textId="77777777" w:rsidR="006857A9" w:rsidRDefault="00606FBE">
      <w:pPr>
        <w:spacing w:before="93"/>
        <w:jc w:val="right"/>
        <w:rPr>
          <w:rFonts w:ascii="Arial"/>
          <w:b/>
          <w:sz w:val="20"/>
        </w:rPr>
      </w:pPr>
      <w:r>
        <w:rPr>
          <w:rFonts w:ascii="Arial"/>
          <w:b/>
          <w:sz w:val="20"/>
        </w:rPr>
        <w:t>Taxa</w:t>
      </w:r>
      <w:r>
        <w:rPr>
          <w:rFonts w:ascii="Arial"/>
          <w:b/>
          <w:spacing w:val="-8"/>
          <w:sz w:val="20"/>
        </w:rPr>
        <w:t xml:space="preserve"> </w:t>
      </w:r>
      <w:r>
        <w:rPr>
          <w:rFonts w:ascii="Arial"/>
          <w:b/>
          <w:spacing w:val="-2"/>
          <w:sz w:val="20"/>
        </w:rPr>
        <w:t>anual</w:t>
      </w:r>
    </w:p>
    <w:p w14:paraId="21BC2EE8" w14:textId="77777777" w:rsidR="006857A9" w:rsidRDefault="00606FBE">
      <w:pPr>
        <w:tabs>
          <w:tab w:val="left" w:pos="1410"/>
          <w:tab w:val="left" w:pos="3200"/>
          <w:tab w:val="left" w:pos="4509"/>
        </w:tabs>
        <w:spacing w:before="122"/>
        <w:ind w:left="366"/>
        <w:jc w:val="center"/>
        <w:rPr>
          <w:rFonts w:ascii="Arial" w:hAnsi="Arial"/>
          <w:b/>
          <w:sz w:val="20"/>
        </w:rPr>
      </w:pPr>
      <w:r>
        <w:br w:type="column"/>
      </w:r>
      <w:r>
        <w:rPr>
          <w:rFonts w:ascii="Arial" w:hAnsi="Arial"/>
          <w:b/>
          <w:spacing w:val="-2"/>
          <w:sz w:val="20"/>
        </w:rPr>
        <w:t>Custo</w:t>
      </w:r>
      <w:r>
        <w:rPr>
          <w:rFonts w:ascii="Arial" w:hAnsi="Arial"/>
          <w:b/>
          <w:sz w:val="20"/>
        </w:rPr>
        <w:tab/>
      </w:r>
      <w:r>
        <w:rPr>
          <w:rFonts w:ascii="Arial" w:hAnsi="Arial"/>
          <w:b/>
          <w:spacing w:val="-2"/>
          <w:sz w:val="20"/>
        </w:rPr>
        <w:t>Amortização</w:t>
      </w:r>
      <w:r>
        <w:rPr>
          <w:rFonts w:ascii="Arial" w:hAnsi="Arial"/>
          <w:b/>
          <w:sz w:val="20"/>
        </w:rPr>
        <w:tab/>
      </w:r>
      <w:r>
        <w:rPr>
          <w:rFonts w:ascii="Arial" w:hAnsi="Arial"/>
          <w:b/>
          <w:spacing w:val="-2"/>
          <w:sz w:val="20"/>
        </w:rPr>
        <w:t>30/06/2026</w:t>
      </w:r>
      <w:r>
        <w:rPr>
          <w:rFonts w:ascii="Arial" w:hAnsi="Arial"/>
          <w:b/>
          <w:sz w:val="20"/>
        </w:rPr>
        <w:tab/>
      </w:r>
      <w:r>
        <w:rPr>
          <w:rFonts w:ascii="Arial" w:hAnsi="Arial"/>
          <w:b/>
          <w:spacing w:val="-2"/>
          <w:sz w:val="20"/>
        </w:rPr>
        <w:t>31/12/2025</w:t>
      </w:r>
    </w:p>
    <w:p w14:paraId="4B604C2D" w14:textId="77777777" w:rsidR="006857A9" w:rsidRDefault="006857A9">
      <w:pPr>
        <w:jc w:val="center"/>
        <w:rPr>
          <w:rFonts w:ascii="Arial" w:hAnsi="Arial"/>
          <w:b/>
          <w:sz w:val="20"/>
        </w:rPr>
        <w:sectPr w:rsidR="006857A9">
          <w:type w:val="continuous"/>
          <w:pgSz w:w="11910" w:h="16840"/>
          <w:pgMar w:top="1920" w:right="708" w:bottom="0" w:left="708" w:header="567" w:footer="293" w:gutter="0"/>
          <w:cols w:num="2" w:space="720" w:equalWidth="0">
            <w:col w:w="4035" w:space="40"/>
            <w:col w:w="6419"/>
          </w:cols>
        </w:sectPr>
      </w:pPr>
    </w:p>
    <w:tbl>
      <w:tblPr>
        <w:tblStyle w:val="TableNormal"/>
        <w:tblW w:w="0" w:type="auto"/>
        <w:tblInd w:w="144" w:type="dxa"/>
        <w:tblLayout w:type="fixed"/>
        <w:tblLook w:val="01E0" w:firstRow="1" w:lastRow="1" w:firstColumn="1" w:lastColumn="1" w:noHBand="0" w:noVBand="0"/>
      </w:tblPr>
      <w:tblGrid>
        <w:gridCol w:w="1907"/>
        <w:gridCol w:w="2378"/>
        <w:gridCol w:w="1401"/>
        <w:gridCol w:w="1743"/>
        <w:gridCol w:w="1395"/>
        <w:gridCol w:w="1157"/>
      </w:tblGrid>
      <w:tr w:rsidR="006857A9" w14:paraId="231574FE" w14:textId="77777777">
        <w:trPr>
          <w:trHeight w:val="347"/>
        </w:trPr>
        <w:tc>
          <w:tcPr>
            <w:tcW w:w="1907" w:type="dxa"/>
          </w:tcPr>
          <w:p w14:paraId="485748A4" w14:textId="77777777" w:rsidR="006857A9" w:rsidRDefault="00606FBE">
            <w:pPr>
              <w:pStyle w:val="TableParagraph"/>
              <w:spacing w:before="60"/>
              <w:ind w:left="76"/>
              <w:rPr>
                <w:rFonts w:ascii="Arial" w:hAnsi="Arial"/>
                <w:b/>
                <w:sz w:val="20"/>
              </w:rPr>
            </w:pPr>
            <w:r>
              <w:rPr>
                <w:rFonts w:ascii="Arial" w:hAnsi="Arial"/>
                <w:b/>
                <w:spacing w:val="-2"/>
                <w:sz w:val="20"/>
              </w:rPr>
              <w:t>Descrição</w:t>
            </w:r>
          </w:p>
        </w:tc>
        <w:tc>
          <w:tcPr>
            <w:tcW w:w="2378" w:type="dxa"/>
          </w:tcPr>
          <w:p w14:paraId="578AA3CD" w14:textId="77777777" w:rsidR="006857A9" w:rsidRDefault="00606FBE">
            <w:pPr>
              <w:pStyle w:val="TableParagraph"/>
              <w:spacing w:line="199" w:lineRule="exact"/>
              <w:ind w:left="568"/>
              <w:jc w:val="center"/>
              <w:rPr>
                <w:rFonts w:ascii="Arial" w:hAnsi="Arial"/>
                <w:b/>
                <w:sz w:val="20"/>
              </w:rPr>
            </w:pPr>
            <w:r>
              <w:rPr>
                <w:rFonts w:ascii="Arial" w:hAnsi="Arial"/>
                <w:b/>
                <w:spacing w:val="-2"/>
                <w:sz w:val="20"/>
              </w:rPr>
              <w:t>Amortização</w:t>
            </w:r>
          </w:p>
        </w:tc>
        <w:tc>
          <w:tcPr>
            <w:tcW w:w="1401" w:type="dxa"/>
          </w:tcPr>
          <w:p w14:paraId="7CBAE2B6" w14:textId="77777777" w:rsidR="006857A9" w:rsidRDefault="00606FBE">
            <w:pPr>
              <w:pStyle w:val="TableParagraph"/>
              <w:spacing w:before="60"/>
              <w:ind w:right="195"/>
              <w:jc w:val="right"/>
              <w:rPr>
                <w:rFonts w:ascii="Arial"/>
                <w:b/>
                <w:sz w:val="20"/>
              </w:rPr>
            </w:pPr>
            <w:r>
              <w:rPr>
                <w:rFonts w:ascii="Arial"/>
                <w:b/>
                <w:spacing w:val="-2"/>
                <w:sz w:val="20"/>
              </w:rPr>
              <w:t>Corrigido</w:t>
            </w:r>
          </w:p>
        </w:tc>
        <w:tc>
          <w:tcPr>
            <w:tcW w:w="1743" w:type="dxa"/>
          </w:tcPr>
          <w:p w14:paraId="289847E5" w14:textId="77777777" w:rsidR="006857A9" w:rsidRDefault="00606FBE">
            <w:pPr>
              <w:pStyle w:val="TableParagraph"/>
              <w:spacing w:before="60"/>
              <w:ind w:left="178"/>
              <w:rPr>
                <w:rFonts w:ascii="Arial"/>
                <w:b/>
                <w:sz w:val="20"/>
              </w:rPr>
            </w:pPr>
            <w:r>
              <w:rPr>
                <w:rFonts w:ascii="Arial"/>
                <w:b/>
                <w:spacing w:val="-2"/>
                <w:sz w:val="20"/>
              </w:rPr>
              <w:t>Acumulada</w:t>
            </w:r>
          </w:p>
        </w:tc>
        <w:tc>
          <w:tcPr>
            <w:tcW w:w="1395" w:type="dxa"/>
          </w:tcPr>
          <w:p w14:paraId="750AE5B1" w14:textId="77777777" w:rsidR="006857A9" w:rsidRDefault="00606FBE">
            <w:pPr>
              <w:pStyle w:val="TableParagraph"/>
              <w:spacing w:before="60"/>
              <w:ind w:right="259"/>
              <w:jc w:val="right"/>
              <w:rPr>
                <w:rFonts w:ascii="Arial" w:hAnsi="Arial"/>
                <w:b/>
                <w:sz w:val="20"/>
              </w:rPr>
            </w:pPr>
            <w:r>
              <w:rPr>
                <w:rFonts w:ascii="Arial" w:hAnsi="Arial"/>
                <w:b/>
                <w:spacing w:val="-2"/>
                <w:sz w:val="20"/>
              </w:rPr>
              <w:t>Líquido</w:t>
            </w:r>
          </w:p>
        </w:tc>
        <w:tc>
          <w:tcPr>
            <w:tcW w:w="1157" w:type="dxa"/>
          </w:tcPr>
          <w:p w14:paraId="3E1ABEC6" w14:textId="77777777" w:rsidR="006857A9" w:rsidRDefault="00606FBE">
            <w:pPr>
              <w:pStyle w:val="TableParagraph"/>
              <w:spacing w:before="60"/>
              <w:ind w:left="216"/>
              <w:rPr>
                <w:rFonts w:ascii="Arial" w:hAnsi="Arial"/>
                <w:b/>
                <w:sz w:val="20"/>
              </w:rPr>
            </w:pPr>
            <w:r>
              <w:rPr>
                <w:rFonts w:ascii="Arial" w:hAnsi="Arial"/>
                <w:b/>
                <w:spacing w:val="-2"/>
                <w:sz w:val="20"/>
              </w:rPr>
              <w:t>Líquido</w:t>
            </w:r>
          </w:p>
        </w:tc>
      </w:tr>
      <w:tr w:rsidR="006857A9" w14:paraId="2DB916F2" w14:textId="77777777">
        <w:trPr>
          <w:trHeight w:val="286"/>
        </w:trPr>
        <w:tc>
          <w:tcPr>
            <w:tcW w:w="1907" w:type="dxa"/>
            <w:tcBorders>
              <w:bottom w:val="single" w:sz="4" w:space="0" w:color="000000"/>
            </w:tcBorders>
          </w:tcPr>
          <w:p w14:paraId="0935FD8F" w14:textId="77777777" w:rsidR="006857A9" w:rsidRDefault="00606FBE">
            <w:pPr>
              <w:pStyle w:val="TableParagraph"/>
              <w:spacing w:before="3"/>
              <w:ind w:left="76"/>
              <w:rPr>
                <w:sz w:val="20"/>
              </w:rPr>
            </w:pPr>
            <w:r>
              <w:rPr>
                <w:spacing w:val="-2"/>
                <w:sz w:val="20"/>
              </w:rPr>
              <w:t>Software</w:t>
            </w:r>
          </w:p>
        </w:tc>
        <w:tc>
          <w:tcPr>
            <w:tcW w:w="2378" w:type="dxa"/>
            <w:tcBorders>
              <w:bottom w:val="single" w:sz="4" w:space="0" w:color="000000"/>
            </w:tcBorders>
          </w:tcPr>
          <w:p w14:paraId="774CFCC9" w14:textId="77777777" w:rsidR="006857A9" w:rsidRDefault="00606FBE">
            <w:pPr>
              <w:pStyle w:val="TableParagraph"/>
              <w:spacing w:before="3"/>
              <w:ind w:left="568" w:right="1"/>
              <w:jc w:val="center"/>
              <w:rPr>
                <w:sz w:val="20"/>
              </w:rPr>
            </w:pPr>
            <w:r>
              <w:rPr>
                <w:spacing w:val="-5"/>
                <w:sz w:val="20"/>
              </w:rPr>
              <w:t>20%</w:t>
            </w:r>
          </w:p>
        </w:tc>
        <w:tc>
          <w:tcPr>
            <w:tcW w:w="1401" w:type="dxa"/>
            <w:tcBorders>
              <w:bottom w:val="single" w:sz="4" w:space="0" w:color="000000"/>
            </w:tcBorders>
          </w:tcPr>
          <w:p w14:paraId="5F8AA0CE" w14:textId="77777777" w:rsidR="006857A9" w:rsidRDefault="00606FBE">
            <w:pPr>
              <w:pStyle w:val="TableParagraph"/>
              <w:spacing w:before="3"/>
              <w:ind w:right="179"/>
              <w:jc w:val="right"/>
              <w:rPr>
                <w:sz w:val="20"/>
              </w:rPr>
            </w:pPr>
            <w:r>
              <w:rPr>
                <w:spacing w:val="-2"/>
                <w:sz w:val="20"/>
              </w:rPr>
              <w:t>14.386</w:t>
            </w:r>
          </w:p>
        </w:tc>
        <w:tc>
          <w:tcPr>
            <w:tcW w:w="1743" w:type="dxa"/>
            <w:tcBorders>
              <w:bottom w:val="single" w:sz="4" w:space="0" w:color="000000"/>
            </w:tcBorders>
          </w:tcPr>
          <w:p w14:paraId="6447ED5A" w14:textId="77777777" w:rsidR="006857A9" w:rsidRDefault="00606FBE">
            <w:pPr>
              <w:pStyle w:val="TableParagraph"/>
              <w:spacing w:before="3"/>
              <w:ind w:right="413"/>
              <w:jc w:val="right"/>
              <w:rPr>
                <w:sz w:val="20"/>
              </w:rPr>
            </w:pPr>
            <w:r>
              <w:rPr>
                <w:spacing w:val="-2"/>
                <w:sz w:val="20"/>
              </w:rPr>
              <w:t>(12.681)</w:t>
            </w:r>
          </w:p>
        </w:tc>
        <w:tc>
          <w:tcPr>
            <w:tcW w:w="1395" w:type="dxa"/>
            <w:tcBorders>
              <w:bottom w:val="single" w:sz="4" w:space="0" w:color="000000"/>
            </w:tcBorders>
          </w:tcPr>
          <w:p w14:paraId="366992D4" w14:textId="77777777" w:rsidR="006857A9" w:rsidRDefault="00606FBE">
            <w:pPr>
              <w:pStyle w:val="TableParagraph"/>
              <w:spacing w:before="3"/>
              <w:ind w:right="215"/>
              <w:jc w:val="right"/>
              <w:rPr>
                <w:sz w:val="20"/>
              </w:rPr>
            </w:pPr>
            <w:r>
              <w:rPr>
                <w:spacing w:val="-2"/>
                <w:sz w:val="20"/>
              </w:rPr>
              <w:t>1.705</w:t>
            </w:r>
          </w:p>
        </w:tc>
        <w:tc>
          <w:tcPr>
            <w:tcW w:w="1157" w:type="dxa"/>
            <w:tcBorders>
              <w:bottom w:val="single" w:sz="4" w:space="0" w:color="000000"/>
            </w:tcBorders>
          </w:tcPr>
          <w:p w14:paraId="0B328F88" w14:textId="77777777" w:rsidR="006857A9" w:rsidRDefault="00606FBE">
            <w:pPr>
              <w:pStyle w:val="TableParagraph"/>
              <w:spacing w:before="3"/>
              <w:ind w:right="69"/>
              <w:jc w:val="right"/>
              <w:rPr>
                <w:sz w:val="20"/>
              </w:rPr>
            </w:pPr>
            <w:r>
              <w:rPr>
                <w:spacing w:val="-2"/>
                <w:sz w:val="20"/>
              </w:rPr>
              <w:t>1.184</w:t>
            </w:r>
          </w:p>
        </w:tc>
      </w:tr>
      <w:tr w:rsidR="006857A9" w14:paraId="45DB567D" w14:textId="77777777">
        <w:trPr>
          <w:trHeight w:val="290"/>
        </w:trPr>
        <w:tc>
          <w:tcPr>
            <w:tcW w:w="1907" w:type="dxa"/>
            <w:tcBorders>
              <w:top w:val="single" w:sz="4" w:space="0" w:color="000000"/>
              <w:bottom w:val="single" w:sz="4" w:space="0" w:color="000000"/>
            </w:tcBorders>
          </w:tcPr>
          <w:p w14:paraId="30B200C8" w14:textId="77777777" w:rsidR="006857A9" w:rsidRDefault="00606FBE">
            <w:pPr>
              <w:pStyle w:val="TableParagraph"/>
              <w:spacing w:before="7"/>
              <w:ind w:left="76"/>
              <w:rPr>
                <w:rFonts w:ascii="Arial"/>
                <w:b/>
                <w:sz w:val="20"/>
              </w:rPr>
            </w:pPr>
            <w:r>
              <w:rPr>
                <w:rFonts w:ascii="Arial"/>
                <w:b/>
                <w:spacing w:val="-2"/>
                <w:sz w:val="20"/>
              </w:rPr>
              <w:t>Total</w:t>
            </w:r>
          </w:p>
        </w:tc>
        <w:tc>
          <w:tcPr>
            <w:tcW w:w="2378" w:type="dxa"/>
            <w:tcBorders>
              <w:top w:val="single" w:sz="4" w:space="0" w:color="000000"/>
              <w:bottom w:val="single" w:sz="4" w:space="0" w:color="000000"/>
            </w:tcBorders>
          </w:tcPr>
          <w:p w14:paraId="37D4BB58" w14:textId="77777777" w:rsidR="006857A9" w:rsidRDefault="006857A9">
            <w:pPr>
              <w:pStyle w:val="TableParagraph"/>
              <w:rPr>
                <w:rFonts w:ascii="Times New Roman"/>
                <w:sz w:val="18"/>
              </w:rPr>
            </w:pPr>
          </w:p>
        </w:tc>
        <w:tc>
          <w:tcPr>
            <w:tcW w:w="1401" w:type="dxa"/>
            <w:tcBorders>
              <w:top w:val="single" w:sz="4" w:space="0" w:color="000000"/>
              <w:bottom w:val="single" w:sz="4" w:space="0" w:color="000000"/>
            </w:tcBorders>
          </w:tcPr>
          <w:p w14:paraId="7723EBC4" w14:textId="77777777" w:rsidR="006857A9" w:rsidRDefault="00606FBE">
            <w:pPr>
              <w:pStyle w:val="TableParagraph"/>
              <w:spacing w:before="7"/>
              <w:ind w:right="179"/>
              <w:jc w:val="right"/>
              <w:rPr>
                <w:rFonts w:ascii="Arial"/>
                <w:b/>
                <w:sz w:val="20"/>
              </w:rPr>
            </w:pPr>
            <w:r>
              <w:rPr>
                <w:rFonts w:ascii="Arial"/>
                <w:b/>
                <w:spacing w:val="-2"/>
                <w:sz w:val="20"/>
              </w:rPr>
              <w:t>14.386</w:t>
            </w:r>
          </w:p>
        </w:tc>
        <w:tc>
          <w:tcPr>
            <w:tcW w:w="1743" w:type="dxa"/>
            <w:tcBorders>
              <w:top w:val="single" w:sz="4" w:space="0" w:color="000000"/>
              <w:bottom w:val="single" w:sz="4" w:space="0" w:color="000000"/>
            </w:tcBorders>
          </w:tcPr>
          <w:p w14:paraId="3818C560" w14:textId="77777777" w:rsidR="006857A9" w:rsidRDefault="00606FBE">
            <w:pPr>
              <w:pStyle w:val="TableParagraph"/>
              <w:spacing w:before="7"/>
              <w:ind w:right="413"/>
              <w:jc w:val="right"/>
              <w:rPr>
                <w:rFonts w:ascii="Arial"/>
                <w:b/>
                <w:sz w:val="20"/>
              </w:rPr>
            </w:pPr>
            <w:r>
              <w:rPr>
                <w:rFonts w:ascii="Arial"/>
                <w:b/>
                <w:spacing w:val="-2"/>
                <w:sz w:val="20"/>
              </w:rPr>
              <w:t>(12.681)</w:t>
            </w:r>
          </w:p>
        </w:tc>
        <w:tc>
          <w:tcPr>
            <w:tcW w:w="1395" w:type="dxa"/>
            <w:tcBorders>
              <w:top w:val="single" w:sz="4" w:space="0" w:color="000000"/>
              <w:bottom w:val="single" w:sz="4" w:space="0" w:color="000000"/>
            </w:tcBorders>
          </w:tcPr>
          <w:p w14:paraId="2958C16D" w14:textId="77777777" w:rsidR="006857A9" w:rsidRDefault="00606FBE">
            <w:pPr>
              <w:pStyle w:val="TableParagraph"/>
              <w:spacing w:before="7"/>
              <w:ind w:right="215"/>
              <w:jc w:val="right"/>
              <w:rPr>
                <w:rFonts w:ascii="Arial"/>
                <w:b/>
                <w:sz w:val="20"/>
              </w:rPr>
            </w:pPr>
            <w:r>
              <w:rPr>
                <w:rFonts w:ascii="Arial"/>
                <w:b/>
                <w:spacing w:val="-2"/>
                <w:sz w:val="20"/>
              </w:rPr>
              <w:t>1.705</w:t>
            </w:r>
          </w:p>
        </w:tc>
        <w:tc>
          <w:tcPr>
            <w:tcW w:w="1157" w:type="dxa"/>
            <w:tcBorders>
              <w:top w:val="single" w:sz="4" w:space="0" w:color="000000"/>
              <w:bottom w:val="single" w:sz="4" w:space="0" w:color="000000"/>
            </w:tcBorders>
          </w:tcPr>
          <w:p w14:paraId="4D014C5C" w14:textId="77777777" w:rsidR="006857A9" w:rsidRDefault="00606FBE">
            <w:pPr>
              <w:pStyle w:val="TableParagraph"/>
              <w:spacing w:before="7"/>
              <w:ind w:right="69"/>
              <w:jc w:val="right"/>
              <w:rPr>
                <w:rFonts w:ascii="Arial"/>
                <w:b/>
                <w:sz w:val="20"/>
              </w:rPr>
            </w:pPr>
            <w:r>
              <w:rPr>
                <w:rFonts w:ascii="Arial"/>
                <w:b/>
                <w:spacing w:val="-2"/>
                <w:sz w:val="20"/>
              </w:rPr>
              <w:t>1.184</w:t>
            </w:r>
          </w:p>
        </w:tc>
      </w:tr>
    </w:tbl>
    <w:p w14:paraId="0A91D6ED" w14:textId="77777777" w:rsidR="006857A9" w:rsidRDefault="00606FBE">
      <w:pPr>
        <w:pStyle w:val="Corpodetexto"/>
        <w:spacing w:before="207"/>
        <w:ind w:left="144"/>
      </w:pPr>
      <w:r>
        <w:t>A</w:t>
      </w:r>
      <w:r>
        <w:rPr>
          <w:spacing w:val="-7"/>
        </w:rPr>
        <w:t xml:space="preserve"> </w:t>
      </w:r>
      <w:r>
        <w:t>seguir</w:t>
      </w:r>
      <w:r>
        <w:rPr>
          <w:spacing w:val="-6"/>
        </w:rPr>
        <w:t xml:space="preserve"> </w:t>
      </w:r>
      <w:r>
        <w:t>posição</w:t>
      </w:r>
      <w:r>
        <w:rPr>
          <w:spacing w:val="-6"/>
        </w:rPr>
        <w:t xml:space="preserve"> </w:t>
      </w:r>
      <w:r>
        <w:t>do</w:t>
      </w:r>
      <w:r>
        <w:rPr>
          <w:spacing w:val="-6"/>
        </w:rPr>
        <w:t xml:space="preserve"> </w:t>
      </w:r>
      <w:r>
        <w:t>intangível</w:t>
      </w:r>
      <w:r>
        <w:rPr>
          <w:spacing w:val="-7"/>
        </w:rPr>
        <w:t xml:space="preserve"> </w:t>
      </w:r>
      <w:r>
        <w:t>com</w:t>
      </w:r>
      <w:r>
        <w:rPr>
          <w:spacing w:val="-5"/>
        </w:rPr>
        <w:t xml:space="preserve"> </w:t>
      </w:r>
      <w:r>
        <w:t>a</w:t>
      </w:r>
      <w:r>
        <w:rPr>
          <w:spacing w:val="-7"/>
        </w:rPr>
        <w:t xml:space="preserve"> </w:t>
      </w:r>
      <w:r>
        <w:t>movimentação</w:t>
      </w:r>
      <w:r>
        <w:rPr>
          <w:spacing w:val="-6"/>
        </w:rPr>
        <w:t xml:space="preserve"> </w:t>
      </w:r>
      <w:r>
        <w:t>do</w:t>
      </w:r>
      <w:r>
        <w:rPr>
          <w:spacing w:val="-7"/>
        </w:rPr>
        <w:t xml:space="preserve"> </w:t>
      </w:r>
      <w:r>
        <w:rPr>
          <w:spacing w:val="-2"/>
        </w:rPr>
        <w:t>período:</w:t>
      </w:r>
    </w:p>
    <w:p w14:paraId="17EEE996" w14:textId="77777777" w:rsidR="006857A9" w:rsidRDefault="006857A9">
      <w:pPr>
        <w:pStyle w:val="Corpodetexto"/>
        <w:sectPr w:rsidR="006857A9">
          <w:type w:val="continuous"/>
          <w:pgSz w:w="11910" w:h="16840"/>
          <w:pgMar w:top="1920" w:right="708" w:bottom="0" w:left="708" w:header="567" w:footer="293" w:gutter="0"/>
          <w:cols w:space="720"/>
        </w:sectPr>
      </w:pPr>
    </w:p>
    <w:p w14:paraId="4383EEC4" w14:textId="77777777" w:rsidR="006857A9" w:rsidRDefault="006857A9">
      <w:pPr>
        <w:pStyle w:val="Corpodetexto"/>
      </w:pPr>
    </w:p>
    <w:p w14:paraId="376BB5C9" w14:textId="77777777" w:rsidR="006857A9" w:rsidRDefault="006857A9">
      <w:pPr>
        <w:pStyle w:val="Corpodetexto"/>
      </w:pPr>
    </w:p>
    <w:p w14:paraId="3A29BF07" w14:textId="77777777" w:rsidR="006857A9" w:rsidRDefault="006857A9">
      <w:pPr>
        <w:pStyle w:val="Corpodetexto"/>
      </w:pPr>
    </w:p>
    <w:p w14:paraId="6E9255AB" w14:textId="77777777" w:rsidR="006857A9" w:rsidRDefault="006857A9">
      <w:pPr>
        <w:pStyle w:val="Corpodetexto"/>
        <w:spacing w:before="27"/>
      </w:pPr>
    </w:p>
    <w:p w14:paraId="7EED710F" w14:textId="77777777" w:rsidR="006857A9" w:rsidRDefault="006857A9">
      <w:pPr>
        <w:pStyle w:val="Corpodetexto"/>
        <w:sectPr w:rsidR="006857A9">
          <w:pgSz w:w="11910" w:h="16840"/>
          <w:pgMar w:top="1240" w:right="708" w:bottom="480" w:left="708" w:header="567" w:footer="293" w:gutter="0"/>
          <w:cols w:space="720"/>
        </w:sectPr>
      </w:pPr>
    </w:p>
    <w:p w14:paraId="76175B09" w14:textId="77777777" w:rsidR="006857A9" w:rsidRDefault="006857A9">
      <w:pPr>
        <w:pStyle w:val="Corpodetexto"/>
        <w:spacing w:before="93"/>
      </w:pPr>
    </w:p>
    <w:p w14:paraId="790C5B95" w14:textId="77777777" w:rsidR="006857A9" w:rsidRDefault="00606FBE">
      <w:pPr>
        <w:ind w:left="252"/>
        <w:rPr>
          <w:rFonts w:ascii="Arial" w:hAnsi="Arial"/>
          <w:b/>
          <w:sz w:val="20"/>
        </w:rPr>
      </w:pPr>
      <w:r>
        <w:rPr>
          <w:rFonts w:ascii="Arial" w:hAnsi="Arial"/>
          <w:b/>
          <w:spacing w:val="-2"/>
          <w:sz w:val="20"/>
        </w:rPr>
        <w:t>Descrição</w:t>
      </w:r>
    </w:p>
    <w:p w14:paraId="6A2251F2" w14:textId="77777777" w:rsidR="006857A9" w:rsidRDefault="00606FBE">
      <w:pPr>
        <w:spacing w:before="93"/>
        <w:ind w:left="211"/>
        <w:jc w:val="center"/>
        <w:rPr>
          <w:rFonts w:ascii="Arial"/>
          <w:b/>
          <w:sz w:val="20"/>
        </w:rPr>
      </w:pPr>
      <w:r>
        <w:br w:type="column"/>
      </w:r>
      <w:r>
        <w:rPr>
          <w:rFonts w:ascii="Arial"/>
          <w:b/>
          <w:spacing w:val="-2"/>
          <w:sz w:val="20"/>
        </w:rPr>
        <w:t>31/12/2025</w:t>
      </w:r>
    </w:p>
    <w:p w14:paraId="41AEA3A1" w14:textId="77777777" w:rsidR="006857A9" w:rsidRDefault="00606FBE">
      <w:pPr>
        <w:ind w:left="211"/>
        <w:jc w:val="center"/>
        <w:rPr>
          <w:rFonts w:ascii="Arial" w:hAnsi="Arial"/>
          <w:b/>
          <w:sz w:val="20"/>
        </w:rPr>
      </w:pPr>
      <w:r>
        <w:rPr>
          <w:rFonts w:ascii="Arial" w:hAnsi="Arial"/>
          <w:b/>
          <w:spacing w:val="-2"/>
          <w:sz w:val="20"/>
        </w:rPr>
        <w:t>Líquido</w:t>
      </w:r>
    </w:p>
    <w:p w14:paraId="63C834D9" w14:textId="77777777" w:rsidR="006857A9" w:rsidRDefault="00606FBE">
      <w:pPr>
        <w:tabs>
          <w:tab w:val="left" w:pos="1413"/>
          <w:tab w:val="left" w:pos="2419"/>
          <w:tab w:val="left" w:pos="4137"/>
        </w:tabs>
        <w:spacing w:before="88" w:line="293" w:lineRule="exact"/>
        <w:ind w:left="251"/>
        <w:rPr>
          <w:rFonts w:ascii="Arial" w:hAnsi="Arial"/>
          <w:b/>
          <w:position w:val="12"/>
          <w:sz w:val="20"/>
        </w:rPr>
      </w:pPr>
      <w:r>
        <w:br w:type="column"/>
      </w:r>
      <w:r>
        <w:rPr>
          <w:rFonts w:ascii="Arial" w:hAnsi="Arial"/>
          <w:b/>
          <w:spacing w:val="-2"/>
          <w:sz w:val="20"/>
        </w:rPr>
        <w:t>Adições</w:t>
      </w:r>
      <w:r>
        <w:rPr>
          <w:rFonts w:ascii="Arial" w:hAnsi="Arial"/>
          <w:b/>
          <w:sz w:val="20"/>
        </w:rPr>
        <w:tab/>
      </w:r>
      <w:r>
        <w:rPr>
          <w:rFonts w:ascii="Arial" w:hAnsi="Arial"/>
          <w:b/>
          <w:spacing w:val="-2"/>
          <w:sz w:val="20"/>
        </w:rPr>
        <w:t>Baixas</w:t>
      </w:r>
      <w:r>
        <w:rPr>
          <w:rFonts w:ascii="Arial" w:hAnsi="Arial"/>
          <w:b/>
          <w:sz w:val="20"/>
        </w:rPr>
        <w:tab/>
      </w:r>
      <w:r>
        <w:rPr>
          <w:rFonts w:ascii="Arial" w:hAnsi="Arial"/>
          <w:b/>
          <w:spacing w:val="-2"/>
          <w:sz w:val="20"/>
        </w:rPr>
        <w:t>Amortização</w:t>
      </w:r>
      <w:r>
        <w:rPr>
          <w:rFonts w:ascii="Arial" w:hAnsi="Arial"/>
          <w:b/>
          <w:sz w:val="20"/>
        </w:rPr>
        <w:tab/>
      </w:r>
      <w:r>
        <w:rPr>
          <w:rFonts w:ascii="Arial" w:hAnsi="Arial"/>
          <w:b/>
          <w:position w:val="12"/>
          <w:sz w:val="20"/>
        </w:rPr>
        <w:t>Baixa</w:t>
      </w:r>
      <w:r>
        <w:rPr>
          <w:rFonts w:ascii="Arial" w:hAnsi="Arial"/>
          <w:b/>
          <w:spacing w:val="-9"/>
          <w:position w:val="12"/>
          <w:sz w:val="20"/>
        </w:rPr>
        <w:t xml:space="preserve"> </w:t>
      </w:r>
      <w:r>
        <w:rPr>
          <w:rFonts w:ascii="Arial" w:hAnsi="Arial"/>
          <w:b/>
          <w:spacing w:val="-5"/>
          <w:position w:val="12"/>
          <w:sz w:val="20"/>
        </w:rPr>
        <w:t>de</w:t>
      </w:r>
    </w:p>
    <w:p w14:paraId="12A04F1D" w14:textId="77777777" w:rsidR="006857A9" w:rsidRDefault="00606FBE">
      <w:pPr>
        <w:spacing w:line="173" w:lineRule="exact"/>
        <w:jc w:val="right"/>
        <w:rPr>
          <w:rFonts w:ascii="Arial" w:hAnsi="Arial"/>
          <w:b/>
          <w:sz w:val="20"/>
        </w:rPr>
      </w:pPr>
      <w:r>
        <w:rPr>
          <w:rFonts w:ascii="Arial" w:hAnsi="Arial"/>
          <w:b/>
          <w:spacing w:val="-2"/>
          <w:sz w:val="20"/>
        </w:rPr>
        <w:t>Amortização</w:t>
      </w:r>
    </w:p>
    <w:p w14:paraId="2B07BCB1" w14:textId="77777777" w:rsidR="006857A9" w:rsidRDefault="00606FBE">
      <w:pPr>
        <w:spacing w:before="93"/>
        <w:ind w:right="262"/>
        <w:jc w:val="center"/>
        <w:rPr>
          <w:rFonts w:ascii="Arial"/>
          <w:b/>
          <w:sz w:val="20"/>
        </w:rPr>
      </w:pPr>
      <w:r>
        <w:br w:type="column"/>
      </w:r>
      <w:r>
        <w:rPr>
          <w:rFonts w:ascii="Arial"/>
          <w:b/>
          <w:spacing w:val="-2"/>
          <w:sz w:val="20"/>
        </w:rPr>
        <w:t>30/06/2026</w:t>
      </w:r>
    </w:p>
    <w:p w14:paraId="62DE8BC5" w14:textId="77777777" w:rsidR="006857A9" w:rsidRDefault="00606FBE">
      <w:pPr>
        <w:ind w:left="1" w:right="262"/>
        <w:jc w:val="center"/>
        <w:rPr>
          <w:rFonts w:ascii="Arial" w:hAnsi="Arial"/>
          <w:b/>
          <w:sz w:val="20"/>
        </w:rPr>
      </w:pPr>
      <w:r>
        <w:rPr>
          <w:rFonts w:ascii="Arial" w:hAnsi="Arial"/>
          <w:b/>
          <w:spacing w:val="-2"/>
          <w:sz w:val="20"/>
        </w:rPr>
        <w:t>Líquido</w:t>
      </w:r>
    </w:p>
    <w:p w14:paraId="0EA4EA9F" w14:textId="77777777" w:rsidR="006857A9" w:rsidRDefault="006857A9">
      <w:pPr>
        <w:jc w:val="center"/>
        <w:rPr>
          <w:rFonts w:ascii="Arial" w:hAnsi="Arial"/>
          <w:b/>
          <w:sz w:val="20"/>
        </w:rPr>
        <w:sectPr w:rsidR="006857A9">
          <w:type w:val="continuous"/>
          <w:pgSz w:w="11910" w:h="16840"/>
          <w:pgMar w:top="1920" w:right="708" w:bottom="0" w:left="708" w:header="567" w:footer="293" w:gutter="0"/>
          <w:cols w:num="4" w:space="720" w:equalWidth="0">
            <w:col w:w="1247" w:space="925"/>
            <w:col w:w="1292" w:space="46"/>
            <w:col w:w="5145" w:space="68"/>
            <w:col w:w="1771"/>
          </w:cols>
        </w:sectPr>
      </w:pPr>
    </w:p>
    <w:p w14:paraId="67C9985F" w14:textId="77777777" w:rsidR="006857A9" w:rsidRDefault="006857A9">
      <w:pPr>
        <w:pStyle w:val="Corpodetexto"/>
        <w:spacing w:before="6" w:after="1"/>
        <w:rPr>
          <w:rFonts w:ascii="Arial"/>
          <w:b/>
          <w:sz w:val="8"/>
        </w:rPr>
      </w:pPr>
    </w:p>
    <w:tbl>
      <w:tblPr>
        <w:tblStyle w:val="TableNormal"/>
        <w:tblW w:w="0" w:type="auto"/>
        <w:tblInd w:w="137" w:type="dxa"/>
        <w:tblLayout w:type="fixed"/>
        <w:tblLook w:val="01E0" w:firstRow="1" w:lastRow="1" w:firstColumn="1" w:lastColumn="1" w:noHBand="0" w:noVBand="0"/>
      </w:tblPr>
      <w:tblGrid>
        <w:gridCol w:w="1876"/>
        <w:gridCol w:w="1870"/>
        <w:gridCol w:w="1224"/>
        <w:gridCol w:w="1088"/>
        <w:gridCol w:w="1724"/>
        <w:gridCol w:w="1207"/>
        <w:gridCol w:w="996"/>
      </w:tblGrid>
      <w:tr w:rsidR="006857A9" w14:paraId="1217DEF4" w14:textId="77777777">
        <w:trPr>
          <w:trHeight w:val="223"/>
        </w:trPr>
        <w:tc>
          <w:tcPr>
            <w:tcW w:w="1876" w:type="dxa"/>
            <w:tcBorders>
              <w:bottom w:val="single" w:sz="4" w:space="0" w:color="000000"/>
            </w:tcBorders>
          </w:tcPr>
          <w:p w14:paraId="3BE760B5" w14:textId="77777777" w:rsidR="006857A9" w:rsidRDefault="00606FBE">
            <w:pPr>
              <w:pStyle w:val="TableParagraph"/>
              <w:spacing w:line="203" w:lineRule="exact"/>
              <w:ind w:left="122"/>
              <w:rPr>
                <w:sz w:val="20"/>
              </w:rPr>
            </w:pPr>
            <w:r>
              <w:rPr>
                <w:spacing w:val="-2"/>
                <w:sz w:val="20"/>
              </w:rPr>
              <w:t>Software</w:t>
            </w:r>
          </w:p>
        </w:tc>
        <w:tc>
          <w:tcPr>
            <w:tcW w:w="1870" w:type="dxa"/>
            <w:tcBorders>
              <w:bottom w:val="single" w:sz="4" w:space="0" w:color="000000"/>
            </w:tcBorders>
          </w:tcPr>
          <w:p w14:paraId="3675E4AF" w14:textId="77777777" w:rsidR="006857A9" w:rsidRDefault="00606FBE">
            <w:pPr>
              <w:pStyle w:val="TableParagraph"/>
              <w:spacing w:line="203" w:lineRule="exact"/>
              <w:ind w:right="402"/>
              <w:jc w:val="right"/>
              <w:rPr>
                <w:sz w:val="20"/>
              </w:rPr>
            </w:pPr>
            <w:r>
              <w:rPr>
                <w:spacing w:val="-2"/>
                <w:sz w:val="20"/>
              </w:rPr>
              <w:t>1.184</w:t>
            </w:r>
          </w:p>
        </w:tc>
        <w:tc>
          <w:tcPr>
            <w:tcW w:w="1224" w:type="dxa"/>
            <w:tcBorders>
              <w:bottom w:val="single" w:sz="4" w:space="0" w:color="000000"/>
            </w:tcBorders>
          </w:tcPr>
          <w:p w14:paraId="63D2DAC0" w14:textId="77777777" w:rsidR="006857A9" w:rsidRDefault="00606FBE">
            <w:pPr>
              <w:pStyle w:val="TableParagraph"/>
              <w:spacing w:line="203" w:lineRule="exact"/>
              <w:ind w:left="402"/>
              <w:rPr>
                <w:sz w:val="20"/>
              </w:rPr>
            </w:pPr>
            <w:r>
              <w:rPr>
                <w:spacing w:val="-5"/>
                <w:sz w:val="20"/>
              </w:rPr>
              <w:t>800</w:t>
            </w:r>
          </w:p>
        </w:tc>
        <w:tc>
          <w:tcPr>
            <w:tcW w:w="1088" w:type="dxa"/>
            <w:tcBorders>
              <w:bottom w:val="single" w:sz="4" w:space="0" w:color="000000"/>
            </w:tcBorders>
          </w:tcPr>
          <w:p w14:paraId="2B1ED50A" w14:textId="77777777" w:rsidR="006857A9" w:rsidRDefault="00606FBE">
            <w:pPr>
              <w:pStyle w:val="TableParagraph"/>
              <w:spacing w:line="203" w:lineRule="exact"/>
              <w:ind w:right="17"/>
              <w:jc w:val="center"/>
              <w:rPr>
                <w:sz w:val="20"/>
              </w:rPr>
            </w:pPr>
            <w:r>
              <w:rPr>
                <w:sz w:val="20"/>
              </w:rPr>
              <w:t>-</w:t>
            </w:r>
          </w:p>
        </w:tc>
        <w:tc>
          <w:tcPr>
            <w:tcW w:w="1724" w:type="dxa"/>
            <w:tcBorders>
              <w:bottom w:val="single" w:sz="4" w:space="0" w:color="000000"/>
            </w:tcBorders>
          </w:tcPr>
          <w:p w14:paraId="58DF9994" w14:textId="77777777" w:rsidR="006857A9" w:rsidRDefault="00606FBE">
            <w:pPr>
              <w:pStyle w:val="TableParagraph"/>
              <w:spacing w:line="203" w:lineRule="exact"/>
              <w:ind w:left="517"/>
              <w:rPr>
                <w:sz w:val="20"/>
              </w:rPr>
            </w:pPr>
            <w:r>
              <w:rPr>
                <w:spacing w:val="-2"/>
                <w:sz w:val="20"/>
              </w:rPr>
              <w:t>(279)</w:t>
            </w:r>
          </w:p>
        </w:tc>
        <w:tc>
          <w:tcPr>
            <w:tcW w:w="1207" w:type="dxa"/>
            <w:tcBorders>
              <w:bottom w:val="single" w:sz="4" w:space="0" w:color="000000"/>
            </w:tcBorders>
          </w:tcPr>
          <w:p w14:paraId="15139E68" w14:textId="77777777" w:rsidR="006857A9" w:rsidRDefault="00606FBE">
            <w:pPr>
              <w:pStyle w:val="TableParagraph"/>
              <w:spacing w:line="203" w:lineRule="exact"/>
              <w:ind w:right="386"/>
              <w:jc w:val="right"/>
              <w:rPr>
                <w:sz w:val="20"/>
              </w:rPr>
            </w:pPr>
            <w:r>
              <w:rPr>
                <w:sz w:val="20"/>
              </w:rPr>
              <w:t>-</w:t>
            </w:r>
          </w:p>
        </w:tc>
        <w:tc>
          <w:tcPr>
            <w:tcW w:w="996" w:type="dxa"/>
            <w:tcBorders>
              <w:bottom w:val="single" w:sz="4" w:space="0" w:color="000000"/>
            </w:tcBorders>
          </w:tcPr>
          <w:p w14:paraId="2CB0B4E1" w14:textId="77777777" w:rsidR="006857A9" w:rsidRDefault="00606FBE">
            <w:pPr>
              <w:pStyle w:val="TableParagraph"/>
              <w:spacing w:line="203" w:lineRule="exact"/>
              <w:ind w:right="109"/>
              <w:jc w:val="right"/>
              <w:rPr>
                <w:sz w:val="20"/>
              </w:rPr>
            </w:pPr>
            <w:r>
              <w:rPr>
                <w:spacing w:val="-2"/>
                <w:sz w:val="20"/>
              </w:rPr>
              <w:t>1.705</w:t>
            </w:r>
          </w:p>
        </w:tc>
      </w:tr>
      <w:tr w:rsidR="006857A9" w14:paraId="152DFF90" w14:textId="77777777">
        <w:trPr>
          <w:trHeight w:val="230"/>
        </w:trPr>
        <w:tc>
          <w:tcPr>
            <w:tcW w:w="1876" w:type="dxa"/>
            <w:tcBorders>
              <w:top w:val="single" w:sz="4" w:space="0" w:color="000000"/>
              <w:bottom w:val="single" w:sz="4" w:space="0" w:color="000000"/>
            </w:tcBorders>
          </w:tcPr>
          <w:p w14:paraId="38D0E77F" w14:textId="77777777" w:rsidR="006857A9" w:rsidRDefault="00606FBE">
            <w:pPr>
              <w:pStyle w:val="TableParagraph"/>
              <w:spacing w:line="210" w:lineRule="exact"/>
              <w:ind w:left="122"/>
              <w:rPr>
                <w:rFonts w:ascii="Arial"/>
                <w:b/>
                <w:sz w:val="20"/>
              </w:rPr>
            </w:pPr>
            <w:r>
              <w:rPr>
                <w:rFonts w:ascii="Arial"/>
                <w:b/>
                <w:spacing w:val="-2"/>
                <w:sz w:val="20"/>
              </w:rPr>
              <w:t>Total</w:t>
            </w:r>
          </w:p>
        </w:tc>
        <w:tc>
          <w:tcPr>
            <w:tcW w:w="1870" w:type="dxa"/>
            <w:tcBorders>
              <w:top w:val="single" w:sz="4" w:space="0" w:color="000000"/>
              <w:bottom w:val="single" w:sz="4" w:space="0" w:color="000000"/>
            </w:tcBorders>
          </w:tcPr>
          <w:p w14:paraId="414DB719" w14:textId="77777777" w:rsidR="006857A9" w:rsidRDefault="00606FBE">
            <w:pPr>
              <w:pStyle w:val="TableParagraph"/>
              <w:spacing w:line="210" w:lineRule="exact"/>
              <w:ind w:right="402"/>
              <w:jc w:val="right"/>
              <w:rPr>
                <w:rFonts w:ascii="Arial"/>
                <w:b/>
                <w:sz w:val="20"/>
              </w:rPr>
            </w:pPr>
            <w:r>
              <w:rPr>
                <w:rFonts w:ascii="Arial"/>
                <w:b/>
                <w:spacing w:val="-2"/>
                <w:sz w:val="20"/>
              </w:rPr>
              <w:t>1.184</w:t>
            </w:r>
          </w:p>
        </w:tc>
        <w:tc>
          <w:tcPr>
            <w:tcW w:w="1224" w:type="dxa"/>
            <w:tcBorders>
              <w:top w:val="single" w:sz="4" w:space="0" w:color="000000"/>
              <w:bottom w:val="single" w:sz="4" w:space="0" w:color="000000"/>
            </w:tcBorders>
          </w:tcPr>
          <w:p w14:paraId="5D760A41" w14:textId="77777777" w:rsidR="006857A9" w:rsidRDefault="00606FBE">
            <w:pPr>
              <w:pStyle w:val="TableParagraph"/>
              <w:spacing w:line="210" w:lineRule="exact"/>
              <w:ind w:left="402"/>
              <w:rPr>
                <w:rFonts w:ascii="Arial"/>
                <w:b/>
                <w:sz w:val="20"/>
              </w:rPr>
            </w:pPr>
            <w:r>
              <w:rPr>
                <w:rFonts w:ascii="Arial"/>
                <w:b/>
                <w:spacing w:val="-5"/>
                <w:sz w:val="20"/>
              </w:rPr>
              <w:t>800</w:t>
            </w:r>
          </w:p>
        </w:tc>
        <w:tc>
          <w:tcPr>
            <w:tcW w:w="1088" w:type="dxa"/>
            <w:tcBorders>
              <w:top w:val="single" w:sz="4" w:space="0" w:color="000000"/>
              <w:bottom w:val="single" w:sz="4" w:space="0" w:color="000000"/>
            </w:tcBorders>
          </w:tcPr>
          <w:p w14:paraId="14744718" w14:textId="77777777" w:rsidR="006857A9" w:rsidRDefault="00606FBE">
            <w:pPr>
              <w:pStyle w:val="TableParagraph"/>
              <w:spacing w:line="210" w:lineRule="exact"/>
              <w:ind w:right="17"/>
              <w:jc w:val="center"/>
              <w:rPr>
                <w:rFonts w:ascii="Arial"/>
                <w:b/>
                <w:sz w:val="20"/>
              </w:rPr>
            </w:pPr>
            <w:r>
              <w:rPr>
                <w:rFonts w:ascii="Arial"/>
                <w:b/>
                <w:sz w:val="20"/>
              </w:rPr>
              <w:t>-</w:t>
            </w:r>
          </w:p>
        </w:tc>
        <w:tc>
          <w:tcPr>
            <w:tcW w:w="1724" w:type="dxa"/>
            <w:tcBorders>
              <w:top w:val="single" w:sz="4" w:space="0" w:color="000000"/>
              <w:bottom w:val="single" w:sz="4" w:space="0" w:color="000000"/>
            </w:tcBorders>
          </w:tcPr>
          <w:p w14:paraId="4BD81146" w14:textId="77777777" w:rsidR="006857A9" w:rsidRDefault="00606FBE">
            <w:pPr>
              <w:pStyle w:val="TableParagraph"/>
              <w:spacing w:line="210" w:lineRule="exact"/>
              <w:ind w:left="517"/>
              <w:rPr>
                <w:rFonts w:ascii="Arial"/>
                <w:b/>
                <w:sz w:val="20"/>
              </w:rPr>
            </w:pPr>
            <w:r>
              <w:rPr>
                <w:rFonts w:ascii="Arial"/>
                <w:b/>
                <w:spacing w:val="-2"/>
                <w:sz w:val="20"/>
              </w:rPr>
              <w:t>(279)</w:t>
            </w:r>
          </w:p>
        </w:tc>
        <w:tc>
          <w:tcPr>
            <w:tcW w:w="1207" w:type="dxa"/>
            <w:tcBorders>
              <w:top w:val="single" w:sz="4" w:space="0" w:color="000000"/>
              <w:bottom w:val="single" w:sz="4" w:space="0" w:color="000000"/>
            </w:tcBorders>
          </w:tcPr>
          <w:p w14:paraId="3B1B950E" w14:textId="77777777" w:rsidR="006857A9" w:rsidRDefault="00606FBE">
            <w:pPr>
              <w:pStyle w:val="TableParagraph"/>
              <w:spacing w:line="210" w:lineRule="exact"/>
              <w:ind w:right="386"/>
              <w:jc w:val="right"/>
              <w:rPr>
                <w:rFonts w:ascii="Arial"/>
                <w:b/>
                <w:sz w:val="20"/>
              </w:rPr>
            </w:pPr>
            <w:r>
              <w:rPr>
                <w:rFonts w:ascii="Arial"/>
                <w:b/>
                <w:sz w:val="20"/>
              </w:rPr>
              <w:t>-</w:t>
            </w:r>
          </w:p>
        </w:tc>
        <w:tc>
          <w:tcPr>
            <w:tcW w:w="996" w:type="dxa"/>
            <w:tcBorders>
              <w:top w:val="single" w:sz="4" w:space="0" w:color="000000"/>
              <w:bottom w:val="single" w:sz="4" w:space="0" w:color="000000"/>
            </w:tcBorders>
          </w:tcPr>
          <w:p w14:paraId="2C31FFC5" w14:textId="77777777" w:rsidR="006857A9" w:rsidRDefault="00606FBE">
            <w:pPr>
              <w:pStyle w:val="TableParagraph"/>
              <w:spacing w:line="210" w:lineRule="exact"/>
              <w:ind w:right="109"/>
              <w:jc w:val="right"/>
              <w:rPr>
                <w:rFonts w:ascii="Arial"/>
                <w:b/>
                <w:sz w:val="20"/>
              </w:rPr>
            </w:pPr>
            <w:r>
              <w:rPr>
                <w:rFonts w:ascii="Arial"/>
                <w:b/>
                <w:spacing w:val="-2"/>
                <w:sz w:val="20"/>
              </w:rPr>
              <w:t>1.705</w:t>
            </w:r>
          </w:p>
        </w:tc>
      </w:tr>
    </w:tbl>
    <w:p w14:paraId="20B1E65F" w14:textId="77777777" w:rsidR="006857A9" w:rsidRDefault="006857A9">
      <w:pPr>
        <w:pStyle w:val="Corpodetexto"/>
        <w:rPr>
          <w:rFonts w:ascii="Arial"/>
          <w:b/>
        </w:rPr>
      </w:pPr>
    </w:p>
    <w:p w14:paraId="63DF80AF" w14:textId="77777777" w:rsidR="006857A9" w:rsidRDefault="006857A9">
      <w:pPr>
        <w:pStyle w:val="Corpodetexto"/>
        <w:rPr>
          <w:rFonts w:ascii="Arial"/>
          <w:b/>
        </w:rPr>
      </w:pPr>
    </w:p>
    <w:p w14:paraId="10589FEE" w14:textId="77777777" w:rsidR="006857A9" w:rsidRDefault="00606FBE">
      <w:pPr>
        <w:pStyle w:val="Ttulo3"/>
        <w:numPr>
          <w:ilvl w:val="0"/>
          <w:numId w:val="11"/>
        </w:numPr>
        <w:tabs>
          <w:tab w:val="left" w:pos="569"/>
        </w:tabs>
        <w:ind w:left="569" w:hanging="425"/>
      </w:pPr>
      <w:r>
        <w:rPr>
          <w:spacing w:val="-2"/>
        </w:rPr>
        <w:t>FORNECEDORES</w:t>
      </w:r>
      <w:r>
        <w:rPr>
          <w:spacing w:val="9"/>
        </w:rPr>
        <w:t xml:space="preserve"> </w:t>
      </w:r>
      <w:r>
        <w:rPr>
          <w:spacing w:val="-2"/>
        </w:rPr>
        <w:t>NACIONAIS</w:t>
      </w:r>
    </w:p>
    <w:p w14:paraId="32FC2595" w14:textId="77777777" w:rsidR="006857A9" w:rsidRDefault="00606FBE">
      <w:pPr>
        <w:pStyle w:val="Corpodetexto"/>
        <w:spacing w:before="229"/>
        <w:ind w:left="144" w:right="431"/>
        <w:jc w:val="both"/>
      </w:pPr>
      <w:r>
        <w:t>Na</w:t>
      </w:r>
      <w:r>
        <w:rPr>
          <w:spacing w:val="-14"/>
        </w:rPr>
        <w:t xml:space="preserve"> </w:t>
      </w:r>
      <w:r>
        <w:t>rubrica</w:t>
      </w:r>
      <w:r>
        <w:rPr>
          <w:spacing w:val="-11"/>
        </w:rPr>
        <w:t xml:space="preserve"> </w:t>
      </w:r>
      <w:r>
        <w:t>de</w:t>
      </w:r>
      <w:r>
        <w:rPr>
          <w:spacing w:val="-12"/>
        </w:rPr>
        <w:t xml:space="preserve"> </w:t>
      </w:r>
      <w:r>
        <w:t>Fornecedores</w:t>
      </w:r>
      <w:r>
        <w:rPr>
          <w:spacing w:val="-12"/>
        </w:rPr>
        <w:t xml:space="preserve"> </w:t>
      </w:r>
      <w:r>
        <w:t>estão</w:t>
      </w:r>
      <w:r>
        <w:rPr>
          <w:spacing w:val="-12"/>
        </w:rPr>
        <w:t xml:space="preserve"> </w:t>
      </w:r>
      <w:r>
        <w:t>apropriadas</w:t>
      </w:r>
      <w:r>
        <w:rPr>
          <w:spacing w:val="-10"/>
        </w:rPr>
        <w:t xml:space="preserve"> </w:t>
      </w:r>
      <w:r>
        <w:t>as</w:t>
      </w:r>
      <w:r>
        <w:rPr>
          <w:spacing w:val="-13"/>
        </w:rPr>
        <w:t xml:space="preserve"> </w:t>
      </w:r>
      <w:r>
        <w:t>obrigações</w:t>
      </w:r>
      <w:r>
        <w:rPr>
          <w:spacing w:val="-12"/>
        </w:rPr>
        <w:t xml:space="preserve"> </w:t>
      </w:r>
      <w:r>
        <w:t>com</w:t>
      </w:r>
      <w:r>
        <w:rPr>
          <w:spacing w:val="-11"/>
        </w:rPr>
        <w:t xml:space="preserve"> </w:t>
      </w:r>
      <w:r>
        <w:t>as</w:t>
      </w:r>
      <w:r>
        <w:rPr>
          <w:spacing w:val="-13"/>
        </w:rPr>
        <w:t xml:space="preserve"> </w:t>
      </w:r>
      <w:r>
        <w:t>compras</w:t>
      </w:r>
      <w:r>
        <w:rPr>
          <w:spacing w:val="-12"/>
        </w:rPr>
        <w:t xml:space="preserve"> </w:t>
      </w:r>
      <w:r>
        <w:t>de</w:t>
      </w:r>
      <w:r>
        <w:rPr>
          <w:spacing w:val="-12"/>
        </w:rPr>
        <w:t xml:space="preserve"> </w:t>
      </w:r>
      <w:r>
        <w:t>insumos</w:t>
      </w:r>
      <w:r>
        <w:rPr>
          <w:spacing w:val="-10"/>
        </w:rPr>
        <w:t xml:space="preserve"> </w:t>
      </w:r>
      <w:r>
        <w:t>e</w:t>
      </w:r>
      <w:r>
        <w:rPr>
          <w:spacing w:val="-11"/>
        </w:rPr>
        <w:t xml:space="preserve"> </w:t>
      </w:r>
      <w:r>
        <w:t>de</w:t>
      </w:r>
      <w:r>
        <w:rPr>
          <w:spacing w:val="-12"/>
        </w:rPr>
        <w:t xml:space="preserve"> </w:t>
      </w:r>
      <w:r>
        <w:t>Ativo</w:t>
      </w:r>
      <w:r>
        <w:rPr>
          <w:spacing w:val="-14"/>
        </w:rPr>
        <w:t xml:space="preserve"> </w:t>
      </w:r>
      <w:r>
        <w:t>Imobilizado e Intangível, além das obrigações por serviços prestados por fornecedores nacionais.</w:t>
      </w:r>
    </w:p>
    <w:p w14:paraId="0E3AA0D8" w14:textId="77777777" w:rsidR="006857A9" w:rsidRDefault="006857A9">
      <w:pPr>
        <w:pStyle w:val="Corpodetexto"/>
        <w:spacing w:before="1"/>
      </w:pPr>
    </w:p>
    <w:p w14:paraId="7A393E87" w14:textId="77777777" w:rsidR="006857A9" w:rsidRDefault="00606FBE">
      <w:pPr>
        <w:pStyle w:val="Corpodetexto"/>
        <w:ind w:left="144"/>
        <w:jc w:val="both"/>
      </w:pPr>
      <w:r>
        <w:t>Seu</w:t>
      </w:r>
      <w:r>
        <w:rPr>
          <w:spacing w:val="-6"/>
        </w:rPr>
        <w:t xml:space="preserve"> </w:t>
      </w:r>
      <w:r>
        <w:t>montante</w:t>
      </w:r>
      <w:r>
        <w:rPr>
          <w:spacing w:val="-6"/>
        </w:rPr>
        <w:t xml:space="preserve"> </w:t>
      </w:r>
      <w:r>
        <w:t>de</w:t>
      </w:r>
      <w:r>
        <w:rPr>
          <w:spacing w:val="-6"/>
        </w:rPr>
        <w:t xml:space="preserve"> </w:t>
      </w:r>
      <w:r>
        <w:t>R$</w:t>
      </w:r>
      <w:r>
        <w:rPr>
          <w:spacing w:val="-4"/>
        </w:rPr>
        <w:t xml:space="preserve"> </w:t>
      </w:r>
      <w:r>
        <w:t>1.165</w:t>
      </w:r>
      <w:r>
        <w:rPr>
          <w:spacing w:val="-4"/>
        </w:rPr>
        <w:t xml:space="preserve"> </w:t>
      </w:r>
      <w:r>
        <w:t>tem</w:t>
      </w:r>
      <w:r>
        <w:rPr>
          <w:spacing w:val="-6"/>
        </w:rPr>
        <w:t xml:space="preserve"> </w:t>
      </w:r>
      <w:r>
        <w:t>como</w:t>
      </w:r>
      <w:r>
        <w:rPr>
          <w:spacing w:val="-6"/>
        </w:rPr>
        <w:t xml:space="preserve"> </w:t>
      </w:r>
      <w:r>
        <w:t>principais</w:t>
      </w:r>
      <w:r>
        <w:rPr>
          <w:spacing w:val="-5"/>
        </w:rPr>
        <w:t xml:space="preserve"> </w:t>
      </w:r>
      <w:r>
        <w:t>fornecedores</w:t>
      </w:r>
      <w:r>
        <w:rPr>
          <w:spacing w:val="-4"/>
        </w:rPr>
        <w:t xml:space="preserve"> </w:t>
      </w:r>
      <w:r>
        <w:t>a</w:t>
      </w:r>
      <w:r>
        <w:rPr>
          <w:spacing w:val="-7"/>
        </w:rPr>
        <w:t xml:space="preserve"> </w:t>
      </w:r>
      <w:r>
        <w:t>serem</w:t>
      </w:r>
      <w:r>
        <w:rPr>
          <w:spacing w:val="-4"/>
        </w:rPr>
        <w:t xml:space="preserve"> </w:t>
      </w:r>
      <w:r>
        <w:t>pagos</w:t>
      </w:r>
      <w:r>
        <w:rPr>
          <w:spacing w:val="-5"/>
        </w:rPr>
        <w:t xml:space="preserve"> </w:t>
      </w:r>
      <w:r>
        <w:t>em</w:t>
      </w:r>
      <w:r>
        <w:rPr>
          <w:spacing w:val="-4"/>
        </w:rPr>
        <w:t xml:space="preserve"> </w:t>
      </w:r>
      <w:r>
        <w:t>julho</w:t>
      </w:r>
      <w:r>
        <w:rPr>
          <w:spacing w:val="-6"/>
        </w:rPr>
        <w:t xml:space="preserve"> </w:t>
      </w:r>
      <w:r>
        <w:t>de</w:t>
      </w:r>
      <w:r>
        <w:rPr>
          <w:spacing w:val="-4"/>
        </w:rPr>
        <w:t xml:space="preserve"> </w:t>
      </w:r>
      <w:r>
        <w:rPr>
          <w:spacing w:val="-2"/>
        </w:rPr>
        <w:t>2026:</w:t>
      </w:r>
    </w:p>
    <w:p w14:paraId="0120CCDD" w14:textId="77777777" w:rsidR="006857A9" w:rsidRDefault="006857A9">
      <w:pPr>
        <w:pStyle w:val="Corpodetexto"/>
        <w:spacing w:before="8" w:after="1"/>
      </w:pPr>
    </w:p>
    <w:tbl>
      <w:tblPr>
        <w:tblStyle w:val="TableNormal"/>
        <w:tblW w:w="0" w:type="auto"/>
        <w:tblInd w:w="213" w:type="dxa"/>
        <w:tblLayout w:type="fixed"/>
        <w:tblLook w:val="01E0" w:firstRow="1" w:lastRow="1" w:firstColumn="1" w:lastColumn="1" w:noHBand="0" w:noVBand="0"/>
      </w:tblPr>
      <w:tblGrid>
        <w:gridCol w:w="6731"/>
        <w:gridCol w:w="154"/>
        <w:gridCol w:w="1742"/>
        <w:gridCol w:w="1260"/>
      </w:tblGrid>
      <w:tr w:rsidR="006857A9" w14:paraId="19AC9AD7" w14:textId="77777777">
        <w:trPr>
          <w:trHeight w:val="237"/>
        </w:trPr>
        <w:tc>
          <w:tcPr>
            <w:tcW w:w="6731" w:type="dxa"/>
            <w:tcBorders>
              <w:bottom w:val="single" w:sz="4" w:space="0" w:color="000000"/>
            </w:tcBorders>
          </w:tcPr>
          <w:p w14:paraId="625FEBA9" w14:textId="77777777" w:rsidR="006857A9" w:rsidRDefault="00606FBE">
            <w:pPr>
              <w:pStyle w:val="TableParagraph"/>
              <w:spacing w:line="218" w:lineRule="exact"/>
              <w:ind w:left="76"/>
              <w:rPr>
                <w:rFonts w:ascii="Arial"/>
                <w:b/>
                <w:sz w:val="20"/>
              </w:rPr>
            </w:pPr>
            <w:r>
              <w:rPr>
                <w:rFonts w:ascii="Arial"/>
                <w:b/>
                <w:spacing w:val="-2"/>
                <w:sz w:val="20"/>
              </w:rPr>
              <w:t>Fornecedores</w:t>
            </w:r>
          </w:p>
        </w:tc>
        <w:tc>
          <w:tcPr>
            <w:tcW w:w="154" w:type="dxa"/>
          </w:tcPr>
          <w:p w14:paraId="14E0A723" w14:textId="77777777" w:rsidR="006857A9" w:rsidRDefault="006857A9">
            <w:pPr>
              <w:pStyle w:val="TableParagraph"/>
              <w:rPr>
                <w:rFonts w:ascii="Times New Roman"/>
                <w:sz w:val="16"/>
              </w:rPr>
            </w:pPr>
          </w:p>
        </w:tc>
        <w:tc>
          <w:tcPr>
            <w:tcW w:w="1742" w:type="dxa"/>
            <w:tcBorders>
              <w:bottom w:val="single" w:sz="4" w:space="0" w:color="000000"/>
            </w:tcBorders>
          </w:tcPr>
          <w:p w14:paraId="0978A882" w14:textId="77777777" w:rsidR="006857A9" w:rsidRDefault="00606FBE">
            <w:pPr>
              <w:pStyle w:val="TableParagraph"/>
              <w:spacing w:line="218" w:lineRule="exact"/>
              <w:ind w:right="186"/>
              <w:jc w:val="right"/>
              <w:rPr>
                <w:rFonts w:ascii="Arial"/>
                <w:b/>
                <w:sz w:val="20"/>
              </w:rPr>
            </w:pPr>
            <w:r>
              <w:rPr>
                <w:rFonts w:ascii="Arial"/>
                <w:b/>
                <w:spacing w:val="-2"/>
                <w:sz w:val="20"/>
              </w:rPr>
              <w:t>30/06/2026</w:t>
            </w:r>
          </w:p>
        </w:tc>
        <w:tc>
          <w:tcPr>
            <w:tcW w:w="1260" w:type="dxa"/>
            <w:tcBorders>
              <w:bottom w:val="single" w:sz="4" w:space="0" w:color="000000"/>
            </w:tcBorders>
          </w:tcPr>
          <w:p w14:paraId="74E53EF1" w14:textId="77777777" w:rsidR="006857A9" w:rsidRDefault="00606FBE">
            <w:pPr>
              <w:pStyle w:val="TableParagraph"/>
              <w:spacing w:line="218" w:lineRule="exact"/>
              <w:ind w:right="74"/>
              <w:jc w:val="right"/>
              <w:rPr>
                <w:rFonts w:ascii="Arial"/>
                <w:b/>
                <w:sz w:val="20"/>
              </w:rPr>
            </w:pPr>
            <w:r>
              <w:rPr>
                <w:rFonts w:ascii="Arial"/>
                <w:b/>
                <w:spacing w:val="-2"/>
                <w:sz w:val="20"/>
              </w:rPr>
              <w:t>31/12/2025</w:t>
            </w:r>
          </w:p>
        </w:tc>
      </w:tr>
      <w:tr w:rsidR="006857A9" w14:paraId="111630D1" w14:textId="77777777">
        <w:trPr>
          <w:trHeight w:val="246"/>
        </w:trPr>
        <w:tc>
          <w:tcPr>
            <w:tcW w:w="6731" w:type="dxa"/>
            <w:tcBorders>
              <w:top w:val="single" w:sz="4" w:space="0" w:color="000000"/>
              <w:bottom w:val="single" w:sz="4" w:space="0" w:color="000000"/>
            </w:tcBorders>
          </w:tcPr>
          <w:p w14:paraId="0DBCE42E" w14:textId="77777777" w:rsidR="006857A9" w:rsidRDefault="00606FBE">
            <w:pPr>
              <w:pStyle w:val="TableParagraph"/>
              <w:spacing w:before="9" w:line="218" w:lineRule="exact"/>
              <w:ind w:left="76"/>
              <w:rPr>
                <w:sz w:val="20"/>
              </w:rPr>
            </w:pPr>
            <w:r>
              <w:rPr>
                <w:sz w:val="20"/>
              </w:rPr>
              <w:t>Pluxee</w:t>
            </w:r>
            <w:r>
              <w:rPr>
                <w:spacing w:val="-8"/>
                <w:sz w:val="20"/>
              </w:rPr>
              <w:t xml:space="preserve"> </w:t>
            </w:r>
            <w:r>
              <w:rPr>
                <w:sz w:val="20"/>
              </w:rPr>
              <w:t>Benefícios</w:t>
            </w:r>
            <w:r>
              <w:rPr>
                <w:spacing w:val="-7"/>
                <w:sz w:val="20"/>
              </w:rPr>
              <w:t xml:space="preserve"> </w:t>
            </w:r>
            <w:r>
              <w:rPr>
                <w:sz w:val="20"/>
              </w:rPr>
              <w:t>Brasil</w:t>
            </w:r>
            <w:r>
              <w:rPr>
                <w:spacing w:val="-10"/>
                <w:sz w:val="20"/>
              </w:rPr>
              <w:t xml:space="preserve"> </w:t>
            </w:r>
            <w:r>
              <w:rPr>
                <w:spacing w:val="-4"/>
                <w:sz w:val="20"/>
              </w:rPr>
              <w:t>S.A.</w:t>
            </w:r>
          </w:p>
        </w:tc>
        <w:tc>
          <w:tcPr>
            <w:tcW w:w="154" w:type="dxa"/>
          </w:tcPr>
          <w:p w14:paraId="228A636C"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3214EE3E" w14:textId="77777777" w:rsidR="006857A9" w:rsidRDefault="00606FBE">
            <w:pPr>
              <w:pStyle w:val="TableParagraph"/>
              <w:spacing w:before="9" w:line="218" w:lineRule="exact"/>
              <w:ind w:right="187"/>
              <w:jc w:val="right"/>
              <w:rPr>
                <w:sz w:val="20"/>
              </w:rPr>
            </w:pPr>
            <w:r>
              <w:rPr>
                <w:spacing w:val="-5"/>
                <w:sz w:val="20"/>
              </w:rPr>
              <w:t>465</w:t>
            </w:r>
          </w:p>
        </w:tc>
        <w:tc>
          <w:tcPr>
            <w:tcW w:w="1260" w:type="dxa"/>
            <w:tcBorders>
              <w:top w:val="single" w:sz="4" w:space="0" w:color="000000"/>
              <w:bottom w:val="single" w:sz="4" w:space="0" w:color="000000"/>
            </w:tcBorders>
          </w:tcPr>
          <w:p w14:paraId="6804895A" w14:textId="77777777" w:rsidR="006857A9" w:rsidRDefault="00606FBE">
            <w:pPr>
              <w:pStyle w:val="TableParagraph"/>
              <w:spacing w:line="227" w:lineRule="exact"/>
              <w:ind w:right="72"/>
              <w:jc w:val="right"/>
              <w:rPr>
                <w:sz w:val="20"/>
              </w:rPr>
            </w:pPr>
            <w:r>
              <w:rPr>
                <w:sz w:val="20"/>
              </w:rPr>
              <w:t>-</w:t>
            </w:r>
          </w:p>
        </w:tc>
      </w:tr>
      <w:tr w:rsidR="006857A9" w14:paraId="3C9C4844" w14:textId="77777777">
        <w:trPr>
          <w:trHeight w:val="246"/>
        </w:trPr>
        <w:tc>
          <w:tcPr>
            <w:tcW w:w="6731" w:type="dxa"/>
            <w:tcBorders>
              <w:top w:val="single" w:sz="4" w:space="0" w:color="000000"/>
              <w:bottom w:val="single" w:sz="4" w:space="0" w:color="000000"/>
            </w:tcBorders>
          </w:tcPr>
          <w:p w14:paraId="1B5B83B7" w14:textId="77777777" w:rsidR="006857A9" w:rsidRDefault="00606FBE">
            <w:pPr>
              <w:pStyle w:val="TableParagraph"/>
              <w:spacing w:before="6" w:line="220" w:lineRule="exact"/>
              <w:ind w:left="76"/>
              <w:rPr>
                <w:sz w:val="20"/>
              </w:rPr>
            </w:pPr>
            <w:r>
              <w:rPr>
                <w:sz w:val="20"/>
              </w:rPr>
              <w:t>Figener</w:t>
            </w:r>
            <w:r>
              <w:rPr>
                <w:spacing w:val="-13"/>
                <w:sz w:val="20"/>
              </w:rPr>
              <w:t xml:space="preserve"> </w:t>
            </w:r>
            <w:r>
              <w:rPr>
                <w:sz w:val="20"/>
              </w:rPr>
              <w:t>Engenheiros</w:t>
            </w:r>
            <w:r>
              <w:rPr>
                <w:spacing w:val="-12"/>
                <w:sz w:val="20"/>
              </w:rPr>
              <w:t xml:space="preserve"> </w:t>
            </w:r>
            <w:r>
              <w:rPr>
                <w:sz w:val="20"/>
              </w:rPr>
              <w:t>Associados</w:t>
            </w:r>
            <w:r>
              <w:rPr>
                <w:spacing w:val="-12"/>
                <w:sz w:val="20"/>
              </w:rPr>
              <w:t xml:space="preserve"> </w:t>
            </w:r>
            <w:r>
              <w:rPr>
                <w:spacing w:val="-2"/>
                <w:sz w:val="20"/>
              </w:rPr>
              <w:t>Ltda.</w:t>
            </w:r>
          </w:p>
        </w:tc>
        <w:tc>
          <w:tcPr>
            <w:tcW w:w="154" w:type="dxa"/>
          </w:tcPr>
          <w:p w14:paraId="20D8C964"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37B2C6DD" w14:textId="77777777" w:rsidR="006857A9" w:rsidRDefault="00606FBE">
            <w:pPr>
              <w:pStyle w:val="TableParagraph"/>
              <w:spacing w:before="6" w:line="220" w:lineRule="exact"/>
              <w:ind w:right="187"/>
              <w:jc w:val="right"/>
              <w:rPr>
                <w:sz w:val="20"/>
              </w:rPr>
            </w:pPr>
            <w:r>
              <w:rPr>
                <w:spacing w:val="-5"/>
                <w:sz w:val="20"/>
              </w:rPr>
              <w:t>246</w:t>
            </w:r>
          </w:p>
        </w:tc>
        <w:tc>
          <w:tcPr>
            <w:tcW w:w="1260" w:type="dxa"/>
            <w:tcBorders>
              <w:top w:val="single" w:sz="4" w:space="0" w:color="000000"/>
              <w:bottom w:val="single" w:sz="4" w:space="0" w:color="000000"/>
            </w:tcBorders>
          </w:tcPr>
          <w:p w14:paraId="6083D557" w14:textId="77777777" w:rsidR="006857A9" w:rsidRDefault="00606FBE">
            <w:pPr>
              <w:pStyle w:val="TableParagraph"/>
              <w:spacing w:line="227" w:lineRule="exact"/>
              <w:ind w:right="72"/>
              <w:jc w:val="right"/>
              <w:rPr>
                <w:sz w:val="20"/>
              </w:rPr>
            </w:pPr>
            <w:r>
              <w:rPr>
                <w:sz w:val="20"/>
              </w:rPr>
              <w:t>-</w:t>
            </w:r>
          </w:p>
        </w:tc>
      </w:tr>
      <w:tr w:rsidR="006857A9" w14:paraId="20265EC6" w14:textId="77777777">
        <w:trPr>
          <w:trHeight w:val="244"/>
        </w:trPr>
        <w:tc>
          <w:tcPr>
            <w:tcW w:w="6731" w:type="dxa"/>
            <w:tcBorders>
              <w:top w:val="single" w:sz="4" w:space="0" w:color="000000"/>
              <w:bottom w:val="single" w:sz="4" w:space="0" w:color="000000"/>
            </w:tcBorders>
          </w:tcPr>
          <w:p w14:paraId="528D347D" w14:textId="77777777" w:rsidR="006857A9" w:rsidRDefault="00606FBE">
            <w:pPr>
              <w:pStyle w:val="TableParagraph"/>
              <w:spacing w:before="6" w:line="218" w:lineRule="exact"/>
              <w:ind w:left="76"/>
              <w:rPr>
                <w:sz w:val="20"/>
              </w:rPr>
            </w:pPr>
            <w:r>
              <w:rPr>
                <w:sz w:val="20"/>
              </w:rPr>
              <w:t>Time</w:t>
            </w:r>
            <w:r>
              <w:rPr>
                <w:spacing w:val="-13"/>
                <w:sz w:val="20"/>
              </w:rPr>
              <w:t xml:space="preserve"> </w:t>
            </w:r>
            <w:r>
              <w:rPr>
                <w:sz w:val="20"/>
              </w:rPr>
              <w:t>Multisserviços</w:t>
            </w:r>
            <w:r>
              <w:rPr>
                <w:spacing w:val="-11"/>
                <w:sz w:val="20"/>
              </w:rPr>
              <w:t xml:space="preserve"> </w:t>
            </w:r>
            <w:r>
              <w:rPr>
                <w:spacing w:val="-4"/>
                <w:sz w:val="20"/>
              </w:rPr>
              <w:t>Ltda.</w:t>
            </w:r>
          </w:p>
        </w:tc>
        <w:tc>
          <w:tcPr>
            <w:tcW w:w="154" w:type="dxa"/>
          </w:tcPr>
          <w:p w14:paraId="0E238CCF"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04DD9C2C" w14:textId="77777777" w:rsidR="006857A9" w:rsidRDefault="00606FBE">
            <w:pPr>
              <w:pStyle w:val="TableParagraph"/>
              <w:spacing w:before="6" w:line="218" w:lineRule="exact"/>
              <w:ind w:right="187"/>
              <w:jc w:val="right"/>
              <w:rPr>
                <w:sz w:val="20"/>
              </w:rPr>
            </w:pPr>
            <w:r>
              <w:rPr>
                <w:spacing w:val="-5"/>
                <w:sz w:val="20"/>
              </w:rPr>
              <w:t>120</w:t>
            </w:r>
          </w:p>
        </w:tc>
        <w:tc>
          <w:tcPr>
            <w:tcW w:w="1260" w:type="dxa"/>
            <w:tcBorders>
              <w:top w:val="single" w:sz="4" w:space="0" w:color="000000"/>
              <w:bottom w:val="single" w:sz="4" w:space="0" w:color="000000"/>
            </w:tcBorders>
          </w:tcPr>
          <w:p w14:paraId="44BCF596" w14:textId="77777777" w:rsidR="006857A9" w:rsidRDefault="00606FBE">
            <w:pPr>
              <w:pStyle w:val="TableParagraph"/>
              <w:spacing w:line="224" w:lineRule="exact"/>
              <w:ind w:right="74"/>
              <w:jc w:val="right"/>
              <w:rPr>
                <w:sz w:val="20"/>
              </w:rPr>
            </w:pPr>
            <w:r>
              <w:rPr>
                <w:spacing w:val="-5"/>
                <w:sz w:val="20"/>
              </w:rPr>
              <w:t>19</w:t>
            </w:r>
          </w:p>
        </w:tc>
      </w:tr>
      <w:tr w:rsidR="006857A9" w14:paraId="6CE798AB" w14:textId="77777777">
        <w:trPr>
          <w:trHeight w:val="246"/>
        </w:trPr>
        <w:tc>
          <w:tcPr>
            <w:tcW w:w="6731" w:type="dxa"/>
            <w:tcBorders>
              <w:top w:val="single" w:sz="4" w:space="0" w:color="000000"/>
              <w:bottom w:val="single" w:sz="4" w:space="0" w:color="000000"/>
            </w:tcBorders>
          </w:tcPr>
          <w:p w14:paraId="7B0E9F41" w14:textId="77777777" w:rsidR="006857A9" w:rsidRDefault="00606FBE">
            <w:pPr>
              <w:pStyle w:val="TableParagraph"/>
              <w:spacing w:before="9" w:line="218" w:lineRule="exact"/>
              <w:ind w:left="76"/>
              <w:rPr>
                <w:sz w:val="20"/>
              </w:rPr>
            </w:pPr>
            <w:r>
              <w:rPr>
                <w:sz w:val="20"/>
              </w:rPr>
              <w:t>MGS</w:t>
            </w:r>
            <w:r>
              <w:rPr>
                <w:spacing w:val="-7"/>
                <w:sz w:val="20"/>
              </w:rPr>
              <w:t xml:space="preserve"> </w:t>
            </w:r>
            <w:r>
              <w:rPr>
                <w:sz w:val="20"/>
              </w:rPr>
              <w:t>Clean</w:t>
            </w:r>
            <w:r>
              <w:rPr>
                <w:spacing w:val="-7"/>
                <w:sz w:val="20"/>
              </w:rPr>
              <w:t xml:space="preserve"> </w:t>
            </w:r>
            <w:r>
              <w:rPr>
                <w:sz w:val="20"/>
              </w:rPr>
              <w:t>Soluções</w:t>
            </w:r>
            <w:r>
              <w:rPr>
                <w:spacing w:val="-6"/>
                <w:sz w:val="20"/>
              </w:rPr>
              <w:t xml:space="preserve"> </w:t>
            </w:r>
            <w:r>
              <w:rPr>
                <w:sz w:val="20"/>
              </w:rPr>
              <w:t>e</w:t>
            </w:r>
            <w:r>
              <w:rPr>
                <w:spacing w:val="-5"/>
                <w:sz w:val="20"/>
              </w:rPr>
              <w:t xml:space="preserve"> </w:t>
            </w:r>
            <w:r>
              <w:rPr>
                <w:sz w:val="20"/>
              </w:rPr>
              <w:t>Serviços</w:t>
            </w:r>
            <w:r>
              <w:rPr>
                <w:spacing w:val="-5"/>
                <w:sz w:val="20"/>
              </w:rPr>
              <w:t xml:space="preserve"> </w:t>
            </w:r>
            <w:r>
              <w:rPr>
                <w:spacing w:val="-2"/>
                <w:sz w:val="20"/>
              </w:rPr>
              <w:t>Ltda.</w:t>
            </w:r>
          </w:p>
        </w:tc>
        <w:tc>
          <w:tcPr>
            <w:tcW w:w="154" w:type="dxa"/>
          </w:tcPr>
          <w:p w14:paraId="7B006BD5"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5A35C7E2" w14:textId="77777777" w:rsidR="006857A9" w:rsidRDefault="00606FBE">
            <w:pPr>
              <w:pStyle w:val="TableParagraph"/>
              <w:spacing w:before="9" w:line="218" w:lineRule="exact"/>
              <w:ind w:right="187"/>
              <w:jc w:val="right"/>
              <w:rPr>
                <w:sz w:val="20"/>
              </w:rPr>
            </w:pPr>
            <w:r>
              <w:rPr>
                <w:spacing w:val="-5"/>
                <w:sz w:val="20"/>
              </w:rPr>
              <w:t>90</w:t>
            </w:r>
          </w:p>
        </w:tc>
        <w:tc>
          <w:tcPr>
            <w:tcW w:w="1260" w:type="dxa"/>
            <w:tcBorders>
              <w:top w:val="single" w:sz="4" w:space="0" w:color="000000"/>
              <w:bottom w:val="single" w:sz="4" w:space="0" w:color="000000"/>
            </w:tcBorders>
          </w:tcPr>
          <w:p w14:paraId="5C420C88" w14:textId="77777777" w:rsidR="006857A9" w:rsidRDefault="00606FBE">
            <w:pPr>
              <w:pStyle w:val="TableParagraph"/>
              <w:spacing w:line="227" w:lineRule="exact"/>
              <w:ind w:right="72"/>
              <w:jc w:val="right"/>
              <w:rPr>
                <w:sz w:val="20"/>
              </w:rPr>
            </w:pPr>
            <w:r>
              <w:rPr>
                <w:sz w:val="20"/>
              </w:rPr>
              <w:t>-</w:t>
            </w:r>
          </w:p>
        </w:tc>
      </w:tr>
      <w:tr w:rsidR="006857A9" w14:paraId="718A85C0" w14:textId="77777777">
        <w:trPr>
          <w:trHeight w:val="246"/>
        </w:trPr>
        <w:tc>
          <w:tcPr>
            <w:tcW w:w="6731" w:type="dxa"/>
            <w:tcBorders>
              <w:top w:val="single" w:sz="4" w:space="0" w:color="000000"/>
              <w:bottom w:val="single" w:sz="4" w:space="0" w:color="000000"/>
            </w:tcBorders>
          </w:tcPr>
          <w:p w14:paraId="0BD8BB1B" w14:textId="77777777" w:rsidR="006857A9" w:rsidRDefault="00606FBE">
            <w:pPr>
              <w:pStyle w:val="TableParagraph"/>
              <w:spacing w:before="6" w:line="220" w:lineRule="exact"/>
              <w:ind w:left="76"/>
              <w:rPr>
                <w:sz w:val="20"/>
              </w:rPr>
            </w:pPr>
            <w:r>
              <w:rPr>
                <w:sz w:val="20"/>
              </w:rPr>
              <w:t>Recruta</w:t>
            </w:r>
            <w:r>
              <w:rPr>
                <w:spacing w:val="-10"/>
                <w:sz w:val="20"/>
              </w:rPr>
              <w:t xml:space="preserve"> </w:t>
            </w:r>
            <w:r>
              <w:rPr>
                <w:sz w:val="20"/>
              </w:rPr>
              <w:t>Easy</w:t>
            </w:r>
            <w:r>
              <w:rPr>
                <w:spacing w:val="-9"/>
                <w:sz w:val="20"/>
              </w:rPr>
              <w:t xml:space="preserve"> </w:t>
            </w:r>
            <w:r>
              <w:rPr>
                <w:sz w:val="20"/>
              </w:rPr>
              <w:t>Tecnologia</w:t>
            </w:r>
            <w:r>
              <w:rPr>
                <w:spacing w:val="-8"/>
                <w:sz w:val="20"/>
              </w:rPr>
              <w:t xml:space="preserve"> </w:t>
            </w:r>
            <w:r>
              <w:rPr>
                <w:sz w:val="20"/>
              </w:rPr>
              <w:t>em</w:t>
            </w:r>
            <w:r>
              <w:rPr>
                <w:spacing w:val="-10"/>
                <w:sz w:val="20"/>
              </w:rPr>
              <w:t xml:space="preserve"> </w:t>
            </w:r>
            <w:r>
              <w:rPr>
                <w:sz w:val="20"/>
              </w:rPr>
              <w:t>Recrutamento</w:t>
            </w:r>
            <w:r>
              <w:rPr>
                <w:spacing w:val="-9"/>
                <w:sz w:val="20"/>
              </w:rPr>
              <w:t xml:space="preserve"> </w:t>
            </w:r>
            <w:r>
              <w:rPr>
                <w:spacing w:val="-2"/>
                <w:sz w:val="20"/>
              </w:rPr>
              <w:t>Ltda.</w:t>
            </w:r>
          </w:p>
        </w:tc>
        <w:tc>
          <w:tcPr>
            <w:tcW w:w="154" w:type="dxa"/>
          </w:tcPr>
          <w:p w14:paraId="148EAC57"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40763B8E" w14:textId="77777777" w:rsidR="006857A9" w:rsidRDefault="00606FBE">
            <w:pPr>
              <w:pStyle w:val="TableParagraph"/>
              <w:spacing w:before="6" w:line="220" w:lineRule="exact"/>
              <w:ind w:right="187"/>
              <w:jc w:val="right"/>
              <w:rPr>
                <w:sz w:val="20"/>
              </w:rPr>
            </w:pPr>
            <w:r>
              <w:rPr>
                <w:spacing w:val="-5"/>
                <w:sz w:val="20"/>
              </w:rPr>
              <w:t>88</w:t>
            </w:r>
          </w:p>
        </w:tc>
        <w:tc>
          <w:tcPr>
            <w:tcW w:w="1260" w:type="dxa"/>
            <w:tcBorders>
              <w:top w:val="single" w:sz="4" w:space="0" w:color="000000"/>
              <w:bottom w:val="single" w:sz="4" w:space="0" w:color="000000"/>
            </w:tcBorders>
          </w:tcPr>
          <w:p w14:paraId="12D78809" w14:textId="77777777" w:rsidR="006857A9" w:rsidRDefault="00606FBE">
            <w:pPr>
              <w:pStyle w:val="TableParagraph"/>
              <w:spacing w:line="227" w:lineRule="exact"/>
              <w:ind w:right="72"/>
              <w:jc w:val="right"/>
              <w:rPr>
                <w:sz w:val="20"/>
              </w:rPr>
            </w:pPr>
            <w:r>
              <w:rPr>
                <w:sz w:val="20"/>
              </w:rPr>
              <w:t>-</w:t>
            </w:r>
          </w:p>
        </w:tc>
      </w:tr>
      <w:tr w:rsidR="006857A9" w14:paraId="3711F1CB" w14:textId="77777777">
        <w:trPr>
          <w:trHeight w:val="244"/>
        </w:trPr>
        <w:tc>
          <w:tcPr>
            <w:tcW w:w="6731" w:type="dxa"/>
            <w:tcBorders>
              <w:top w:val="single" w:sz="4" w:space="0" w:color="000000"/>
              <w:bottom w:val="single" w:sz="4" w:space="0" w:color="000000"/>
            </w:tcBorders>
          </w:tcPr>
          <w:p w14:paraId="6A3A17B3" w14:textId="77777777" w:rsidR="006857A9" w:rsidRDefault="00606FBE">
            <w:pPr>
              <w:pStyle w:val="TableParagraph"/>
              <w:spacing w:before="6" w:line="218" w:lineRule="exact"/>
              <w:ind w:left="76"/>
              <w:rPr>
                <w:sz w:val="20"/>
              </w:rPr>
            </w:pPr>
            <w:r>
              <w:rPr>
                <w:sz w:val="20"/>
              </w:rPr>
              <w:t>Decision</w:t>
            </w:r>
            <w:r>
              <w:rPr>
                <w:spacing w:val="-10"/>
                <w:sz w:val="20"/>
              </w:rPr>
              <w:t xml:space="preserve"> </w:t>
            </w:r>
            <w:r>
              <w:rPr>
                <w:sz w:val="20"/>
              </w:rPr>
              <w:t>Serviços</w:t>
            </w:r>
            <w:r>
              <w:rPr>
                <w:spacing w:val="-8"/>
                <w:sz w:val="20"/>
              </w:rPr>
              <w:t xml:space="preserve"> </w:t>
            </w:r>
            <w:r>
              <w:rPr>
                <w:sz w:val="20"/>
              </w:rPr>
              <w:t>de</w:t>
            </w:r>
            <w:r>
              <w:rPr>
                <w:spacing w:val="-10"/>
                <w:sz w:val="20"/>
              </w:rPr>
              <w:t xml:space="preserve"> </w:t>
            </w:r>
            <w:r>
              <w:rPr>
                <w:sz w:val="20"/>
              </w:rPr>
              <w:t>Tecnologia</w:t>
            </w:r>
            <w:r>
              <w:rPr>
                <w:spacing w:val="-7"/>
                <w:sz w:val="20"/>
              </w:rPr>
              <w:t xml:space="preserve"> </w:t>
            </w:r>
            <w:r>
              <w:rPr>
                <w:spacing w:val="-4"/>
                <w:sz w:val="20"/>
              </w:rPr>
              <w:t>Ltda.</w:t>
            </w:r>
          </w:p>
        </w:tc>
        <w:tc>
          <w:tcPr>
            <w:tcW w:w="154" w:type="dxa"/>
          </w:tcPr>
          <w:p w14:paraId="51AC1F18"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5331B93A" w14:textId="77777777" w:rsidR="006857A9" w:rsidRDefault="00606FBE">
            <w:pPr>
              <w:pStyle w:val="TableParagraph"/>
              <w:spacing w:before="6" w:line="218" w:lineRule="exact"/>
              <w:ind w:right="185"/>
              <w:jc w:val="right"/>
              <w:rPr>
                <w:sz w:val="20"/>
              </w:rPr>
            </w:pPr>
            <w:r>
              <w:rPr>
                <w:sz w:val="20"/>
              </w:rPr>
              <w:t>-</w:t>
            </w:r>
          </w:p>
        </w:tc>
        <w:tc>
          <w:tcPr>
            <w:tcW w:w="1260" w:type="dxa"/>
            <w:tcBorders>
              <w:top w:val="single" w:sz="4" w:space="0" w:color="000000"/>
              <w:bottom w:val="single" w:sz="4" w:space="0" w:color="000000"/>
            </w:tcBorders>
          </w:tcPr>
          <w:p w14:paraId="359BDA49" w14:textId="77777777" w:rsidR="006857A9" w:rsidRDefault="00606FBE">
            <w:pPr>
              <w:pStyle w:val="TableParagraph"/>
              <w:spacing w:line="224" w:lineRule="exact"/>
              <w:ind w:right="74"/>
              <w:jc w:val="right"/>
              <w:rPr>
                <w:sz w:val="20"/>
              </w:rPr>
            </w:pPr>
            <w:r>
              <w:rPr>
                <w:spacing w:val="-5"/>
                <w:sz w:val="20"/>
              </w:rPr>
              <w:t>86</w:t>
            </w:r>
          </w:p>
        </w:tc>
      </w:tr>
      <w:tr w:rsidR="006857A9" w14:paraId="108B4C85" w14:textId="77777777">
        <w:trPr>
          <w:trHeight w:val="246"/>
        </w:trPr>
        <w:tc>
          <w:tcPr>
            <w:tcW w:w="6731" w:type="dxa"/>
            <w:tcBorders>
              <w:top w:val="single" w:sz="4" w:space="0" w:color="000000"/>
              <w:bottom w:val="single" w:sz="4" w:space="0" w:color="000000"/>
            </w:tcBorders>
          </w:tcPr>
          <w:p w14:paraId="4675D954" w14:textId="77777777" w:rsidR="006857A9" w:rsidRDefault="00606FBE">
            <w:pPr>
              <w:pStyle w:val="TableParagraph"/>
              <w:spacing w:before="9" w:line="218" w:lineRule="exact"/>
              <w:ind w:left="76"/>
              <w:rPr>
                <w:sz w:val="20"/>
              </w:rPr>
            </w:pPr>
            <w:r>
              <w:rPr>
                <w:sz w:val="20"/>
              </w:rPr>
              <w:t>R&amp;F</w:t>
            </w:r>
            <w:r>
              <w:rPr>
                <w:spacing w:val="-9"/>
                <w:sz w:val="20"/>
              </w:rPr>
              <w:t xml:space="preserve"> </w:t>
            </w:r>
            <w:r>
              <w:rPr>
                <w:sz w:val="20"/>
              </w:rPr>
              <w:t>Treinamentos</w:t>
            </w:r>
            <w:r>
              <w:rPr>
                <w:spacing w:val="-8"/>
                <w:sz w:val="20"/>
              </w:rPr>
              <w:t xml:space="preserve"> </w:t>
            </w:r>
            <w:r>
              <w:rPr>
                <w:sz w:val="20"/>
              </w:rPr>
              <w:t>Técnicos</w:t>
            </w:r>
            <w:r>
              <w:rPr>
                <w:spacing w:val="-8"/>
                <w:sz w:val="20"/>
              </w:rPr>
              <w:t xml:space="preserve"> </w:t>
            </w:r>
            <w:r>
              <w:rPr>
                <w:sz w:val="20"/>
              </w:rPr>
              <w:t>e</w:t>
            </w:r>
            <w:r>
              <w:rPr>
                <w:spacing w:val="-9"/>
                <w:sz w:val="20"/>
              </w:rPr>
              <w:t xml:space="preserve"> </w:t>
            </w:r>
            <w:r>
              <w:rPr>
                <w:sz w:val="20"/>
              </w:rPr>
              <w:t>Gerenciais</w:t>
            </w:r>
            <w:r>
              <w:rPr>
                <w:spacing w:val="-8"/>
                <w:sz w:val="20"/>
              </w:rPr>
              <w:t xml:space="preserve"> </w:t>
            </w:r>
            <w:r>
              <w:rPr>
                <w:spacing w:val="-4"/>
                <w:sz w:val="20"/>
              </w:rPr>
              <w:t>Ltda.</w:t>
            </w:r>
          </w:p>
        </w:tc>
        <w:tc>
          <w:tcPr>
            <w:tcW w:w="154" w:type="dxa"/>
          </w:tcPr>
          <w:p w14:paraId="321F4A87"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757ADCCE" w14:textId="77777777" w:rsidR="006857A9" w:rsidRDefault="00606FBE">
            <w:pPr>
              <w:pStyle w:val="TableParagraph"/>
              <w:spacing w:before="9" w:line="218" w:lineRule="exact"/>
              <w:ind w:right="187"/>
              <w:jc w:val="right"/>
              <w:rPr>
                <w:sz w:val="20"/>
              </w:rPr>
            </w:pPr>
            <w:r>
              <w:rPr>
                <w:spacing w:val="-5"/>
                <w:sz w:val="20"/>
              </w:rPr>
              <w:t>51</w:t>
            </w:r>
          </w:p>
        </w:tc>
        <w:tc>
          <w:tcPr>
            <w:tcW w:w="1260" w:type="dxa"/>
            <w:tcBorders>
              <w:top w:val="single" w:sz="4" w:space="0" w:color="000000"/>
              <w:bottom w:val="single" w:sz="4" w:space="0" w:color="000000"/>
            </w:tcBorders>
          </w:tcPr>
          <w:p w14:paraId="0575BAC8" w14:textId="77777777" w:rsidR="006857A9" w:rsidRDefault="00606FBE">
            <w:pPr>
              <w:pStyle w:val="TableParagraph"/>
              <w:spacing w:line="227" w:lineRule="exact"/>
              <w:ind w:right="72"/>
              <w:jc w:val="right"/>
              <w:rPr>
                <w:sz w:val="20"/>
              </w:rPr>
            </w:pPr>
            <w:r>
              <w:rPr>
                <w:sz w:val="20"/>
              </w:rPr>
              <w:t>-</w:t>
            </w:r>
          </w:p>
        </w:tc>
      </w:tr>
      <w:tr w:rsidR="006857A9" w14:paraId="19B3A085" w14:textId="77777777">
        <w:trPr>
          <w:trHeight w:val="246"/>
        </w:trPr>
        <w:tc>
          <w:tcPr>
            <w:tcW w:w="6731" w:type="dxa"/>
            <w:tcBorders>
              <w:top w:val="single" w:sz="4" w:space="0" w:color="000000"/>
              <w:bottom w:val="single" w:sz="4" w:space="0" w:color="000000"/>
            </w:tcBorders>
          </w:tcPr>
          <w:p w14:paraId="4B035731" w14:textId="77777777" w:rsidR="006857A9" w:rsidRDefault="00606FBE">
            <w:pPr>
              <w:pStyle w:val="TableParagraph"/>
              <w:spacing w:before="6" w:line="220" w:lineRule="exact"/>
              <w:ind w:left="76"/>
              <w:rPr>
                <w:sz w:val="20"/>
              </w:rPr>
            </w:pPr>
            <w:r>
              <w:rPr>
                <w:sz w:val="20"/>
              </w:rPr>
              <w:t>Dataprev</w:t>
            </w:r>
            <w:r>
              <w:rPr>
                <w:spacing w:val="-10"/>
                <w:sz w:val="20"/>
              </w:rPr>
              <w:t xml:space="preserve"> </w:t>
            </w:r>
            <w:r>
              <w:rPr>
                <w:spacing w:val="-4"/>
                <w:sz w:val="20"/>
              </w:rPr>
              <w:t>S.A.</w:t>
            </w:r>
          </w:p>
        </w:tc>
        <w:tc>
          <w:tcPr>
            <w:tcW w:w="154" w:type="dxa"/>
          </w:tcPr>
          <w:p w14:paraId="5A34DA93"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38B22932" w14:textId="77777777" w:rsidR="006857A9" w:rsidRDefault="00606FBE">
            <w:pPr>
              <w:pStyle w:val="TableParagraph"/>
              <w:spacing w:before="6" w:line="220" w:lineRule="exact"/>
              <w:ind w:right="187"/>
              <w:jc w:val="right"/>
              <w:rPr>
                <w:sz w:val="20"/>
              </w:rPr>
            </w:pPr>
            <w:r>
              <w:rPr>
                <w:spacing w:val="-5"/>
                <w:sz w:val="20"/>
              </w:rPr>
              <w:t>38</w:t>
            </w:r>
          </w:p>
        </w:tc>
        <w:tc>
          <w:tcPr>
            <w:tcW w:w="1260" w:type="dxa"/>
            <w:tcBorders>
              <w:top w:val="single" w:sz="4" w:space="0" w:color="000000"/>
              <w:bottom w:val="single" w:sz="4" w:space="0" w:color="000000"/>
            </w:tcBorders>
          </w:tcPr>
          <w:p w14:paraId="25E33D4E" w14:textId="77777777" w:rsidR="006857A9" w:rsidRDefault="00606FBE">
            <w:pPr>
              <w:pStyle w:val="TableParagraph"/>
              <w:spacing w:line="227" w:lineRule="exact"/>
              <w:ind w:right="74"/>
              <w:jc w:val="right"/>
              <w:rPr>
                <w:sz w:val="20"/>
              </w:rPr>
            </w:pPr>
            <w:r>
              <w:rPr>
                <w:spacing w:val="-5"/>
                <w:sz w:val="20"/>
              </w:rPr>
              <w:t>38</w:t>
            </w:r>
          </w:p>
        </w:tc>
      </w:tr>
      <w:tr w:rsidR="006857A9" w14:paraId="6A6FADD4" w14:textId="77777777">
        <w:trPr>
          <w:trHeight w:val="244"/>
        </w:trPr>
        <w:tc>
          <w:tcPr>
            <w:tcW w:w="6731" w:type="dxa"/>
            <w:tcBorders>
              <w:top w:val="single" w:sz="4" w:space="0" w:color="000000"/>
              <w:bottom w:val="single" w:sz="4" w:space="0" w:color="000000"/>
            </w:tcBorders>
          </w:tcPr>
          <w:p w14:paraId="1B21D739" w14:textId="77777777" w:rsidR="006857A9" w:rsidRDefault="00606FBE">
            <w:pPr>
              <w:pStyle w:val="TableParagraph"/>
              <w:spacing w:before="6" w:line="218" w:lineRule="exact"/>
              <w:ind w:left="76"/>
              <w:rPr>
                <w:sz w:val="20"/>
              </w:rPr>
            </w:pPr>
            <w:r>
              <w:rPr>
                <w:sz w:val="20"/>
              </w:rPr>
              <w:t>Informa</w:t>
            </w:r>
            <w:r>
              <w:rPr>
                <w:spacing w:val="-8"/>
                <w:sz w:val="20"/>
              </w:rPr>
              <w:t xml:space="preserve"> </w:t>
            </w:r>
            <w:r>
              <w:rPr>
                <w:sz w:val="20"/>
              </w:rPr>
              <w:t>Markets</w:t>
            </w:r>
            <w:r>
              <w:rPr>
                <w:spacing w:val="-4"/>
                <w:sz w:val="20"/>
              </w:rPr>
              <w:t xml:space="preserve"> Ltda.</w:t>
            </w:r>
          </w:p>
        </w:tc>
        <w:tc>
          <w:tcPr>
            <w:tcW w:w="154" w:type="dxa"/>
          </w:tcPr>
          <w:p w14:paraId="7C4A756D"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4F87E0FD" w14:textId="77777777" w:rsidR="006857A9" w:rsidRDefault="00606FBE">
            <w:pPr>
              <w:pStyle w:val="TableParagraph"/>
              <w:spacing w:before="6" w:line="218" w:lineRule="exact"/>
              <w:ind w:right="185"/>
              <w:jc w:val="right"/>
              <w:rPr>
                <w:sz w:val="20"/>
              </w:rPr>
            </w:pPr>
            <w:r>
              <w:rPr>
                <w:sz w:val="20"/>
              </w:rPr>
              <w:t>-</w:t>
            </w:r>
          </w:p>
        </w:tc>
        <w:tc>
          <w:tcPr>
            <w:tcW w:w="1260" w:type="dxa"/>
            <w:tcBorders>
              <w:top w:val="single" w:sz="4" w:space="0" w:color="000000"/>
              <w:bottom w:val="single" w:sz="4" w:space="0" w:color="000000"/>
            </w:tcBorders>
          </w:tcPr>
          <w:p w14:paraId="2ACF36A2" w14:textId="77777777" w:rsidR="006857A9" w:rsidRDefault="00606FBE">
            <w:pPr>
              <w:pStyle w:val="TableParagraph"/>
              <w:spacing w:line="224" w:lineRule="exact"/>
              <w:ind w:right="74"/>
              <w:jc w:val="right"/>
              <w:rPr>
                <w:sz w:val="20"/>
              </w:rPr>
            </w:pPr>
            <w:r>
              <w:rPr>
                <w:spacing w:val="-5"/>
                <w:sz w:val="20"/>
              </w:rPr>
              <w:t>34</w:t>
            </w:r>
          </w:p>
        </w:tc>
      </w:tr>
      <w:tr w:rsidR="006857A9" w14:paraId="6246ACEB" w14:textId="77777777">
        <w:trPr>
          <w:trHeight w:val="246"/>
        </w:trPr>
        <w:tc>
          <w:tcPr>
            <w:tcW w:w="6731" w:type="dxa"/>
            <w:tcBorders>
              <w:top w:val="single" w:sz="4" w:space="0" w:color="000000"/>
              <w:bottom w:val="single" w:sz="4" w:space="0" w:color="000000"/>
            </w:tcBorders>
          </w:tcPr>
          <w:p w14:paraId="596C9B12" w14:textId="77777777" w:rsidR="006857A9" w:rsidRDefault="00606FBE">
            <w:pPr>
              <w:pStyle w:val="TableParagraph"/>
              <w:spacing w:before="9" w:line="218" w:lineRule="exact"/>
              <w:ind w:left="76"/>
              <w:rPr>
                <w:sz w:val="20"/>
              </w:rPr>
            </w:pPr>
            <w:r>
              <w:rPr>
                <w:sz w:val="20"/>
              </w:rPr>
              <w:t>Comitê</w:t>
            </w:r>
            <w:r>
              <w:rPr>
                <w:spacing w:val="-11"/>
                <w:sz w:val="20"/>
              </w:rPr>
              <w:t xml:space="preserve"> </w:t>
            </w:r>
            <w:r>
              <w:rPr>
                <w:sz w:val="20"/>
              </w:rPr>
              <w:t>Nacional</w:t>
            </w:r>
            <w:r>
              <w:rPr>
                <w:spacing w:val="-8"/>
                <w:sz w:val="20"/>
              </w:rPr>
              <w:t xml:space="preserve"> </w:t>
            </w:r>
            <w:r>
              <w:rPr>
                <w:sz w:val="20"/>
              </w:rPr>
              <w:t>Brasileiro</w:t>
            </w:r>
            <w:r>
              <w:rPr>
                <w:spacing w:val="-8"/>
                <w:sz w:val="20"/>
              </w:rPr>
              <w:t xml:space="preserve"> </w:t>
            </w:r>
            <w:r>
              <w:rPr>
                <w:sz w:val="20"/>
              </w:rPr>
              <w:t>de</w:t>
            </w:r>
            <w:r>
              <w:rPr>
                <w:spacing w:val="-10"/>
                <w:sz w:val="20"/>
              </w:rPr>
              <w:t xml:space="preserve"> </w:t>
            </w:r>
            <w:r>
              <w:rPr>
                <w:spacing w:val="-2"/>
                <w:sz w:val="20"/>
              </w:rPr>
              <w:t>Produção</w:t>
            </w:r>
          </w:p>
        </w:tc>
        <w:tc>
          <w:tcPr>
            <w:tcW w:w="154" w:type="dxa"/>
          </w:tcPr>
          <w:p w14:paraId="3685E173"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4926BF6F" w14:textId="77777777" w:rsidR="006857A9" w:rsidRDefault="00606FBE">
            <w:pPr>
              <w:pStyle w:val="TableParagraph"/>
              <w:spacing w:before="9" w:line="218" w:lineRule="exact"/>
              <w:ind w:right="187"/>
              <w:jc w:val="right"/>
              <w:rPr>
                <w:sz w:val="20"/>
              </w:rPr>
            </w:pPr>
            <w:r>
              <w:rPr>
                <w:spacing w:val="-5"/>
                <w:sz w:val="20"/>
              </w:rPr>
              <w:t>18</w:t>
            </w:r>
          </w:p>
        </w:tc>
        <w:tc>
          <w:tcPr>
            <w:tcW w:w="1260" w:type="dxa"/>
            <w:tcBorders>
              <w:top w:val="single" w:sz="4" w:space="0" w:color="000000"/>
              <w:bottom w:val="single" w:sz="4" w:space="0" w:color="000000"/>
            </w:tcBorders>
          </w:tcPr>
          <w:p w14:paraId="6E8AEA2D" w14:textId="77777777" w:rsidR="006857A9" w:rsidRDefault="00606FBE">
            <w:pPr>
              <w:pStyle w:val="TableParagraph"/>
              <w:spacing w:line="227" w:lineRule="exact"/>
              <w:ind w:right="72"/>
              <w:jc w:val="right"/>
              <w:rPr>
                <w:sz w:val="20"/>
              </w:rPr>
            </w:pPr>
            <w:r>
              <w:rPr>
                <w:sz w:val="20"/>
              </w:rPr>
              <w:t>-</w:t>
            </w:r>
          </w:p>
        </w:tc>
      </w:tr>
      <w:tr w:rsidR="006857A9" w14:paraId="6912216B" w14:textId="77777777">
        <w:trPr>
          <w:trHeight w:val="246"/>
        </w:trPr>
        <w:tc>
          <w:tcPr>
            <w:tcW w:w="6731" w:type="dxa"/>
            <w:tcBorders>
              <w:top w:val="single" w:sz="4" w:space="0" w:color="000000"/>
              <w:bottom w:val="single" w:sz="4" w:space="0" w:color="000000"/>
            </w:tcBorders>
          </w:tcPr>
          <w:p w14:paraId="4C6494DA" w14:textId="77777777" w:rsidR="006857A9" w:rsidRDefault="00606FBE">
            <w:pPr>
              <w:pStyle w:val="TableParagraph"/>
              <w:spacing w:before="6" w:line="220" w:lineRule="exact"/>
              <w:ind w:left="76"/>
              <w:rPr>
                <w:sz w:val="20"/>
              </w:rPr>
            </w:pPr>
            <w:r>
              <w:rPr>
                <w:sz w:val="20"/>
              </w:rPr>
              <w:t>ESAFI</w:t>
            </w:r>
            <w:r>
              <w:rPr>
                <w:spacing w:val="-7"/>
                <w:sz w:val="20"/>
              </w:rPr>
              <w:t xml:space="preserve"> </w:t>
            </w:r>
            <w:r>
              <w:rPr>
                <w:sz w:val="20"/>
              </w:rPr>
              <w:t>–</w:t>
            </w:r>
            <w:r>
              <w:rPr>
                <w:spacing w:val="-5"/>
                <w:sz w:val="20"/>
              </w:rPr>
              <w:t xml:space="preserve"> </w:t>
            </w:r>
            <w:r>
              <w:rPr>
                <w:sz w:val="20"/>
              </w:rPr>
              <w:t>Escola</w:t>
            </w:r>
            <w:r>
              <w:rPr>
                <w:spacing w:val="-7"/>
                <w:sz w:val="20"/>
              </w:rPr>
              <w:t xml:space="preserve"> </w:t>
            </w:r>
            <w:r>
              <w:rPr>
                <w:sz w:val="20"/>
              </w:rPr>
              <w:t>Administração</w:t>
            </w:r>
            <w:r>
              <w:rPr>
                <w:spacing w:val="-7"/>
                <w:sz w:val="20"/>
              </w:rPr>
              <w:t xml:space="preserve"> </w:t>
            </w:r>
            <w:r>
              <w:rPr>
                <w:sz w:val="20"/>
              </w:rPr>
              <w:t>e</w:t>
            </w:r>
            <w:r>
              <w:rPr>
                <w:spacing w:val="-8"/>
                <w:sz w:val="20"/>
              </w:rPr>
              <w:t xml:space="preserve"> </w:t>
            </w:r>
            <w:r>
              <w:rPr>
                <w:spacing w:val="-2"/>
                <w:sz w:val="20"/>
              </w:rPr>
              <w:t>Treinamento</w:t>
            </w:r>
          </w:p>
        </w:tc>
        <w:tc>
          <w:tcPr>
            <w:tcW w:w="154" w:type="dxa"/>
          </w:tcPr>
          <w:p w14:paraId="49AF5519"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66607B1E" w14:textId="77777777" w:rsidR="006857A9" w:rsidRDefault="00606FBE">
            <w:pPr>
              <w:pStyle w:val="TableParagraph"/>
              <w:spacing w:before="6" w:line="220" w:lineRule="exact"/>
              <w:ind w:right="187"/>
              <w:jc w:val="right"/>
              <w:rPr>
                <w:sz w:val="20"/>
              </w:rPr>
            </w:pPr>
            <w:r>
              <w:rPr>
                <w:spacing w:val="-5"/>
                <w:sz w:val="20"/>
              </w:rPr>
              <w:t>16</w:t>
            </w:r>
          </w:p>
        </w:tc>
        <w:tc>
          <w:tcPr>
            <w:tcW w:w="1260" w:type="dxa"/>
            <w:tcBorders>
              <w:top w:val="single" w:sz="4" w:space="0" w:color="000000"/>
              <w:bottom w:val="single" w:sz="4" w:space="0" w:color="000000"/>
            </w:tcBorders>
          </w:tcPr>
          <w:p w14:paraId="1E602257" w14:textId="77777777" w:rsidR="006857A9" w:rsidRDefault="00606FBE">
            <w:pPr>
              <w:pStyle w:val="TableParagraph"/>
              <w:spacing w:line="227" w:lineRule="exact"/>
              <w:ind w:right="72"/>
              <w:jc w:val="right"/>
              <w:rPr>
                <w:sz w:val="20"/>
              </w:rPr>
            </w:pPr>
            <w:r>
              <w:rPr>
                <w:sz w:val="20"/>
              </w:rPr>
              <w:t>-</w:t>
            </w:r>
          </w:p>
        </w:tc>
      </w:tr>
      <w:tr w:rsidR="006857A9" w14:paraId="66BB3A6C" w14:textId="77777777">
        <w:trPr>
          <w:trHeight w:val="244"/>
        </w:trPr>
        <w:tc>
          <w:tcPr>
            <w:tcW w:w="6731" w:type="dxa"/>
            <w:tcBorders>
              <w:top w:val="single" w:sz="4" w:space="0" w:color="000000"/>
              <w:bottom w:val="single" w:sz="4" w:space="0" w:color="000000"/>
            </w:tcBorders>
          </w:tcPr>
          <w:p w14:paraId="77990073" w14:textId="77777777" w:rsidR="006857A9" w:rsidRDefault="00606FBE">
            <w:pPr>
              <w:pStyle w:val="TableParagraph"/>
              <w:spacing w:before="6" w:line="218" w:lineRule="exact"/>
              <w:ind w:left="76"/>
              <w:rPr>
                <w:sz w:val="20"/>
              </w:rPr>
            </w:pPr>
            <w:r>
              <w:rPr>
                <w:sz w:val="20"/>
              </w:rPr>
              <w:t>Rede</w:t>
            </w:r>
            <w:r>
              <w:rPr>
                <w:spacing w:val="-7"/>
                <w:sz w:val="20"/>
              </w:rPr>
              <w:t xml:space="preserve"> </w:t>
            </w:r>
            <w:r>
              <w:rPr>
                <w:sz w:val="20"/>
              </w:rPr>
              <w:t>Nacional</w:t>
            </w:r>
            <w:r>
              <w:rPr>
                <w:spacing w:val="-7"/>
                <w:sz w:val="20"/>
              </w:rPr>
              <w:t xml:space="preserve"> </w:t>
            </w:r>
            <w:r>
              <w:rPr>
                <w:sz w:val="20"/>
              </w:rPr>
              <w:t>de</w:t>
            </w:r>
            <w:r>
              <w:rPr>
                <w:spacing w:val="-7"/>
                <w:sz w:val="20"/>
              </w:rPr>
              <w:t xml:space="preserve"> </w:t>
            </w:r>
            <w:r>
              <w:rPr>
                <w:spacing w:val="-2"/>
                <w:sz w:val="20"/>
              </w:rPr>
              <w:t>Aprendizagem</w:t>
            </w:r>
          </w:p>
        </w:tc>
        <w:tc>
          <w:tcPr>
            <w:tcW w:w="154" w:type="dxa"/>
          </w:tcPr>
          <w:p w14:paraId="43B34246"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4F025311" w14:textId="77777777" w:rsidR="006857A9" w:rsidRDefault="00606FBE">
            <w:pPr>
              <w:pStyle w:val="TableParagraph"/>
              <w:spacing w:before="6" w:line="218" w:lineRule="exact"/>
              <w:ind w:right="187"/>
              <w:jc w:val="right"/>
              <w:rPr>
                <w:sz w:val="20"/>
              </w:rPr>
            </w:pPr>
            <w:r>
              <w:rPr>
                <w:spacing w:val="-5"/>
                <w:sz w:val="20"/>
              </w:rPr>
              <w:t>12</w:t>
            </w:r>
          </w:p>
        </w:tc>
        <w:tc>
          <w:tcPr>
            <w:tcW w:w="1260" w:type="dxa"/>
            <w:tcBorders>
              <w:top w:val="single" w:sz="4" w:space="0" w:color="000000"/>
              <w:bottom w:val="single" w:sz="4" w:space="0" w:color="000000"/>
            </w:tcBorders>
          </w:tcPr>
          <w:p w14:paraId="273992A3" w14:textId="77777777" w:rsidR="006857A9" w:rsidRDefault="00606FBE">
            <w:pPr>
              <w:pStyle w:val="TableParagraph"/>
              <w:spacing w:line="224" w:lineRule="exact"/>
              <w:ind w:right="72"/>
              <w:jc w:val="right"/>
              <w:rPr>
                <w:sz w:val="20"/>
              </w:rPr>
            </w:pPr>
            <w:r>
              <w:rPr>
                <w:sz w:val="20"/>
              </w:rPr>
              <w:t>-</w:t>
            </w:r>
          </w:p>
        </w:tc>
      </w:tr>
      <w:tr w:rsidR="006857A9" w14:paraId="453318F6" w14:textId="77777777">
        <w:trPr>
          <w:trHeight w:val="246"/>
        </w:trPr>
        <w:tc>
          <w:tcPr>
            <w:tcW w:w="6731" w:type="dxa"/>
            <w:tcBorders>
              <w:top w:val="single" w:sz="4" w:space="0" w:color="000000"/>
              <w:bottom w:val="single" w:sz="4" w:space="0" w:color="000000"/>
            </w:tcBorders>
          </w:tcPr>
          <w:p w14:paraId="37BD3ED1" w14:textId="77777777" w:rsidR="006857A9" w:rsidRDefault="00606FBE">
            <w:pPr>
              <w:pStyle w:val="TableParagraph"/>
              <w:spacing w:before="9" w:line="218" w:lineRule="exact"/>
              <w:ind w:left="76"/>
              <w:rPr>
                <w:sz w:val="20"/>
              </w:rPr>
            </w:pPr>
            <w:r>
              <w:rPr>
                <w:sz w:val="20"/>
              </w:rPr>
              <w:t>Outros</w:t>
            </w:r>
            <w:r>
              <w:rPr>
                <w:spacing w:val="-8"/>
                <w:sz w:val="20"/>
              </w:rPr>
              <w:t xml:space="preserve"> </w:t>
            </w:r>
            <w:r>
              <w:rPr>
                <w:spacing w:val="-2"/>
                <w:sz w:val="20"/>
              </w:rPr>
              <w:t>diversos</w:t>
            </w:r>
          </w:p>
        </w:tc>
        <w:tc>
          <w:tcPr>
            <w:tcW w:w="154" w:type="dxa"/>
          </w:tcPr>
          <w:p w14:paraId="721F9BE2" w14:textId="77777777" w:rsidR="006857A9" w:rsidRDefault="006857A9">
            <w:pPr>
              <w:pStyle w:val="TableParagraph"/>
              <w:rPr>
                <w:rFonts w:ascii="Times New Roman"/>
                <w:sz w:val="16"/>
              </w:rPr>
            </w:pPr>
          </w:p>
        </w:tc>
        <w:tc>
          <w:tcPr>
            <w:tcW w:w="1742" w:type="dxa"/>
            <w:tcBorders>
              <w:top w:val="single" w:sz="4" w:space="0" w:color="000000"/>
              <w:bottom w:val="single" w:sz="4" w:space="0" w:color="000000"/>
            </w:tcBorders>
          </w:tcPr>
          <w:p w14:paraId="41AC23A3" w14:textId="77777777" w:rsidR="006857A9" w:rsidRDefault="00606FBE">
            <w:pPr>
              <w:pStyle w:val="TableParagraph"/>
              <w:spacing w:before="9" w:line="218" w:lineRule="exact"/>
              <w:ind w:right="187"/>
              <w:jc w:val="right"/>
              <w:rPr>
                <w:sz w:val="20"/>
              </w:rPr>
            </w:pPr>
            <w:r>
              <w:rPr>
                <w:spacing w:val="-5"/>
                <w:sz w:val="20"/>
              </w:rPr>
              <w:t>21</w:t>
            </w:r>
          </w:p>
        </w:tc>
        <w:tc>
          <w:tcPr>
            <w:tcW w:w="1260" w:type="dxa"/>
            <w:tcBorders>
              <w:top w:val="single" w:sz="4" w:space="0" w:color="000000"/>
              <w:bottom w:val="single" w:sz="4" w:space="0" w:color="000000"/>
            </w:tcBorders>
          </w:tcPr>
          <w:p w14:paraId="03E00BD8" w14:textId="77777777" w:rsidR="006857A9" w:rsidRDefault="00606FBE">
            <w:pPr>
              <w:pStyle w:val="TableParagraph"/>
              <w:spacing w:line="227" w:lineRule="exact"/>
              <w:ind w:right="74"/>
              <w:jc w:val="right"/>
              <w:rPr>
                <w:sz w:val="20"/>
              </w:rPr>
            </w:pPr>
            <w:r>
              <w:rPr>
                <w:spacing w:val="-5"/>
                <w:sz w:val="20"/>
              </w:rPr>
              <w:t>19</w:t>
            </w:r>
          </w:p>
        </w:tc>
      </w:tr>
      <w:tr w:rsidR="006857A9" w14:paraId="274E5409" w14:textId="77777777">
        <w:trPr>
          <w:trHeight w:val="246"/>
        </w:trPr>
        <w:tc>
          <w:tcPr>
            <w:tcW w:w="6731" w:type="dxa"/>
            <w:tcBorders>
              <w:top w:val="single" w:sz="4" w:space="0" w:color="000000"/>
              <w:bottom w:val="single" w:sz="8" w:space="0" w:color="000000"/>
            </w:tcBorders>
          </w:tcPr>
          <w:p w14:paraId="545177BF" w14:textId="77777777" w:rsidR="006857A9" w:rsidRDefault="00606FBE">
            <w:pPr>
              <w:pStyle w:val="TableParagraph"/>
              <w:spacing w:before="6" w:line="220" w:lineRule="exact"/>
              <w:ind w:left="76"/>
              <w:rPr>
                <w:rFonts w:ascii="Arial"/>
                <w:b/>
                <w:sz w:val="20"/>
              </w:rPr>
            </w:pPr>
            <w:r>
              <w:rPr>
                <w:rFonts w:ascii="Arial"/>
                <w:b/>
                <w:spacing w:val="-2"/>
                <w:sz w:val="20"/>
              </w:rPr>
              <w:t>Total</w:t>
            </w:r>
          </w:p>
        </w:tc>
        <w:tc>
          <w:tcPr>
            <w:tcW w:w="154" w:type="dxa"/>
          </w:tcPr>
          <w:p w14:paraId="546BC72F" w14:textId="77777777" w:rsidR="006857A9" w:rsidRDefault="006857A9">
            <w:pPr>
              <w:pStyle w:val="TableParagraph"/>
              <w:rPr>
                <w:rFonts w:ascii="Times New Roman"/>
                <w:sz w:val="16"/>
              </w:rPr>
            </w:pPr>
          </w:p>
        </w:tc>
        <w:tc>
          <w:tcPr>
            <w:tcW w:w="1742" w:type="dxa"/>
            <w:tcBorders>
              <w:top w:val="single" w:sz="4" w:space="0" w:color="000000"/>
              <w:bottom w:val="single" w:sz="8" w:space="0" w:color="000000"/>
            </w:tcBorders>
          </w:tcPr>
          <w:p w14:paraId="45C52606" w14:textId="77777777" w:rsidR="006857A9" w:rsidRDefault="00606FBE">
            <w:pPr>
              <w:pStyle w:val="TableParagraph"/>
              <w:spacing w:before="6" w:line="220" w:lineRule="exact"/>
              <w:ind w:right="186"/>
              <w:jc w:val="right"/>
              <w:rPr>
                <w:rFonts w:ascii="Arial"/>
                <w:b/>
                <w:sz w:val="20"/>
              </w:rPr>
            </w:pPr>
            <w:r>
              <w:rPr>
                <w:rFonts w:ascii="Arial"/>
                <w:b/>
                <w:spacing w:val="-2"/>
                <w:sz w:val="20"/>
              </w:rPr>
              <w:t>1.165</w:t>
            </w:r>
          </w:p>
        </w:tc>
        <w:tc>
          <w:tcPr>
            <w:tcW w:w="1260" w:type="dxa"/>
            <w:tcBorders>
              <w:top w:val="single" w:sz="4" w:space="0" w:color="000000"/>
              <w:bottom w:val="single" w:sz="8" w:space="0" w:color="000000"/>
            </w:tcBorders>
          </w:tcPr>
          <w:p w14:paraId="375086C0" w14:textId="77777777" w:rsidR="006857A9" w:rsidRDefault="00606FBE">
            <w:pPr>
              <w:pStyle w:val="TableParagraph"/>
              <w:spacing w:line="227" w:lineRule="exact"/>
              <w:ind w:right="74"/>
              <w:jc w:val="right"/>
              <w:rPr>
                <w:rFonts w:ascii="Arial"/>
                <w:b/>
                <w:sz w:val="20"/>
              </w:rPr>
            </w:pPr>
            <w:r>
              <w:rPr>
                <w:rFonts w:ascii="Arial"/>
                <w:b/>
                <w:spacing w:val="-5"/>
                <w:sz w:val="20"/>
              </w:rPr>
              <w:t>196</w:t>
            </w:r>
          </w:p>
        </w:tc>
      </w:tr>
    </w:tbl>
    <w:p w14:paraId="02FAA069" w14:textId="77777777" w:rsidR="006857A9" w:rsidRDefault="00606FBE">
      <w:pPr>
        <w:spacing w:before="11"/>
        <w:ind w:left="144" w:right="418"/>
        <w:jc w:val="both"/>
        <w:rPr>
          <w:rFonts w:ascii="Arial" w:hAnsi="Arial"/>
          <w:i/>
          <w:sz w:val="16"/>
        </w:rPr>
      </w:pPr>
      <w:r>
        <w:rPr>
          <w:rFonts w:ascii="Arial" w:hAnsi="Arial"/>
          <w:i/>
          <w:sz w:val="16"/>
        </w:rPr>
        <w:t>A variação do saldo da conta Fornecedores decorre da estratégia adotada no encerramento do exercício anterior, voltada à redução do montante</w:t>
      </w:r>
      <w:r>
        <w:rPr>
          <w:rFonts w:ascii="Arial" w:hAnsi="Arial"/>
          <w:i/>
          <w:spacing w:val="-11"/>
          <w:sz w:val="16"/>
        </w:rPr>
        <w:t xml:space="preserve"> </w:t>
      </w:r>
      <w:r>
        <w:rPr>
          <w:rFonts w:ascii="Arial" w:hAnsi="Arial"/>
          <w:i/>
          <w:sz w:val="16"/>
        </w:rPr>
        <w:t>de</w:t>
      </w:r>
      <w:r>
        <w:rPr>
          <w:rFonts w:ascii="Arial" w:hAnsi="Arial"/>
          <w:i/>
          <w:spacing w:val="-8"/>
          <w:sz w:val="16"/>
        </w:rPr>
        <w:t xml:space="preserve"> </w:t>
      </w:r>
      <w:r>
        <w:rPr>
          <w:rFonts w:ascii="Arial" w:hAnsi="Arial"/>
          <w:i/>
          <w:sz w:val="16"/>
        </w:rPr>
        <w:t>restos</w:t>
      </w:r>
      <w:r>
        <w:rPr>
          <w:rFonts w:ascii="Arial" w:hAnsi="Arial"/>
          <w:i/>
          <w:spacing w:val="-9"/>
          <w:sz w:val="16"/>
        </w:rPr>
        <w:t xml:space="preserve"> </w:t>
      </w:r>
      <w:r>
        <w:rPr>
          <w:rFonts w:ascii="Arial" w:hAnsi="Arial"/>
          <w:i/>
          <w:sz w:val="16"/>
        </w:rPr>
        <w:t>a</w:t>
      </w:r>
      <w:r>
        <w:rPr>
          <w:rFonts w:ascii="Arial" w:hAnsi="Arial"/>
          <w:i/>
          <w:spacing w:val="-8"/>
          <w:sz w:val="16"/>
        </w:rPr>
        <w:t xml:space="preserve"> </w:t>
      </w:r>
      <w:r>
        <w:rPr>
          <w:rFonts w:ascii="Arial" w:hAnsi="Arial"/>
          <w:i/>
          <w:sz w:val="16"/>
        </w:rPr>
        <w:t>pagar,</w:t>
      </w:r>
      <w:r>
        <w:rPr>
          <w:rFonts w:ascii="Arial" w:hAnsi="Arial"/>
          <w:i/>
          <w:spacing w:val="-9"/>
          <w:sz w:val="16"/>
        </w:rPr>
        <w:t xml:space="preserve"> </w:t>
      </w:r>
      <w:r>
        <w:rPr>
          <w:rFonts w:ascii="Arial" w:hAnsi="Arial"/>
          <w:i/>
          <w:sz w:val="16"/>
        </w:rPr>
        <w:t>o</w:t>
      </w:r>
      <w:r>
        <w:rPr>
          <w:rFonts w:ascii="Arial" w:hAnsi="Arial"/>
          <w:i/>
          <w:spacing w:val="-8"/>
          <w:sz w:val="16"/>
        </w:rPr>
        <w:t xml:space="preserve"> </w:t>
      </w:r>
      <w:r>
        <w:rPr>
          <w:rFonts w:ascii="Arial" w:hAnsi="Arial"/>
          <w:i/>
          <w:sz w:val="16"/>
        </w:rPr>
        <w:t>que</w:t>
      </w:r>
      <w:r>
        <w:rPr>
          <w:rFonts w:ascii="Arial" w:hAnsi="Arial"/>
          <w:i/>
          <w:spacing w:val="-11"/>
          <w:sz w:val="16"/>
        </w:rPr>
        <w:t xml:space="preserve"> </w:t>
      </w:r>
      <w:r>
        <w:rPr>
          <w:rFonts w:ascii="Arial" w:hAnsi="Arial"/>
          <w:i/>
          <w:sz w:val="16"/>
        </w:rPr>
        <w:t>resultou</w:t>
      </w:r>
      <w:r>
        <w:rPr>
          <w:rFonts w:ascii="Arial" w:hAnsi="Arial"/>
          <w:i/>
          <w:spacing w:val="-8"/>
          <w:sz w:val="16"/>
        </w:rPr>
        <w:t xml:space="preserve"> </w:t>
      </w:r>
      <w:r>
        <w:rPr>
          <w:rFonts w:ascii="Arial" w:hAnsi="Arial"/>
          <w:i/>
          <w:sz w:val="16"/>
        </w:rPr>
        <w:t>em</w:t>
      </w:r>
      <w:r>
        <w:rPr>
          <w:rFonts w:ascii="Arial" w:hAnsi="Arial"/>
          <w:i/>
          <w:spacing w:val="-5"/>
          <w:sz w:val="16"/>
        </w:rPr>
        <w:t xml:space="preserve"> </w:t>
      </w:r>
      <w:r>
        <w:rPr>
          <w:rFonts w:ascii="Arial" w:hAnsi="Arial"/>
          <w:i/>
          <w:sz w:val="16"/>
        </w:rPr>
        <w:t>um</w:t>
      </w:r>
      <w:r>
        <w:rPr>
          <w:rFonts w:ascii="Arial" w:hAnsi="Arial"/>
          <w:i/>
          <w:spacing w:val="-7"/>
          <w:sz w:val="16"/>
        </w:rPr>
        <w:t xml:space="preserve"> </w:t>
      </w:r>
      <w:r>
        <w:rPr>
          <w:rFonts w:ascii="Arial" w:hAnsi="Arial"/>
          <w:i/>
          <w:sz w:val="16"/>
        </w:rPr>
        <w:t>passivo</w:t>
      </w:r>
      <w:r>
        <w:rPr>
          <w:rFonts w:ascii="Arial" w:hAnsi="Arial"/>
          <w:i/>
          <w:spacing w:val="-11"/>
          <w:sz w:val="16"/>
        </w:rPr>
        <w:t xml:space="preserve"> </w:t>
      </w:r>
      <w:r>
        <w:rPr>
          <w:rFonts w:ascii="Arial" w:hAnsi="Arial"/>
          <w:i/>
          <w:sz w:val="16"/>
        </w:rPr>
        <w:t>menor</w:t>
      </w:r>
      <w:r>
        <w:rPr>
          <w:rFonts w:ascii="Arial" w:hAnsi="Arial"/>
          <w:i/>
          <w:spacing w:val="-8"/>
          <w:sz w:val="16"/>
        </w:rPr>
        <w:t xml:space="preserve"> </w:t>
      </w:r>
      <w:r>
        <w:rPr>
          <w:rFonts w:ascii="Arial" w:hAnsi="Arial"/>
          <w:i/>
          <w:sz w:val="16"/>
        </w:rPr>
        <w:t>em</w:t>
      </w:r>
      <w:r>
        <w:rPr>
          <w:rFonts w:ascii="Arial" w:hAnsi="Arial"/>
          <w:i/>
          <w:spacing w:val="-9"/>
          <w:sz w:val="16"/>
        </w:rPr>
        <w:t xml:space="preserve"> </w:t>
      </w:r>
      <w:r>
        <w:rPr>
          <w:rFonts w:ascii="Arial" w:hAnsi="Arial"/>
          <w:i/>
          <w:sz w:val="16"/>
        </w:rPr>
        <w:t>2025.</w:t>
      </w:r>
      <w:r>
        <w:rPr>
          <w:rFonts w:ascii="Arial" w:hAnsi="Arial"/>
          <w:i/>
          <w:spacing w:val="-7"/>
          <w:sz w:val="16"/>
        </w:rPr>
        <w:t xml:space="preserve"> </w:t>
      </w:r>
      <w:r>
        <w:rPr>
          <w:rFonts w:ascii="Arial" w:hAnsi="Arial"/>
          <w:i/>
          <w:sz w:val="16"/>
        </w:rPr>
        <w:t>Em</w:t>
      </w:r>
      <w:r>
        <w:rPr>
          <w:rFonts w:ascii="Arial" w:hAnsi="Arial"/>
          <w:i/>
          <w:spacing w:val="-7"/>
          <w:sz w:val="16"/>
        </w:rPr>
        <w:t xml:space="preserve"> </w:t>
      </w:r>
      <w:r>
        <w:rPr>
          <w:rFonts w:ascii="Arial" w:hAnsi="Arial"/>
          <w:i/>
          <w:sz w:val="16"/>
        </w:rPr>
        <w:t>2026,</w:t>
      </w:r>
      <w:r>
        <w:rPr>
          <w:rFonts w:ascii="Arial" w:hAnsi="Arial"/>
          <w:i/>
          <w:spacing w:val="-9"/>
          <w:sz w:val="16"/>
        </w:rPr>
        <w:t xml:space="preserve"> </w:t>
      </w:r>
      <w:r>
        <w:rPr>
          <w:rFonts w:ascii="Arial" w:hAnsi="Arial"/>
          <w:i/>
          <w:sz w:val="16"/>
        </w:rPr>
        <w:t>o</w:t>
      </w:r>
      <w:r>
        <w:rPr>
          <w:rFonts w:ascii="Arial" w:hAnsi="Arial"/>
          <w:i/>
          <w:spacing w:val="-11"/>
          <w:sz w:val="16"/>
        </w:rPr>
        <w:t xml:space="preserve"> </w:t>
      </w:r>
      <w:r>
        <w:rPr>
          <w:rFonts w:ascii="Arial" w:hAnsi="Arial"/>
          <w:i/>
          <w:sz w:val="16"/>
        </w:rPr>
        <w:t>saldo</w:t>
      </w:r>
      <w:r>
        <w:rPr>
          <w:rFonts w:ascii="Arial" w:hAnsi="Arial"/>
          <w:i/>
          <w:spacing w:val="-9"/>
          <w:sz w:val="16"/>
        </w:rPr>
        <w:t xml:space="preserve"> </w:t>
      </w:r>
      <w:r>
        <w:rPr>
          <w:rFonts w:ascii="Arial" w:hAnsi="Arial"/>
          <w:i/>
          <w:sz w:val="16"/>
        </w:rPr>
        <w:t>reflete</w:t>
      </w:r>
      <w:r>
        <w:rPr>
          <w:rFonts w:ascii="Arial" w:hAnsi="Arial"/>
          <w:i/>
          <w:spacing w:val="-11"/>
          <w:sz w:val="16"/>
        </w:rPr>
        <w:t xml:space="preserve"> </w:t>
      </w:r>
      <w:r>
        <w:rPr>
          <w:rFonts w:ascii="Arial" w:hAnsi="Arial"/>
          <w:i/>
          <w:sz w:val="16"/>
        </w:rPr>
        <w:t>a</w:t>
      </w:r>
      <w:r>
        <w:rPr>
          <w:rFonts w:ascii="Arial" w:hAnsi="Arial"/>
          <w:i/>
          <w:spacing w:val="-8"/>
          <w:sz w:val="16"/>
        </w:rPr>
        <w:t xml:space="preserve"> </w:t>
      </w:r>
      <w:r>
        <w:rPr>
          <w:rFonts w:ascii="Arial" w:hAnsi="Arial"/>
          <w:i/>
          <w:sz w:val="16"/>
        </w:rPr>
        <w:t>retomada</w:t>
      </w:r>
      <w:r>
        <w:rPr>
          <w:rFonts w:ascii="Arial" w:hAnsi="Arial"/>
          <w:i/>
          <w:spacing w:val="-8"/>
          <w:sz w:val="16"/>
        </w:rPr>
        <w:t xml:space="preserve"> </w:t>
      </w:r>
      <w:r>
        <w:rPr>
          <w:rFonts w:ascii="Arial" w:hAnsi="Arial"/>
          <w:i/>
          <w:sz w:val="16"/>
        </w:rPr>
        <w:t>do</w:t>
      </w:r>
      <w:r>
        <w:rPr>
          <w:rFonts w:ascii="Arial" w:hAnsi="Arial"/>
          <w:i/>
          <w:spacing w:val="-11"/>
          <w:sz w:val="16"/>
        </w:rPr>
        <w:t xml:space="preserve"> </w:t>
      </w:r>
      <w:r>
        <w:rPr>
          <w:rFonts w:ascii="Arial" w:hAnsi="Arial"/>
          <w:i/>
          <w:sz w:val="16"/>
        </w:rPr>
        <w:t>ciclo</w:t>
      </w:r>
      <w:r>
        <w:rPr>
          <w:rFonts w:ascii="Arial" w:hAnsi="Arial"/>
          <w:i/>
          <w:spacing w:val="-10"/>
          <w:sz w:val="16"/>
        </w:rPr>
        <w:t xml:space="preserve"> </w:t>
      </w:r>
      <w:r>
        <w:rPr>
          <w:rFonts w:ascii="Arial" w:hAnsi="Arial"/>
          <w:i/>
          <w:sz w:val="16"/>
        </w:rPr>
        <w:t>regular</w:t>
      </w:r>
      <w:r>
        <w:rPr>
          <w:rFonts w:ascii="Arial" w:hAnsi="Arial"/>
          <w:i/>
          <w:spacing w:val="-9"/>
          <w:sz w:val="16"/>
        </w:rPr>
        <w:t xml:space="preserve"> </w:t>
      </w:r>
      <w:r>
        <w:rPr>
          <w:rFonts w:ascii="Arial" w:hAnsi="Arial"/>
          <w:i/>
          <w:sz w:val="16"/>
        </w:rPr>
        <w:t>de</w:t>
      </w:r>
      <w:r>
        <w:rPr>
          <w:rFonts w:ascii="Arial" w:hAnsi="Arial"/>
          <w:i/>
          <w:spacing w:val="-8"/>
          <w:sz w:val="16"/>
        </w:rPr>
        <w:t xml:space="preserve"> </w:t>
      </w:r>
      <w:r>
        <w:rPr>
          <w:rFonts w:ascii="Arial" w:hAnsi="Arial"/>
          <w:i/>
          <w:sz w:val="16"/>
        </w:rPr>
        <w:t>execução contratual e financeira.</w:t>
      </w:r>
    </w:p>
    <w:p w14:paraId="63E88607" w14:textId="77777777" w:rsidR="006857A9" w:rsidRDefault="006857A9">
      <w:pPr>
        <w:pStyle w:val="Corpodetexto"/>
        <w:rPr>
          <w:rFonts w:ascii="Arial"/>
          <w:i/>
          <w:sz w:val="16"/>
        </w:rPr>
      </w:pPr>
    </w:p>
    <w:p w14:paraId="6A6AA8FD" w14:textId="77777777" w:rsidR="006857A9" w:rsidRDefault="006857A9">
      <w:pPr>
        <w:pStyle w:val="Corpodetexto"/>
        <w:rPr>
          <w:rFonts w:ascii="Arial"/>
          <w:i/>
          <w:sz w:val="16"/>
        </w:rPr>
      </w:pPr>
    </w:p>
    <w:p w14:paraId="18E1D8B7" w14:textId="77777777" w:rsidR="006857A9" w:rsidRDefault="006857A9">
      <w:pPr>
        <w:pStyle w:val="Corpodetexto"/>
        <w:spacing w:before="135"/>
        <w:rPr>
          <w:rFonts w:ascii="Arial"/>
          <w:i/>
          <w:sz w:val="16"/>
        </w:rPr>
      </w:pPr>
    </w:p>
    <w:p w14:paraId="2B43A00D" w14:textId="77777777" w:rsidR="006857A9" w:rsidRDefault="00606FBE">
      <w:pPr>
        <w:pStyle w:val="Ttulo3"/>
        <w:numPr>
          <w:ilvl w:val="0"/>
          <w:numId w:val="11"/>
        </w:numPr>
        <w:tabs>
          <w:tab w:val="left" w:pos="569"/>
        </w:tabs>
        <w:ind w:left="569" w:hanging="425"/>
      </w:pPr>
      <w:r>
        <w:t>OBRIGAÇÕES</w:t>
      </w:r>
      <w:r>
        <w:rPr>
          <w:spacing w:val="-12"/>
        </w:rPr>
        <w:t xml:space="preserve"> </w:t>
      </w:r>
      <w:r>
        <w:rPr>
          <w:spacing w:val="-2"/>
        </w:rPr>
        <w:t>TRIBUTÁRIAS</w:t>
      </w:r>
    </w:p>
    <w:p w14:paraId="5C5FD5B5" w14:textId="77777777" w:rsidR="006857A9" w:rsidRDefault="006857A9">
      <w:pPr>
        <w:pStyle w:val="Corpodetexto"/>
        <w:spacing w:before="35"/>
        <w:rPr>
          <w:rFonts w:ascii="Arial"/>
          <w:b/>
        </w:rPr>
      </w:pPr>
    </w:p>
    <w:tbl>
      <w:tblPr>
        <w:tblStyle w:val="TableNormal"/>
        <w:tblW w:w="0" w:type="auto"/>
        <w:tblInd w:w="137" w:type="dxa"/>
        <w:tblLayout w:type="fixed"/>
        <w:tblLook w:val="01E0" w:firstRow="1" w:lastRow="1" w:firstColumn="1" w:lastColumn="1" w:noHBand="0" w:noVBand="0"/>
      </w:tblPr>
      <w:tblGrid>
        <w:gridCol w:w="70"/>
        <w:gridCol w:w="6467"/>
        <w:gridCol w:w="2042"/>
        <w:gridCol w:w="1405"/>
      </w:tblGrid>
      <w:tr w:rsidR="006857A9" w14:paraId="6BEDFFDA" w14:textId="77777777">
        <w:trPr>
          <w:trHeight w:val="249"/>
        </w:trPr>
        <w:tc>
          <w:tcPr>
            <w:tcW w:w="70" w:type="dxa"/>
            <w:vMerge w:val="restart"/>
          </w:tcPr>
          <w:p w14:paraId="6396696D" w14:textId="77777777" w:rsidR="006857A9" w:rsidRDefault="006857A9">
            <w:pPr>
              <w:pStyle w:val="TableParagraph"/>
              <w:rPr>
                <w:rFonts w:ascii="Times New Roman"/>
                <w:sz w:val="18"/>
              </w:rPr>
            </w:pPr>
          </w:p>
        </w:tc>
        <w:tc>
          <w:tcPr>
            <w:tcW w:w="6467" w:type="dxa"/>
            <w:tcBorders>
              <w:bottom w:val="single" w:sz="4" w:space="0" w:color="000000"/>
            </w:tcBorders>
          </w:tcPr>
          <w:p w14:paraId="1C577149" w14:textId="77777777" w:rsidR="006857A9" w:rsidRDefault="00606FBE">
            <w:pPr>
              <w:pStyle w:val="TableParagraph"/>
              <w:spacing w:line="223" w:lineRule="exact"/>
              <w:ind w:left="83"/>
              <w:rPr>
                <w:rFonts w:ascii="Arial" w:hAnsi="Arial"/>
                <w:b/>
                <w:sz w:val="20"/>
              </w:rPr>
            </w:pPr>
            <w:r>
              <w:rPr>
                <w:rFonts w:ascii="Arial" w:hAnsi="Arial"/>
                <w:b/>
                <w:spacing w:val="-2"/>
                <w:sz w:val="20"/>
              </w:rPr>
              <w:t>Descrição</w:t>
            </w:r>
          </w:p>
        </w:tc>
        <w:tc>
          <w:tcPr>
            <w:tcW w:w="2042" w:type="dxa"/>
            <w:tcBorders>
              <w:bottom w:val="single" w:sz="4" w:space="0" w:color="000000"/>
            </w:tcBorders>
          </w:tcPr>
          <w:p w14:paraId="61A1CC91" w14:textId="77777777" w:rsidR="006857A9" w:rsidRDefault="00606FBE">
            <w:pPr>
              <w:pStyle w:val="TableParagraph"/>
              <w:spacing w:line="223" w:lineRule="exact"/>
              <w:ind w:right="323"/>
              <w:jc w:val="right"/>
              <w:rPr>
                <w:rFonts w:ascii="Arial"/>
                <w:b/>
                <w:sz w:val="20"/>
              </w:rPr>
            </w:pPr>
            <w:r>
              <w:rPr>
                <w:rFonts w:ascii="Arial"/>
                <w:b/>
                <w:spacing w:val="-2"/>
                <w:sz w:val="20"/>
              </w:rPr>
              <w:t>30/06/2026</w:t>
            </w:r>
          </w:p>
        </w:tc>
        <w:tc>
          <w:tcPr>
            <w:tcW w:w="1405" w:type="dxa"/>
            <w:tcBorders>
              <w:bottom w:val="single" w:sz="4" w:space="0" w:color="000000"/>
            </w:tcBorders>
          </w:tcPr>
          <w:p w14:paraId="1731C8B8" w14:textId="77777777" w:rsidR="006857A9" w:rsidRDefault="00606FBE">
            <w:pPr>
              <w:pStyle w:val="TableParagraph"/>
              <w:spacing w:line="223" w:lineRule="exact"/>
              <w:ind w:right="82"/>
              <w:jc w:val="right"/>
              <w:rPr>
                <w:rFonts w:ascii="Arial"/>
                <w:b/>
                <w:sz w:val="20"/>
              </w:rPr>
            </w:pPr>
            <w:r>
              <w:rPr>
                <w:rFonts w:ascii="Arial"/>
                <w:b/>
                <w:spacing w:val="-2"/>
                <w:sz w:val="20"/>
              </w:rPr>
              <w:t>31/12/2025</w:t>
            </w:r>
          </w:p>
        </w:tc>
      </w:tr>
      <w:tr w:rsidR="006857A9" w14:paraId="7EE0B6C3" w14:textId="77777777">
        <w:trPr>
          <w:trHeight w:val="268"/>
        </w:trPr>
        <w:tc>
          <w:tcPr>
            <w:tcW w:w="70" w:type="dxa"/>
            <w:vMerge/>
            <w:tcBorders>
              <w:top w:val="nil"/>
            </w:tcBorders>
          </w:tcPr>
          <w:p w14:paraId="247D3333" w14:textId="77777777" w:rsidR="006857A9" w:rsidRDefault="006857A9">
            <w:pPr>
              <w:rPr>
                <w:sz w:val="2"/>
                <w:szCs w:val="2"/>
              </w:rPr>
            </w:pPr>
          </w:p>
        </w:tc>
        <w:tc>
          <w:tcPr>
            <w:tcW w:w="6467" w:type="dxa"/>
            <w:tcBorders>
              <w:top w:val="single" w:sz="4" w:space="0" w:color="000000"/>
              <w:bottom w:val="dotted" w:sz="4" w:space="0" w:color="000000"/>
            </w:tcBorders>
          </w:tcPr>
          <w:p w14:paraId="7221FFAB" w14:textId="77777777" w:rsidR="006857A9" w:rsidRDefault="00606FBE">
            <w:pPr>
              <w:pStyle w:val="TableParagraph"/>
              <w:spacing w:before="18"/>
              <w:ind w:left="83"/>
              <w:rPr>
                <w:sz w:val="20"/>
              </w:rPr>
            </w:pPr>
            <w:r>
              <w:rPr>
                <w:sz w:val="20"/>
              </w:rPr>
              <w:t>PIS</w:t>
            </w:r>
            <w:r>
              <w:rPr>
                <w:spacing w:val="-3"/>
                <w:sz w:val="20"/>
              </w:rPr>
              <w:t xml:space="preserve"> </w:t>
            </w:r>
            <w:r>
              <w:rPr>
                <w:sz w:val="20"/>
              </w:rPr>
              <w:t>e</w:t>
            </w:r>
            <w:r>
              <w:rPr>
                <w:spacing w:val="-4"/>
                <w:sz w:val="20"/>
              </w:rPr>
              <w:t xml:space="preserve"> </w:t>
            </w:r>
            <w:r>
              <w:rPr>
                <w:spacing w:val="-2"/>
                <w:sz w:val="20"/>
              </w:rPr>
              <w:t>COFINS</w:t>
            </w:r>
          </w:p>
        </w:tc>
        <w:tc>
          <w:tcPr>
            <w:tcW w:w="2042" w:type="dxa"/>
            <w:tcBorders>
              <w:top w:val="single" w:sz="4" w:space="0" w:color="000000"/>
              <w:bottom w:val="dotted" w:sz="4" w:space="0" w:color="000000"/>
            </w:tcBorders>
          </w:tcPr>
          <w:p w14:paraId="1D5A42A7" w14:textId="77777777" w:rsidR="006857A9" w:rsidRDefault="00606FBE">
            <w:pPr>
              <w:pStyle w:val="TableParagraph"/>
              <w:spacing w:before="18"/>
              <w:ind w:right="321"/>
              <w:jc w:val="right"/>
              <w:rPr>
                <w:sz w:val="20"/>
              </w:rPr>
            </w:pPr>
            <w:r>
              <w:rPr>
                <w:spacing w:val="-10"/>
                <w:sz w:val="20"/>
              </w:rPr>
              <w:t>5</w:t>
            </w:r>
          </w:p>
        </w:tc>
        <w:tc>
          <w:tcPr>
            <w:tcW w:w="1405" w:type="dxa"/>
            <w:tcBorders>
              <w:top w:val="single" w:sz="4" w:space="0" w:color="000000"/>
              <w:bottom w:val="dotted" w:sz="4" w:space="0" w:color="000000"/>
            </w:tcBorders>
          </w:tcPr>
          <w:p w14:paraId="2ABBBA24" w14:textId="77777777" w:rsidR="006857A9" w:rsidRDefault="00606FBE">
            <w:pPr>
              <w:pStyle w:val="TableParagraph"/>
              <w:spacing w:before="18"/>
              <w:ind w:right="79"/>
              <w:jc w:val="right"/>
              <w:rPr>
                <w:sz w:val="20"/>
              </w:rPr>
            </w:pPr>
            <w:r>
              <w:rPr>
                <w:spacing w:val="-10"/>
                <w:sz w:val="20"/>
              </w:rPr>
              <w:t>2</w:t>
            </w:r>
          </w:p>
        </w:tc>
      </w:tr>
      <w:tr w:rsidR="006857A9" w14:paraId="67870C6B" w14:textId="77777777">
        <w:trPr>
          <w:trHeight w:val="268"/>
        </w:trPr>
        <w:tc>
          <w:tcPr>
            <w:tcW w:w="70" w:type="dxa"/>
            <w:vMerge/>
            <w:tcBorders>
              <w:top w:val="nil"/>
            </w:tcBorders>
          </w:tcPr>
          <w:p w14:paraId="0DD0662E" w14:textId="77777777" w:rsidR="006857A9" w:rsidRDefault="006857A9">
            <w:pPr>
              <w:rPr>
                <w:sz w:val="2"/>
                <w:szCs w:val="2"/>
              </w:rPr>
            </w:pPr>
          </w:p>
        </w:tc>
        <w:tc>
          <w:tcPr>
            <w:tcW w:w="6467" w:type="dxa"/>
            <w:tcBorders>
              <w:top w:val="dotted" w:sz="4" w:space="0" w:color="000000"/>
              <w:bottom w:val="dotted" w:sz="4" w:space="0" w:color="000000"/>
            </w:tcBorders>
          </w:tcPr>
          <w:p w14:paraId="0EECB89F" w14:textId="77777777" w:rsidR="006857A9" w:rsidRDefault="00606FBE">
            <w:pPr>
              <w:pStyle w:val="TableParagraph"/>
              <w:spacing w:before="18"/>
              <w:ind w:left="83"/>
              <w:rPr>
                <w:sz w:val="20"/>
              </w:rPr>
            </w:pPr>
            <w:r>
              <w:rPr>
                <w:sz w:val="20"/>
              </w:rPr>
              <w:t>IRRF</w:t>
            </w:r>
            <w:r>
              <w:rPr>
                <w:spacing w:val="-4"/>
                <w:sz w:val="20"/>
              </w:rPr>
              <w:t xml:space="preserve"> </w:t>
            </w:r>
            <w:r>
              <w:rPr>
                <w:sz w:val="20"/>
              </w:rPr>
              <w:t>s/</w:t>
            </w:r>
            <w:r>
              <w:rPr>
                <w:spacing w:val="-4"/>
                <w:sz w:val="20"/>
              </w:rPr>
              <w:t xml:space="preserve"> </w:t>
            </w:r>
            <w:r>
              <w:rPr>
                <w:spacing w:val="-2"/>
                <w:sz w:val="20"/>
              </w:rPr>
              <w:t>salários</w:t>
            </w:r>
          </w:p>
        </w:tc>
        <w:tc>
          <w:tcPr>
            <w:tcW w:w="2042" w:type="dxa"/>
            <w:tcBorders>
              <w:top w:val="dotted" w:sz="4" w:space="0" w:color="000000"/>
              <w:bottom w:val="dotted" w:sz="4" w:space="0" w:color="000000"/>
            </w:tcBorders>
          </w:tcPr>
          <w:p w14:paraId="2A73714C" w14:textId="77777777" w:rsidR="006857A9" w:rsidRDefault="00606FBE">
            <w:pPr>
              <w:pStyle w:val="TableParagraph"/>
              <w:spacing w:before="18"/>
              <w:ind w:right="324"/>
              <w:jc w:val="right"/>
              <w:rPr>
                <w:sz w:val="20"/>
              </w:rPr>
            </w:pPr>
            <w:r>
              <w:rPr>
                <w:spacing w:val="-2"/>
                <w:sz w:val="20"/>
              </w:rPr>
              <w:t>2.985</w:t>
            </w:r>
          </w:p>
        </w:tc>
        <w:tc>
          <w:tcPr>
            <w:tcW w:w="1405" w:type="dxa"/>
            <w:tcBorders>
              <w:top w:val="dotted" w:sz="4" w:space="0" w:color="000000"/>
              <w:bottom w:val="dotted" w:sz="4" w:space="0" w:color="000000"/>
            </w:tcBorders>
          </w:tcPr>
          <w:p w14:paraId="29CE39AB" w14:textId="77777777" w:rsidR="006857A9" w:rsidRDefault="00606FBE">
            <w:pPr>
              <w:pStyle w:val="TableParagraph"/>
              <w:spacing w:before="18"/>
              <w:ind w:right="82"/>
              <w:jc w:val="right"/>
              <w:rPr>
                <w:sz w:val="20"/>
              </w:rPr>
            </w:pPr>
            <w:r>
              <w:rPr>
                <w:spacing w:val="-2"/>
                <w:sz w:val="20"/>
              </w:rPr>
              <w:t>4.655</w:t>
            </w:r>
          </w:p>
        </w:tc>
      </w:tr>
      <w:tr w:rsidR="006857A9" w14:paraId="7D0C9AE0" w14:textId="77777777">
        <w:trPr>
          <w:trHeight w:val="266"/>
        </w:trPr>
        <w:tc>
          <w:tcPr>
            <w:tcW w:w="70" w:type="dxa"/>
            <w:vMerge/>
            <w:tcBorders>
              <w:top w:val="nil"/>
            </w:tcBorders>
          </w:tcPr>
          <w:p w14:paraId="42F440A9" w14:textId="77777777" w:rsidR="006857A9" w:rsidRDefault="006857A9">
            <w:pPr>
              <w:rPr>
                <w:sz w:val="2"/>
                <w:szCs w:val="2"/>
              </w:rPr>
            </w:pPr>
          </w:p>
        </w:tc>
        <w:tc>
          <w:tcPr>
            <w:tcW w:w="6467" w:type="dxa"/>
            <w:tcBorders>
              <w:top w:val="dotted" w:sz="4" w:space="0" w:color="000000"/>
              <w:bottom w:val="dotted" w:sz="4" w:space="0" w:color="000000"/>
            </w:tcBorders>
          </w:tcPr>
          <w:p w14:paraId="2F615A6E" w14:textId="77777777" w:rsidR="006857A9" w:rsidRDefault="00606FBE">
            <w:pPr>
              <w:pStyle w:val="TableParagraph"/>
              <w:spacing w:before="16"/>
              <w:ind w:left="83"/>
              <w:rPr>
                <w:sz w:val="20"/>
              </w:rPr>
            </w:pPr>
            <w:r>
              <w:rPr>
                <w:sz w:val="20"/>
              </w:rPr>
              <w:t>INSS</w:t>
            </w:r>
            <w:r>
              <w:rPr>
                <w:spacing w:val="-5"/>
                <w:sz w:val="20"/>
              </w:rPr>
              <w:t xml:space="preserve"> </w:t>
            </w:r>
            <w:r>
              <w:rPr>
                <w:spacing w:val="-2"/>
                <w:sz w:val="20"/>
              </w:rPr>
              <w:t>retido</w:t>
            </w:r>
          </w:p>
        </w:tc>
        <w:tc>
          <w:tcPr>
            <w:tcW w:w="2042" w:type="dxa"/>
            <w:tcBorders>
              <w:top w:val="dotted" w:sz="4" w:space="0" w:color="000000"/>
              <w:bottom w:val="dotted" w:sz="4" w:space="0" w:color="000000"/>
            </w:tcBorders>
          </w:tcPr>
          <w:p w14:paraId="44D6E8EE" w14:textId="77777777" w:rsidR="006857A9" w:rsidRDefault="00606FBE">
            <w:pPr>
              <w:pStyle w:val="TableParagraph"/>
              <w:spacing w:before="16"/>
              <w:ind w:right="323"/>
              <w:jc w:val="right"/>
              <w:rPr>
                <w:sz w:val="20"/>
              </w:rPr>
            </w:pPr>
            <w:r>
              <w:rPr>
                <w:spacing w:val="-5"/>
                <w:sz w:val="20"/>
              </w:rPr>
              <w:t>16</w:t>
            </w:r>
          </w:p>
        </w:tc>
        <w:tc>
          <w:tcPr>
            <w:tcW w:w="1405" w:type="dxa"/>
            <w:tcBorders>
              <w:top w:val="dotted" w:sz="4" w:space="0" w:color="000000"/>
              <w:bottom w:val="dotted" w:sz="4" w:space="0" w:color="000000"/>
            </w:tcBorders>
          </w:tcPr>
          <w:p w14:paraId="03B2CA6E" w14:textId="77777777" w:rsidR="006857A9" w:rsidRDefault="00606FBE">
            <w:pPr>
              <w:pStyle w:val="TableParagraph"/>
              <w:spacing w:before="16"/>
              <w:ind w:right="82"/>
              <w:jc w:val="right"/>
              <w:rPr>
                <w:sz w:val="20"/>
              </w:rPr>
            </w:pPr>
            <w:r>
              <w:rPr>
                <w:spacing w:val="-5"/>
                <w:sz w:val="20"/>
              </w:rPr>
              <w:t>30</w:t>
            </w:r>
          </w:p>
        </w:tc>
      </w:tr>
      <w:tr w:rsidR="006857A9" w14:paraId="4941C7E7" w14:textId="77777777">
        <w:trPr>
          <w:trHeight w:val="268"/>
        </w:trPr>
        <w:tc>
          <w:tcPr>
            <w:tcW w:w="70" w:type="dxa"/>
            <w:vMerge/>
            <w:tcBorders>
              <w:top w:val="nil"/>
            </w:tcBorders>
          </w:tcPr>
          <w:p w14:paraId="679E7710" w14:textId="77777777" w:rsidR="006857A9" w:rsidRDefault="006857A9">
            <w:pPr>
              <w:rPr>
                <w:sz w:val="2"/>
                <w:szCs w:val="2"/>
              </w:rPr>
            </w:pPr>
          </w:p>
        </w:tc>
        <w:tc>
          <w:tcPr>
            <w:tcW w:w="6467" w:type="dxa"/>
            <w:tcBorders>
              <w:top w:val="dotted" w:sz="4" w:space="0" w:color="000000"/>
              <w:bottom w:val="single" w:sz="4" w:space="0" w:color="000000"/>
            </w:tcBorders>
          </w:tcPr>
          <w:p w14:paraId="454A8C09" w14:textId="77777777" w:rsidR="006857A9" w:rsidRDefault="00606FBE">
            <w:pPr>
              <w:pStyle w:val="TableParagraph"/>
              <w:spacing w:before="18"/>
              <w:ind w:left="83"/>
              <w:rPr>
                <w:sz w:val="20"/>
              </w:rPr>
            </w:pPr>
            <w:r>
              <w:rPr>
                <w:sz w:val="20"/>
              </w:rPr>
              <w:t>Retenção</w:t>
            </w:r>
            <w:r>
              <w:rPr>
                <w:spacing w:val="-7"/>
                <w:sz w:val="20"/>
              </w:rPr>
              <w:t xml:space="preserve"> </w:t>
            </w:r>
            <w:r>
              <w:rPr>
                <w:sz w:val="20"/>
              </w:rPr>
              <w:t>IN</w:t>
            </w:r>
            <w:r>
              <w:rPr>
                <w:spacing w:val="-4"/>
                <w:sz w:val="20"/>
              </w:rPr>
              <w:t xml:space="preserve"> </w:t>
            </w:r>
            <w:r>
              <w:rPr>
                <w:sz w:val="20"/>
              </w:rPr>
              <w:t>1234</w:t>
            </w:r>
            <w:r>
              <w:rPr>
                <w:spacing w:val="-5"/>
                <w:sz w:val="20"/>
              </w:rPr>
              <w:t xml:space="preserve"> </w:t>
            </w:r>
            <w:r>
              <w:rPr>
                <w:sz w:val="20"/>
              </w:rPr>
              <w:t>–</w:t>
            </w:r>
            <w:r>
              <w:rPr>
                <w:spacing w:val="-5"/>
                <w:sz w:val="20"/>
              </w:rPr>
              <w:t xml:space="preserve"> </w:t>
            </w:r>
            <w:r>
              <w:rPr>
                <w:spacing w:val="-2"/>
                <w:sz w:val="20"/>
              </w:rPr>
              <w:t>IR/CS/PIS/COFINS</w:t>
            </w:r>
          </w:p>
        </w:tc>
        <w:tc>
          <w:tcPr>
            <w:tcW w:w="2042" w:type="dxa"/>
            <w:tcBorders>
              <w:top w:val="dotted" w:sz="4" w:space="0" w:color="000000"/>
              <w:bottom w:val="single" w:sz="4" w:space="0" w:color="000000"/>
            </w:tcBorders>
          </w:tcPr>
          <w:p w14:paraId="57EB0C56" w14:textId="77777777" w:rsidR="006857A9" w:rsidRDefault="00606FBE">
            <w:pPr>
              <w:pStyle w:val="TableParagraph"/>
              <w:spacing w:before="18"/>
              <w:ind w:right="324"/>
              <w:jc w:val="right"/>
              <w:rPr>
                <w:sz w:val="20"/>
              </w:rPr>
            </w:pPr>
            <w:r>
              <w:rPr>
                <w:spacing w:val="-5"/>
                <w:sz w:val="20"/>
              </w:rPr>
              <w:t>168</w:t>
            </w:r>
          </w:p>
        </w:tc>
        <w:tc>
          <w:tcPr>
            <w:tcW w:w="1405" w:type="dxa"/>
            <w:tcBorders>
              <w:top w:val="dotted" w:sz="4" w:space="0" w:color="000000"/>
              <w:bottom w:val="single" w:sz="4" w:space="0" w:color="000000"/>
            </w:tcBorders>
          </w:tcPr>
          <w:p w14:paraId="6F451BA0" w14:textId="77777777" w:rsidR="006857A9" w:rsidRDefault="00606FBE">
            <w:pPr>
              <w:pStyle w:val="TableParagraph"/>
              <w:spacing w:before="18"/>
              <w:ind w:right="82"/>
              <w:jc w:val="right"/>
              <w:rPr>
                <w:sz w:val="20"/>
              </w:rPr>
            </w:pPr>
            <w:r>
              <w:rPr>
                <w:spacing w:val="-5"/>
                <w:sz w:val="20"/>
              </w:rPr>
              <w:t>602</w:t>
            </w:r>
          </w:p>
        </w:tc>
      </w:tr>
      <w:tr w:rsidR="006857A9" w14:paraId="272AE455" w14:textId="77777777">
        <w:trPr>
          <w:trHeight w:val="285"/>
        </w:trPr>
        <w:tc>
          <w:tcPr>
            <w:tcW w:w="70" w:type="dxa"/>
          </w:tcPr>
          <w:p w14:paraId="7B9ECFA4" w14:textId="77777777" w:rsidR="006857A9" w:rsidRDefault="006857A9">
            <w:pPr>
              <w:pStyle w:val="TableParagraph"/>
              <w:rPr>
                <w:rFonts w:ascii="Times New Roman"/>
                <w:sz w:val="18"/>
              </w:rPr>
            </w:pPr>
          </w:p>
        </w:tc>
        <w:tc>
          <w:tcPr>
            <w:tcW w:w="6467" w:type="dxa"/>
            <w:tcBorders>
              <w:top w:val="single" w:sz="4" w:space="0" w:color="000000"/>
              <w:bottom w:val="single" w:sz="8" w:space="0" w:color="000000"/>
            </w:tcBorders>
          </w:tcPr>
          <w:p w14:paraId="1690C7E8" w14:textId="77777777" w:rsidR="006857A9" w:rsidRDefault="00606FBE">
            <w:pPr>
              <w:pStyle w:val="TableParagraph"/>
              <w:spacing w:before="26"/>
              <w:ind w:left="83"/>
              <w:rPr>
                <w:rFonts w:ascii="Arial"/>
                <w:b/>
                <w:sz w:val="20"/>
              </w:rPr>
            </w:pPr>
            <w:r>
              <w:rPr>
                <w:rFonts w:ascii="Arial"/>
                <w:b/>
                <w:spacing w:val="-2"/>
                <w:sz w:val="20"/>
              </w:rPr>
              <w:t>Total</w:t>
            </w:r>
          </w:p>
        </w:tc>
        <w:tc>
          <w:tcPr>
            <w:tcW w:w="2042" w:type="dxa"/>
            <w:tcBorders>
              <w:top w:val="single" w:sz="4" w:space="0" w:color="000000"/>
            </w:tcBorders>
          </w:tcPr>
          <w:p w14:paraId="4B51D68A" w14:textId="77777777" w:rsidR="006857A9" w:rsidRDefault="00606FBE">
            <w:pPr>
              <w:pStyle w:val="TableParagraph"/>
              <w:spacing w:before="26"/>
              <w:ind w:right="324"/>
              <w:jc w:val="right"/>
              <w:rPr>
                <w:rFonts w:ascii="Arial"/>
                <w:b/>
                <w:sz w:val="20"/>
              </w:rPr>
            </w:pPr>
            <w:r>
              <w:rPr>
                <w:rFonts w:ascii="Arial"/>
                <w:b/>
                <w:noProof/>
                <w:sz w:val="20"/>
              </w:rPr>
              <mc:AlternateContent>
                <mc:Choice Requires="wpg">
                  <w:drawing>
                    <wp:anchor distT="0" distB="0" distL="0" distR="0" simplePos="0" relativeHeight="15740416" behindDoc="0" locked="0" layoutInCell="1" allowOverlap="1" wp14:anchorId="618355AC" wp14:editId="067A7FFB">
                      <wp:simplePos x="0" y="0"/>
                      <wp:positionH relativeFrom="column">
                        <wp:posOffset>83819</wp:posOffset>
                      </wp:positionH>
                      <wp:positionV relativeFrom="paragraph">
                        <wp:posOffset>181355</wp:posOffset>
                      </wp:positionV>
                      <wp:extent cx="2097405" cy="12700"/>
                      <wp:effectExtent l="0" t="0" r="0" b="0"/>
                      <wp:wrapNone/>
                      <wp:docPr id="88" name="Group 88"/>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2097405" cy="12700"/>
                                <a:chOff x="0" y="0"/>
                                <a:chExt cx="2097405" cy="12700"/>
                              </a:xfrm>
                            </wpg:grpSpPr>
                            <wps:wsp>
                              <wps:cNvPr id="89" name="Graphic 89"/>
                              <wps:cNvSpPr/>
                              <wps:spPr>
                                <a:xfrm>
                                  <a:off x="0" y="12"/>
                                  <a:ext cx="2097405" cy="12700"/>
                                </a:xfrm>
                                <a:custGeom>
                                  <a:avLst/>
                                  <a:gdLst/>
                                  <a:ahLst/>
                                  <a:cxnLst/>
                                  <a:rect l="l" t="t" r="r" b="b"/>
                                  <a:pathLst>
                                    <a:path w="2097405" h="12700">
                                      <a:moveTo>
                                        <a:pt x="1054976" y="0"/>
                                      </a:moveTo>
                                      <a:lnTo>
                                        <a:pt x="1051864" y="0"/>
                                      </a:lnTo>
                                      <a:lnTo>
                                        <a:pt x="1042797" y="0"/>
                                      </a:lnTo>
                                      <a:lnTo>
                                        <a:pt x="0" y="0"/>
                                      </a:lnTo>
                                      <a:lnTo>
                                        <a:pt x="0" y="12179"/>
                                      </a:lnTo>
                                      <a:lnTo>
                                        <a:pt x="1042797" y="12179"/>
                                      </a:lnTo>
                                      <a:lnTo>
                                        <a:pt x="1051864" y="12179"/>
                                      </a:lnTo>
                                      <a:lnTo>
                                        <a:pt x="1054976" y="12179"/>
                                      </a:lnTo>
                                      <a:lnTo>
                                        <a:pt x="1054976" y="0"/>
                                      </a:lnTo>
                                      <a:close/>
                                    </a:path>
                                    <a:path w="2097405" h="12700">
                                      <a:moveTo>
                                        <a:pt x="2097405" y="0"/>
                                      </a:moveTo>
                                      <a:lnTo>
                                        <a:pt x="1054989" y="0"/>
                                      </a:lnTo>
                                      <a:lnTo>
                                        <a:pt x="1054989" y="12179"/>
                                      </a:lnTo>
                                      <a:lnTo>
                                        <a:pt x="2097405" y="12179"/>
                                      </a:lnTo>
                                      <a:lnTo>
                                        <a:pt x="2097405" y="0"/>
                                      </a:lnTo>
                                      <a:close/>
                                    </a:path>
                                  </a:pathLst>
                                </a:custGeom>
                                <a:solidFill>
                                  <a:srgbClr val="000000"/>
                                </a:solidFill>
                              </wps:spPr>
                              <wps:bodyPr wrap="square" lIns="0" tIns="0" rIns="0" bIns="0" rtlCol="0">
                                <a:prstTxWarp prst="textNoShape">
                                  <a:avLst/>
                                </a:prstTxWarp>
                                <a:noAutofit/>
                              </wps:bodyPr>
                            </wps:wsp>
                          </wpg:wgp>
                        </a:graphicData>
                      </a:graphic>
                    </wp:anchor>
                  </w:drawing>
                </mc:Choice>
                <mc:Fallback>
                  <w:pict>
                    <v:group w14:anchorId="70A0FB5A" id="Group 88" o:spid="_x0000_s1026" style="position:absolute;margin-left:6.6pt;margin-top:14.3pt;width:165.15pt;height:1pt;z-index:15740416;mso-wrap-distance-left:0;mso-wrap-distance-right:0" coordsize="20974,1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9csvgIAALcHAAAOAAAAZHJzL2Uyb0RvYy54bWykVW1v2yAQ/j5p/wHxffWL0qax4lRTu0aT&#10;qq5SO+0zwfhFw8CAxOm/34GN47ZT+jJ/MAc8HHfP3XHLi33L0Y5p00iR4+QkxogJKotGVDn++XD9&#10;5RwjY4koCJeC5fiRGXyx+vxp2amMpbKWvGAagRJhsk7luLZWZVFkaM1aYk6kYgI2S6lbYmGqq6jQ&#10;pAPtLY/SOD6LOqkLpSVlxsDqVb+JV15/WTJqf5SlYRbxHINt1v+1/2/cP1otSVZpouqGDmaQD1jR&#10;kkbApaOqK2IJ2urmhaq2oVoaWdoTKttIlmVDmfcBvEniZ96stdwq70uVdZUaaQJqn/H0YbX0drfW&#10;6l7d6d56EG8k/W2Al6hTVTbdd/PqAN6XunWHwAm094w+joyyvUUUFtN4MZ/FpxhR2EvSeTwwTmsI&#10;y4tTtP529FxEsv5Sb9poSqcgd8yBHvN/9NzXRDHPunHu32nUFDk+X2AkSAspvB6yBVaAJXc5oByD&#10;w8wMZP6TnyTtU+44QaOjJKNbY9dMeqbJ7sbYPmOLIJE6SHQvgqgh713Gc5/xFiPIeI0RZPymv14R&#10;68658DkRdZNQ1SFSbreVO/YgPc66eCXx6WwxP8MoxBpMPWC4eIZNzs9mT7ABEUY1aJ2l88X8DUio&#10;4cnNQUsYe209JkmTuY8QWBj2w/jy1regT0dv3oQeeXof2lfIxGbKpWEQdFhyoXp/yMYanBB3JGSz&#10;hUv1CTaQFsZAHiTCgHzdwakN70O/SsfAi89mkKf1YiRviuuGc0ea0dXmkmu0I64V+M/VAhyZwOBh&#10;MVlfwE7ayOIR6r+Dis+x+bMlmmHEvwt4YVwzCYIOwiYI2vJL6VuOj5c29mH/i2iFFIg5tlD+tzI8&#10;NCQLhe18GbHupJBft1aWjat6b1tv0TCBR89Lvjt4V4ZO5trPdO5Rh367+gsAAP//AwBQSwMEFAAG&#10;AAgAAAAhAImMUDzfAAAACAEAAA8AAABkcnMvZG93bnJldi54bWxMj81qwzAQhO+FvoPYQm+N/NOY&#10;4FoOIbQ9hUKTQultY21sE0sylmI7b9/tqbntMMPsN8V6Np0YafCtswriRQSCbOV0a2sFX4e3pxUI&#10;H9Bq7JwlBVfysC7v7wrMtZvsJ437UAsusT5HBU0IfS6lrxoy6BeuJ8veyQ0GA8uhlnrAictNJ5Mo&#10;yqTB1vKHBnvaNlSd9xej4H3CaZPGr+PufNpefw7Lj+9dTEo9PsybFxCB5vAfhj98RoeSmY7uYrUX&#10;Hes04aSCZJWBYD99TpcgjnxEGciykLcDyl8AAAD//wMAUEsBAi0AFAAGAAgAAAAhALaDOJL+AAAA&#10;4QEAABMAAAAAAAAAAAAAAAAAAAAAAFtDb250ZW50X1R5cGVzXS54bWxQSwECLQAUAAYACAAAACEA&#10;OP0h/9YAAACUAQAACwAAAAAAAAAAAAAAAAAvAQAAX3JlbHMvLnJlbHNQSwECLQAUAAYACAAAACEA&#10;GMvXLL4CAAC3BwAADgAAAAAAAAAAAAAAAAAuAgAAZHJzL2Uyb0RvYy54bWxQSwECLQAUAAYACAAA&#10;ACEAiYxQPN8AAAAIAQAADwAAAAAAAAAAAAAAAAAYBQAAZHJzL2Rvd25yZXYueG1sUEsFBgAAAAAE&#10;AAQA8wAAACQGAAAAAA==&#10;">
                      <v:shape id="Graphic 89" o:spid="_x0000_s1027" style="position:absolute;width:20974;height:127;visibility:visible;mso-wrap-style:square;v-text-anchor:top" coordsize="2097405,127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ZykxAAAANsAAAAPAAAAZHJzL2Rvd25yZXYueG1sRI9Pi8Iw&#10;FMTvwn6H8ARvmrrCqtUoi39AihddRb09mmdbtnkpTdT67c2CsMdhZn7DTOeNKcWdaldYVtDvRSCI&#10;U6sLzhQcftbdEQjnkTWWlknBkxzMZx+tKcbaPnhH973PRICwi1FB7n0VS+nSnAy6nq2Ig3e1tUEf&#10;ZJ1JXeMjwE0pP6PoSxosOCzkWNEip/R3fzOBkixWl/Ng+Rwm1/5xe0u2Qz45pTrt5nsCwlPj/8Pv&#10;9kYrGI3h70v4AXL2AgAA//8DAFBLAQItABQABgAIAAAAIQDb4fbL7gAAAIUBAAATAAAAAAAAAAAA&#10;AAAAAAAAAABbQ29udGVudF9UeXBlc10ueG1sUEsBAi0AFAAGAAgAAAAhAFr0LFu/AAAAFQEAAAsA&#10;AAAAAAAAAAAAAAAAHwEAAF9yZWxzLy5yZWxzUEsBAi0AFAAGAAgAAAAhAGS9nKTEAAAA2wAAAA8A&#10;AAAAAAAAAAAAAAAABwIAAGRycy9kb3ducmV2LnhtbFBLBQYAAAAAAwADALcAAAD4AgAAAAA=&#10;" path="m1054976,r-3112,l1042797,,,,,12179r1042797,l1051864,12179r3112,l1054976,xem2097405,l1054989,r,12179l2097405,12179r,-12179xe" fillcolor="black" stroked="f">
                        <v:path arrowok="t"/>
                      </v:shape>
                    </v:group>
                  </w:pict>
                </mc:Fallback>
              </mc:AlternateContent>
            </w:r>
            <w:r>
              <w:rPr>
                <w:rFonts w:ascii="Arial"/>
                <w:b/>
                <w:spacing w:val="-2"/>
                <w:sz w:val="20"/>
              </w:rPr>
              <w:t>3.174</w:t>
            </w:r>
          </w:p>
        </w:tc>
        <w:tc>
          <w:tcPr>
            <w:tcW w:w="1405" w:type="dxa"/>
            <w:tcBorders>
              <w:top w:val="single" w:sz="4" w:space="0" w:color="000000"/>
            </w:tcBorders>
          </w:tcPr>
          <w:p w14:paraId="1DA03C02" w14:textId="77777777" w:rsidR="006857A9" w:rsidRDefault="00606FBE">
            <w:pPr>
              <w:pStyle w:val="TableParagraph"/>
              <w:spacing w:before="26"/>
              <w:ind w:right="82"/>
              <w:jc w:val="right"/>
              <w:rPr>
                <w:rFonts w:ascii="Arial"/>
                <w:b/>
                <w:sz w:val="20"/>
              </w:rPr>
            </w:pPr>
            <w:r>
              <w:rPr>
                <w:rFonts w:ascii="Arial"/>
                <w:b/>
                <w:spacing w:val="-2"/>
                <w:sz w:val="20"/>
              </w:rPr>
              <w:t>5.289</w:t>
            </w:r>
          </w:p>
        </w:tc>
      </w:tr>
    </w:tbl>
    <w:p w14:paraId="33864EEC" w14:textId="77777777" w:rsidR="006857A9" w:rsidRDefault="00606FBE">
      <w:pPr>
        <w:ind w:left="144" w:right="421"/>
        <w:jc w:val="both"/>
        <w:rPr>
          <w:rFonts w:ascii="Arial" w:hAnsi="Arial"/>
          <w:i/>
          <w:sz w:val="16"/>
        </w:rPr>
      </w:pPr>
      <w:r>
        <w:rPr>
          <w:rFonts w:ascii="Arial" w:hAnsi="Arial"/>
          <w:i/>
          <w:sz w:val="16"/>
        </w:rPr>
        <w:t>O aumento</w:t>
      </w:r>
      <w:r>
        <w:rPr>
          <w:rFonts w:ascii="Arial" w:hAnsi="Arial"/>
          <w:i/>
          <w:spacing w:val="-1"/>
          <w:sz w:val="16"/>
        </w:rPr>
        <w:t xml:space="preserve"> </w:t>
      </w:r>
      <w:r>
        <w:rPr>
          <w:rFonts w:ascii="Arial" w:hAnsi="Arial"/>
          <w:i/>
          <w:sz w:val="16"/>
        </w:rPr>
        <w:t>do</w:t>
      </w:r>
      <w:r>
        <w:rPr>
          <w:rFonts w:ascii="Arial" w:hAnsi="Arial"/>
          <w:i/>
          <w:spacing w:val="-1"/>
          <w:sz w:val="16"/>
        </w:rPr>
        <w:t xml:space="preserve"> </w:t>
      </w:r>
      <w:r>
        <w:rPr>
          <w:rFonts w:ascii="Arial" w:hAnsi="Arial"/>
          <w:i/>
          <w:sz w:val="16"/>
        </w:rPr>
        <w:t>IRRF sobre</w:t>
      </w:r>
      <w:r>
        <w:rPr>
          <w:rFonts w:ascii="Arial" w:hAnsi="Arial"/>
          <w:i/>
          <w:spacing w:val="-1"/>
          <w:sz w:val="16"/>
        </w:rPr>
        <w:t xml:space="preserve"> </w:t>
      </w:r>
      <w:r>
        <w:rPr>
          <w:rFonts w:ascii="Arial" w:hAnsi="Arial"/>
          <w:i/>
          <w:sz w:val="16"/>
        </w:rPr>
        <w:t>folha</w:t>
      </w:r>
      <w:r>
        <w:rPr>
          <w:rFonts w:ascii="Arial" w:hAnsi="Arial"/>
          <w:i/>
          <w:spacing w:val="-1"/>
          <w:sz w:val="16"/>
        </w:rPr>
        <w:t xml:space="preserve"> </w:t>
      </w:r>
      <w:r>
        <w:rPr>
          <w:rFonts w:ascii="Arial" w:hAnsi="Arial"/>
          <w:i/>
          <w:sz w:val="16"/>
        </w:rPr>
        <w:t>a</w:t>
      </w:r>
      <w:r>
        <w:rPr>
          <w:rFonts w:ascii="Arial" w:hAnsi="Arial"/>
          <w:i/>
          <w:spacing w:val="-1"/>
          <w:sz w:val="16"/>
        </w:rPr>
        <w:t xml:space="preserve"> </w:t>
      </w:r>
      <w:r>
        <w:rPr>
          <w:rFonts w:ascii="Arial" w:hAnsi="Arial"/>
          <w:i/>
          <w:sz w:val="16"/>
        </w:rPr>
        <w:t>pagar em dezembro está</w:t>
      </w:r>
      <w:r>
        <w:rPr>
          <w:rFonts w:ascii="Arial" w:hAnsi="Arial"/>
          <w:i/>
          <w:spacing w:val="-1"/>
          <w:sz w:val="16"/>
        </w:rPr>
        <w:t xml:space="preserve"> </w:t>
      </w:r>
      <w:r>
        <w:rPr>
          <w:rFonts w:ascii="Arial" w:hAnsi="Arial"/>
          <w:i/>
          <w:sz w:val="16"/>
        </w:rPr>
        <w:t>relacionado à incidência do</w:t>
      </w:r>
      <w:r>
        <w:rPr>
          <w:rFonts w:ascii="Arial" w:hAnsi="Arial"/>
          <w:i/>
          <w:spacing w:val="-1"/>
          <w:sz w:val="16"/>
        </w:rPr>
        <w:t xml:space="preserve"> </w:t>
      </w:r>
      <w:r>
        <w:rPr>
          <w:rFonts w:ascii="Arial" w:hAnsi="Arial"/>
          <w:i/>
          <w:sz w:val="16"/>
        </w:rPr>
        <w:t>imposto</w:t>
      </w:r>
      <w:r>
        <w:rPr>
          <w:rFonts w:ascii="Arial" w:hAnsi="Arial"/>
          <w:i/>
          <w:spacing w:val="-4"/>
          <w:sz w:val="16"/>
        </w:rPr>
        <w:t xml:space="preserve"> </w:t>
      </w:r>
      <w:r>
        <w:rPr>
          <w:rFonts w:ascii="Arial" w:hAnsi="Arial"/>
          <w:i/>
          <w:sz w:val="16"/>
        </w:rPr>
        <w:t>sobre o 13º salário, inexistente na</w:t>
      </w:r>
      <w:r>
        <w:rPr>
          <w:rFonts w:ascii="Arial" w:hAnsi="Arial"/>
          <w:i/>
          <w:spacing w:val="-1"/>
          <w:sz w:val="16"/>
        </w:rPr>
        <w:t xml:space="preserve"> </w:t>
      </w:r>
      <w:r>
        <w:rPr>
          <w:rFonts w:ascii="Arial" w:hAnsi="Arial"/>
          <w:i/>
          <w:sz w:val="16"/>
        </w:rPr>
        <w:t>folha</w:t>
      </w:r>
      <w:r>
        <w:rPr>
          <w:rFonts w:ascii="Arial" w:hAnsi="Arial"/>
          <w:i/>
          <w:spacing w:val="-4"/>
          <w:sz w:val="16"/>
        </w:rPr>
        <w:t xml:space="preserve"> </w:t>
      </w:r>
      <w:r>
        <w:rPr>
          <w:rFonts w:ascii="Arial" w:hAnsi="Arial"/>
          <w:i/>
          <w:sz w:val="16"/>
        </w:rPr>
        <w:t xml:space="preserve">de </w:t>
      </w:r>
      <w:r>
        <w:rPr>
          <w:rFonts w:ascii="Arial" w:hAnsi="Arial"/>
          <w:i/>
          <w:spacing w:val="-2"/>
          <w:sz w:val="16"/>
        </w:rPr>
        <w:t>janeiro.</w:t>
      </w:r>
    </w:p>
    <w:p w14:paraId="428E767F" w14:textId="77777777" w:rsidR="006857A9" w:rsidRDefault="006857A9">
      <w:pPr>
        <w:pStyle w:val="Corpodetexto"/>
        <w:rPr>
          <w:rFonts w:ascii="Arial"/>
          <w:i/>
          <w:sz w:val="16"/>
        </w:rPr>
      </w:pPr>
    </w:p>
    <w:p w14:paraId="6E64B9E7" w14:textId="77777777" w:rsidR="006857A9" w:rsidRDefault="006857A9">
      <w:pPr>
        <w:pStyle w:val="Corpodetexto"/>
        <w:rPr>
          <w:rFonts w:ascii="Arial"/>
          <w:i/>
          <w:sz w:val="16"/>
        </w:rPr>
      </w:pPr>
    </w:p>
    <w:p w14:paraId="293CD5F8" w14:textId="77777777" w:rsidR="006857A9" w:rsidRDefault="006857A9">
      <w:pPr>
        <w:pStyle w:val="Corpodetexto"/>
        <w:spacing w:before="137"/>
        <w:rPr>
          <w:rFonts w:ascii="Arial"/>
          <w:i/>
          <w:sz w:val="16"/>
        </w:rPr>
      </w:pPr>
    </w:p>
    <w:p w14:paraId="1DE95919" w14:textId="77777777" w:rsidR="006857A9" w:rsidRDefault="00606FBE">
      <w:pPr>
        <w:pStyle w:val="Ttulo3"/>
        <w:numPr>
          <w:ilvl w:val="0"/>
          <w:numId w:val="11"/>
        </w:numPr>
        <w:tabs>
          <w:tab w:val="left" w:pos="569"/>
        </w:tabs>
        <w:spacing w:before="1"/>
        <w:ind w:left="569" w:hanging="425"/>
      </w:pPr>
      <w:r>
        <w:t>OBRIGAÇÕES</w:t>
      </w:r>
      <w:r>
        <w:rPr>
          <w:spacing w:val="-8"/>
        </w:rPr>
        <w:t xml:space="preserve"> </w:t>
      </w:r>
      <w:r>
        <w:t>SOCIAIS</w:t>
      </w:r>
      <w:r>
        <w:rPr>
          <w:spacing w:val="-5"/>
        </w:rPr>
        <w:t xml:space="preserve"> </w:t>
      </w:r>
      <w:r>
        <w:t>E</w:t>
      </w:r>
      <w:r>
        <w:rPr>
          <w:spacing w:val="-6"/>
        </w:rPr>
        <w:t xml:space="preserve"> </w:t>
      </w:r>
      <w:r>
        <w:rPr>
          <w:spacing w:val="-2"/>
        </w:rPr>
        <w:t>TRABALHISTAS</w:t>
      </w:r>
    </w:p>
    <w:p w14:paraId="1C0BCAEF" w14:textId="77777777" w:rsidR="006857A9" w:rsidRDefault="006857A9">
      <w:pPr>
        <w:pStyle w:val="Corpodetexto"/>
        <w:rPr>
          <w:rFonts w:ascii="Arial"/>
          <w:b/>
        </w:rPr>
      </w:pPr>
    </w:p>
    <w:p w14:paraId="0B74E4CE" w14:textId="77777777" w:rsidR="006857A9" w:rsidRDefault="00606FBE">
      <w:pPr>
        <w:pStyle w:val="Corpodetexto"/>
        <w:ind w:left="144" w:right="423"/>
        <w:jc w:val="both"/>
      </w:pPr>
      <w:r>
        <w:t xml:space="preserve">Os pagamentos das obrigações sociais e trabalhistas, tais como férias, 13º salário e os respectivos encargos incidentes (INSS e FGTS), são reconhecidos mensalmente no resultado obedecendo-se o regime de </w:t>
      </w:r>
      <w:r>
        <w:rPr>
          <w:spacing w:val="-2"/>
        </w:rPr>
        <w:t>competência:</w:t>
      </w:r>
    </w:p>
    <w:p w14:paraId="1E7A6C3C" w14:textId="77777777" w:rsidR="006857A9" w:rsidRDefault="006857A9">
      <w:pPr>
        <w:pStyle w:val="Corpodetexto"/>
        <w:spacing w:before="9"/>
      </w:pPr>
    </w:p>
    <w:p w14:paraId="5996F284" w14:textId="77777777" w:rsidR="006857A9" w:rsidRDefault="00606FBE">
      <w:pPr>
        <w:tabs>
          <w:tab w:val="left" w:pos="6241"/>
          <w:tab w:val="left" w:pos="7167"/>
          <w:tab w:val="left" w:pos="8997"/>
        </w:tabs>
        <w:spacing w:after="25"/>
        <w:ind w:left="213"/>
        <w:jc w:val="both"/>
        <w:rPr>
          <w:rFonts w:ascii="Arial" w:hAnsi="Arial"/>
          <w:b/>
          <w:sz w:val="20"/>
        </w:rPr>
      </w:pPr>
      <w:r>
        <w:rPr>
          <w:rFonts w:ascii="Arial" w:hAnsi="Arial"/>
          <w:b/>
          <w:spacing w:val="13"/>
          <w:sz w:val="20"/>
          <w:u w:val="single"/>
        </w:rPr>
        <w:t xml:space="preserve"> </w:t>
      </w:r>
      <w:r>
        <w:rPr>
          <w:rFonts w:ascii="Arial" w:hAnsi="Arial"/>
          <w:b/>
          <w:spacing w:val="-2"/>
          <w:sz w:val="20"/>
          <w:u w:val="single"/>
        </w:rPr>
        <w:t>Descrição</w:t>
      </w:r>
      <w:r>
        <w:rPr>
          <w:rFonts w:ascii="Arial" w:hAnsi="Arial"/>
          <w:b/>
          <w:sz w:val="20"/>
          <w:u w:val="single"/>
        </w:rPr>
        <w:tab/>
      </w:r>
      <w:r>
        <w:rPr>
          <w:rFonts w:ascii="Arial" w:hAnsi="Arial"/>
          <w:b/>
          <w:spacing w:val="112"/>
          <w:sz w:val="20"/>
        </w:rPr>
        <w:t xml:space="preserve"> </w:t>
      </w:r>
      <w:r>
        <w:rPr>
          <w:rFonts w:ascii="Arial" w:hAnsi="Arial"/>
          <w:b/>
          <w:sz w:val="20"/>
          <w:u w:val="single"/>
        </w:rPr>
        <w:tab/>
      </w:r>
      <w:r>
        <w:rPr>
          <w:rFonts w:ascii="Arial" w:hAnsi="Arial"/>
          <w:b/>
          <w:spacing w:val="-2"/>
          <w:sz w:val="20"/>
          <w:u w:val="single"/>
        </w:rPr>
        <w:t>30/06/2026</w:t>
      </w:r>
      <w:r>
        <w:rPr>
          <w:rFonts w:ascii="Arial" w:hAnsi="Arial"/>
          <w:b/>
          <w:sz w:val="20"/>
          <w:u w:val="single"/>
        </w:rPr>
        <w:tab/>
      </w:r>
      <w:r>
        <w:rPr>
          <w:rFonts w:ascii="Arial" w:hAnsi="Arial"/>
          <w:b/>
          <w:spacing w:val="-2"/>
          <w:sz w:val="20"/>
          <w:u w:val="single"/>
        </w:rPr>
        <w:t>31/12/2025</w:t>
      </w:r>
      <w:r>
        <w:rPr>
          <w:rFonts w:ascii="Arial" w:hAnsi="Arial"/>
          <w:b/>
          <w:spacing w:val="40"/>
          <w:sz w:val="20"/>
          <w:u w:val="single"/>
        </w:rPr>
        <w:t xml:space="preserve"> </w:t>
      </w:r>
    </w:p>
    <w:tbl>
      <w:tblPr>
        <w:tblStyle w:val="TableNormal"/>
        <w:tblW w:w="0" w:type="auto"/>
        <w:tblInd w:w="137" w:type="dxa"/>
        <w:tblLayout w:type="fixed"/>
        <w:tblLook w:val="01E0" w:firstRow="1" w:lastRow="1" w:firstColumn="1" w:lastColumn="1" w:noHBand="0" w:noVBand="0"/>
      </w:tblPr>
      <w:tblGrid>
        <w:gridCol w:w="4786"/>
        <w:gridCol w:w="3862"/>
        <w:gridCol w:w="1336"/>
      </w:tblGrid>
      <w:tr w:rsidR="006857A9" w14:paraId="29BE12AD" w14:textId="77777777">
        <w:trPr>
          <w:trHeight w:val="252"/>
        </w:trPr>
        <w:tc>
          <w:tcPr>
            <w:tcW w:w="4786" w:type="dxa"/>
            <w:tcBorders>
              <w:bottom w:val="dotted" w:sz="4" w:space="0" w:color="000000"/>
            </w:tcBorders>
          </w:tcPr>
          <w:p w14:paraId="0EE29F0D" w14:textId="77777777" w:rsidR="006857A9" w:rsidRDefault="00606FBE">
            <w:pPr>
              <w:pStyle w:val="TableParagraph"/>
              <w:spacing w:before="7" w:line="225" w:lineRule="exact"/>
              <w:ind w:left="153"/>
              <w:rPr>
                <w:sz w:val="20"/>
              </w:rPr>
            </w:pPr>
            <w:r>
              <w:rPr>
                <w:sz w:val="20"/>
              </w:rPr>
              <w:t>Salários</w:t>
            </w:r>
            <w:r>
              <w:rPr>
                <w:spacing w:val="-6"/>
                <w:sz w:val="20"/>
              </w:rPr>
              <w:t xml:space="preserve"> </w:t>
            </w:r>
            <w:r>
              <w:rPr>
                <w:sz w:val="20"/>
              </w:rPr>
              <w:t>a</w:t>
            </w:r>
            <w:r>
              <w:rPr>
                <w:spacing w:val="-8"/>
                <w:sz w:val="20"/>
              </w:rPr>
              <w:t xml:space="preserve"> </w:t>
            </w:r>
            <w:r>
              <w:rPr>
                <w:spacing w:val="-2"/>
                <w:sz w:val="20"/>
              </w:rPr>
              <w:t>pagar</w:t>
            </w:r>
          </w:p>
        </w:tc>
        <w:tc>
          <w:tcPr>
            <w:tcW w:w="3862" w:type="dxa"/>
            <w:tcBorders>
              <w:bottom w:val="dotted" w:sz="4" w:space="0" w:color="000000"/>
            </w:tcBorders>
          </w:tcPr>
          <w:p w14:paraId="26FC7B2F" w14:textId="77777777" w:rsidR="006857A9" w:rsidRDefault="00606FBE">
            <w:pPr>
              <w:pStyle w:val="TableParagraph"/>
              <w:spacing w:line="223" w:lineRule="exact"/>
              <w:ind w:right="606"/>
              <w:jc w:val="right"/>
              <w:rPr>
                <w:sz w:val="20"/>
              </w:rPr>
            </w:pPr>
            <w:r>
              <w:rPr>
                <w:spacing w:val="-2"/>
                <w:sz w:val="20"/>
              </w:rPr>
              <w:t>7.311</w:t>
            </w:r>
          </w:p>
        </w:tc>
        <w:tc>
          <w:tcPr>
            <w:tcW w:w="1336" w:type="dxa"/>
            <w:tcBorders>
              <w:bottom w:val="dotted" w:sz="4" w:space="0" w:color="000000"/>
            </w:tcBorders>
          </w:tcPr>
          <w:p w14:paraId="3F0E7C29" w14:textId="77777777" w:rsidR="006857A9" w:rsidRDefault="00606FBE">
            <w:pPr>
              <w:pStyle w:val="TableParagraph"/>
              <w:spacing w:line="223" w:lineRule="exact"/>
              <w:ind w:right="115"/>
              <w:jc w:val="right"/>
              <w:rPr>
                <w:sz w:val="20"/>
              </w:rPr>
            </w:pPr>
            <w:r>
              <w:rPr>
                <w:spacing w:val="-2"/>
                <w:sz w:val="20"/>
              </w:rPr>
              <w:t>6.920</w:t>
            </w:r>
          </w:p>
        </w:tc>
      </w:tr>
      <w:tr w:rsidR="006857A9" w14:paraId="3EE8C32B" w14:textId="77777777">
        <w:trPr>
          <w:trHeight w:val="256"/>
        </w:trPr>
        <w:tc>
          <w:tcPr>
            <w:tcW w:w="4786" w:type="dxa"/>
            <w:tcBorders>
              <w:top w:val="dotted" w:sz="4" w:space="0" w:color="000000"/>
              <w:bottom w:val="dotted" w:sz="4" w:space="0" w:color="000000"/>
            </w:tcBorders>
          </w:tcPr>
          <w:p w14:paraId="7BDF5242" w14:textId="77777777" w:rsidR="006857A9" w:rsidRDefault="00606FBE">
            <w:pPr>
              <w:pStyle w:val="TableParagraph"/>
              <w:spacing w:before="11" w:line="225" w:lineRule="exact"/>
              <w:ind w:left="153"/>
              <w:rPr>
                <w:sz w:val="20"/>
              </w:rPr>
            </w:pPr>
            <w:r>
              <w:rPr>
                <w:sz w:val="20"/>
              </w:rPr>
              <w:t>13°</w:t>
            </w:r>
            <w:r>
              <w:rPr>
                <w:spacing w:val="-6"/>
                <w:sz w:val="20"/>
              </w:rPr>
              <w:t xml:space="preserve"> </w:t>
            </w:r>
            <w:r>
              <w:rPr>
                <w:sz w:val="20"/>
              </w:rPr>
              <w:t>salário</w:t>
            </w:r>
            <w:r>
              <w:rPr>
                <w:spacing w:val="-4"/>
                <w:sz w:val="20"/>
              </w:rPr>
              <w:t xml:space="preserve"> </w:t>
            </w:r>
            <w:r>
              <w:rPr>
                <w:sz w:val="20"/>
              </w:rPr>
              <w:t>e</w:t>
            </w:r>
            <w:r>
              <w:rPr>
                <w:spacing w:val="-4"/>
                <w:sz w:val="20"/>
              </w:rPr>
              <w:t xml:space="preserve"> </w:t>
            </w:r>
            <w:r>
              <w:rPr>
                <w:spacing w:val="-2"/>
                <w:sz w:val="20"/>
              </w:rPr>
              <w:t>encargos</w:t>
            </w:r>
          </w:p>
        </w:tc>
        <w:tc>
          <w:tcPr>
            <w:tcW w:w="3862" w:type="dxa"/>
            <w:tcBorders>
              <w:top w:val="dotted" w:sz="4" w:space="0" w:color="000000"/>
              <w:bottom w:val="dotted" w:sz="4" w:space="0" w:color="000000"/>
            </w:tcBorders>
          </w:tcPr>
          <w:p w14:paraId="41639EE5" w14:textId="77777777" w:rsidR="006857A9" w:rsidRDefault="00606FBE">
            <w:pPr>
              <w:pStyle w:val="TableParagraph"/>
              <w:spacing w:line="229" w:lineRule="exact"/>
              <w:ind w:right="609"/>
              <w:jc w:val="right"/>
              <w:rPr>
                <w:sz w:val="20"/>
              </w:rPr>
            </w:pPr>
            <w:r>
              <w:rPr>
                <w:spacing w:val="-2"/>
                <w:sz w:val="20"/>
              </w:rPr>
              <w:t>4.854</w:t>
            </w:r>
          </w:p>
        </w:tc>
        <w:tc>
          <w:tcPr>
            <w:tcW w:w="1336" w:type="dxa"/>
            <w:tcBorders>
              <w:top w:val="dotted" w:sz="4" w:space="0" w:color="000000"/>
              <w:bottom w:val="dotted" w:sz="4" w:space="0" w:color="000000"/>
            </w:tcBorders>
          </w:tcPr>
          <w:p w14:paraId="25D386D8" w14:textId="77777777" w:rsidR="006857A9" w:rsidRDefault="00606FBE">
            <w:pPr>
              <w:pStyle w:val="TableParagraph"/>
              <w:spacing w:line="229" w:lineRule="exact"/>
              <w:ind w:right="114"/>
              <w:jc w:val="right"/>
              <w:rPr>
                <w:sz w:val="20"/>
              </w:rPr>
            </w:pPr>
            <w:r>
              <w:rPr>
                <w:sz w:val="20"/>
              </w:rPr>
              <w:t>-</w:t>
            </w:r>
          </w:p>
        </w:tc>
      </w:tr>
      <w:tr w:rsidR="006857A9" w14:paraId="65D7A520" w14:textId="77777777">
        <w:trPr>
          <w:trHeight w:val="258"/>
        </w:trPr>
        <w:tc>
          <w:tcPr>
            <w:tcW w:w="4786" w:type="dxa"/>
            <w:tcBorders>
              <w:top w:val="dotted" w:sz="4" w:space="0" w:color="000000"/>
              <w:bottom w:val="dotted" w:sz="4" w:space="0" w:color="000000"/>
            </w:tcBorders>
          </w:tcPr>
          <w:p w14:paraId="02941307" w14:textId="77777777" w:rsidR="006857A9" w:rsidRDefault="00606FBE">
            <w:pPr>
              <w:pStyle w:val="TableParagraph"/>
              <w:spacing w:before="14" w:line="225" w:lineRule="exact"/>
              <w:ind w:left="153"/>
              <w:rPr>
                <w:sz w:val="20"/>
              </w:rPr>
            </w:pPr>
            <w:r>
              <w:rPr>
                <w:sz w:val="20"/>
              </w:rPr>
              <w:t>Férias</w:t>
            </w:r>
            <w:r>
              <w:rPr>
                <w:spacing w:val="-6"/>
                <w:sz w:val="20"/>
              </w:rPr>
              <w:t xml:space="preserve"> </w:t>
            </w:r>
            <w:r>
              <w:rPr>
                <w:sz w:val="20"/>
              </w:rPr>
              <w:t>e</w:t>
            </w:r>
            <w:r>
              <w:rPr>
                <w:spacing w:val="-4"/>
                <w:sz w:val="20"/>
              </w:rPr>
              <w:t xml:space="preserve"> </w:t>
            </w:r>
            <w:r>
              <w:rPr>
                <w:spacing w:val="-2"/>
                <w:sz w:val="20"/>
              </w:rPr>
              <w:t>encargos</w:t>
            </w:r>
          </w:p>
        </w:tc>
        <w:tc>
          <w:tcPr>
            <w:tcW w:w="3862" w:type="dxa"/>
            <w:tcBorders>
              <w:top w:val="dotted" w:sz="4" w:space="0" w:color="000000"/>
              <w:bottom w:val="dotted" w:sz="4" w:space="0" w:color="000000"/>
            </w:tcBorders>
          </w:tcPr>
          <w:p w14:paraId="05AAB52F" w14:textId="77777777" w:rsidR="006857A9" w:rsidRDefault="00606FBE">
            <w:pPr>
              <w:pStyle w:val="TableParagraph"/>
              <w:spacing w:line="229" w:lineRule="exact"/>
              <w:ind w:right="608"/>
              <w:jc w:val="right"/>
              <w:rPr>
                <w:sz w:val="20"/>
              </w:rPr>
            </w:pPr>
            <w:r>
              <w:rPr>
                <w:spacing w:val="-2"/>
                <w:sz w:val="20"/>
              </w:rPr>
              <w:t>16.464</w:t>
            </w:r>
          </w:p>
        </w:tc>
        <w:tc>
          <w:tcPr>
            <w:tcW w:w="1336" w:type="dxa"/>
            <w:tcBorders>
              <w:top w:val="dotted" w:sz="4" w:space="0" w:color="000000"/>
              <w:bottom w:val="dotted" w:sz="4" w:space="0" w:color="000000"/>
            </w:tcBorders>
          </w:tcPr>
          <w:p w14:paraId="00F5840D" w14:textId="77777777" w:rsidR="006857A9" w:rsidRDefault="00606FBE">
            <w:pPr>
              <w:pStyle w:val="TableParagraph"/>
              <w:spacing w:line="229" w:lineRule="exact"/>
              <w:ind w:right="115"/>
              <w:jc w:val="right"/>
              <w:rPr>
                <w:sz w:val="20"/>
              </w:rPr>
            </w:pPr>
            <w:r>
              <w:rPr>
                <w:spacing w:val="-2"/>
                <w:sz w:val="20"/>
              </w:rPr>
              <w:t>14.593</w:t>
            </w:r>
          </w:p>
        </w:tc>
      </w:tr>
    </w:tbl>
    <w:p w14:paraId="1CE6B956" w14:textId="77777777" w:rsidR="006857A9" w:rsidRDefault="006857A9">
      <w:pPr>
        <w:pStyle w:val="TableParagraph"/>
        <w:spacing w:line="229" w:lineRule="exact"/>
        <w:jc w:val="right"/>
        <w:rPr>
          <w:sz w:val="20"/>
        </w:rPr>
        <w:sectPr w:rsidR="006857A9">
          <w:type w:val="continuous"/>
          <w:pgSz w:w="11910" w:h="16840"/>
          <w:pgMar w:top="1920" w:right="708" w:bottom="0" w:left="708" w:header="567" w:footer="293" w:gutter="0"/>
          <w:cols w:space="720"/>
        </w:sectPr>
      </w:pPr>
    </w:p>
    <w:p w14:paraId="5A60E830" w14:textId="77777777" w:rsidR="006857A9" w:rsidRDefault="006857A9">
      <w:pPr>
        <w:pStyle w:val="Corpodetexto"/>
        <w:spacing w:before="11"/>
        <w:rPr>
          <w:rFonts w:ascii="Arial"/>
          <w:b/>
          <w:sz w:val="2"/>
        </w:rPr>
      </w:pPr>
    </w:p>
    <w:tbl>
      <w:tblPr>
        <w:tblStyle w:val="TableNormal"/>
        <w:tblW w:w="0" w:type="auto"/>
        <w:tblInd w:w="137" w:type="dxa"/>
        <w:tblLayout w:type="fixed"/>
        <w:tblLook w:val="01E0" w:firstRow="1" w:lastRow="1" w:firstColumn="1" w:lastColumn="1" w:noHBand="0" w:noVBand="0"/>
      </w:tblPr>
      <w:tblGrid>
        <w:gridCol w:w="77"/>
        <w:gridCol w:w="6035"/>
        <w:gridCol w:w="161"/>
        <w:gridCol w:w="2374"/>
        <w:gridCol w:w="1304"/>
      </w:tblGrid>
      <w:tr w:rsidR="006857A9" w14:paraId="4E31A7E8" w14:textId="77777777">
        <w:trPr>
          <w:trHeight w:val="256"/>
        </w:trPr>
        <w:tc>
          <w:tcPr>
            <w:tcW w:w="77" w:type="dxa"/>
            <w:vMerge w:val="restart"/>
          </w:tcPr>
          <w:p w14:paraId="52B8725F" w14:textId="77777777" w:rsidR="006857A9" w:rsidRDefault="006857A9">
            <w:pPr>
              <w:pStyle w:val="TableParagraph"/>
              <w:rPr>
                <w:rFonts w:ascii="Times New Roman"/>
                <w:sz w:val="18"/>
              </w:rPr>
            </w:pPr>
          </w:p>
        </w:tc>
        <w:tc>
          <w:tcPr>
            <w:tcW w:w="6035" w:type="dxa"/>
            <w:tcBorders>
              <w:top w:val="dotted" w:sz="4" w:space="0" w:color="000000"/>
              <w:bottom w:val="dotted" w:sz="4" w:space="0" w:color="000000"/>
            </w:tcBorders>
          </w:tcPr>
          <w:p w14:paraId="090886CC" w14:textId="77777777" w:rsidR="006857A9" w:rsidRDefault="00606FBE">
            <w:pPr>
              <w:pStyle w:val="TableParagraph"/>
              <w:spacing w:before="11" w:line="225" w:lineRule="exact"/>
              <w:ind w:left="76"/>
              <w:rPr>
                <w:sz w:val="20"/>
              </w:rPr>
            </w:pPr>
            <w:r>
              <w:rPr>
                <w:sz w:val="20"/>
              </w:rPr>
              <w:t>INSS</w:t>
            </w:r>
            <w:r>
              <w:rPr>
                <w:spacing w:val="-4"/>
                <w:sz w:val="20"/>
              </w:rPr>
              <w:t xml:space="preserve"> </w:t>
            </w:r>
            <w:r>
              <w:rPr>
                <w:sz w:val="20"/>
              </w:rPr>
              <w:t>a</w:t>
            </w:r>
            <w:r>
              <w:rPr>
                <w:spacing w:val="-4"/>
                <w:sz w:val="20"/>
              </w:rPr>
              <w:t xml:space="preserve"> </w:t>
            </w:r>
            <w:r>
              <w:rPr>
                <w:spacing w:val="-2"/>
                <w:sz w:val="20"/>
              </w:rPr>
              <w:t>recolher</w:t>
            </w:r>
          </w:p>
        </w:tc>
        <w:tc>
          <w:tcPr>
            <w:tcW w:w="161" w:type="dxa"/>
            <w:tcBorders>
              <w:top w:val="dotted" w:sz="4" w:space="0" w:color="000000"/>
              <w:bottom w:val="dotted" w:sz="4" w:space="0" w:color="000000"/>
            </w:tcBorders>
          </w:tcPr>
          <w:p w14:paraId="2728033F" w14:textId="77777777" w:rsidR="006857A9" w:rsidRDefault="006857A9">
            <w:pPr>
              <w:pStyle w:val="TableParagraph"/>
              <w:rPr>
                <w:rFonts w:ascii="Times New Roman"/>
                <w:sz w:val="18"/>
              </w:rPr>
            </w:pPr>
          </w:p>
        </w:tc>
        <w:tc>
          <w:tcPr>
            <w:tcW w:w="2374" w:type="dxa"/>
            <w:tcBorders>
              <w:top w:val="dotted" w:sz="4" w:space="0" w:color="000000"/>
              <w:bottom w:val="dotted" w:sz="4" w:space="0" w:color="000000"/>
            </w:tcBorders>
          </w:tcPr>
          <w:p w14:paraId="45115823" w14:textId="77777777" w:rsidR="006857A9" w:rsidRDefault="00606FBE">
            <w:pPr>
              <w:pStyle w:val="TableParagraph"/>
              <w:spacing w:line="229" w:lineRule="exact"/>
              <w:ind w:right="608"/>
              <w:jc w:val="right"/>
              <w:rPr>
                <w:sz w:val="20"/>
              </w:rPr>
            </w:pPr>
            <w:r>
              <w:rPr>
                <w:spacing w:val="-2"/>
                <w:sz w:val="20"/>
              </w:rPr>
              <w:t>2.211</w:t>
            </w:r>
          </w:p>
        </w:tc>
        <w:tc>
          <w:tcPr>
            <w:tcW w:w="1304" w:type="dxa"/>
            <w:tcBorders>
              <w:top w:val="dotted" w:sz="4" w:space="0" w:color="000000"/>
              <w:bottom w:val="dotted" w:sz="4" w:space="0" w:color="000000"/>
            </w:tcBorders>
          </w:tcPr>
          <w:p w14:paraId="456EFECC" w14:textId="77777777" w:rsidR="006857A9" w:rsidRDefault="00606FBE">
            <w:pPr>
              <w:pStyle w:val="TableParagraph"/>
              <w:spacing w:line="229" w:lineRule="exact"/>
              <w:ind w:right="82"/>
              <w:jc w:val="right"/>
              <w:rPr>
                <w:sz w:val="20"/>
              </w:rPr>
            </w:pPr>
            <w:r>
              <w:rPr>
                <w:spacing w:val="-2"/>
                <w:sz w:val="20"/>
              </w:rPr>
              <w:t>2.681</w:t>
            </w:r>
          </w:p>
        </w:tc>
      </w:tr>
      <w:tr w:rsidR="006857A9" w14:paraId="59A54447" w14:textId="77777777">
        <w:trPr>
          <w:trHeight w:val="259"/>
        </w:trPr>
        <w:tc>
          <w:tcPr>
            <w:tcW w:w="77" w:type="dxa"/>
            <w:vMerge/>
            <w:tcBorders>
              <w:top w:val="nil"/>
            </w:tcBorders>
          </w:tcPr>
          <w:p w14:paraId="62035A47" w14:textId="77777777" w:rsidR="006857A9" w:rsidRDefault="006857A9">
            <w:pPr>
              <w:rPr>
                <w:sz w:val="2"/>
                <w:szCs w:val="2"/>
              </w:rPr>
            </w:pPr>
          </w:p>
        </w:tc>
        <w:tc>
          <w:tcPr>
            <w:tcW w:w="6035" w:type="dxa"/>
            <w:tcBorders>
              <w:top w:val="dotted" w:sz="4" w:space="0" w:color="000000"/>
              <w:bottom w:val="dotted" w:sz="4" w:space="0" w:color="000000"/>
            </w:tcBorders>
          </w:tcPr>
          <w:p w14:paraId="35AB3E52" w14:textId="77777777" w:rsidR="006857A9" w:rsidRDefault="00606FBE">
            <w:pPr>
              <w:pStyle w:val="TableParagraph"/>
              <w:spacing w:before="14" w:line="225" w:lineRule="exact"/>
              <w:ind w:left="76"/>
              <w:rPr>
                <w:sz w:val="20"/>
              </w:rPr>
            </w:pPr>
            <w:r>
              <w:rPr>
                <w:sz w:val="20"/>
              </w:rPr>
              <w:t>FGTS</w:t>
            </w:r>
            <w:r>
              <w:rPr>
                <w:spacing w:val="-5"/>
                <w:sz w:val="20"/>
              </w:rPr>
              <w:t xml:space="preserve"> </w:t>
            </w:r>
            <w:r>
              <w:rPr>
                <w:sz w:val="20"/>
              </w:rPr>
              <w:t>a</w:t>
            </w:r>
            <w:r>
              <w:rPr>
                <w:spacing w:val="-5"/>
                <w:sz w:val="20"/>
              </w:rPr>
              <w:t xml:space="preserve"> </w:t>
            </w:r>
            <w:r>
              <w:rPr>
                <w:spacing w:val="-4"/>
                <w:sz w:val="20"/>
              </w:rPr>
              <w:t>pagar</w:t>
            </w:r>
          </w:p>
        </w:tc>
        <w:tc>
          <w:tcPr>
            <w:tcW w:w="161" w:type="dxa"/>
            <w:tcBorders>
              <w:top w:val="dotted" w:sz="4" w:space="0" w:color="000000"/>
              <w:bottom w:val="dotted" w:sz="4" w:space="0" w:color="000000"/>
            </w:tcBorders>
          </w:tcPr>
          <w:p w14:paraId="0582922E" w14:textId="77777777" w:rsidR="006857A9" w:rsidRDefault="006857A9">
            <w:pPr>
              <w:pStyle w:val="TableParagraph"/>
              <w:rPr>
                <w:rFonts w:ascii="Times New Roman"/>
                <w:sz w:val="18"/>
              </w:rPr>
            </w:pPr>
          </w:p>
        </w:tc>
        <w:tc>
          <w:tcPr>
            <w:tcW w:w="2374" w:type="dxa"/>
            <w:tcBorders>
              <w:top w:val="dotted" w:sz="4" w:space="0" w:color="000000"/>
              <w:bottom w:val="dotted" w:sz="4" w:space="0" w:color="000000"/>
            </w:tcBorders>
          </w:tcPr>
          <w:p w14:paraId="7D2E9FA3" w14:textId="77777777" w:rsidR="006857A9" w:rsidRDefault="00606FBE">
            <w:pPr>
              <w:pStyle w:val="TableParagraph"/>
              <w:spacing w:line="229" w:lineRule="exact"/>
              <w:ind w:right="608"/>
              <w:jc w:val="right"/>
              <w:rPr>
                <w:sz w:val="20"/>
              </w:rPr>
            </w:pPr>
            <w:r>
              <w:rPr>
                <w:spacing w:val="-5"/>
                <w:sz w:val="20"/>
              </w:rPr>
              <w:t>841</w:t>
            </w:r>
          </w:p>
        </w:tc>
        <w:tc>
          <w:tcPr>
            <w:tcW w:w="1304" w:type="dxa"/>
            <w:tcBorders>
              <w:top w:val="dotted" w:sz="4" w:space="0" w:color="000000"/>
              <w:bottom w:val="dotted" w:sz="4" w:space="0" w:color="000000"/>
            </w:tcBorders>
          </w:tcPr>
          <w:p w14:paraId="00AF2183" w14:textId="77777777" w:rsidR="006857A9" w:rsidRDefault="00606FBE">
            <w:pPr>
              <w:pStyle w:val="TableParagraph"/>
              <w:spacing w:line="229" w:lineRule="exact"/>
              <w:ind w:right="83"/>
              <w:jc w:val="right"/>
              <w:rPr>
                <w:sz w:val="20"/>
              </w:rPr>
            </w:pPr>
            <w:r>
              <w:rPr>
                <w:spacing w:val="-5"/>
                <w:sz w:val="20"/>
              </w:rPr>
              <w:t>821</w:t>
            </w:r>
          </w:p>
        </w:tc>
      </w:tr>
      <w:tr w:rsidR="006857A9" w14:paraId="6DB176F1" w14:textId="77777777">
        <w:trPr>
          <w:trHeight w:val="258"/>
        </w:trPr>
        <w:tc>
          <w:tcPr>
            <w:tcW w:w="77" w:type="dxa"/>
            <w:vMerge/>
            <w:tcBorders>
              <w:top w:val="nil"/>
            </w:tcBorders>
          </w:tcPr>
          <w:p w14:paraId="34393FA5" w14:textId="77777777" w:rsidR="006857A9" w:rsidRDefault="006857A9">
            <w:pPr>
              <w:rPr>
                <w:sz w:val="2"/>
                <w:szCs w:val="2"/>
              </w:rPr>
            </w:pPr>
          </w:p>
        </w:tc>
        <w:tc>
          <w:tcPr>
            <w:tcW w:w="6035" w:type="dxa"/>
            <w:tcBorders>
              <w:top w:val="dotted" w:sz="4" w:space="0" w:color="000000"/>
              <w:bottom w:val="dotted" w:sz="4" w:space="0" w:color="000000"/>
            </w:tcBorders>
          </w:tcPr>
          <w:p w14:paraId="134B78CE" w14:textId="77777777" w:rsidR="006857A9" w:rsidRDefault="00606FBE">
            <w:pPr>
              <w:pStyle w:val="TableParagraph"/>
              <w:spacing w:before="14" w:line="225" w:lineRule="exact"/>
              <w:ind w:left="76"/>
              <w:rPr>
                <w:sz w:val="20"/>
              </w:rPr>
            </w:pPr>
            <w:r>
              <w:rPr>
                <w:sz w:val="20"/>
              </w:rPr>
              <w:t>Remuneração</w:t>
            </w:r>
            <w:r>
              <w:rPr>
                <w:spacing w:val="-9"/>
                <w:sz w:val="20"/>
              </w:rPr>
              <w:t xml:space="preserve"> </w:t>
            </w:r>
            <w:r>
              <w:rPr>
                <w:sz w:val="20"/>
              </w:rPr>
              <w:t>Variável</w:t>
            </w:r>
            <w:r>
              <w:rPr>
                <w:spacing w:val="-11"/>
                <w:sz w:val="20"/>
              </w:rPr>
              <w:t xml:space="preserve"> </w:t>
            </w:r>
            <w:r>
              <w:rPr>
                <w:sz w:val="20"/>
              </w:rPr>
              <w:t>dos</w:t>
            </w:r>
            <w:r>
              <w:rPr>
                <w:spacing w:val="-10"/>
                <w:sz w:val="20"/>
              </w:rPr>
              <w:t xml:space="preserve"> </w:t>
            </w:r>
            <w:r>
              <w:rPr>
                <w:spacing w:val="-2"/>
                <w:sz w:val="20"/>
              </w:rPr>
              <w:t>Administradores</w:t>
            </w:r>
          </w:p>
        </w:tc>
        <w:tc>
          <w:tcPr>
            <w:tcW w:w="161" w:type="dxa"/>
            <w:tcBorders>
              <w:top w:val="dotted" w:sz="4" w:space="0" w:color="000000"/>
              <w:bottom w:val="dotted" w:sz="4" w:space="0" w:color="000000"/>
            </w:tcBorders>
          </w:tcPr>
          <w:p w14:paraId="516644D6" w14:textId="77777777" w:rsidR="006857A9" w:rsidRDefault="006857A9">
            <w:pPr>
              <w:pStyle w:val="TableParagraph"/>
              <w:rPr>
                <w:rFonts w:ascii="Times New Roman"/>
                <w:sz w:val="18"/>
              </w:rPr>
            </w:pPr>
          </w:p>
        </w:tc>
        <w:tc>
          <w:tcPr>
            <w:tcW w:w="2374" w:type="dxa"/>
            <w:tcBorders>
              <w:top w:val="dotted" w:sz="4" w:space="0" w:color="000000"/>
              <w:bottom w:val="dotted" w:sz="4" w:space="0" w:color="000000"/>
            </w:tcBorders>
          </w:tcPr>
          <w:p w14:paraId="5B6BA2F4" w14:textId="77777777" w:rsidR="006857A9" w:rsidRDefault="00606FBE">
            <w:pPr>
              <w:pStyle w:val="TableParagraph"/>
              <w:spacing w:line="229" w:lineRule="exact"/>
              <w:ind w:right="608"/>
              <w:jc w:val="right"/>
              <w:rPr>
                <w:sz w:val="20"/>
              </w:rPr>
            </w:pPr>
            <w:r>
              <w:rPr>
                <w:spacing w:val="-5"/>
                <w:sz w:val="20"/>
              </w:rPr>
              <w:t>204</w:t>
            </w:r>
          </w:p>
        </w:tc>
        <w:tc>
          <w:tcPr>
            <w:tcW w:w="1304" w:type="dxa"/>
            <w:tcBorders>
              <w:top w:val="dotted" w:sz="4" w:space="0" w:color="000000"/>
              <w:bottom w:val="dotted" w:sz="4" w:space="0" w:color="000000"/>
            </w:tcBorders>
          </w:tcPr>
          <w:p w14:paraId="4B5742FB" w14:textId="77777777" w:rsidR="006857A9" w:rsidRDefault="00606FBE">
            <w:pPr>
              <w:pStyle w:val="TableParagraph"/>
              <w:spacing w:line="229" w:lineRule="exact"/>
              <w:ind w:right="81"/>
              <w:jc w:val="right"/>
              <w:rPr>
                <w:sz w:val="20"/>
              </w:rPr>
            </w:pPr>
            <w:r>
              <w:rPr>
                <w:sz w:val="20"/>
              </w:rPr>
              <w:t>-</w:t>
            </w:r>
          </w:p>
        </w:tc>
      </w:tr>
      <w:tr w:rsidR="006857A9" w14:paraId="10221568" w14:textId="77777777">
        <w:trPr>
          <w:trHeight w:val="256"/>
        </w:trPr>
        <w:tc>
          <w:tcPr>
            <w:tcW w:w="77" w:type="dxa"/>
            <w:vMerge/>
            <w:tcBorders>
              <w:top w:val="nil"/>
            </w:tcBorders>
          </w:tcPr>
          <w:p w14:paraId="4C2CDAA2" w14:textId="77777777" w:rsidR="006857A9" w:rsidRDefault="006857A9">
            <w:pPr>
              <w:rPr>
                <w:sz w:val="2"/>
                <w:szCs w:val="2"/>
              </w:rPr>
            </w:pPr>
          </w:p>
        </w:tc>
        <w:tc>
          <w:tcPr>
            <w:tcW w:w="6035" w:type="dxa"/>
            <w:tcBorders>
              <w:top w:val="dotted" w:sz="4" w:space="0" w:color="000000"/>
              <w:bottom w:val="single" w:sz="4" w:space="0" w:color="000000"/>
            </w:tcBorders>
          </w:tcPr>
          <w:p w14:paraId="6FCC6605" w14:textId="77777777" w:rsidR="006857A9" w:rsidRDefault="00606FBE">
            <w:pPr>
              <w:pStyle w:val="TableParagraph"/>
              <w:spacing w:before="11" w:line="225" w:lineRule="exact"/>
              <w:ind w:left="76"/>
              <w:rPr>
                <w:sz w:val="20"/>
              </w:rPr>
            </w:pPr>
            <w:r>
              <w:rPr>
                <w:spacing w:val="-2"/>
                <w:sz w:val="20"/>
              </w:rPr>
              <w:t>Mensalidade</w:t>
            </w:r>
            <w:r>
              <w:rPr>
                <w:spacing w:val="6"/>
                <w:sz w:val="20"/>
              </w:rPr>
              <w:t xml:space="preserve"> </w:t>
            </w:r>
            <w:r>
              <w:rPr>
                <w:spacing w:val="-4"/>
                <w:sz w:val="20"/>
              </w:rPr>
              <w:t>AEPE</w:t>
            </w:r>
          </w:p>
        </w:tc>
        <w:tc>
          <w:tcPr>
            <w:tcW w:w="161" w:type="dxa"/>
            <w:tcBorders>
              <w:top w:val="dotted" w:sz="4" w:space="0" w:color="000000"/>
            </w:tcBorders>
          </w:tcPr>
          <w:p w14:paraId="0F72C09C" w14:textId="77777777" w:rsidR="006857A9" w:rsidRDefault="006857A9">
            <w:pPr>
              <w:pStyle w:val="TableParagraph"/>
              <w:rPr>
                <w:rFonts w:ascii="Times New Roman"/>
                <w:sz w:val="18"/>
              </w:rPr>
            </w:pPr>
          </w:p>
        </w:tc>
        <w:tc>
          <w:tcPr>
            <w:tcW w:w="2374" w:type="dxa"/>
            <w:tcBorders>
              <w:top w:val="dotted" w:sz="4" w:space="0" w:color="000000"/>
              <w:bottom w:val="single" w:sz="4" w:space="0" w:color="000000"/>
            </w:tcBorders>
          </w:tcPr>
          <w:p w14:paraId="4053DEA3" w14:textId="77777777" w:rsidR="006857A9" w:rsidRDefault="00606FBE">
            <w:pPr>
              <w:pStyle w:val="TableParagraph"/>
              <w:spacing w:line="229" w:lineRule="exact"/>
              <w:ind w:right="608"/>
              <w:jc w:val="right"/>
              <w:rPr>
                <w:sz w:val="20"/>
              </w:rPr>
            </w:pPr>
            <w:r>
              <w:rPr>
                <w:spacing w:val="-5"/>
                <w:sz w:val="20"/>
              </w:rPr>
              <w:t>18</w:t>
            </w:r>
          </w:p>
        </w:tc>
        <w:tc>
          <w:tcPr>
            <w:tcW w:w="1304" w:type="dxa"/>
            <w:tcBorders>
              <w:top w:val="dotted" w:sz="4" w:space="0" w:color="000000"/>
              <w:bottom w:val="single" w:sz="4" w:space="0" w:color="000000"/>
            </w:tcBorders>
          </w:tcPr>
          <w:p w14:paraId="6C90F55E" w14:textId="77777777" w:rsidR="006857A9" w:rsidRDefault="00606FBE">
            <w:pPr>
              <w:pStyle w:val="TableParagraph"/>
              <w:spacing w:line="229" w:lineRule="exact"/>
              <w:ind w:right="81"/>
              <w:jc w:val="right"/>
              <w:rPr>
                <w:sz w:val="20"/>
              </w:rPr>
            </w:pPr>
            <w:r>
              <w:rPr>
                <w:sz w:val="20"/>
              </w:rPr>
              <w:t>-</w:t>
            </w:r>
          </w:p>
        </w:tc>
      </w:tr>
      <w:tr w:rsidR="006857A9" w14:paraId="142D2EEE" w14:textId="77777777">
        <w:trPr>
          <w:trHeight w:val="258"/>
        </w:trPr>
        <w:tc>
          <w:tcPr>
            <w:tcW w:w="77" w:type="dxa"/>
          </w:tcPr>
          <w:p w14:paraId="069BECCF" w14:textId="77777777" w:rsidR="006857A9" w:rsidRDefault="006857A9">
            <w:pPr>
              <w:pStyle w:val="TableParagraph"/>
              <w:rPr>
                <w:rFonts w:ascii="Times New Roman"/>
                <w:sz w:val="18"/>
              </w:rPr>
            </w:pPr>
          </w:p>
        </w:tc>
        <w:tc>
          <w:tcPr>
            <w:tcW w:w="6035" w:type="dxa"/>
            <w:tcBorders>
              <w:top w:val="single" w:sz="4" w:space="0" w:color="000000"/>
              <w:bottom w:val="single" w:sz="8" w:space="0" w:color="000000"/>
            </w:tcBorders>
          </w:tcPr>
          <w:p w14:paraId="26D87341" w14:textId="77777777" w:rsidR="006857A9" w:rsidRDefault="00606FBE">
            <w:pPr>
              <w:pStyle w:val="TableParagraph"/>
              <w:spacing w:before="14" w:line="225" w:lineRule="exact"/>
              <w:ind w:left="76"/>
              <w:rPr>
                <w:rFonts w:ascii="Arial"/>
                <w:b/>
                <w:sz w:val="20"/>
              </w:rPr>
            </w:pPr>
            <w:r>
              <w:rPr>
                <w:rFonts w:ascii="Arial"/>
                <w:b/>
                <w:spacing w:val="-2"/>
                <w:sz w:val="20"/>
              </w:rPr>
              <w:t>Total</w:t>
            </w:r>
          </w:p>
        </w:tc>
        <w:tc>
          <w:tcPr>
            <w:tcW w:w="161" w:type="dxa"/>
          </w:tcPr>
          <w:p w14:paraId="58CA44FA" w14:textId="77777777" w:rsidR="006857A9" w:rsidRDefault="006857A9">
            <w:pPr>
              <w:pStyle w:val="TableParagraph"/>
              <w:rPr>
                <w:rFonts w:ascii="Times New Roman"/>
                <w:sz w:val="18"/>
              </w:rPr>
            </w:pPr>
          </w:p>
        </w:tc>
        <w:tc>
          <w:tcPr>
            <w:tcW w:w="2374" w:type="dxa"/>
            <w:tcBorders>
              <w:top w:val="single" w:sz="4" w:space="0" w:color="000000"/>
              <w:bottom w:val="single" w:sz="8" w:space="0" w:color="000000"/>
            </w:tcBorders>
          </w:tcPr>
          <w:p w14:paraId="62C505C8" w14:textId="77777777" w:rsidR="006857A9" w:rsidRDefault="00606FBE">
            <w:pPr>
              <w:pStyle w:val="TableParagraph"/>
              <w:spacing w:before="14" w:line="225" w:lineRule="exact"/>
              <w:ind w:right="608"/>
              <w:jc w:val="right"/>
              <w:rPr>
                <w:rFonts w:ascii="Arial"/>
                <w:b/>
                <w:sz w:val="20"/>
              </w:rPr>
            </w:pPr>
            <w:r>
              <w:rPr>
                <w:rFonts w:ascii="Arial"/>
                <w:b/>
                <w:spacing w:val="-2"/>
                <w:sz w:val="20"/>
              </w:rPr>
              <w:t>31.903</w:t>
            </w:r>
          </w:p>
        </w:tc>
        <w:tc>
          <w:tcPr>
            <w:tcW w:w="1304" w:type="dxa"/>
            <w:tcBorders>
              <w:top w:val="single" w:sz="4" w:space="0" w:color="000000"/>
              <w:bottom w:val="single" w:sz="8" w:space="0" w:color="000000"/>
            </w:tcBorders>
          </w:tcPr>
          <w:p w14:paraId="3B7BB721" w14:textId="77777777" w:rsidR="006857A9" w:rsidRDefault="00606FBE">
            <w:pPr>
              <w:pStyle w:val="TableParagraph"/>
              <w:spacing w:before="14" w:line="225" w:lineRule="exact"/>
              <w:ind w:right="82"/>
              <w:jc w:val="right"/>
              <w:rPr>
                <w:rFonts w:ascii="Arial"/>
                <w:b/>
                <w:sz w:val="20"/>
              </w:rPr>
            </w:pPr>
            <w:r>
              <w:rPr>
                <w:rFonts w:ascii="Arial"/>
                <w:b/>
                <w:spacing w:val="-2"/>
                <w:sz w:val="20"/>
              </w:rPr>
              <w:t>25.015</w:t>
            </w:r>
          </w:p>
        </w:tc>
      </w:tr>
    </w:tbl>
    <w:p w14:paraId="246E0DF2" w14:textId="77777777" w:rsidR="006857A9" w:rsidRDefault="006857A9">
      <w:pPr>
        <w:pStyle w:val="Corpodetexto"/>
        <w:rPr>
          <w:rFonts w:ascii="Arial"/>
          <w:b/>
        </w:rPr>
      </w:pPr>
    </w:p>
    <w:p w14:paraId="2D19BA35" w14:textId="77777777" w:rsidR="006857A9" w:rsidRDefault="006857A9">
      <w:pPr>
        <w:pStyle w:val="Corpodetexto"/>
        <w:spacing w:before="88"/>
        <w:rPr>
          <w:rFonts w:ascii="Arial"/>
          <w:b/>
        </w:rPr>
      </w:pPr>
    </w:p>
    <w:p w14:paraId="4F094D0F" w14:textId="77777777" w:rsidR="006857A9" w:rsidRDefault="00606FBE">
      <w:pPr>
        <w:pStyle w:val="Ttulo3"/>
        <w:numPr>
          <w:ilvl w:val="0"/>
          <w:numId w:val="11"/>
        </w:numPr>
        <w:tabs>
          <w:tab w:val="left" w:pos="475"/>
        </w:tabs>
        <w:spacing w:before="1"/>
        <w:ind w:left="475" w:hanging="331"/>
      </w:pPr>
      <w:r>
        <w:t>PROVISÕES</w:t>
      </w:r>
      <w:r>
        <w:rPr>
          <w:spacing w:val="-9"/>
        </w:rPr>
        <w:t xml:space="preserve"> </w:t>
      </w:r>
      <w:r>
        <w:t>PARA</w:t>
      </w:r>
      <w:r>
        <w:rPr>
          <w:spacing w:val="-8"/>
        </w:rPr>
        <w:t xml:space="preserve"> </w:t>
      </w:r>
      <w:r>
        <w:rPr>
          <w:spacing w:val="-2"/>
        </w:rPr>
        <w:t>CONTINGÊNCIAS</w:t>
      </w:r>
    </w:p>
    <w:p w14:paraId="32DE0F11" w14:textId="77777777" w:rsidR="006857A9" w:rsidRDefault="006857A9">
      <w:pPr>
        <w:pStyle w:val="Corpodetexto"/>
        <w:rPr>
          <w:rFonts w:ascii="Arial"/>
          <w:b/>
        </w:rPr>
      </w:pPr>
    </w:p>
    <w:p w14:paraId="0BF4D81F" w14:textId="77777777" w:rsidR="006857A9" w:rsidRDefault="00606FBE">
      <w:pPr>
        <w:pStyle w:val="Corpodetexto"/>
        <w:ind w:left="144" w:right="422"/>
        <w:jc w:val="both"/>
      </w:pPr>
      <w:r>
        <w:t>A EPE é parte em processos judiciais e administrativos de natureza cível, trabalhista, tributária e ambiental. A administração,</w:t>
      </w:r>
      <w:r>
        <w:rPr>
          <w:spacing w:val="-14"/>
        </w:rPr>
        <w:t xml:space="preserve"> </w:t>
      </w:r>
      <w:r>
        <w:t>com</w:t>
      </w:r>
      <w:r>
        <w:rPr>
          <w:spacing w:val="-14"/>
        </w:rPr>
        <w:t xml:space="preserve"> </w:t>
      </w:r>
      <w:r>
        <w:t>base</w:t>
      </w:r>
      <w:r>
        <w:rPr>
          <w:spacing w:val="-14"/>
        </w:rPr>
        <w:t xml:space="preserve"> </w:t>
      </w:r>
      <w:r>
        <w:t>em</w:t>
      </w:r>
      <w:r>
        <w:rPr>
          <w:spacing w:val="-14"/>
        </w:rPr>
        <w:t xml:space="preserve"> </w:t>
      </w:r>
      <w:r>
        <w:t>pareceres</w:t>
      </w:r>
      <w:r>
        <w:rPr>
          <w:spacing w:val="-14"/>
        </w:rPr>
        <w:t xml:space="preserve"> </w:t>
      </w:r>
      <w:r>
        <w:t>de</w:t>
      </w:r>
      <w:r>
        <w:rPr>
          <w:spacing w:val="-14"/>
        </w:rPr>
        <w:t xml:space="preserve"> </w:t>
      </w:r>
      <w:r>
        <w:t>seus</w:t>
      </w:r>
      <w:r>
        <w:rPr>
          <w:spacing w:val="-13"/>
        </w:rPr>
        <w:t xml:space="preserve"> </w:t>
      </w:r>
      <w:r>
        <w:t>consultores</w:t>
      </w:r>
      <w:r>
        <w:rPr>
          <w:spacing w:val="-13"/>
        </w:rPr>
        <w:t xml:space="preserve"> </w:t>
      </w:r>
      <w:r>
        <w:t>jurídicos</w:t>
      </w:r>
      <w:r>
        <w:rPr>
          <w:spacing w:val="-14"/>
        </w:rPr>
        <w:t xml:space="preserve"> </w:t>
      </w:r>
      <w:r>
        <w:t>internos</w:t>
      </w:r>
      <w:r>
        <w:rPr>
          <w:spacing w:val="-14"/>
        </w:rPr>
        <w:t xml:space="preserve"> </w:t>
      </w:r>
      <w:r>
        <w:t>e</w:t>
      </w:r>
      <w:r>
        <w:rPr>
          <w:spacing w:val="-8"/>
        </w:rPr>
        <w:t xml:space="preserve"> </w:t>
      </w:r>
      <w:r>
        <w:t>externos</w:t>
      </w:r>
      <w:r>
        <w:rPr>
          <w:spacing w:val="-14"/>
        </w:rPr>
        <w:t xml:space="preserve"> </w:t>
      </w:r>
      <w:r>
        <w:t>e</w:t>
      </w:r>
      <w:r>
        <w:rPr>
          <w:spacing w:val="-14"/>
        </w:rPr>
        <w:t xml:space="preserve"> </w:t>
      </w:r>
      <w:r>
        <w:t>consultores</w:t>
      </w:r>
      <w:r>
        <w:rPr>
          <w:spacing w:val="-13"/>
        </w:rPr>
        <w:t xml:space="preserve"> </w:t>
      </w:r>
      <w:r>
        <w:t>tributários externos, provisiona integralmente os processos cujo risco de perda seja classificado como provável.</w:t>
      </w:r>
    </w:p>
    <w:p w14:paraId="4B13C1AD" w14:textId="77777777" w:rsidR="006857A9" w:rsidRDefault="00606FBE">
      <w:pPr>
        <w:pStyle w:val="Corpodetexto"/>
        <w:spacing w:before="230"/>
        <w:ind w:left="144"/>
        <w:jc w:val="both"/>
      </w:pPr>
      <w:r>
        <w:t>As</w:t>
      </w:r>
      <w:r>
        <w:rPr>
          <w:spacing w:val="-7"/>
        </w:rPr>
        <w:t xml:space="preserve"> </w:t>
      </w:r>
      <w:r>
        <w:t>ações</w:t>
      </w:r>
      <w:r>
        <w:rPr>
          <w:spacing w:val="-7"/>
        </w:rPr>
        <w:t xml:space="preserve"> </w:t>
      </w:r>
      <w:r>
        <w:t>judiciais</w:t>
      </w:r>
      <w:r>
        <w:rPr>
          <w:spacing w:val="-6"/>
        </w:rPr>
        <w:t xml:space="preserve"> </w:t>
      </w:r>
      <w:r>
        <w:t>existentes</w:t>
      </w:r>
      <w:r>
        <w:rPr>
          <w:spacing w:val="-7"/>
        </w:rPr>
        <w:t xml:space="preserve"> </w:t>
      </w:r>
      <w:r>
        <w:t>na</w:t>
      </w:r>
      <w:r>
        <w:rPr>
          <w:spacing w:val="-8"/>
        </w:rPr>
        <w:t xml:space="preserve"> </w:t>
      </w:r>
      <w:r>
        <w:t>EPE</w:t>
      </w:r>
      <w:r>
        <w:rPr>
          <w:spacing w:val="-6"/>
        </w:rPr>
        <w:t xml:space="preserve"> </w:t>
      </w:r>
      <w:r>
        <w:t>estão</w:t>
      </w:r>
      <w:r>
        <w:rPr>
          <w:spacing w:val="-6"/>
        </w:rPr>
        <w:t xml:space="preserve"> </w:t>
      </w:r>
      <w:r>
        <w:t>assim</w:t>
      </w:r>
      <w:r>
        <w:rPr>
          <w:spacing w:val="-6"/>
        </w:rPr>
        <w:t xml:space="preserve"> </w:t>
      </w:r>
      <w:r>
        <w:rPr>
          <w:spacing w:val="-2"/>
        </w:rPr>
        <w:t>apresentadas:</w:t>
      </w:r>
    </w:p>
    <w:p w14:paraId="4FF9EE53" w14:textId="77777777" w:rsidR="006857A9" w:rsidRDefault="006857A9">
      <w:pPr>
        <w:pStyle w:val="Corpodetexto"/>
      </w:pPr>
    </w:p>
    <w:p w14:paraId="4238D63F" w14:textId="77777777" w:rsidR="006857A9" w:rsidRDefault="006857A9">
      <w:pPr>
        <w:pStyle w:val="Corpodetexto"/>
        <w:spacing w:before="1"/>
      </w:pPr>
    </w:p>
    <w:p w14:paraId="197FFE8A" w14:textId="77777777" w:rsidR="006857A9" w:rsidRDefault="00606FBE">
      <w:pPr>
        <w:pStyle w:val="Ttulo3"/>
        <w:numPr>
          <w:ilvl w:val="0"/>
          <w:numId w:val="6"/>
        </w:numPr>
        <w:tabs>
          <w:tab w:val="left" w:pos="503"/>
        </w:tabs>
        <w:ind w:left="503" w:hanging="359"/>
      </w:pPr>
      <w:r>
        <w:t>AÇÕES</w:t>
      </w:r>
      <w:r>
        <w:rPr>
          <w:spacing w:val="-5"/>
        </w:rPr>
        <w:t xml:space="preserve"> </w:t>
      </w:r>
      <w:r>
        <w:t>COM</w:t>
      </w:r>
      <w:r>
        <w:rPr>
          <w:spacing w:val="-7"/>
        </w:rPr>
        <w:t xml:space="preserve"> </w:t>
      </w:r>
      <w:r>
        <w:t>RISCO</w:t>
      </w:r>
      <w:r>
        <w:rPr>
          <w:spacing w:val="-5"/>
        </w:rPr>
        <w:t xml:space="preserve"> </w:t>
      </w:r>
      <w:r>
        <w:t>DE</w:t>
      </w:r>
      <w:r>
        <w:rPr>
          <w:spacing w:val="-5"/>
        </w:rPr>
        <w:t xml:space="preserve"> </w:t>
      </w:r>
      <w:r>
        <w:t>PERDA</w:t>
      </w:r>
      <w:r>
        <w:rPr>
          <w:spacing w:val="-3"/>
        </w:rPr>
        <w:t xml:space="preserve"> </w:t>
      </w:r>
      <w:r>
        <w:rPr>
          <w:spacing w:val="-2"/>
        </w:rPr>
        <w:t>PROVÁVEL</w:t>
      </w:r>
    </w:p>
    <w:p w14:paraId="5E54AAD4" w14:textId="77777777" w:rsidR="006857A9" w:rsidRDefault="00606FBE">
      <w:pPr>
        <w:pStyle w:val="Corpodetexto"/>
        <w:spacing w:before="229"/>
        <w:ind w:left="144" w:right="426"/>
        <w:jc w:val="both"/>
      </w:pPr>
      <w:r>
        <w:t>O valor provisionado leva em consideração o valor estimado da possível condenação da EPE ao pagamento à terceiros</w:t>
      </w:r>
      <w:r>
        <w:rPr>
          <w:spacing w:val="-3"/>
        </w:rPr>
        <w:t xml:space="preserve"> </w:t>
      </w:r>
      <w:r>
        <w:t>de</w:t>
      </w:r>
      <w:r>
        <w:rPr>
          <w:spacing w:val="-4"/>
        </w:rPr>
        <w:t xml:space="preserve"> </w:t>
      </w:r>
      <w:r>
        <w:t>valores</w:t>
      </w:r>
      <w:r>
        <w:rPr>
          <w:spacing w:val="-2"/>
        </w:rPr>
        <w:t xml:space="preserve"> </w:t>
      </w:r>
      <w:r>
        <w:t>conforme</w:t>
      </w:r>
      <w:r>
        <w:rPr>
          <w:spacing w:val="-4"/>
        </w:rPr>
        <w:t xml:space="preserve"> </w:t>
      </w:r>
      <w:r>
        <w:t>estágio</w:t>
      </w:r>
      <w:r>
        <w:rPr>
          <w:spacing w:val="-4"/>
        </w:rPr>
        <w:t xml:space="preserve"> </w:t>
      </w:r>
      <w:r>
        <w:t>do</w:t>
      </w:r>
      <w:r>
        <w:rPr>
          <w:spacing w:val="-4"/>
        </w:rPr>
        <w:t xml:space="preserve"> </w:t>
      </w:r>
      <w:r>
        <w:t>processo,</w:t>
      </w:r>
      <w:r>
        <w:rPr>
          <w:spacing w:val="-4"/>
        </w:rPr>
        <w:t xml:space="preserve"> </w:t>
      </w:r>
      <w:r>
        <w:t>ou</w:t>
      </w:r>
      <w:r>
        <w:rPr>
          <w:spacing w:val="-4"/>
        </w:rPr>
        <w:t xml:space="preserve"> </w:t>
      </w:r>
      <w:r>
        <w:t>seja, não</w:t>
      </w:r>
      <w:r>
        <w:rPr>
          <w:spacing w:val="-2"/>
        </w:rPr>
        <w:t xml:space="preserve"> </w:t>
      </w:r>
      <w:r>
        <w:t>leva</w:t>
      </w:r>
      <w:r>
        <w:rPr>
          <w:spacing w:val="-2"/>
        </w:rPr>
        <w:t xml:space="preserve"> </w:t>
      </w:r>
      <w:r>
        <w:t>em</w:t>
      </w:r>
      <w:r>
        <w:rPr>
          <w:spacing w:val="-4"/>
        </w:rPr>
        <w:t xml:space="preserve"> </w:t>
      </w:r>
      <w:r>
        <w:t>consideração</w:t>
      </w:r>
      <w:r>
        <w:rPr>
          <w:spacing w:val="-3"/>
        </w:rPr>
        <w:t xml:space="preserve"> </w:t>
      </w:r>
      <w:r>
        <w:t>necessariamente</w:t>
      </w:r>
      <w:r>
        <w:rPr>
          <w:spacing w:val="-4"/>
        </w:rPr>
        <w:t xml:space="preserve"> </w:t>
      </w:r>
      <w:r>
        <w:t>o valor da causa, podendo desta divergir.</w:t>
      </w:r>
    </w:p>
    <w:p w14:paraId="712A77C8" w14:textId="77777777" w:rsidR="006857A9" w:rsidRDefault="006857A9">
      <w:pPr>
        <w:pStyle w:val="Corpodetexto"/>
        <w:spacing w:before="1"/>
      </w:pPr>
    </w:p>
    <w:p w14:paraId="05421BA9" w14:textId="77777777" w:rsidR="006857A9" w:rsidRDefault="00606FBE">
      <w:pPr>
        <w:pStyle w:val="Corpodetexto"/>
        <w:spacing w:before="1"/>
        <w:ind w:left="144" w:right="429"/>
        <w:jc w:val="both"/>
      </w:pPr>
      <w:r>
        <w:t>A decisão de provisionar considera a fase processual das ações judiciais e da própria natureza das demandas (tributária e trabalhista). Em regra, solicita-se o provisionamento considerando a expectativa da execução do valor devido pela EPE.</w:t>
      </w:r>
    </w:p>
    <w:p w14:paraId="542BDA5D" w14:textId="77777777" w:rsidR="006857A9" w:rsidRDefault="00606FBE">
      <w:pPr>
        <w:pStyle w:val="Corpodetexto"/>
        <w:spacing w:before="229"/>
        <w:ind w:left="144" w:right="420"/>
        <w:jc w:val="both"/>
      </w:pPr>
      <w:r>
        <w:t>Até</w:t>
      </w:r>
      <w:r>
        <w:rPr>
          <w:spacing w:val="-11"/>
        </w:rPr>
        <w:t xml:space="preserve"> </w:t>
      </w:r>
      <w:r>
        <w:t>junho</w:t>
      </w:r>
      <w:r>
        <w:rPr>
          <w:spacing w:val="-9"/>
        </w:rPr>
        <w:t xml:space="preserve"> </w:t>
      </w:r>
      <w:r>
        <w:t>de</w:t>
      </w:r>
      <w:r>
        <w:rPr>
          <w:spacing w:val="-11"/>
        </w:rPr>
        <w:t xml:space="preserve"> </w:t>
      </w:r>
      <w:r>
        <w:t>2026</w:t>
      </w:r>
      <w:r>
        <w:rPr>
          <w:spacing w:val="-10"/>
        </w:rPr>
        <w:t xml:space="preserve"> </w:t>
      </w:r>
      <w:r>
        <w:t>o</w:t>
      </w:r>
      <w:r>
        <w:rPr>
          <w:spacing w:val="-10"/>
        </w:rPr>
        <w:t xml:space="preserve"> </w:t>
      </w:r>
      <w:r>
        <w:t>valor</w:t>
      </w:r>
      <w:r>
        <w:rPr>
          <w:spacing w:val="-9"/>
        </w:rPr>
        <w:t xml:space="preserve"> </w:t>
      </w:r>
      <w:r>
        <w:t>total</w:t>
      </w:r>
      <w:r>
        <w:rPr>
          <w:spacing w:val="-12"/>
        </w:rPr>
        <w:t xml:space="preserve"> </w:t>
      </w:r>
      <w:r>
        <w:t>de</w:t>
      </w:r>
      <w:r>
        <w:rPr>
          <w:spacing w:val="-8"/>
        </w:rPr>
        <w:t xml:space="preserve"> </w:t>
      </w:r>
      <w:r>
        <w:t>provisão</w:t>
      </w:r>
      <w:r>
        <w:rPr>
          <w:spacing w:val="-11"/>
        </w:rPr>
        <w:t xml:space="preserve"> </w:t>
      </w:r>
      <w:r>
        <w:t>de</w:t>
      </w:r>
      <w:r>
        <w:rPr>
          <w:spacing w:val="-10"/>
        </w:rPr>
        <w:t xml:space="preserve"> </w:t>
      </w:r>
      <w:r>
        <w:t>contingência</w:t>
      </w:r>
      <w:r>
        <w:rPr>
          <w:spacing w:val="-10"/>
        </w:rPr>
        <w:t xml:space="preserve"> </w:t>
      </w:r>
      <w:r>
        <w:t>com</w:t>
      </w:r>
      <w:r>
        <w:rPr>
          <w:spacing w:val="-11"/>
        </w:rPr>
        <w:t xml:space="preserve"> </w:t>
      </w:r>
      <w:r>
        <w:t>risco</w:t>
      </w:r>
      <w:r>
        <w:rPr>
          <w:spacing w:val="-10"/>
        </w:rPr>
        <w:t xml:space="preserve"> </w:t>
      </w:r>
      <w:r>
        <w:t>provável</w:t>
      </w:r>
      <w:r>
        <w:rPr>
          <w:spacing w:val="-11"/>
        </w:rPr>
        <w:t xml:space="preserve"> </w:t>
      </w:r>
      <w:r>
        <w:t>de</w:t>
      </w:r>
      <w:r>
        <w:rPr>
          <w:spacing w:val="-8"/>
        </w:rPr>
        <w:t xml:space="preserve"> </w:t>
      </w:r>
      <w:r>
        <w:t>perda</w:t>
      </w:r>
      <w:r>
        <w:rPr>
          <w:spacing w:val="-11"/>
        </w:rPr>
        <w:t xml:space="preserve"> </w:t>
      </w:r>
      <w:r>
        <w:t>é</w:t>
      </w:r>
      <w:r>
        <w:rPr>
          <w:spacing w:val="-10"/>
        </w:rPr>
        <w:t xml:space="preserve"> </w:t>
      </w:r>
      <w:r>
        <w:t>de</w:t>
      </w:r>
      <w:r>
        <w:rPr>
          <w:spacing w:val="-10"/>
        </w:rPr>
        <w:t xml:space="preserve"> </w:t>
      </w:r>
      <w:r>
        <w:t>R$</w:t>
      </w:r>
      <w:r>
        <w:rPr>
          <w:spacing w:val="-10"/>
        </w:rPr>
        <w:t xml:space="preserve"> </w:t>
      </w:r>
      <w:r>
        <w:t>9.750,</w:t>
      </w:r>
      <w:r>
        <w:rPr>
          <w:spacing w:val="-10"/>
        </w:rPr>
        <w:t xml:space="preserve"> </w:t>
      </w:r>
      <w:r>
        <w:t xml:space="preserve">conforme </w:t>
      </w:r>
      <w:r>
        <w:rPr>
          <w:spacing w:val="-2"/>
        </w:rPr>
        <w:t>abaixo:</w:t>
      </w:r>
    </w:p>
    <w:p w14:paraId="316515ED" w14:textId="77777777" w:rsidR="006857A9" w:rsidRDefault="006857A9">
      <w:pPr>
        <w:pStyle w:val="Corpodetexto"/>
        <w:spacing w:before="9"/>
        <w:rPr>
          <w:sz w:val="11"/>
        </w:rPr>
      </w:pPr>
    </w:p>
    <w:p w14:paraId="0E06ED68" w14:textId="77777777" w:rsidR="006857A9" w:rsidRDefault="006857A9">
      <w:pPr>
        <w:pStyle w:val="Corpodetexto"/>
        <w:rPr>
          <w:sz w:val="11"/>
        </w:rPr>
        <w:sectPr w:rsidR="006857A9">
          <w:pgSz w:w="11910" w:h="16840"/>
          <w:pgMar w:top="1240" w:right="708" w:bottom="480" w:left="708" w:header="567" w:footer="293" w:gutter="0"/>
          <w:cols w:space="720"/>
        </w:sectPr>
      </w:pPr>
    </w:p>
    <w:p w14:paraId="3ACE6D1F" w14:textId="77777777" w:rsidR="006857A9" w:rsidRDefault="00606FBE">
      <w:pPr>
        <w:tabs>
          <w:tab w:val="left" w:pos="2925"/>
          <w:tab w:val="left" w:pos="4292"/>
          <w:tab w:val="left" w:pos="5931"/>
          <w:tab w:val="left" w:pos="7220"/>
        </w:tabs>
        <w:spacing w:before="88" w:line="293" w:lineRule="exact"/>
        <w:ind w:left="941"/>
        <w:rPr>
          <w:rFonts w:ascii="Arial" w:hAnsi="Arial"/>
          <w:b/>
          <w:position w:val="12"/>
          <w:sz w:val="20"/>
        </w:rPr>
      </w:pPr>
      <w:r>
        <w:rPr>
          <w:rFonts w:ascii="Arial" w:hAnsi="Arial"/>
          <w:b/>
          <w:spacing w:val="-2"/>
          <w:sz w:val="20"/>
        </w:rPr>
        <w:t>Descrição</w:t>
      </w:r>
      <w:r>
        <w:rPr>
          <w:rFonts w:ascii="Arial" w:hAnsi="Arial"/>
          <w:b/>
          <w:sz w:val="20"/>
        </w:rPr>
        <w:tab/>
      </w:r>
      <w:r>
        <w:rPr>
          <w:rFonts w:ascii="Arial" w:hAnsi="Arial"/>
          <w:b/>
          <w:spacing w:val="-2"/>
          <w:sz w:val="20"/>
        </w:rPr>
        <w:t>31/12/2025</w:t>
      </w:r>
      <w:r>
        <w:rPr>
          <w:rFonts w:ascii="Arial" w:hAnsi="Arial"/>
          <w:b/>
          <w:sz w:val="20"/>
        </w:rPr>
        <w:tab/>
      </w:r>
      <w:r>
        <w:rPr>
          <w:rFonts w:ascii="Arial" w:hAnsi="Arial"/>
          <w:b/>
          <w:spacing w:val="-2"/>
          <w:sz w:val="20"/>
        </w:rPr>
        <w:t>Atualizações</w:t>
      </w:r>
      <w:r>
        <w:rPr>
          <w:rFonts w:ascii="Arial" w:hAnsi="Arial"/>
          <w:b/>
          <w:sz w:val="20"/>
        </w:rPr>
        <w:tab/>
      </w:r>
      <w:r>
        <w:rPr>
          <w:rFonts w:ascii="Arial" w:hAnsi="Arial"/>
          <w:b/>
          <w:spacing w:val="-2"/>
          <w:sz w:val="20"/>
        </w:rPr>
        <w:t>Adições</w:t>
      </w:r>
      <w:r>
        <w:rPr>
          <w:rFonts w:ascii="Arial" w:hAnsi="Arial"/>
          <w:b/>
          <w:sz w:val="20"/>
        </w:rPr>
        <w:tab/>
      </w:r>
      <w:r>
        <w:rPr>
          <w:rFonts w:ascii="Arial" w:hAnsi="Arial"/>
          <w:b/>
          <w:spacing w:val="-2"/>
          <w:position w:val="12"/>
          <w:sz w:val="20"/>
        </w:rPr>
        <w:t>Reversões</w:t>
      </w:r>
      <w:r>
        <w:rPr>
          <w:rFonts w:ascii="Arial" w:hAnsi="Arial"/>
          <w:b/>
          <w:spacing w:val="3"/>
          <w:position w:val="12"/>
          <w:sz w:val="20"/>
        </w:rPr>
        <w:t xml:space="preserve"> </w:t>
      </w:r>
      <w:r>
        <w:rPr>
          <w:rFonts w:ascii="Arial" w:hAnsi="Arial"/>
          <w:b/>
          <w:spacing w:val="-10"/>
          <w:position w:val="12"/>
          <w:sz w:val="20"/>
        </w:rPr>
        <w:t>e</w:t>
      </w:r>
    </w:p>
    <w:p w14:paraId="1C3D1CE6" w14:textId="77777777" w:rsidR="006857A9" w:rsidRDefault="00606FBE">
      <w:pPr>
        <w:spacing w:line="173" w:lineRule="exact"/>
        <w:ind w:right="265"/>
        <w:jc w:val="right"/>
        <w:rPr>
          <w:rFonts w:ascii="Arial"/>
          <w:b/>
          <w:sz w:val="20"/>
        </w:rPr>
      </w:pPr>
      <w:r>
        <w:rPr>
          <w:rFonts w:ascii="Arial"/>
          <w:b/>
          <w:spacing w:val="-2"/>
          <w:sz w:val="20"/>
        </w:rPr>
        <w:t>Baixas</w:t>
      </w:r>
    </w:p>
    <w:p w14:paraId="6F8A66D6" w14:textId="77777777" w:rsidR="006857A9" w:rsidRDefault="00606FBE">
      <w:pPr>
        <w:spacing w:before="208"/>
        <w:ind w:left="432"/>
        <w:rPr>
          <w:rFonts w:ascii="Arial"/>
          <w:b/>
          <w:sz w:val="20"/>
        </w:rPr>
      </w:pPr>
      <w:r>
        <w:br w:type="column"/>
      </w:r>
      <w:r>
        <w:rPr>
          <w:rFonts w:ascii="Arial"/>
          <w:b/>
          <w:spacing w:val="-2"/>
          <w:sz w:val="20"/>
        </w:rPr>
        <w:t>30/06/2026</w:t>
      </w:r>
    </w:p>
    <w:p w14:paraId="2B98244B" w14:textId="77777777" w:rsidR="006857A9" w:rsidRDefault="006857A9">
      <w:pPr>
        <w:rPr>
          <w:rFonts w:ascii="Arial"/>
          <w:b/>
          <w:sz w:val="20"/>
        </w:rPr>
        <w:sectPr w:rsidR="006857A9">
          <w:type w:val="continuous"/>
          <w:pgSz w:w="11910" w:h="16840"/>
          <w:pgMar w:top="1920" w:right="708" w:bottom="0" w:left="708" w:header="567" w:footer="293" w:gutter="0"/>
          <w:cols w:num="2" w:space="720" w:equalWidth="0">
            <w:col w:w="8398" w:space="40"/>
            <w:col w:w="2056"/>
          </w:cols>
        </w:sectPr>
      </w:pPr>
    </w:p>
    <w:tbl>
      <w:tblPr>
        <w:tblStyle w:val="TableNormal"/>
        <w:tblW w:w="0" w:type="auto"/>
        <w:tblInd w:w="13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2259"/>
        <w:gridCol w:w="2278"/>
        <w:gridCol w:w="1544"/>
        <w:gridCol w:w="1213"/>
        <w:gridCol w:w="1627"/>
        <w:gridCol w:w="1067"/>
      </w:tblGrid>
      <w:tr w:rsidR="006857A9" w14:paraId="1A34B828" w14:textId="77777777">
        <w:trPr>
          <w:trHeight w:val="230"/>
        </w:trPr>
        <w:tc>
          <w:tcPr>
            <w:tcW w:w="2259" w:type="dxa"/>
            <w:tcBorders>
              <w:left w:val="nil"/>
              <w:bottom w:val="dashSmallGap" w:sz="4" w:space="0" w:color="000000"/>
              <w:right w:val="nil"/>
            </w:tcBorders>
          </w:tcPr>
          <w:p w14:paraId="06B5112A" w14:textId="77777777" w:rsidR="006857A9" w:rsidRDefault="00606FBE">
            <w:pPr>
              <w:pStyle w:val="TableParagraph"/>
              <w:spacing w:line="210" w:lineRule="exact"/>
              <w:ind w:left="83"/>
              <w:rPr>
                <w:sz w:val="20"/>
              </w:rPr>
            </w:pPr>
            <w:r>
              <w:rPr>
                <w:spacing w:val="-2"/>
                <w:sz w:val="20"/>
              </w:rPr>
              <w:t>Trabalhistas</w:t>
            </w:r>
          </w:p>
        </w:tc>
        <w:tc>
          <w:tcPr>
            <w:tcW w:w="2278" w:type="dxa"/>
            <w:tcBorders>
              <w:left w:val="nil"/>
              <w:bottom w:val="dashSmallGap" w:sz="4" w:space="0" w:color="000000"/>
              <w:right w:val="nil"/>
            </w:tcBorders>
          </w:tcPr>
          <w:p w14:paraId="6B602969" w14:textId="77777777" w:rsidR="006857A9" w:rsidRDefault="00606FBE">
            <w:pPr>
              <w:pStyle w:val="TableParagraph"/>
              <w:spacing w:line="210" w:lineRule="exact"/>
              <w:ind w:right="576"/>
              <w:jc w:val="right"/>
              <w:rPr>
                <w:sz w:val="20"/>
              </w:rPr>
            </w:pPr>
            <w:r>
              <w:rPr>
                <w:spacing w:val="-2"/>
                <w:sz w:val="20"/>
              </w:rPr>
              <w:t>4.385</w:t>
            </w:r>
          </w:p>
        </w:tc>
        <w:tc>
          <w:tcPr>
            <w:tcW w:w="1544" w:type="dxa"/>
            <w:tcBorders>
              <w:left w:val="nil"/>
              <w:bottom w:val="dashSmallGap" w:sz="4" w:space="0" w:color="000000"/>
              <w:right w:val="nil"/>
            </w:tcBorders>
          </w:tcPr>
          <w:p w14:paraId="632180FA" w14:textId="77777777" w:rsidR="006857A9" w:rsidRDefault="00606FBE">
            <w:pPr>
              <w:pStyle w:val="TableParagraph"/>
              <w:spacing w:line="210" w:lineRule="exact"/>
              <w:ind w:right="54"/>
              <w:jc w:val="center"/>
              <w:rPr>
                <w:sz w:val="20"/>
              </w:rPr>
            </w:pPr>
            <w:r>
              <w:rPr>
                <w:spacing w:val="-5"/>
                <w:sz w:val="20"/>
              </w:rPr>
              <w:t>270</w:t>
            </w:r>
          </w:p>
        </w:tc>
        <w:tc>
          <w:tcPr>
            <w:tcW w:w="1213" w:type="dxa"/>
            <w:tcBorders>
              <w:left w:val="nil"/>
              <w:bottom w:val="dashSmallGap" w:sz="4" w:space="0" w:color="000000"/>
              <w:right w:val="nil"/>
            </w:tcBorders>
          </w:tcPr>
          <w:p w14:paraId="175DDCF3" w14:textId="77777777" w:rsidR="006857A9" w:rsidRDefault="00606FBE">
            <w:pPr>
              <w:pStyle w:val="TableParagraph"/>
              <w:spacing w:line="210" w:lineRule="exact"/>
              <w:ind w:right="497"/>
              <w:jc w:val="right"/>
              <w:rPr>
                <w:sz w:val="20"/>
              </w:rPr>
            </w:pPr>
            <w:r>
              <w:rPr>
                <w:sz w:val="20"/>
              </w:rPr>
              <w:t>-</w:t>
            </w:r>
          </w:p>
        </w:tc>
        <w:tc>
          <w:tcPr>
            <w:tcW w:w="1627" w:type="dxa"/>
            <w:tcBorders>
              <w:left w:val="nil"/>
              <w:bottom w:val="dashSmallGap" w:sz="4" w:space="0" w:color="000000"/>
              <w:right w:val="nil"/>
            </w:tcBorders>
          </w:tcPr>
          <w:p w14:paraId="06F21FDC" w14:textId="77777777" w:rsidR="006857A9" w:rsidRDefault="00606FBE">
            <w:pPr>
              <w:pStyle w:val="TableParagraph"/>
              <w:spacing w:line="210" w:lineRule="exact"/>
              <w:ind w:right="494"/>
              <w:jc w:val="right"/>
              <w:rPr>
                <w:sz w:val="20"/>
              </w:rPr>
            </w:pPr>
            <w:r>
              <w:rPr>
                <w:spacing w:val="-4"/>
                <w:sz w:val="20"/>
              </w:rPr>
              <w:t>(77)</w:t>
            </w:r>
          </w:p>
        </w:tc>
        <w:tc>
          <w:tcPr>
            <w:tcW w:w="1067" w:type="dxa"/>
            <w:tcBorders>
              <w:left w:val="nil"/>
              <w:bottom w:val="dashSmallGap" w:sz="4" w:space="0" w:color="000000"/>
              <w:right w:val="nil"/>
            </w:tcBorders>
          </w:tcPr>
          <w:p w14:paraId="11BCFCA3" w14:textId="77777777" w:rsidR="006857A9" w:rsidRDefault="00606FBE">
            <w:pPr>
              <w:pStyle w:val="TableParagraph"/>
              <w:spacing w:line="210" w:lineRule="exact"/>
              <w:ind w:right="71"/>
              <w:jc w:val="right"/>
              <w:rPr>
                <w:sz w:val="20"/>
              </w:rPr>
            </w:pPr>
            <w:r>
              <w:rPr>
                <w:spacing w:val="-2"/>
                <w:sz w:val="20"/>
              </w:rPr>
              <w:t>4.578</w:t>
            </w:r>
          </w:p>
        </w:tc>
      </w:tr>
      <w:tr w:rsidR="006857A9" w14:paraId="1B1DFB56" w14:textId="77777777">
        <w:trPr>
          <w:trHeight w:val="229"/>
        </w:trPr>
        <w:tc>
          <w:tcPr>
            <w:tcW w:w="2259" w:type="dxa"/>
            <w:tcBorders>
              <w:top w:val="dashSmallGap" w:sz="4" w:space="0" w:color="000000"/>
              <w:left w:val="nil"/>
              <w:right w:val="nil"/>
            </w:tcBorders>
          </w:tcPr>
          <w:p w14:paraId="7389A02F" w14:textId="77777777" w:rsidR="006857A9" w:rsidRDefault="00606FBE">
            <w:pPr>
              <w:pStyle w:val="TableParagraph"/>
              <w:spacing w:line="210" w:lineRule="exact"/>
              <w:ind w:left="83"/>
              <w:rPr>
                <w:sz w:val="20"/>
              </w:rPr>
            </w:pPr>
            <w:r>
              <w:rPr>
                <w:spacing w:val="-2"/>
                <w:sz w:val="20"/>
              </w:rPr>
              <w:t>Tributárias</w:t>
            </w:r>
          </w:p>
        </w:tc>
        <w:tc>
          <w:tcPr>
            <w:tcW w:w="2278" w:type="dxa"/>
            <w:tcBorders>
              <w:top w:val="dashSmallGap" w:sz="4" w:space="0" w:color="000000"/>
              <w:left w:val="nil"/>
              <w:right w:val="nil"/>
            </w:tcBorders>
          </w:tcPr>
          <w:p w14:paraId="01D31A1F" w14:textId="77777777" w:rsidR="006857A9" w:rsidRDefault="00606FBE">
            <w:pPr>
              <w:pStyle w:val="TableParagraph"/>
              <w:spacing w:line="210" w:lineRule="exact"/>
              <w:ind w:right="576"/>
              <w:jc w:val="right"/>
              <w:rPr>
                <w:sz w:val="20"/>
              </w:rPr>
            </w:pPr>
            <w:r>
              <w:rPr>
                <w:spacing w:val="-2"/>
                <w:sz w:val="20"/>
              </w:rPr>
              <w:t>8.063</w:t>
            </w:r>
          </w:p>
        </w:tc>
        <w:tc>
          <w:tcPr>
            <w:tcW w:w="1544" w:type="dxa"/>
            <w:tcBorders>
              <w:top w:val="dashSmallGap" w:sz="4" w:space="0" w:color="000000"/>
              <w:left w:val="nil"/>
              <w:right w:val="nil"/>
            </w:tcBorders>
          </w:tcPr>
          <w:p w14:paraId="1A9DD23C" w14:textId="77777777" w:rsidR="006857A9" w:rsidRDefault="00606FBE">
            <w:pPr>
              <w:pStyle w:val="TableParagraph"/>
              <w:spacing w:line="210" w:lineRule="exact"/>
              <w:ind w:right="54"/>
              <w:jc w:val="center"/>
              <w:rPr>
                <w:sz w:val="20"/>
              </w:rPr>
            </w:pPr>
            <w:r>
              <w:rPr>
                <w:spacing w:val="-5"/>
                <w:sz w:val="20"/>
              </w:rPr>
              <w:t>144</w:t>
            </w:r>
          </w:p>
        </w:tc>
        <w:tc>
          <w:tcPr>
            <w:tcW w:w="1213" w:type="dxa"/>
            <w:tcBorders>
              <w:top w:val="dashSmallGap" w:sz="4" w:space="0" w:color="000000"/>
              <w:left w:val="nil"/>
              <w:right w:val="nil"/>
            </w:tcBorders>
          </w:tcPr>
          <w:p w14:paraId="3396F967" w14:textId="77777777" w:rsidR="006857A9" w:rsidRDefault="00606FBE">
            <w:pPr>
              <w:pStyle w:val="TableParagraph"/>
              <w:spacing w:line="210" w:lineRule="exact"/>
              <w:ind w:right="497"/>
              <w:jc w:val="right"/>
              <w:rPr>
                <w:sz w:val="20"/>
              </w:rPr>
            </w:pPr>
            <w:r>
              <w:rPr>
                <w:sz w:val="20"/>
              </w:rPr>
              <w:t>-</w:t>
            </w:r>
          </w:p>
        </w:tc>
        <w:tc>
          <w:tcPr>
            <w:tcW w:w="1627" w:type="dxa"/>
            <w:tcBorders>
              <w:top w:val="dashSmallGap" w:sz="4" w:space="0" w:color="000000"/>
              <w:left w:val="nil"/>
              <w:right w:val="nil"/>
            </w:tcBorders>
          </w:tcPr>
          <w:p w14:paraId="41EAB856" w14:textId="77777777" w:rsidR="006857A9" w:rsidRDefault="00606FBE">
            <w:pPr>
              <w:pStyle w:val="TableParagraph"/>
              <w:spacing w:line="210" w:lineRule="exact"/>
              <w:ind w:right="497"/>
              <w:jc w:val="right"/>
              <w:rPr>
                <w:sz w:val="20"/>
              </w:rPr>
            </w:pPr>
            <w:r>
              <w:rPr>
                <w:spacing w:val="-2"/>
                <w:sz w:val="20"/>
              </w:rPr>
              <w:t>(3.035)</w:t>
            </w:r>
          </w:p>
        </w:tc>
        <w:tc>
          <w:tcPr>
            <w:tcW w:w="1067" w:type="dxa"/>
            <w:tcBorders>
              <w:top w:val="dashSmallGap" w:sz="4" w:space="0" w:color="000000"/>
              <w:left w:val="nil"/>
              <w:right w:val="nil"/>
            </w:tcBorders>
          </w:tcPr>
          <w:p w14:paraId="64AEA5DD" w14:textId="77777777" w:rsidR="006857A9" w:rsidRDefault="00606FBE">
            <w:pPr>
              <w:pStyle w:val="TableParagraph"/>
              <w:spacing w:line="210" w:lineRule="exact"/>
              <w:ind w:right="71"/>
              <w:jc w:val="right"/>
              <w:rPr>
                <w:sz w:val="20"/>
              </w:rPr>
            </w:pPr>
            <w:r>
              <w:rPr>
                <w:spacing w:val="-2"/>
                <w:sz w:val="20"/>
              </w:rPr>
              <w:t>5.172</w:t>
            </w:r>
          </w:p>
        </w:tc>
      </w:tr>
      <w:tr w:rsidR="006857A9" w14:paraId="44F519D8" w14:textId="77777777">
        <w:trPr>
          <w:trHeight w:val="230"/>
        </w:trPr>
        <w:tc>
          <w:tcPr>
            <w:tcW w:w="2259" w:type="dxa"/>
            <w:tcBorders>
              <w:left w:val="nil"/>
              <w:right w:val="nil"/>
            </w:tcBorders>
          </w:tcPr>
          <w:p w14:paraId="683FC2DE" w14:textId="77777777" w:rsidR="006857A9" w:rsidRDefault="00606FBE">
            <w:pPr>
              <w:pStyle w:val="TableParagraph"/>
              <w:spacing w:line="210" w:lineRule="exact"/>
              <w:ind w:left="139"/>
              <w:rPr>
                <w:rFonts w:ascii="Arial"/>
                <w:b/>
                <w:sz w:val="20"/>
              </w:rPr>
            </w:pPr>
            <w:r>
              <w:rPr>
                <w:rFonts w:ascii="Arial"/>
                <w:b/>
                <w:spacing w:val="-2"/>
                <w:sz w:val="20"/>
              </w:rPr>
              <w:t>Total</w:t>
            </w:r>
          </w:p>
        </w:tc>
        <w:tc>
          <w:tcPr>
            <w:tcW w:w="2278" w:type="dxa"/>
            <w:tcBorders>
              <w:left w:val="nil"/>
              <w:right w:val="nil"/>
            </w:tcBorders>
          </w:tcPr>
          <w:p w14:paraId="7123BA6D" w14:textId="77777777" w:rsidR="006857A9" w:rsidRDefault="00606FBE">
            <w:pPr>
              <w:pStyle w:val="TableParagraph"/>
              <w:spacing w:line="210" w:lineRule="exact"/>
              <w:ind w:right="576"/>
              <w:jc w:val="right"/>
              <w:rPr>
                <w:rFonts w:ascii="Arial"/>
                <w:b/>
                <w:sz w:val="20"/>
              </w:rPr>
            </w:pPr>
            <w:r>
              <w:rPr>
                <w:rFonts w:ascii="Arial"/>
                <w:b/>
                <w:spacing w:val="-2"/>
                <w:sz w:val="20"/>
              </w:rPr>
              <w:t>12.448</w:t>
            </w:r>
          </w:p>
        </w:tc>
        <w:tc>
          <w:tcPr>
            <w:tcW w:w="1544" w:type="dxa"/>
            <w:tcBorders>
              <w:left w:val="nil"/>
              <w:right w:val="nil"/>
            </w:tcBorders>
          </w:tcPr>
          <w:p w14:paraId="02B3EA80" w14:textId="77777777" w:rsidR="006857A9" w:rsidRDefault="00606FBE">
            <w:pPr>
              <w:pStyle w:val="TableParagraph"/>
              <w:spacing w:line="210" w:lineRule="exact"/>
              <w:ind w:right="54"/>
              <w:jc w:val="center"/>
              <w:rPr>
                <w:rFonts w:ascii="Arial"/>
                <w:b/>
                <w:sz w:val="20"/>
              </w:rPr>
            </w:pPr>
            <w:r>
              <w:rPr>
                <w:rFonts w:ascii="Arial"/>
                <w:b/>
                <w:spacing w:val="-5"/>
                <w:sz w:val="20"/>
              </w:rPr>
              <w:t>414</w:t>
            </w:r>
          </w:p>
        </w:tc>
        <w:tc>
          <w:tcPr>
            <w:tcW w:w="1213" w:type="dxa"/>
            <w:tcBorders>
              <w:left w:val="nil"/>
              <w:right w:val="nil"/>
            </w:tcBorders>
          </w:tcPr>
          <w:p w14:paraId="4B37F090" w14:textId="77777777" w:rsidR="006857A9" w:rsidRDefault="00606FBE">
            <w:pPr>
              <w:pStyle w:val="TableParagraph"/>
              <w:spacing w:line="210" w:lineRule="exact"/>
              <w:ind w:right="497"/>
              <w:jc w:val="right"/>
              <w:rPr>
                <w:rFonts w:ascii="Arial"/>
                <w:b/>
                <w:sz w:val="20"/>
              </w:rPr>
            </w:pPr>
            <w:r>
              <w:rPr>
                <w:rFonts w:ascii="Arial"/>
                <w:b/>
                <w:sz w:val="20"/>
              </w:rPr>
              <w:t>-</w:t>
            </w:r>
          </w:p>
        </w:tc>
        <w:tc>
          <w:tcPr>
            <w:tcW w:w="1627" w:type="dxa"/>
            <w:tcBorders>
              <w:left w:val="nil"/>
              <w:right w:val="nil"/>
            </w:tcBorders>
          </w:tcPr>
          <w:p w14:paraId="3C14A9C5" w14:textId="77777777" w:rsidR="006857A9" w:rsidRDefault="00606FBE">
            <w:pPr>
              <w:pStyle w:val="TableParagraph"/>
              <w:spacing w:line="210" w:lineRule="exact"/>
              <w:ind w:right="497"/>
              <w:jc w:val="right"/>
              <w:rPr>
                <w:rFonts w:ascii="Arial"/>
                <w:b/>
                <w:sz w:val="20"/>
              </w:rPr>
            </w:pPr>
            <w:r>
              <w:rPr>
                <w:rFonts w:ascii="Arial"/>
                <w:b/>
                <w:spacing w:val="-2"/>
                <w:sz w:val="20"/>
              </w:rPr>
              <w:t>(3.112)</w:t>
            </w:r>
          </w:p>
        </w:tc>
        <w:tc>
          <w:tcPr>
            <w:tcW w:w="1067" w:type="dxa"/>
            <w:tcBorders>
              <w:left w:val="nil"/>
              <w:right w:val="nil"/>
            </w:tcBorders>
          </w:tcPr>
          <w:p w14:paraId="7FC1B2CB" w14:textId="77777777" w:rsidR="006857A9" w:rsidRDefault="00606FBE">
            <w:pPr>
              <w:pStyle w:val="TableParagraph"/>
              <w:spacing w:line="210" w:lineRule="exact"/>
              <w:ind w:right="71"/>
              <w:jc w:val="right"/>
              <w:rPr>
                <w:rFonts w:ascii="Arial"/>
                <w:b/>
                <w:sz w:val="20"/>
              </w:rPr>
            </w:pPr>
            <w:r>
              <w:rPr>
                <w:rFonts w:ascii="Arial"/>
                <w:b/>
                <w:spacing w:val="-2"/>
                <w:sz w:val="20"/>
              </w:rPr>
              <w:t>9.750</w:t>
            </w:r>
          </w:p>
        </w:tc>
      </w:tr>
    </w:tbl>
    <w:p w14:paraId="09ED564E" w14:textId="77777777" w:rsidR="006857A9" w:rsidRDefault="006857A9">
      <w:pPr>
        <w:pStyle w:val="Corpodetexto"/>
        <w:spacing w:before="187"/>
        <w:rPr>
          <w:rFonts w:ascii="Arial"/>
          <w:b/>
        </w:rPr>
      </w:pPr>
    </w:p>
    <w:p w14:paraId="711491D9" w14:textId="77777777" w:rsidR="006857A9" w:rsidRDefault="00606FBE">
      <w:pPr>
        <w:ind w:left="144"/>
        <w:rPr>
          <w:rFonts w:ascii="Arial"/>
          <w:b/>
          <w:sz w:val="20"/>
        </w:rPr>
      </w:pPr>
      <w:r>
        <w:rPr>
          <w:rFonts w:ascii="Arial"/>
          <w:b/>
          <w:spacing w:val="-2"/>
          <w:sz w:val="20"/>
          <w:u w:val="single"/>
        </w:rPr>
        <w:t>Trabalhistas</w:t>
      </w:r>
    </w:p>
    <w:p w14:paraId="3D2C35C8" w14:textId="77777777" w:rsidR="006857A9" w:rsidRDefault="00606FBE">
      <w:pPr>
        <w:pStyle w:val="Corpodetexto"/>
        <w:spacing w:before="228"/>
        <w:ind w:left="144" w:right="424"/>
        <w:jc w:val="both"/>
      </w:pPr>
      <w:r>
        <w:t>A</w:t>
      </w:r>
      <w:r>
        <w:rPr>
          <w:spacing w:val="-4"/>
        </w:rPr>
        <w:t xml:space="preserve"> </w:t>
      </w:r>
      <w:r>
        <w:t>EPE</w:t>
      </w:r>
      <w:r>
        <w:rPr>
          <w:spacing w:val="-4"/>
        </w:rPr>
        <w:t xml:space="preserve"> </w:t>
      </w:r>
      <w:r>
        <w:t>é</w:t>
      </w:r>
      <w:r>
        <w:rPr>
          <w:spacing w:val="-2"/>
        </w:rPr>
        <w:t xml:space="preserve"> </w:t>
      </w:r>
      <w:r>
        <w:t>ré</w:t>
      </w:r>
      <w:r>
        <w:rPr>
          <w:spacing w:val="-4"/>
        </w:rPr>
        <w:t xml:space="preserve"> </w:t>
      </w:r>
      <w:r>
        <w:t>em</w:t>
      </w:r>
      <w:r>
        <w:rPr>
          <w:spacing w:val="-4"/>
        </w:rPr>
        <w:t xml:space="preserve"> </w:t>
      </w:r>
      <w:r>
        <w:t>reclamações</w:t>
      </w:r>
      <w:r>
        <w:rPr>
          <w:spacing w:val="-3"/>
        </w:rPr>
        <w:t xml:space="preserve"> </w:t>
      </w:r>
      <w:r>
        <w:t>trabalhistas,</w:t>
      </w:r>
      <w:r>
        <w:rPr>
          <w:spacing w:val="-2"/>
        </w:rPr>
        <w:t xml:space="preserve"> </w:t>
      </w:r>
      <w:r>
        <w:t>principalmente</w:t>
      </w:r>
      <w:r>
        <w:rPr>
          <w:spacing w:val="-5"/>
        </w:rPr>
        <w:t xml:space="preserve"> </w:t>
      </w:r>
      <w:r>
        <w:t>relacionadas à</w:t>
      </w:r>
      <w:r>
        <w:rPr>
          <w:spacing w:val="-2"/>
        </w:rPr>
        <w:t xml:space="preserve"> </w:t>
      </w:r>
      <w:r>
        <w:t>incorporação</w:t>
      </w:r>
      <w:r>
        <w:rPr>
          <w:spacing w:val="-5"/>
        </w:rPr>
        <w:t xml:space="preserve"> </w:t>
      </w:r>
      <w:r>
        <w:t>de</w:t>
      </w:r>
      <w:r>
        <w:rPr>
          <w:spacing w:val="-2"/>
        </w:rPr>
        <w:t xml:space="preserve"> </w:t>
      </w:r>
      <w:r>
        <w:t>gratificação</w:t>
      </w:r>
      <w:r>
        <w:rPr>
          <w:spacing w:val="-4"/>
        </w:rPr>
        <w:t xml:space="preserve"> </w:t>
      </w:r>
      <w:r>
        <w:t>de</w:t>
      </w:r>
      <w:r>
        <w:rPr>
          <w:spacing w:val="-4"/>
        </w:rPr>
        <w:t xml:space="preserve"> </w:t>
      </w:r>
      <w:r>
        <w:t>função, reintegração</w:t>
      </w:r>
      <w:r>
        <w:rPr>
          <w:spacing w:val="-6"/>
        </w:rPr>
        <w:t xml:space="preserve"> </w:t>
      </w:r>
      <w:r>
        <w:t>com</w:t>
      </w:r>
      <w:r>
        <w:rPr>
          <w:spacing w:val="-6"/>
        </w:rPr>
        <w:t xml:space="preserve"> </w:t>
      </w:r>
      <w:r>
        <w:t>pagamento</w:t>
      </w:r>
      <w:r>
        <w:rPr>
          <w:spacing w:val="-6"/>
        </w:rPr>
        <w:t xml:space="preserve"> </w:t>
      </w:r>
      <w:r>
        <w:t>de</w:t>
      </w:r>
      <w:r>
        <w:rPr>
          <w:spacing w:val="-6"/>
        </w:rPr>
        <w:t xml:space="preserve"> </w:t>
      </w:r>
      <w:r>
        <w:t>salários,</w:t>
      </w:r>
      <w:r>
        <w:rPr>
          <w:spacing w:val="-5"/>
        </w:rPr>
        <w:t xml:space="preserve"> </w:t>
      </w:r>
      <w:r>
        <w:t>danos</w:t>
      </w:r>
      <w:r>
        <w:rPr>
          <w:spacing w:val="-5"/>
        </w:rPr>
        <w:t xml:space="preserve"> </w:t>
      </w:r>
      <w:r>
        <w:t>morais e</w:t>
      </w:r>
      <w:r>
        <w:rPr>
          <w:spacing w:val="-6"/>
        </w:rPr>
        <w:t xml:space="preserve"> </w:t>
      </w:r>
      <w:r>
        <w:t>reversão</w:t>
      </w:r>
      <w:r>
        <w:rPr>
          <w:spacing w:val="-6"/>
        </w:rPr>
        <w:t xml:space="preserve"> </w:t>
      </w:r>
      <w:r>
        <w:t>de</w:t>
      </w:r>
      <w:r>
        <w:rPr>
          <w:spacing w:val="-6"/>
        </w:rPr>
        <w:t xml:space="preserve"> </w:t>
      </w:r>
      <w:r>
        <w:t>justa</w:t>
      </w:r>
      <w:r>
        <w:rPr>
          <w:spacing w:val="-4"/>
        </w:rPr>
        <w:t xml:space="preserve"> </w:t>
      </w:r>
      <w:r>
        <w:t>causa.</w:t>
      </w:r>
      <w:r>
        <w:rPr>
          <w:spacing w:val="-3"/>
        </w:rPr>
        <w:t xml:space="preserve"> </w:t>
      </w:r>
      <w:r>
        <w:t>A</w:t>
      </w:r>
      <w:r>
        <w:rPr>
          <w:spacing w:val="-6"/>
        </w:rPr>
        <w:t xml:space="preserve"> </w:t>
      </w:r>
      <w:r>
        <w:t>provisão</w:t>
      </w:r>
      <w:r>
        <w:rPr>
          <w:spacing w:val="-5"/>
        </w:rPr>
        <w:t xml:space="preserve"> </w:t>
      </w:r>
      <w:r>
        <w:t>é</w:t>
      </w:r>
      <w:r>
        <w:rPr>
          <w:spacing w:val="-4"/>
        </w:rPr>
        <w:t xml:space="preserve"> </w:t>
      </w:r>
      <w:r>
        <w:t>constituída</w:t>
      </w:r>
      <w:r>
        <w:rPr>
          <w:spacing w:val="-6"/>
        </w:rPr>
        <w:t xml:space="preserve"> </w:t>
      </w:r>
      <w:r>
        <w:t>com base nos pedidos do reclamante, nas decisões do Poder Judiciário, que pode indeferir parte dos pedidos do reclamante,</w:t>
      </w:r>
      <w:r>
        <w:rPr>
          <w:spacing w:val="-9"/>
        </w:rPr>
        <w:t xml:space="preserve"> </w:t>
      </w:r>
      <w:r>
        <w:t>e</w:t>
      </w:r>
      <w:r>
        <w:rPr>
          <w:spacing w:val="-9"/>
        </w:rPr>
        <w:t xml:space="preserve"> </w:t>
      </w:r>
      <w:r>
        <w:t>no</w:t>
      </w:r>
      <w:r>
        <w:rPr>
          <w:spacing w:val="-9"/>
        </w:rPr>
        <w:t xml:space="preserve"> </w:t>
      </w:r>
      <w:r>
        <w:t>prognóstico</w:t>
      </w:r>
      <w:r>
        <w:rPr>
          <w:spacing w:val="-9"/>
        </w:rPr>
        <w:t xml:space="preserve"> </w:t>
      </w:r>
      <w:r>
        <w:t>de</w:t>
      </w:r>
      <w:r>
        <w:rPr>
          <w:spacing w:val="-9"/>
        </w:rPr>
        <w:t xml:space="preserve"> </w:t>
      </w:r>
      <w:r>
        <w:t>perda.</w:t>
      </w:r>
      <w:r>
        <w:rPr>
          <w:spacing w:val="-6"/>
        </w:rPr>
        <w:t xml:space="preserve"> </w:t>
      </w:r>
      <w:r>
        <w:t>O</w:t>
      </w:r>
      <w:r>
        <w:rPr>
          <w:spacing w:val="-8"/>
        </w:rPr>
        <w:t xml:space="preserve"> </w:t>
      </w:r>
      <w:r>
        <w:t>valor</w:t>
      </w:r>
      <w:r>
        <w:rPr>
          <w:spacing w:val="-8"/>
        </w:rPr>
        <w:t xml:space="preserve"> </w:t>
      </w:r>
      <w:r>
        <w:t>foi</w:t>
      </w:r>
      <w:r>
        <w:rPr>
          <w:spacing w:val="-10"/>
        </w:rPr>
        <w:t xml:space="preserve"> </w:t>
      </w:r>
      <w:r>
        <w:t>atualizado</w:t>
      </w:r>
      <w:r>
        <w:rPr>
          <w:spacing w:val="-9"/>
        </w:rPr>
        <w:t xml:space="preserve"> </w:t>
      </w:r>
      <w:r>
        <w:t>até</w:t>
      </w:r>
      <w:r>
        <w:rPr>
          <w:spacing w:val="-7"/>
        </w:rPr>
        <w:t xml:space="preserve"> </w:t>
      </w:r>
      <w:r>
        <w:t>30/06/2026,</w:t>
      </w:r>
      <w:r>
        <w:rPr>
          <w:spacing w:val="-9"/>
        </w:rPr>
        <w:t xml:space="preserve"> </w:t>
      </w:r>
      <w:r>
        <w:t>conforme</w:t>
      </w:r>
      <w:r>
        <w:rPr>
          <w:spacing w:val="-9"/>
        </w:rPr>
        <w:t xml:space="preserve"> </w:t>
      </w:r>
      <w:r>
        <w:t>cálculos</w:t>
      </w:r>
      <w:r>
        <w:rPr>
          <w:spacing w:val="-8"/>
        </w:rPr>
        <w:t xml:space="preserve"> </w:t>
      </w:r>
      <w:r>
        <w:t>elaborados</w:t>
      </w:r>
      <w:r>
        <w:rPr>
          <w:spacing w:val="-8"/>
        </w:rPr>
        <w:t xml:space="preserve"> </w:t>
      </w:r>
      <w:r>
        <w:t>pela consultoria terceirizada, e já engloba os honorários de sucumbência, quando existente. As reversões decorrem de estimativas de perdas que não se realizaram em sua plenitude e as baixas se referem a depósitos judiciais feitos no decorrer da fase processual que foram efetivamente utilizados para o pagamento do débito.</w:t>
      </w:r>
    </w:p>
    <w:p w14:paraId="64180E8C" w14:textId="77777777" w:rsidR="006857A9" w:rsidRDefault="006857A9">
      <w:pPr>
        <w:pStyle w:val="Corpodetexto"/>
        <w:spacing w:before="1"/>
      </w:pPr>
    </w:p>
    <w:p w14:paraId="09F30959" w14:textId="77777777" w:rsidR="006857A9" w:rsidRDefault="00606FBE">
      <w:pPr>
        <w:ind w:left="144"/>
        <w:rPr>
          <w:rFonts w:ascii="Arial" w:hAnsi="Arial"/>
          <w:b/>
          <w:sz w:val="20"/>
        </w:rPr>
      </w:pPr>
      <w:r>
        <w:rPr>
          <w:rFonts w:ascii="Arial" w:hAnsi="Arial"/>
          <w:b/>
          <w:spacing w:val="-2"/>
          <w:sz w:val="20"/>
          <w:u w:val="single"/>
        </w:rPr>
        <w:t>Tributárias</w:t>
      </w:r>
    </w:p>
    <w:p w14:paraId="4BBA51CE" w14:textId="77777777" w:rsidR="006857A9" w:rsidRDefault="00606FBE">
      <w:pPr>
        <w:pStyle w:val="Corpodetexto"/>
        <w:spacing w:before="229"/>
        <w:ind w:left="144" w:right="430"/>
        <w:jc w:val="both"/>
      </w:pPr>
      <w:r>
        <w:t>As</w:t>
      </w:r>
      <w:r>
        <w:rPr>
          <w:spacing w:val="-3"/>
        </w:rPr>
        <w:t xml:space="preserve"> </w:t>
      </w:r>
      <w:r>
        <w:t>contingências</w:t>
      </w:r>
      <w:r>
        <w:rPr>
          <w:spacing w:val="-3"/>
        </w:rPr>
        <w:t xml:space="preserve"> </w:t>
      </w:r>
      <w:r>
        <w:t>tributárias</w:t>
      </w:r>
      <w:r>
        <w:rPr>
          <w:spacing w:val="-2"/>
        </w:rPr>
        <w:t xml:space="preserve"> </w:t>
      </w:r>
      <w:r>
        <w:t>referem-se</w:t>
      </w:r>
      <w:r>
        <w:rPr>
          <w:spacing w:val="-2"/>
        </w:rPr>
        <w:t xml:space="preserve"> </w:t>
      </w:r>
      <w:r>
        <w:t>aos</w:t>
      </w:r>
      <w:r>
        <w:rPr>
          <w:spacing w:val="-3"/>
        </w:rPr>
        <w:t xml:space="preserve"> </w:t>
      </w:r>
      <w:r>
        <w:t>processos</w:t>
      </w:r>
      <w:r>
        <w:rPr>
          <w:spacing w:val="-3"/>
        </w:rPr>
        <w:t xml:space="preserve"> </w:t>
      </w:r>
      <w:r>
        <w:t>de</w:t>
      </w:r>
      <w:r>
        <w:rPr>
          <w:spacing w:val="-5"/>
        </w:rPr>
        <w:t xml:space="preserve"> </w:t>
      </w:r>
      <w:r>
        <w:t>ação</w:t>
      </w:r>
      <w:r>
        <w:rPr>
          <w:spacing w:val="-4"/>
        </w:rPr>
        <w:t xml:space="preserve"> </w:t>
      </w:r>
      <w:r>
        <w:t>anulatória</w:t>
      </w:r>
      <w:r>
        <w:rPr>
          <w:spacing w:val="-2"/>
        </w:rPr>
        <w:t xml:space="preserve"> </w:t>
      </w:r>
      <w:r>
        <w:t>de</w:t>
      </w:r>
      <w:r>
        <w:rPr>
          <w:spacing w:val="-3"/>
        </w:rPr>
        <w:t xml:space="preserve"> </w:t>
      </w:r>
      <w:r>
        <w:t>débitos</w:t>
      </w:r>
      <w:r>
        <w:rPr>
          <w:spacing w:val="-3"/>
        </w:rPr>
        <w:t xml:space="preserve"> </w:t>
      </w:r>
      <w:r>
        <w:t>fiscais</w:t>
      </w:r>
      <w:r>
        <w:rPr>
          <w:spacing w:val="-3"/>
        </w:rPr>
        <w:t xml:space="preserve"> </w:t>
      </w:r>
      <w:r>
        <w:t>e</w:t>
      </w:r>
      <w:r>
        <w:rPr>
          <w:spacing w:val="-2"/>
        </w:rPr>
        <w:t xml:space="preserve"> </w:t>
      </w:r>
      <w:r>
        <w:t>autos</w:t>
      </w:r>
      <w:r>
        <w:rPr>
          <w:spacing w:val="-3"/>
        </w:rPr>
        <w:t xml:space="preserve"> </w:t>
      </w:r>
      <w:r>
        <w:t>de</w:t>
      </w:r>
      <w:r>
        <w:rPr>
          <w:spacing w:val="-4"/>
        </w:rPr>
        <w:t xml:space="preserve"> </w:t>
      </w:r>
      <w:r>
        <w:t>infração, relacionados abaixo:</w:t>
      </w:r>
    </w:p>
    <w:p w14:paraId="45E127B3" w14:textId="77777777" w:rsidR="006857A9" w:rsidRDefault="006857A9">
      <w:pPr>
        <w:pStyle w:val="Corpodetexto"/>
        <w:spacing w:before="1"/>
      </w:pPr>
    </w:p>
    <w:p w14:paraId="69BCCC07" w14:textId="77777777" w:rsidR="006857A9" w:rsidRDefault="00606FBE">
      <w:pPr>
        <w:spacing w:before="1"/>
        <w:ind w:left="144"/>
        <w:jc w:val="both"/>
        <w:rPr>
          <w:rFonts w:ascii="Arial" w:hAnsi="Arial"/>
          <w:b/>
          <w:sz w:val="20"/>
        </w:rPr>
      </w:pPr>
      <w:r>
        <w:rPr>
          <w:rFonts w:ascii="Arial" w:hAnsi="Arial"/>
          <w:b/>
          <w:sz w:val="20"/>
        </w:rPr>
        <w:t>Processo</w:t>
      </w:r>
      <w:r>
        <w:rPr>
          <w:rFonts w:ascii="Arial" w:hAnsi="Arial"/>
          <w:b/>
          <w:spacing w:val="-11"/>
          <w:sz w:val="20"/>
        </w:rPr>
        <w:t xml:space="preserve"> </w:t>
      </w:r>
      <w:r>
        <w:rPr>
          <w:rFonts w:ascii="Arial" w:hAnsi="Arial"/>
          <w:b/>
          <w:sz w:val="20"/>
        </w:rPr>
        <w:t>nº:</w:t>
      </w:r>
      <w:r>
        <w:rPr>
          <w:rFonts w:ascii="Arial" w:hAnsi="Arial"/>
          <w:b/>
          <w:spacing w:val="-10"/>
          <w:sz w:val="20"/>
        </w:rPr>
        <w:t xml:space="preserve"> </w:t>
      </w:r>
      <w:r>
        <w:rPr>
          <w:rFonts w:ascii="Arial" w:hAnsi="Arial"/>
          <w:b/>
          <w:sz w:val="20"/>
        </w:rPr>
        <w:t>18936-</w:t>
      </w:r>
      <w:r>
        <w:rPr>
          <w:rFonts w:ascii="Arial" w:hAnsi="Arial"/>
          <w:b/>
          <w:spacing w:val="-2"/>
          <w:sz w:val="20"/>
        </w:rPr>
        <w:t>44.2010.4.01.3400</w:t>
      </w:r>
    </w:p>
    <w:p w14:paraId="0AEC05C2" w14:textId="77777777" w:rsidR="006857A9" w:rsidRDefault="00606FBE">
      <w:pPr>
        <w:pStyle w:val="Corpodetexto"/>
        <w:ind w:left="144" w:right="433"/>
        <w:jc w:val="both"/>
      </w:pPr>
      <w:r>
        <w:rPr>
          <w:u w:val="single"/>
        </w:rPr>
        <w:t>Objeto:</w:t>
      </w:r>
      <w:r>
        <w:t xml:space="preserve"> Anular os lançamentos realizados pela RFB decorrentes dos Autos de Infração n. 372001114, 372001122, 372001130, 372001149, 372001157 372001165, 372001173 e 370923740. Discussões acerca: (i)</w:t>
      </w:r>
    </w:p>
    <w:p w14:paraId="1BA59575" w14:textId="77777777" w:rsidR="006857A9" w:rsidRDefault="00606FBE">
      <w:pPr>
        <w:pStyle w:val="Corpodetexto"/>
        <w:ind w:left="144" w:right="423"/>
        <w:jc w:val="both"/>
      </w:pPr>
      <w:r>
        <w:t>da incidência de contribuições à seguridade social (parte patronal) sobre honorários pagos a Conselheiros (CA e</w:t>
      </w:r>
      <w:r>
        <w:rPr>
          <w:spacing w:val="-8"/>
        </w:rPr>
        <w:t xml:space="preserve"> </w:t>
      </w:r>
      <w:r>
        <w:t>CF)</w:t>
      </w:r>
      <w:r>
        <w:rPr>
          <w:spacing w:val="-7"/>
        </w:rPr>
        <w:t xml:space="preserve"> </w:t>
      </w:r>
      <w:r>
        <w:t>e</w:t>
      </w:r>
      <w:r>
        <w:rPr>
          <w:spacing w:val="-6"/>
        </w:rPr>
        <w:t xml:space="preserve"> </w:t>
      </w:r>
      <w:r>
        <w:t>Diretores;</w:t>
      </w:r>
      <w:r>
        <w:rPr>
          <w:spacing w:val="-8"/>
        </w:rPr>
        <w:t xml:space="preserve"> </w:t>
      </w:r>
      <w:r>
        <w:t>(ii)</w:t>
      </w:r>
      <w:r>
        <w:rPr>
          <w:spacing w:val="-5"/>
        </w:rPr>
        <w:t xml:space="preserve"> </w:t>
      </w:r>
      <w:r>
        <w:t>da</w:t>
      </w:r>
      <w:r>
        <w:rPr>
          <w:spacing w:val="-6"/>
        </w:rPr>
        <w:t xml:space="preserve"> </w:t>
      </w:r>
      <w:r>
        <w:t>incidência</w:t>
      </w:r>
      <w:r>
        <w:rPr>
          <w:spacing w:val="-6"/>
        </w:rPr>
        <w:t xml:space="preserve"> </w:t>
      </w:r>
      <w:r>
        <w:t>de</w:t>
      </w:r>
      <w:r>
        <w:rPr>
          <w:spacing w:val="-6"/>
        </w:rPr>
        <w:t xml:space="preserve"> </w:t>
      </w:r>
      <w:r>
        <w:t>contribuição</w:t>
      </w:r>
      <w:r>
        <w:rPr>
          <w:spacing w:val="-8"/>
        </w:rPr>
        <w:t xml:space="preserve"> </w:t>
      </w:r>
      <w:r>
        <w:t>social</w:t>
      </w:r>
      <w:r>
        <w:rPr>
          <w:spacing w:val="-9"/>
        </w:rPr>
        <w:t xml:space="preserve"> </w:t>
      </w:r>
      <w:r>
        <w:t>sobre</w:t>
      </w:r>
      <w:r>
        <w:rPr>
          <w:spacing w:val="-7"/>
        </w:rPr>
        <w:t xml:space="preserve"> </w:t>
      </w:r>
      <w:r>
        <w:t>auxílio</w:t>
      </w:r>
      <w:r>
        <w:rPr>
          <w:spacing w:val="-6"/>
        </w:rPr>
        <w:t xml:space="preserve"> </w:t>
      </w:r>
      <w:r>
        <w:t>moradia</w:t>
      </w:r>
      <w:r>
        <w:rPr>
          <w:spacing w:val="-6"/>
        </w:rPr>
        <w:t xml:space="preserve"> </w:t>
      </w:r>
      <w:r>
        <w:t>pago</w:t>
      </w:r>
      <w:r>
        <w:rPr>
          <w:spacing w:val="-8"/>
        </w:rPr>
        <w:t xml:space="preserve"> </w:t>
      </w:r>
      <w:r>
        <w:t>a</w:t>
      </w:r>
      <w:r>
        <w:rPr>
          <w:spacing w:val="-6"/>
        </w:rPr>
        <w:t xml:space="preserve"> </w:t>
      </w:r>
      <w:r>
        <w:t>empregados</w:t>
      </w:r>
      <w:r>
        <w:rPr>
          <w:spacing w:val="-7"/>
        </w:rPr>
        <w:t xml:space="preserve"> </w:t>
      </w:r>
      <w:r>
        <w:t>cedidos;</w:t>
      </w:r>
      <w:r>
        <w:rPr>
          <w:spacing w:val="-5"/>
        </w:rPr>
        <w:t xml:space="preserve"> </w:t>
      </w:r>
      <w:r>
        <w:t>(iii) da incidência contribuição à seguridade social sobre honorários de membro do CF vinculado a regime próprio;</w:t>
      </w:r>
    </w:p>
    <w:p w14:paraId="3A6362E6" w14:textId="77777777" w:rsidR="006857A9" w:rsidRDefault="00606FBE">
      <w:pPr>
        <w:pStyle w:val="PargrafodaLista"/>
        <w:numPr>
          <w:ilvl w:val="0"/>
          <w:numId w:val="8"/>
        </w:numPr>
        <w:tabs>
          <w:tab w:val="left" w:pos="482"/>
        </w:tabs>
        <w:ind w:left="144" w:right="421" w:firstLine="0"/>
        <w:jc w:val="both"/>
        <w:rPr>
          <w:sz w:val="20"/>
        </w:rPr>
      </w:pPr>
      <w:r>
        <w:rPr>
          <w:sz w:val="20"/>
        </w:rPr>
        <w:t>das incidências de contribuições ao Sistema "S"; (v) da existência de imunidade recíproca. Valor estimado: R$ 5.117.</w:t>
      </w:r>
    </w:p>
    <w:p w14:paraId="11D5F0A4" w14:textId="77777777" w:rsidR="006857A9" w:rsidRDefault="00606FBE">
      <w:pPr>
        <w:pStyle w:val="Corpodetexto"/>
        <w:spacing w:before="229"/>
        <w:ind w:left="144" w:right="434"/>
        <w:jc w:val="both"/>
      </w:pPr>
      <w:r>
        <w:t xml:space="preserve">*Houve alteração na classificação do processo administrativo 04/354158/2008 no valor estimado de R$ 3.234.965,55 para remoto, tendo em vista a obtenção de sentença favorável do processo judicial correlato </w:t>
      </w:r>
      <w:r>
        <w:rPr>
          <w:spacing w:val="-2"/>
        </w:rPr>
        <w:t>(5057887-08.2025.4.02.5101).</w:t>
      </w:r>
    </w:p>
    <w:p w14:paraId="577D8A4F" w14:textId="77777777" w:rsidR="006857A9" w:rsidRDefault="006857A9">
      <w:pPr>
        <w:pStyle w:val="Corpodetexto"/>
        <w:jc w:val="both"/>
        <w:sectPr w:rsidR="006857A9">
          <w:type w:val="continuous"/>
          <w:pgSz w:w="11910" w:h="16840"/>
          <w:pgMar w:top="1920" w:right="708" w:bottom="0" w:left="708" w:header="567" w:footer="293" w:gutter="0"/>
          <w:cols w:space="720"/>
        </w:sectPr>
      </w:pPr>
    </w:p>
    <w:p w14:paraId="062FE486" w14:textId="77777777" w:rsidR="006857A9" w:rsidRDefault="006857A9">
      <w:pPr>
        <w:pStyle w:val="Corpodetexto"/>
      </w:pPr>
    </w:p>
    <w:p w14:paraId="765EAAC3" w14:textId="77777777" w:rsidR="006857A9" w:rsidRDefault="006857A9">
      <w:pPr>
        <w:pStyle w:val="Corpodetexto"/>
      </w:pPr>
    </w:p>
    <w:p w14:paraId="28CA02FC" w14:textId="77777777" w:rsidR="006857A9" w:rsidRDefault="006857A9">
      <w:pPr>
        <w:pStyle w:val="Corpodetexto"/>
      </w:pPr>
    </w:p>
    <w:p w14:paraId="68E15908" w14:textId="77777777" w:rsidR="006857A9" w:rsidRDefault="006857A9">
      <w:pPr>
        <w:pStyle w:val="Corpodetexto"/>
      </w:pPr>
    </w:p>
    <w:p w14:paraId="28217FCB" w14:textId="77777777" w:rsidR="006857A9" w:rsidRDefault="006857A9">
      <w:pPr>
        <w:pStyle w:val="Corpodetexto"/>
        <w:spacing w:before="29"/>
      </w:pPr>
    </w:p>
    <w:p w14:paraId="28305A33" w14:textId="77777777" w:rsidR="006857A9" w:rsidRDefault="00606FBE">
      <w:pPr>
        <w:pStyle w:val="Ttulo3"/>
        <w:numPr>
          <w:ilvl w:val="0"/>
          <w:numId w:val="6"/>
        </w:numPr>
        <w:tabs>
          <w:tab w:val="left" w:pos="503"/>
        </w:tabs>
        <w:ind w:left="503" w:hanging="359"/>
      </w:pPr>
      <w:r>
        <w:t>AÇÕES</w:t>
      </w:r>
      <w:r>
        <w:rPr>
          <w:spacing w:val="-5"/>
        </w:rPr>
        <w:t xml:space="preserve"> </w:t>
      </w:r>
      <w:r>
        <w:t>COM</w:t>
      </w:r>
      <w:r>
        <w:rPr>
          <w:spacing w:val="-7"/>
        </w:rPr>
        <w:t xml:space="preserve"> </w:t>
      </w:r>
      <w:r>
        <w:t>RISCO</w:t>
      </w:r>
      <w:r>
        <w:rPr>
          <w:spacing w:val="-5"/>
        </w:rPr>
        <w:t xml:space="preserve"> </w:t>
      </w:r>
      <w:r>
        <w:t>DE</w:t>
      </w:r>
      <w:r>
        <w:rPr>
          <w:spacing w:val="-5"/>
        </w:rPr>
        <w:t xml:space="preserve"> </w:t>
      </w:r>
      <w:r>
        <w:t>PERDA</w:t>
      </w:r>
      <w:r>
        <w:rPr>
          <w:spacing w:val="-3"/>
        </w:rPr>
        <w:t xml:space="preserve"> </w:t>
      </w:r>
      <w:r>
        <w:rPr>
          <w:spacing w:val="-2"/>
        </w:rPr>
        <w:t>POSSÍVEL</w:t>
      </w:r>
    </w:p>
    <w:p w14:paraId="62012CFE" w14:textId="77777777" w:rsidR="006857A9" w:rsidRDefault="00606FBE">
      <w:pPr>
        <w:pStyle w:val="Corpodetexto"/>
        <w:spacing w:before="228"/>
        <w:ind w:left="144" w:right="426"/>
        <w:jc w:val="both"/>
      </w:pPr>
      <w:r>
        <w:t>Conforme</w:t>
      </w:r>
      <w:r>
        <w:rPr>
          <w:spacing w:val="-1"/>
        </w:rPr>
        <w:t xml:space="preserve"> </w:t>
      </w:r>
      <w:r>
        <w:t>CPC 25 - Provisões,</w:t>
      </w:r>
      <w:r>
        <w:rPr>
          <w:spacing w:val="-1"/>
        </w:rPr>
        <w:t xml:space="preserve"> </w:t>
      </w:r>
      <w:r>
        <w:t>Passivos Contingentes e</w:t>
      </w:r>
      <w:r>
        <w:rPr>
          <w:spacing w:val="-1"/>
        </w:rPr>
        <w:t xml:space="preserve"> </w:t>
      </w:r>
      <w:r>
        <w:t>Ativos Contingentes,</w:t>
      </w:r>
      <w:r>
        <w:rPr>
          <w:spacing w:val="-1"/>
        </w:rPr>
        <w:t xml:space="preserve"> </w:t>
      </w:r>
      <w:r>
        <w:t>não</w:t>
      </w:r>
      <w:r>
        <w:rPr>
          <w:spacing w:val="-1"/>
        </w:rPr>
        <w:t xml:space="preserve"> </w:t>
      </w:r>
      <w:r>
        <w:t>foram</w:t>
      </w:r>
      <w:r>
        <w:rPr>
          <w:spacing w:val="-1"/>
        </w:rPr>
        <w:t xml:space="preserve"> </w:t>
      </w:r>
      <w:r>
        <w:t>constituídas provisões para</w:t>
      </w:r>
      <w:r>
        <w:rPr>
          <w:spacing w:val="-4"/>
        </w:rPr>
        <w:t xml:space="preserve"> </w:t>
      </w:r>
      <w:r>
        <w:t>demandas</w:t>
      </w:r>
      <w:r>
        <w:rPr>
          <w:spacing w:val="-3"/>
        </w:rPr>
        <w:t xml:space="preserve"> </w:t>
      </w:r>
      <w:r>
        <w:t>judiciais</w:t>
      </w:r>
      <w:r>
        <w:rPr>
          <w:spacing w:val="-3"/>
        </w:rPr>
        <w:t xml:space="preserve"> </w:t>
      </w:r>
      <w:r>
        <w:t>e</w:t>
      </w:r>
      <w:r>
        <w:rPr>
          <w:spacing w:val="-2"/>
        </w:rPr>
        <w:t xml:space="preserve"> </w:t>
      </w:r>
      <w:r>
        <w:t>administrativas</w:t>
      </w:r>
      <w:r>
        <w:rPr>
          <w:spacing w:val="-3"/>
        </w:rPr>
        <w:t xml:space="preserve"> </w:t>
      </w:r>
      <w:r>
        <w:t>que</w:t>
      </w:r>
      <w:r>
        <w:rPr>
          <w:spacing w:val="-4"/>
        </w:rPr>
        <w:t xml:space="preserve"> </w:t>
      </w:r>
      <w:r>
        <w:t>tiverem</w:t>
      </w:r>
      <w:r>
        <w:rPr>
          <w:spacing w:val="-2"/>
        </w:rPr>
        <w:t xml:space="preserve"> </w:t>
      </w:r>
      <w:r>
        <w:t>pareceres</w:t>
      </w:r>
      <w:r>
        <w:rPr>
          <w:spacing w:val="-3"/>
        </w:rPr>
        <w:t xml:space="preserve"> </w:t>
      </w:r>
      <w:r>
        <w:t>da</w:t>
      </w:r>
      <w:r>
        <w:rPr>
          <w:spacing w:val="-5"/>
        </w:rPr>
        <w:t xml:space="preserve"> </w:t>
      </w:r>
      <w:r>
        <w:t>Consultoria</w:t>
      </w:r>
      <w:r>
        <w:rPr>
          <w:spacing w:val="-4"/>
        </w:rPr>
        <w:t xml:space="preserve"> </w:t>
      </w:r>
      <w:r>
        <w:t>Jurídica</w:t>
      </w:r>
      <w:r>
        <w:rPr>
          <w:spacing w:val="-4"/>
        </w:rPr>
        <w:t xml:space="preserve"> </w:t>
      </w:r>
      <w:r>
        <w:t>da</w:t>
      </w:r>
      <w:r>
        <w:rPr>
          <w:spacing w:val="-4"/>
        </w:rPr>
        <w:t xml:space="preserve"> </w:t>
      </w:r>
      <w:r>
        <w:t>EPE</w:t>
      </w:r>
      <w:r>
        <w:rPr>
          <w:spacing w:val="-4"/>
        </w:rPr>
        <w:t xml:space="preserve"> </w:t>
      </w:r>
      <w:r>
        <w:t>com</w:t>
      </w:r>
      <w:r>
        <w:rPr>
          <w:spacing w:val="-4"/>
        </w:rPr>
        <w:t xml:space="preserve"> </w:t>
      </w:r>
      <w:r>
        <w:t>avaliação de perda como possíveis.</w:t>
      </w:r>
    </w:p>
    <w:p w14:paraId="6227FDA3" w14:textId="77777777" w:rsidR="006857A9" w:rsidRDefault="006857A9">
      <w:pPr>
        <w:pStyle w:val="Corpodetexto"/>
        <w:spacing w:before="1"/>
        <w:rPr>
          <w:sz w:val="12"/>
        </w:rPr>
      </w:pPr>
    </w:p>
    <w:p w14:paraId="333A4F9A" w14:textId="77777777" w:rsidR="006857A9" w:rsidRDefault="006857A9">
      <w:pPr>
        <w:pStyle w:val="Corpodetexto"/>
        <w:rPr>
          <w:sz w:val="12"/>
        </w:rPr>
        <w:sectPr w:rsidR="006857A9">
          <w:pgSz w:w="11910" w:h="16840"/>
          <w:pgMar w:top="1240" w:right="708" w:bottom="480" w:left="708" w:header="567" w:footer="293" w:gutter="0"/>
          <w:cols w:space="720"/>
        </w:sectPr>
      </w:pPr>
    </w:p>
    <w:p w14:paraId="5F0C844F" w14:textId="77777777" w:rsidR="006857A9" w:rsidRDefault="00606FBE">
      <w:pPr>
        <w:pStyle w:val="Corpodetexto"/>
        <w:spacing w:before="93"/>
        <w:ind w:left="144"/>
      </w:pPr>
      <w:r>
        <w:t>A</w:t>
      </w:r>
      <w:r>
        <w:rPr>
          <w:spacing w:val="-7"/>
        </w:rPr>
        <w:t xml:space="preserve"> </w:t>
      </w:r>
      <w:r>
        <w:t>seguir</w:t>
      </w:r>
      <w:r>
        <w:rPr>
          <w:spacing w:val="-5"/>
        </w:rPr>
        <w:t xml:space="preserve"> </w:t>
      </w:r>
      <w:r>
        <w:t>as</w:t>
      </w:r>
      <w:r>
        <w:rPr>
          <w:spacing w:val="-5"/>
        </w:rPr>
        <w:t xml:space="preserve"> </w:t>
      </w:r>
      <w:r>
        <w:t>ações</w:t>
      </w:r>
      <w:r>
        <w:rPr>
          <w:spacing w:val="-6"/>
        </w:rPr>
        <w:t xml:space="preserve"> </w:t>
      </w:r>
      <w:r>
        <w:t>consideradas</w:t>
      </w:r>
      <w:r>
        <w:rPr>
          <w:spacing w:val="-5"/>
        </w:rPr>
        <w:t xml:space="preserve"> </w:t>
      </w:r>
      <w:r>
        <w:t>como</w:t>
      </w:r>
      <w:r>
        <w:rPr>
          <w:spacing w:val="-6"/>
        </w:rPr>
        <w:t xml:space="preserve"> </w:t>
      </w:r>
      <w:r>
        <w:t>perdas</w:t>
      </w:r>
      <w:r>
        <w:rPr>
          <w:spacing w:val="-6"/>
        </w:rPr>
        <w:t xml:space="preserve"> </w:t>
      </w:r>
      <w:r>
        <w:t>possíveis</w:t>
      </w:r>
      <w:r>
        <w:rPr>
          <w:spacing w:val="-5"/>
        </w:rPr>
        <w:t xml:space="preserve"> </w:t>
      </w:r>
      <w:r>
        <w:t>até</w:t>
      </w:r>
      <w:r>
        <w:rPr>
          <w:spacing w:val="-6"/>
        </w:rPr>
        <w:t xml:space="preserve"> </w:t>
      </w:r>
      <w:r>
        <w:t>a</w:t>
      </w:r>
      <w:r>
        <w:rPr>
          <w:spacing w:val="-5"/>
        </w:rPr>
        <w:t xml:space="preserve"> </w:t>
      </w:r>
      <w:r>
        <w:t>data</w:t>
      </w:r>
      <w:r>
        <w:rPr>
          <w:spacing w:val="-7"/>
        </w:rPr>
        <w:t xml:space="preserve"> </w:t>
      </w:r>
      <w:r>
        <w:t>do</w:t>
      </w:r>
      <w:r>
        <w:rPr>
          <w:spacing w:val="-4"/>
        </w:rPr>
        <w:t xml:space="preserve"> </w:t>
      </w:r>
      <w:r>
        <w:t>fechamento</w:t>
      </w:r>
      <w:r>
        <w:rPr>
          <w:spacing w:val="-5"/>
        </w:rPr>
        <w:t xml:space="preserve"> </w:t>
      </w:r>
      <w:r>
        <w:t>do</w:t>
      </w:r>
      <w:r>
        <w:rPr>
          <w:spacing w:val="-7"/>
        </w:rPr>
        <w:t xml:space="preserve"> </w:t>
      </w:r>
      <w:r>
        <w:rPr>
          <w:spacing w:val="-2"/>
        </w:rPr>
        <w:t>período:</w:t>
      </w:r>
    </w:p>
    <w:p w14:paraId="7E3CC1D5" w14:textId="77777777" w:rsidR="006857A9" w:rsidRDefault="00606FBE">
      <w:pPr>
        <w:tabs>
          <w:tab w:val="left" w:pos="2925"/>
          <w:tab w:val="left" w:pos="4292"/>
          <w:tab w:val="left" w:pos="5931"/>
          <w:tab w:val="left" w:pos="7220"/>
        </w:tabs>
        <w:spacing w:before="223" w:line="293" w:lineRule="exact"/>
        <w:ind w:left="941"/>
        <w:rPr>
          <w:rFonts w:ascii="Arial" w:hAnsi="Arial"/>
          <w:b/>
          <w:position w:val="12"/>
          <w:sz w:val="20"/>
        </w:rPr>
      </w:pPr>
      <w:r>
        <w:rPr>
          <w:rFonts w:ascii="Arial" w:hAnsi="Arial"/>
          <w:b/>
          <w:spacing w:val="-2"/>
          <w:sz w:val="20"/>
        </w:rPr>
        <w:t>Descrição</w:t>
      </w:r>
      <w:r>
        <w:rPr>
          <w:rFonts w:ascii="Arial" w:hAnsi="Arial"/>
          <w:b/>
          <w:sz w:val="20"/>
        </w:rPr>
        <w:tab/>
      </w:r>
      <w:r>
        <w:rPr>
          <w:rFonts w:ascii="Arial" w:hAnsi="Arial"/>
          <w:b/>
          <w:spacing w:val="-2"/>
          <w:sz w:val="20"/>
        </w:rPr>
        <w:t>31/12/2025</w:t>
      </w:r>
      <w:r>
        <w:rPr>
          <w:rFonts w:ascii="Arial" w:hAnsi="Arial"/>
          <w:b/>
          <w:sz w:val="20"/>
        </w:rPr>
        <w:tab/>
      </w:r>
      <w:r>
        <w:rPr>
          <w:rFonts w:ascii="Arial" w:hAnsi="Arial"/>
          <w:b/>
          <w:spacing w:val="-2"/>
          <w:sz w:val="20"/>
        </w:rPr>
        <w:t>Atualizações</w:t>
      </w:r>
      <w:r>
        <w:rPr>
          <w:rFonts w:ascii="Arial" w:hAnsi="Arial"/>
          <w:b/>
          <w:sz w:val="20"/>
        </w:rPr>
        <w:tab/>
      </w:r>
      <w:r>
        <w:rPr>
          <w:rFonts w:ascii="Arial" w:hAnsi="Arial"/>
          <w:b/>
          <w:spacing w:val="-2"/>
          <w:sz w:val="20"/>
        </w:rPr>
        <w:t>Adições</w:t>
      </w:r>
      <w:r>
        <w:rPr>
          <w:rFonts w:ascii="Arial" w:hAnsi="Arial"/>
          <w:b/>
          <w:sz w:val="20"/>
        </w:rPr>
        <w:tab/>
      </w:r>
      <w:r>
        <w:rPr>
          <w:rFonts w:ascii="Arial" w:hAnsi="Arial"/>
          <w:b/>
          <w:spacing w:val="-2"/>
          <w:position w:val="12"/>
          <w:sz w:val="20"/>
        </w:rPr>
        <w:t>Reversões</w:t>
      </w:r>
      <w:r>
        <w:rPr>
          <w:rFonts w:ascii="Arial" w:hAnsi="Arial"/>
          <w:b/>
          <w:spacing w:val="3"/>
          <w:position w:val="12"/>
          <w:sz w:val="20"/>
        </w:rPr>
        <w:t xml:space="preserve"> </w:t>
      </w:r>
      <w:r>
        <w:rPr>
          <w:rFonts w:ascii="Arial" w:hAnsi="Arial"/>
          <w:b/>
          <w:spacing w:val="-10"/>
          <w:position w:val="12"/>
          <w:sz w:val="20"/>
        </w:rPr>
        <w:t>e</w:t>
      </w:r>
    </w:p>
    <w:p w14:paraId="7BE5013C" w14:textId="77777777" w:rsidR="006857A9" w:rsidRDefault="00606FBE">
      <w:pPr>
        <w:spacing w:line="173" w:lineRule="exact"/>
        <w:ind w:right="373"/>
        <w:jc w:val="right"/>
        <w:rPr>
          <w:rFonts w:ascii="Arial"/>
          <w:b/>
          <w:sz w:val="20"/>
        </w:rPr>
      </w:pPr>
      <w:r>
        <w:rPr>
          <w:rFonts w:ascii="Arial"/>
          <w:b/>
          <w:spacing w:val="-2"/>
          <w:sz w:val="20"/>
        </w:rPr>
        <w:t>Baixas</w:t>
      </w:r>
    </w:p>
    <w:p w14:paraId="1B6D5A8D" w14:textId="77777777" w:rsidR="006857A9" w:rsidRDefault="00606FBE">
      <w:pPr>
        <w:pStyle w:val="Corpodetexto"/>
        <w:rPr>
          <w:rFonts w:ascii="Arial"/>
          <w:b/>
        </w:rPr>
      </w:pPr>
      <w:r>
        <w:br w:type="column"/>
      </w:r>
    </w:p>
    <w:p w14:paraId="4D37A186" w14:textId="77777777" w:rsidR="006857A9" w:rsidRDefault="006857A9">
      <w:pPr>
        <w:pStyle w:val="Corpodetexto"/>
        <w:spacing w:before="206"/>
        <w:rPr>
          <w:rFonts w:ascii="Arial"/>
          <w:b/>
        </w:rPr>
      </w:pPr>
    </w:p>
    <w:p w14:paraId="6A3C6466" w14:textId="77777777" w:rsidR="006857A9" w:rsidRDefault="00606FBE">
      <w:pPr>
        <w:spacing w:before="1"/>
        <w:ind w:left="143"/>
        <w:rPr>
          <w:rFonts w:ascii="Arial"/>
          <w:b/>
          <w:sz w:val="20"/>
        </w:rPr>
      </w:pPr>
      <w:r>
        <w:rPr>
          <w:rFonts w:ascii="Arial"/>
          <w:b/>
          <w:spacing w:val="-2"/>
          <w:sz w:val="20"/>
        </w:rPr>
        <w:t>30/06/2026</w:t>
      </w:r>
    </w:p>
    <w:p w14:paraId="29E48B47" w14:textId="77777777" w:rsidR="006857A9" w:rsidRDefault="006857A9">
      <w:pPr>
        <w:rPr>
          <w:rFonts w:ascii="Arial"/>
          <w:b/>
          <w:sz w:val="20"/>
        </w:rPr>
        <w:sectPr w:rsidR="006857A9">
          <w:type w:val="continuous"/>
          <w:pgSz w:w="11910" w:h="16840"/>
          <w:pgMar w:top="1920" w:right="708" w:bottom="0" w:left="708" w:header="567" w:footer="293" w:gutter="0"/>
          <w:cols w:num="2" w:space="720" w:equalWidth="0">
            <w:col w:w="8506" w:space="220"/>
            <w:col w:w="1768"/>
          </w:cols>
        </w:sectPr>
      </w:pPr>
    </w:p>
    <w:tbl>
      <w:tblPr>
        <w:tblStyle w:val="TableNormal"/>
        <w:tblW w:w="0" w:type="auto"/>
        <w:tblInd w:w="14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2113"/>
        <w:gridCol w:w="2224"/>
        <w:gridCol w:w="1667"/>
        <w:gridCol w:w="1227"/>
        <w:gridCol w:w="1487"/>
        <w:gridCol w:w="1260"/>
      </w:tblGrid>
      <w:tr w:rsidR="006857A9" w14:paraId="2A865447" w14:textId="77777777">
        <w:trPr>
          <w:trHeight w:val="230"/>
        </w:trPr>
        <w:tc>
          <w:tcPr>
            <w:tcW w:w="2113" w:type="dxa"/>
            <w:tcBorders>
              <w:left w:val="nil"/>
              <w:bottom w:val="dashSmallGap" w:sz="4" w:space="0" w:color="000000"/>
              <w:right w:val="nil"/>
            </w:tcBorders>
          </w:tcPr>
          <w:p w14:paraId="3FBFDDB0" w14:textId="77777777" w:rsidR="006857A9" w:rsidRDefault="00606FBE">
            <w:pPr>
              <w:pStyle w:val="TableParagraph"/>
              <w:spacing w:line="210" w:lineRule="exact"/>
              <w:ind w:left="76"/>
              <w:rPr>
                <w:sz w:val="20"/>
              </w:rPr>
            </w:pPr>
            <w:r>
              <w:rPr>
                <w:spacing w:val="-2"/>
                <w:sz w:val="20"/>
              </w:rPr>
              <w:t>Trabalhistas</w:t>
            </w:r>
          </w:p>
        </w:tc>
        <w:tc>
          <w:tcPr>
            <w:tcW w:w="2224" w:type="dxa"/>
            <w:tcBorders>
              <w:left w:val="nil"/>
              <w:bottom w:val="dashSmallGap" w:sz="4" w:space="0" w:color="000000"/>
              <w:right w:val="nil"/>
            </w:tcBorders>
          </w:tcPr>
          <w:p w14:paraId="3EA879EF" w14:textId="77777777" w:rsidR="006857A9" w:rsidRDefault="00606FBE">
            <w:pPr>
              <w:pStyle w:val="TableParagraph"/>
              <w:spacing w:line="210" w:lineRule="exact"/>
              <w:ind w:right="380"/>
              <w:jc w:val="right"/>
              <w:rPr>
                <w:sz w:val="20"/>
              </w:rPr>
            </w:pPr>
            <w:r>
              <w:rPr>
                <w:spacing w:val="-10"/>
                <w:sz w:val="20"/>
              </w:rPr>
              <w:t>4</w:t>
            </w:r>
          </w:p>
        </w:tc>
        <w:tc>
          <w:tcPr>
            <w:tcW w:w="1667" w:type="dxa"/>
            <w:tcBorders>
              <w:left w:val="nil"/>
              <w:bottom w:val="dashSmallGap" w:sz="4" w:space="0" w:color="000000"/>
              <w:right w:val="nil"/>
            </w:tcBorders>
          </w:tcPr>
          <w:p w14:paraId="605AAD39" w14:textId="77777777" w:rsidR="006857A9" w:rsidRDefault="00606FBE">
            <w:pPr>
              <w:pStyle w:val="TableParagraph"/>
              <w:spacing w:line="210" w:lineRule="exact"/>
              <w:ind w:right="559"/>
              <w:jc w:val="right"/>
              <w:rPr>
                <w:sz w:val="20"/>
              </w:rPr>
            </w:pPr>
            <w:r>
              <w:rPr>
                <w:spacing w:val="-10"/>
                <w:sz w:val="20"/>
              </w:rPr>
              <w:t>1</w:t>
            </w:r>
          </w:p>
        </w:tc>
        <w:tc>
          <w:tcPr>
            <w:tcW w:w="1227" w:type="dxa"/>
            <w:tcBorders>
              <w:left w:val="nil"/>
              <w:bottom w:val="dashSmallGap" w:sz="4" w:space="0" w:color="000000"/>
              <w:right w:val="nil"/>
            </w:tcBorders>
          </w:tcPr>
          <w:p w14:paraId="11B45706" w14:textId="77777777" w:rsidR="006857A9" w:rsidRDefault="00606FBE">
            <w:pPr>
              <w:pStyle w:val="TableParagraph"/>
              <w:spacing w:line="210" w:lineRule="exact"/>
              <w:ind w:left="116"/>
              <w:jc w:val="center"/>
              <w:rPr>
                <w:sz w:val="20"/>
              </w:rPr>
            </w:pPr>
            <w:r>
              <w:rPr>
                <w:spacing w:val="-5"/>
                <w:sz w:val="20"/>
              </w:rPr>
              <w:t>24</w:t>
            </w:r>
          </w:p>
        </w:tc>
        <w:tc>
          <w:tcPr>
            <w:tcW w:w="1487" w:type="dxa"/>
            <w:tcBorders>
              <w:left w:val="nil"/>
              <w:bottom w:val="dashSmallGap" w:sz="4" w:space="0" w:color="000000"/>
              <w:right w:val="nil"/>
            </w:tcBorders>
          </w:tcPr>
          <w:p w14:paraId="4E7B498F" w14:textId="77777777" w:rsidR="006857A9" w:rsidRDefault="00606FBE">
            <w:pPr>
              <w:pStyle w:val="TableParagraph"/>
              <w:spacing w:line="210" w:lineRule="exact"/>
              <w:ind w:right="298"/>
              <w:jc w:val="right"/>
              <w:rPr>
                <w:sz w:val="20"/>
              </w:rPr>
            </w:pPr>
            <w:r>
              <w:rPr>
                <w:sz w:val="20"/>
              </w:rPr>
              <w:t>-</w:t>
            </w:r>
          </w:p>
        </w:tc>
        <w:tc>
          <w:tcPr>
            <w:tcW w:w="1260" w:type="dxa"/>
            <w:tcBorders>
              <w:left w:val="nil"/>
              <w:bottom w:val="dashSmallGap" w:sz="4" w:space="0" w:color="000000"/>
              <w:right w:val="nil"/>
            </w:tcBorders>
          </w:tcPr>
          <w:p w14:paraId="6AC1DE9E" w14:textId="77777777" w:rsidR="006857A9" w:rsidRDefault="00606FBE">
            <w:pPr>
              <w:pStyle w:val="TableParagraph"/>
              <w:spacing w:line="210" w:lineRule="exact"/>
              <w:ind w:right="69"/>
              <w:jc w:val="right"/>
              <w:rPr>
                <w:sz w:val="20"/>
              </w:rPr>
            </w:pPr>
            <w:r>
              <w:rPr>
                <w:spacing w:val="-5"/>
                <w:sz w:val="20"/>
              </w:rPr>
              <w:t>29</w:t>
            </w:r>
          </w:p>
        </w:tc>
      </w:tr>
      <w:tr w:rsidR="006857A9" w14:paraId="72905215" w14:textId="77777777">
        <w:trPr>
          <w:trHeight w:val="230"/>
        </w:trPr>
        <w:tc>
          <w:tcPr>
            <w:tcW w:w="2113" w:type="dxa"/>
            <w:tcBorders>
              <w:top w:val="dashSmallGap" w:sz="4" w:space="0" w:color="000000"/>
              <w:left w:val="nil"/>
              <w:bottom w:val="dashSmallGap" w:sz="4" w:space="0" w:color="000000"/>
              <w:right w:val="nil"/>
            </w:tcBorders>
          </w:tcPr>
          <w:p w14:paraId="7E5BEB73" w14:textId="77777777" w:rsidR="006857A9" w:rsidRDefault="00606FBE">
            <w:pPr>
              <w:pStyle w:val="TableParagraph"/>
              <w:spacing w:line="210" w:lineRule="exact"/>
              <w:ind w:left="76"/>
              <w:rPr>
                <w:sz w:val="20"/>
              </w:rPr>
            </w:pPr>
            <w:r>
              <w:rPr>
                <w:spacing w:val="-2"/>
                <w:sz w:val="20"/>
              </w:rPr>
              <w:t>Cíveis¹</w:t>
            </w:r>
          </w:p>
        </w:tc>
        <w:tc>
          <w:tcPr>
            <w:tcW w:w="2224" w:type="dxa"/>
            <w:tcBorders>
              <w:top w:val="dashSmallGap" w:sz="4" w:space="0" w:color="000000"/>
              <w:left w:val="nil"/>
              <w:bottom w:val="dashSmallGap" w:sz="4" w:space="0" w:color="000000"/>
              <w:right w:val="nil"/>
            </w:tcBorders>
          </w:tcPr>
          <w:p w14:paraId="27649BCE" w14:textId="77777777" w:rsidR="006857A9" w:rsidRDefault="00606FBE">
            <w:pPr>
              <w:pStyle w:val="TableParagraph"/>
              <w:spacing w:line="210" w:lineRule="exact"/>
              <w:ind w:right="383"/>
              <w:jc w:val="right"/>
              <w:rPr>
                <w:sz w:val="20"/>
              </w:rPr>
            </w:pPr>
            <w:r>
              <w:rPr>
                <w:spacing w:val="-2"/>
                <w:sz w:val="20"/>
              </w:rPr>
              <w:t>8.232.717</w:t>
            </w:r>
          </w:p>
        </w:tc>
        <w:tc>
          <w:tcPr>
            <w:tcW w:w="1667" w:type="dxa"/>
            <w:tcBorders>
              <w:top w:val="dashSmallGap" w:sz="4" w:space="0" w:color="000000"/>
              <w:left w:val="nil"/>
              <w:bottom w:val="dashSmallGap" w:sz="4" w:space="0" w:color="000000"/>
              <w:right w:val="nil"/>
            </w:tcBorders>
          </w:tcPr>
          <w:p w14:paraId="59B9FF95" w14:textId="77777777" w:rsidR="006857A9" w:rsidRDefault="00606FBE">
            <w:pPr>
              <w:pStyle w:val="TableParagraph"/>
              <w:spacing w:line="210" w:lineRule="exact"/>
              <w:ind w:right="562"/>
              <w:jc w:val="right"/>
              <w:rPr>
                <w:sz w:val="20"/>
              </w:rPr>
            </w:pPr>
            <w:r>
              <w:rPr>
                <w:spacing w:val="-2"/>
                <w:sz w:val="20"/>
              </w:rPr>
              <w:t>189.346</w:t>
            </w:r>
          </w:p>
        </w:tc>
        <w:tc>
          <w:tcPr>
            <w:tcW w:w="1227" w:type="dxa"/>
            <w:tcBorders>
              <w:top w:val="dashSmallGap" w:sz="4" w:space="0" w:color="000000"/>
              <w:left w:val="nil"/>
              <w:bottom w:val="dashSmallGap" w:sz="4" w:space="0" w:color="000000"/>
              <w:right w:val="nil"/>
            </w:tcBorders>
          </w:tcPr>
          <w:p w14:paraId="4F8ED77C" w14:textId="77777777" w:rsidR="006857A9" w:rsidRDefault="00606FBE">
            <w:pPr>
              <w:pStyle w:val="TableParagraph"/>
              <w:spacing w:line="210" w:lineRule="exact"/>
              <w:ind w:left="116"/>
              <w:jc w:val="center"/>
              <w:rPr>
                <w:sz w:val="20"/>
              </w:rPr>
            </w:pPr>
            <w:r>
              <w:rPr>
                <w:spacing w:val="-5"/>
                <w:sz w:val="20"/>
              </w:rPr>
              <w:t>43</w:t>
            </w:r>
          </w:p>
        </w:tc>
        <w:tc>
          <w:tcPr>
            <w:tcW w:w="1487" w:type="dxa"/>
            <w:tcBorders>
              <w:top w:val="dashSmallGap" w:sz="4" w:space="0" w:color="000000"/>
              <w:left w:val="nil"/>
              <w:bottom w:val="dashSmallGap" w:sz="4" w:space="0" w:color="000000"/>
              <w:right w:val="nil"/>
            </w:tcBorders>
          </w:tcPr>
          <w:p w14:paraId="35EDA084" w14:textId="77777777" w:rsidR="006857A9" w:rsidRDefault="00606FBE">
            <w:pPr>
              <w:pStyle w:val="TableParagraph"/>
              <w:spacing w:line="210" w:lineRule="exact"/>
              <w:ind w:right="298"/>
              <w:jc w:val="right"/>
              <w:rPr>
                <w:sz w:val="20"/>
              </w:rPr>
            </w:pPr>
            <w:r>
              <w:rPr>
                <w:spacing w:val="-2"/>
                <w:sz w:val="20"/>
              </w:rPr>
              <w:t>(26.020)</w:t>
            </w:r>
          </w:p>
        </w:tc>
        <w:tc>
          <w:tcPr>
            <w:tcW w:w="1260" w:type="dxa"/>
            <w:tcBorders>
              <w:top w:val="dashSmallGap" w:sz="4" w:space="0" w:color="000000"/>
              <w:left w:val="nil"/>
              <w:bottom w:val="dashSmallGap" w:sz="4" w:space="0" w:color="000000"/>
              <w:right w:val="nil"/>
            </w:tcBorders>
          </w:tcPr>
          <w:p w14:paraId="7833B414" w14:textId="77777777" w:rsidR="006857A9" w:rsidRDefault="00606FBE">
            <w:pPr>
              <w:pStyle w:val="TableParagraph"/>
              <w:spacing w:line="210" w:lineRule="exact"/>
              <w:ind w:right="69"/>
              <w:jc w:val="right"/>
              <w:rPr>
                <w:sz w:val="20"/>
              </w:rPr>
            </w:pPr>
            <w:r>
              <w:rPr>
                <w:spacing w:val="-2"/>
                <w:sz w:val="20"/>
              </w:rPr>
              <w:t>8.396.086</w:t>
            </w:r>
          </w:p>
        </w:tc>
      </w:tr>
      <w:tr w:rsidR="006857A9" w14:paraId="4462C85A" w14:textId="77777777">
        <w:trPr>
          <w:trHeight w:val="230"/>
        </w:trPr>
        <w:tc>
          <w:tcPr>
            <w:tcW w:w="2113" w:type="dxa"/>
            <w:tcBorders>
              <w:top w:val="dashSmallGap" w:sz="4" w:space="0" w:color="000000"/>
              <w:left w:val="nil"/>
              <w:right w:val="nil"/>
            </w:tcBorders>
          </w:tcPr>
          <w:p w14:paraId="25A9E259" w14:textId="77777777" w:rsidR="006857A9" w:rsidRDefault="00606FBE">
            <w:pPr>
              <w:pStyle w:val="TableParagraph"/>
              <w:spacing w:line="210" w:lineRule="exact"/>
              <w:ind w:left="76"/>
              <w:rPr>
                <w:sz w:val="20"/>
              </w:rPr>
            </w:pPr>
            <w:r>
              <w:rPr>
                <w:spacing w:val="-2"/>
                <w:sz w:val="20"/>
              </w:rPr>
              <w:t>Tributárias</w:t>
            </w:r>
          </w:p>
        </w:tc>
        <w:tc>
          <w:tcPr>
            <w:tcW w:w="2224" w:type="dxa"/>
            <w:tcBorders>
              <w:top w:val="dashSmallGap" w:sz="4" w:space="0" w:color="000000"/>
              <w:left w:val="nil"/>
              <w:right w:val="nil"/>
            </w:tcBorders>
          </w:tcPr>
          <w:p w14:paraId="015D2769" w14:textId="77777777" w:rsidR="006857A9" w:rsidRDefault="00606FBE">
            <w:pPr>
              <w:pStyle w:val="TableParagraph"/>
              <w:spacing w:line="210" w:lineRule="exact"/>
              <w:ind w:right="383"/>
              <w:jc w:val="right"/>
              <w:rPr>
                <w:sz w:val="20"/>
              </w:rPr>
            </w:pPr>
            <w:r>
              <w:rPr>
                <w:spacing w:val="-2"/>
                <w:sz w:val="20"/>
              </w:rPr>
              <w:t>8.952</w:t>
            </w:r>
          </w:p>
        </w:tc>
        <w:tc>
          <w:tcPr>
            <w:tcW w:w="1667" w:type="dxa"/>
            <w:tcBorders>
              <w:top w:val="dashSmallGap" w:sz="4" w:space="0" w:color="000000"/>
              <w:left w:val="nil"/>
              <w:right w:val="nil"/>
            </w:tcBorders>
          </w:tcPr>
          <w:p w14:paraId="6DBD87A9" w14:textId="77777777" w:rsidR="006857A9" w:rsidRDefault="00606FBE">
            <w:pPr>
              <w:pStyle w:val="TableParagraph"/>
              <w:spacing w:line="210" w:lineRule="exact"/>
              <w:ind w:right="562"/>
              <w:jc w:val="right"/>
              <w:rPr>
                <w:sz w:val="20"/>
              </w:rPr>
            </w:pPr>
            <w:r>
              <w:rPr>
                <w:spacing w:val="-5"/>
                <w:sz w:val="20"/>
              </w:rPr>
              <w:t>209</w:t>
            </w:r>
          </w:p>
        </w:tc>
        <w:tc>
          <w:tcPr>
            <w:tcW w:w="1227" w:type="dxa"/>
            <w:tcBorders>
              <w:top w:val="dashSmallGap" w:sz="4" w:space="0" w:color="000000"/>
              <w:left w:val="nil"/>
              <w:right w:val="nil"/>
            </w:tcBorders>
          </w:tcPr>
          <w:p w14:paraId="1B0A5828" w14:textId="77777777" w:rsidR="006857A9" w:rsidRDefault="00606FBE">
            <w:pPr>
              <w:pStyle w:val="TableParagraph"/>
              <w:spacing w:line="210" w:lineRule="exact"/>
              <w:ind w:left="274"/>
              <w:jc w:val="center"/>
              <w:rPr>
                <w:sz w:val="20"/>
              </w:rPr>
            </w:pPr>
            <w:r>
              <w:rPr>
                <w:sz w:val="20"/>
              </w:rPr>
              <w:t>-</w:t>
            </w:r>
          </w:p>
        </w:tc>
        <w:tc>
          <w:tcPr>
            <w:tcW w:w="1487" w:type="dxa"/>
            <w:tcBorders>
              <w:top w:val="dashSmallGap" w:sz="4" w:space="0" w:color="000000"/>
              <w:left w:val="nil"/>
              <w:right w:val="nil"/>
            </w:tcBorders>
          </w:tcPr>
          <w:p w14:paraId="76E4BBFD" w14:textId="77777777" w:rsidR="006857A9" w:rsidRDefault="00606FBE">
            <w:pPr>
              <w:pStyle w:val="TableParagraph"/>
              <w:spacing w:line="210" w:lineRule="exact"/>
              <w:ind w:right="298"/>
              <w:jc w:val="right"/>
              <w:rPr>
                <w:sz w:val="20"/>
              </w:rPr>
            </w:pPr>
            <w:r>
              <w:rPr>
                <w:sz w:val="20"/>
              </w:rPr>
              <w:t>-</w:t>
            </w:r>
          </w:p>
        </w:tc>
        <w:tc>
          <w:tcPr>
            <w:tcW w:w="1260" w:type="dxa"/>
            <w:tcBorders>
              <w:top w:val="dashSmallGap" w:sz="4" w:space="0" w:color="000000"/>
              <w:left w:val="nil"/>
              <w:right w:val="nil"/>
            </w:tcBorders>
          </w:tcPr>
          <w:p w14:paraId="400CC15C" w14:textId="77777777" w:rsidR="006857A9" w:rsidRDefault="00606FBE">
            <w:pPr>
              <w:pStyle w:val="TableParagraph"/>
              <w:spacing w:line="210" w:lineRule="exact"/>
              <w:ind w:right="69"/>
              <w:jc w:val="right"/>
              <w:rPr>
                <w:sz w:val="20"/>
              </w:rPr>
            </w:pPr>
            <w:r>
              <w:rPr>
                <w:spacing w:val="-2"/>
                <w:sz w:val="20"/>
              </w:rPr>
              <w:t>9.161</w:t>
            </w:r>
          </w:p>
        </w:tc>
      </w:tr>
      <w:tr w:rsidR="006857A9" w14:paraId="76815369" w14:textId="77777777">
        <w:trPr>
          <w:trHeight w:val="230"/>
        </w:trPr>
        <w:tc>
          <w:tcPr>
            <w:tcW w:w="2113" w:type="dxa"/>
            <w:tcBorders>
              <w:left w:val="nil"/>
              <w:right w:val="nil"/>
            </w:tcBorders>
          </w:tcPr>
          <w:p w14:paraId="1CAD0E0C" w14:textId="77777777" w:rsidR="006857A9" w:rsidRDefault="00606FBE">
            <w:pPr>
              <w:pStyle w:val="TableParagraph"/>
              <w:spacing w:line="211" w:lineRule="exact"/>
              <w:ind w:left="132"/>
              <w:rPr>
                <w:rFonts w:ascii="Arial"/>
                <w:b/>
                <w:sz w:val="20"/>
              </w:rPr>
            </w:pPr>
            <w:r>
              <w:rPr>
                <w:rFonts w:ascii="Arial"/>
                <w:b/>
                <w:spacing w:val="-2"/>
                <w:sz w:val="20"/>
              </w:rPr>
              <w:t>Total</w:t>
            </w:r>
          </w:p>
        </w:tc>
        <w:tc>
          <w:tcPr>
            <w:tcW w:w="2224" w:type="dxa"/>
            <w:tcBorders>
              <w:left w:val="nil"/>
              <w:right w:val="nil"/>
            </w:tcBorders>
          </w:tcPr>
          <w:p w14:paraId="3600A4AC" w14:textId="77777777" w:rsidR="006857A9" w:rsidRDefault="00606FBE">
            <w:pPr>
              <w:pStyle w:val="TableParagraph"/>
              <w:spacing w:line="211" w:lineRule="exact"/>
              <w:ind w:right="383"/>
              <w:jc w:val="right"/>
              <w:rPr>
                <w:rFonts w:ascii="Arial"/>
                <w:b/>
                <w:sz w:val="20"/>
              </w:rPr>
            </w:pPr>
            <w:r>
              <w:rPr>
                <w:rFonts w:ascii="Arial"/>
                <w:b/>
                <w:spacing w:val="-2"/>
                <w:sz w:val="20"/>
              </w:rPr>
              <w:t>8.241.673</w:t>
            </w:r>
          </w:p>
        </w:tc>
        <w:tc>
          <w:tcPr>
            <w:tcW w:w="1667" w:type="dxa"/>
            <w:tcBorders>
              <w:left w:val="nil"/>
              <w:right w:val="nil"/>
            </w:tcBorders>
          </w:tcPr>
          <w:p w14:paraId="51BA2ACF" w14:textId="77777777" w:rsidR="006857A9" w:rsidRDefault="00606FBE">
            <w:pPr>
              <w:pStyle w:val="TableParagraph"/>
              <w:spacing w:line="211" w:lineRule="exact"/>
              <w:ind w:right="562"/>
              <w:jc w:val="right"/>
              <w:rPr>
                <w:rFonts w:ascii="Arial"/>
                <w:b/>
                <w:sz w:val="20"/>
              </w:rPr>
            </w:pPr>
            <w:r>
              <w:rPr>
                <w:rFonts w:ascii="Arial"/>
                <w:b/>
                <w:spacing w:val="-2"/>
                <w:sz w:val="20"/>
              </w:rPr>
              <w:t>189.556</w:t>
            </w:r>
          </w:p>
        </w:tc>
        <w:tc>
          <w:tcPr>
            <w:tcW w:w="1227" w:type="dxa"/>
            <w:tcBorders>
              <w:left w:val="nil"/>
              <w:right w:val="nil"/>
            </w:tcBorders>
          </w:tcPr>
          <w:p w14:paraId="6E09163F" w14:textId="77777777" w:rsidR="006857A9" w:rsidRDefault="00606FBE">
            <w:pPr>
              <w:pStyle w:val="TableParagraph"/>
              <w:spacing w:line="211" w:lineRule="exact"/>
              <w:ind w:left="116"/>
              <w:jc w:val="center"/>
              <w:rPr>
                <w:rFonts w:ascii="Arial"/>
                <w:b/>
                <w:sz w:val="20"/>
              </w:rPr>
            </w:pPr>
            <w:r>
              <w:rPr>
                <w:rFonts w:ascii="Arial"/>
                <w:b/>
                <w:spacing w:val="-5"/>
                <w:sz w:val="20"/>
              </w:rPr>
              <w:t>67</w:t>
            </w:r>
          </w:p>
        </w:tc>
        <w:tc>
          <w:tcPr>
            <w:tcW w:w="1487" w:type="dxa"/>
            <w:tcBorders>
              <w:left w:val="nil"/>
              <w:right w:val="nil"/>
            </w:tcBorders>
          </w:tcPr>
          <w:p w14:paraId="6DA760ED" w14:textId="77777777" w:rsidR="006857A9" w:rsidRDefault="00606FBE">
            <w:pPr>
              <w:pStyle w:val="TableParagraph"/>
              <w:spacing w:line="211" w:lineRule="exact"/>
              <w:ind w:right="298"/>
              <w:jc w:val="right"/>
              <w:rPr>
                <w:rFonts w:ascii="Arial"/>
                <w:b/>
                <w:sz w:val="20"/>
              </w:rPr>
            </w:pPr>
            <w:r>
              <w:rPr>
                <w:rFonts w:ascii="Arial"/>
                <w:b/>
                <w:spacing w:val="-2"/>
                <w:sz w:val="20"/>
              </w:rPr>
              <w:t>(26.020)</w:t>
            </w:r>
          </w:p>
        </w:tc>
        <w:tc>
          <w:tcPr>
            <w:tcW w:w="1260" w:type="dxa"/>
            <w:tcBorders>
              <w:left w:val="nil"/>
              <w:right w:val="nil"/>
            </w:tcBorders>
          </w:tcPr>
          <w:p w14:paraId="493E4F9F" w14:textId="77777777" w:rsidR="006857A9" w:rsidRDefault="00606FBE">
            <w:pPr>
              <w:pStyle w:val="TableParagraph"/>
              <w:spacing w:line="211" w:lineRule="exact"/>
              <w:ind w:right="69"/>
              <w:jc w:val="right"/>
              <w:rPr>
                <w:rFonts w:ascii="Arial"/>
                <w:b/>
                <w:sz w:val="20"/>
              </w:rPr>
            </w:pPr>
            <w:r>
              <w:rPr>
                <w:rFonts w:ascii="Arial"/>
                <w:b/>
                <w:spacing w:val="-2"/>
                <w:sz w:val="20"/>
              </w:rPr>
              <w:t>8.405.276</w:t>
            </w:r>
          </w:p>
        </w:tc>
      </w:tr>
    </w:tbl>
    <w:p w14:paraId="5A69DC61" w14:textId="77777777" w:rsidR="006857A9" w:rsidRDefault="006857A9">
      <w:pPr>
        <w:pStyle w:val="Corpodetexto"/>
        <w:spacing w:before="1"/>
        <w:rPr>
          <w:rFonts w:ascii="Arial"/>
          <w:b/>
          <w:sz w:val="16"/>
        </w:rPr>
      </w:pPr>
    </w:p>
    <w:p w14:paraId="2A384B2F" w14:textId="77777777" w:rsidR="006857A9" w:rsidRDefault="00606FBE">
      <w:pPr>
        <w:ind w:left="144" w:right="418"/>
        <w:jc w:val="both"/>
        <w:rPr>
          <w:rFonts w:ascii="Arial" w:hAnsi="Arial"/>
          <w:i/>
          <w:sz w:val="16"/>
        </w:rPr>
      </w:pPr>
      <w:r>
        <w:rPr>
          <w:rFonts w:ascii="Arial" w:hAnsi="Arial"/>
          <w:i/>
          <w:sz w:val="16"/>
        </w:rPr>
        <w:t>¹ A EPE foi citada para apresentar defesa na</w:t>
      </w:r>
      <w:r>
        <w:rPr>
          <w:rFonts w:ascii="Arial" w:hAnsi="Arial"/>
          <w:i/>
          <w:spacing w:val="-1"/>
          <w:sz w:val="16"/>
        </w:rPr>
        <w:t xml:space="preserve"> </w:t>
      </w:r>
      <w:r>
        <w:rPr>
          <w:rFonts w:ascii="Arial" w:hAnsi="Arial"/>
          <w:i/>
          <w:sz w:val="16"/>
        </w:rPr>
        <w:t>Ação Civil Pública ajuizada pelo Ministério Público Federal, atualmente em trâmite na 6ª Vara Federal de Macapá, sob o nº 1001396-65.2025.4.01.3100. Na referida ação, o MPF requer a condenação da EPE, da União e de demais órgãos envolvidos ao</w:t>
      </w:r>
      <w:r>
        <w:rPr>
          <w:rFonts w:ascii="Arial" w:hAnsi="Arial"/>
          <w:i/>
          <w:spacing w:val="-1"/>
          <w:sz w:val="16"/>
        </w:rPr>
        <w:t xml:space="preserve"> </w:t>
      </w:r>
      <w:r>
        <w:rPr>
          <w:rFonts w:ascii="Arial" w:hAnsi="Arial"/>
          <w:i/>
          <w:sz w:val="16"/>
        </w:rPr>
        <w:t>pagamento</w:t>
      </w:r>
      <w:r>
        <w:rPr>
          <w:rFonts w:ascii="Arial" w:hAnsi="Arial"/>
          <w:i/>
          <w:spacing w:val="-3"/>
          <w:sz w:val="16"/>
        </w:rPr>
        <w:t xml:space="preserve"> </w:t>
      </w:r>
      <w:r>
        <w:rPr>
          <w:rFonts w:ascii="Arial" w:hAnsi="Arial"/>
          <w:i/>
          <w:sz w:val="16"/>
        </w:rPr>
        <w:t>de</w:t>
      </w:r>
      <w:r>
        <w:rPr>
          <w:rFonts w:ascii="Arial" w:hAnsi="Arial"/>
          <w:i/>
          <w:spacing w:val="-1"/>
          <w:sz w:val="16"/>
        </w:rPr>
        <w:t xml:space="preserve"> </w:t>
      </w:r>
      <w:r>
        <w:rPr>
          <w:rFonts w:ascii="Arial" w:hAnsi="Arial"/>
          <w:i/>
          <w:sz w:val="16"/>
        </w:rPr>
        <w:t>indenizações por</w:t>
      </w:r>
      <w:r>
        <w:rPr>
          <w:rFonts w:ascii="Arial" w:hAnsi="Arial"/>
          <w:i/>
          <w:spacing w:val="-1"/>
          <w:sz w:val="16"/>
        </w:rPr>
        <w:t xml:space="preserve"> </w:t>
      </w:r>
      <w:r>
        <w:rPr>
          <w:rFonts w:ascii="Arial" w:hAnsi="Arial"/>
          <w:i/>
          <w:sz w:val="16"/>
        </w:rPr>
        <w:t>danos morais</w:t>
      </w:r>
      <w:r>
        <w:rPr>
          <w:rFonts w:ascii="Arial" w:hAnsi="Arial"/>
          <w:i/>
          <w:spacing w:val="-2"/>
          <w:sz w:val="16"/>
        </w:rPr>
        <w:t xml:space="preserve"> </w:t>
      </w:r>
      <w:r>
        <w:rPr>
          <w:rFonts w:ascii="Arial" w:hAnsi="Arial"/>
          <w:i/>
          <w:sz w:val="16"/>
        </w:rPr>
        <w:t>coletivos,</w:t>
      </w:r>
      <w:r>
        <w:rPr>
          <w:rFonts w:ascii="Arial" w:hAnsi="Arial"/>
          <w:i/>
          <w:spacing w:val="-2"/>
          <w:sz w:val="16"/>
        </w:rPr>
        <w:t xml:space="preserve"> </w:t>
      </w:r>
      <w:r>
        <w:rPr>
          <w:rFonts w:ascii="Arial" w:hAnsi="Arial"/>
          <w:i/>
          <w:sz w:val="16"/>
        </w:rPr>
        <w:t>sociais e</w:t>
      </w:r>
      <w:r>
        <w:rPr>
          <w:rFonts w:ascii="Arial" w:hAnsi="Arial"/>
          <w:i/>
          <w:spacing w:val="-3"/>
          <w:sz w:val="16"/>
        </w:rPr>
        <w:t xml:space="preserve"> </w:t>
      </w:r>
      <w:r>
        <w:rPr>
          <w:rFonts w:ascii="Arial" w:hAnsi="Arial"/>
          <w:i/>
          <w:sz w:val="16"/>
        </w:rPr>
        <w:t>materiais, no</w:t>
      </w:r>
      <w:r>
        <w:rPr>
          <w:rFonts w:ascii="Arial" w:hAnsi="Arial"/>
          <w:i/>
          <w:spacing w:val="-3"/>
          <w:sz w:val="16"/>
        </w:rPr>
        <w:t xml:space="preserve"> </w:t>
      </w:r>
      <w:r>
        <w:rPr>
          <w:rFonts w:ascii="Arial" w:hAnsi="Arial"/>
          <w:i/>
          <w:sz w:val="16"/>
        </w:rPr>
        <w:t>valor</w:t>
      </w:r>
      <w:r>
        <w:rPr>
          <w:rFonts w:ascii="Arial" w:hAnsi="Arial"/>
          <w:i/>
          <w:spacing w:val="-2"/>
          <w:sz w:val="16"/>
        </w:rPr>
        <w:t xml:space="preserve"> </w:t>
      </w:r>
      <w:r>
        <w:rPr>
          <w:rFonts w:ascii="Arial" w:hAnsi="Arial"/>
          <w:i/>
          <w:sz w:val="16"/>
        </w:rPr>
        <w:t>total</w:t>
      </w:r>
      <w:r>
        <w:rPr>
          <w:rFonts w:ascii="Arial" w:hAnsi="Arial"/>
          <w:i/>
          <w:spacing w:val="-3"/>
          <w:sz w:val="16"/>
        </w:rPr>
        <w:t xml:space="preserve"> </w:t>
      </w:r>
      <w:r>
        <w:rPr>
          <w:rFonts w:ascii="Arial" w:hAnsi="Arial"/>
          <w:i/>
          <w:sz w:val="16"/>
        </w:rPr>
        <w:t>de</w:t>
      </w:r>
      <w:r>
        <w:rPr>
          <w:rFonts w:ascii="Arial" w:hAnsi="Arial"/>
          <w:i/>
          <w:spacing w:val="-1"/>
          <w:sz w:val="16"/>
        </w:rPr>
        <w:t xml:space="preserve"> </w:t>
      </w:r>
      <w:r>
        <w:rPr>
          <w:rFonts w:ascii="Arial" w:hAnsi="Arial"/>
          <w:i/>
          <w:sz w:val="16"/>
        </w:rPr>
        <w:t>R$</w:t>
      </w:r>
      <w:r>
        <w:rPr>
          <w:rFonts w:ascii="Arial" w:hAnsi="Arial"/>
          <w:i/>
          <w:spacing w:val="-1"/>
          <w:sz w:val="16"/>
        </w:rPr>
        <w:t xml:space="preserve"> </w:t>
      </w:r>
      <w:r>
        <w:rPr>
          <w:rFonts w:ascii="Arial" w:hAnsi="Arial"/>
          <w:i/>
          <w:sz w:val="16"/>
        </w:rPr>
        <w:t>69.972.450, a</w:t>
      </w:r>
      <w:r>
        <w:rPr>
          <w:rFonts w:ascii="Arial" w:hAnsi="Arial"/>
          <w:i/>
          <w:spacing w:val="-3"/>
          <w:sz w:val="16"/>
        </w:rPr>
        <w:t xml:space="preserve"> </w:t>
      </w:r>
      <w:r>
        <w:rPr>
          <w:rFonts w:ascii="Arial" w:hAnsi="Arial"/>
          <w:i/>
          <w:sz w:val="16"/>
        </w:rPr>
        <w:t>serem destinados à reparação dos prejuízos causados à população em decorrência do blecaute ocorrido em novembro de 2020. Tendo em vista que o MPF não diferenciou as responsabilidades dos réus, dividimos o valor total atribuído à causa pelo número total de réus (9) com o objetivo</w:t>
      </w:r>
      <w:r>
        <w:rPr>
          <w:rFonts w:ascii="Arial" w:hAnsi="Arial"/>
          <w:i/>
          <w:spacing w:val="-1"/>
          <w:sz w:val="16"/>
        </w:rPr>
        <w:t xml:space="preserve"> </w:t>
      </w:r>
      <w:r>
        <w:rPr>
          <w:rFonts w:ascii="Arial" w:hAnsi="Arial"/>
          <w:i/>
          <w:sz w:val="16"/>
        </w:rPr>
        <w:t>de</w:t>
      </w:r>
      <w:r>
        <w:rPr>
          <w:rFonts w:ascii="Arial" w:hAnsi="Arial"/>
          <w:i/>
          <w:spacing w:val="-1"/>
          <w:sz w:val="16"/>
        </w:rPr>
        <w:t xml:space="preserve"> </w:t>
      </w:r>
      <w:r>
        <w:rPr>
          <w:rFonts w:ascii="Arial" w:hAnsi="Arial"/>
          <w:i/>
          <w:sz w:val="16"/>
        </w:rPr>
        <w:t>obter</w:t>
      </w:r>
      <w:r>
        <w:rPr>
          <w:rFonts w:ascii="Arial" w:hAnsi="Arial"/>
          <w:i/>
          <w:spacing w:val="-1"/>
          <w:sz w:val="16"/>
        </w:rPr>
        <w:t xml:space="preserve"> </w:t>
      </w:r>
      <w:r>
        <w:rPr>
          <w:rFonts w:ascii="Arial" w:hAnsi="Arial"/>
          <w:i/>
          <w:sz w:val="16"/>
        </w:rPr>
        <w:t>a</w:t>
      </w:r>
      <w:r>
        <w:rPr>
          <w:rFonts w:ascii="Arial" w:hAnsi="Arial"/>
          <w:i/>
          <w:spacing w:val="-1"/>
          <w:sz w:val="16"/>
        </w:rPr>
        <w:t xml:space="preserve"> </w:t>
      </w:r>
      <w:r>
        <w:rPr>
          <w:rFonts w:ascii="Arial" w:hAnsi="Arial"/>
          <w:i/>
          <w:sz w:val="16"/>
        </w:rPr>
        <w:t>estimativa</w:t>
      </w:r>
      <w:r>
        <w:rPr>
          <w:rFonts w:ascii="Arial" w:hAnsi="Arial"/>
          <w:i/>
          <w:spacing w:val="-4"/>
          <w:sz w:val="16"/>
        </w:rPr>
        <w:t xml:space="preserve"> </w:t>
      </w:r>
      <w:r>
        <w:rPr>
          <w:rFonts w:ascii="Arial" w:hAnsi="Arial"/>
          <w:i/>
          <w:sz w:val="16"/>
        </w:rPr>
        <w:t>de</w:t>
      </w:r>
      <w:r>
        <w:rPr>
          <w:rFonts w:ascii="Arial" w:hAnsi="Arial"/>
          <w:i/>
          <w:spacing w:val="-1"/>
          <w:sz w:val="16"/>
        </w:rPr>
        <w:t xml:space="preserve"> </w:t>
      </w:r>
      <w:r>
        <w:rPr>
          <w:rFonts w:ascii="Arial" w:hAnsi="Arial"/>
          <w:i/>
          <w:sz w:val="16"/>
        </w:rPr>
        <w:t>um valor</w:t>
      </w:r>
      <w:r>
        <w:rPr>
          <w:rFonts w:ascii="Arial" w:hAnsi="Arial"/>
          <w:i/>
          <w:spacing w:val="-2"/>
          <w:sz w:val="16"/>
        </w:rPr>
        <w:t xml:space="preserve"> </w:t>
      </w:r>
      <w:r>
        <w:rPr>
          <w:rFonts w:ascii="Arial" w:hAnsi="Arial"/>
          <w:i/>
          <w:sz w:val="16"/>
        </w:rPr>
        <w:t>inicial</w:t>
      </w:r>
      <w:r>
        <w:rPr>
          <w:rFonts w:ascii="Arial" w:hAnsi="Arial"/>
          <w:i/>
          <w:spacing w:val="-3"/>
          <w:sz w:val="16"/>
        </w:rPr>
        <w:t xml:space="preserve"> </w:t>
      </w:r>
      <w:r>
        <w:rPr>
          <w:rFonts w:ascii="Arial" w:hAnsi="Arial"/>
          <w:i/>
          <w:sz w:val="16"/>
        </w:rPr>
        <w:t>a</w:t>
      </w:r>
      <w:r>
        <w:rPr>
          <w:rFonts w:ascii="Arial" w:hAnsi="Arial"/>
          <w:i/>
          <w:spacing w:val="-1"/>
          <w:sz w:val="16"/>
        </w:rPr>
        <w:t xml:space="preserve"> </w:t>
      </w:r>
      <w:r>
        <w:rPr>
          <w:rFonts w:ascii="Arial" w:hAnsi="Arial"/>
          <w:i/>
          <w:sz w:val="16"/>
        </w:rPr>
        <w:t>ser</w:t>
      </w:r>
      <w:r>
        <w:rPr>
          <w:rFonts w:ascii="Arial" w:hAnsi="Arial"/>
          <w:i/>
          <w:spacing w:val="-1"/>
          <w:sz w:val="16"/>
        </w:rPr>
        <w:t xml:space="preserve"> </w:t>
      </w:r>
      <w:r>
        <w:rPr>
          <w:rFonts w:ascii="Arial" w:hAnsi="Arial"/>
          <w:i/>
          <w:sz w:val="16"/>
        </w:rPr>
        <w:t>atribuído</w:t>
      </w:r>
      <w:r>
        <w:rPr>
          <w:rFonts w:ascii="Arial" w:hAnsi="Arial"/>
          <w:i/>
          <w:spacing w:val="-1"/>
          <w:sz w:val="16"/>
        </w:rPr>
        <w:t xml:space="preserve"> </w:t>
      </w:r>
      <w:r>
        <w:rPr>
          <w:rFonts w:ascii="Arial" w:hAnsi="Arial"/>
          <w:i/>
          <w:sz w:val="16"/>
        </w:rPr>
        <w:t>à</w:t>
      </w:r>
      <w:r>
        <w:rPr>
          <w:rFonts w:ascii="Arial" w:hAnsi="Arial"/>
          <w:i/>
          <w:spacing w:val="-1"/>
          <w:sz w:val="16"/>
        </w:rPr>
        <w:t xml:space="preserve"> </w:t>
      </w:r>
      <w:r>
        <w:rPr>
          <w:rFonts w:ascii="Arial" w:hAnsi="Arial"/>
          <w:i/>
          <w:sz w:val="16"/>
        </w:rPr>
        <w:t>EPE, o</w:t>
      </w:r>
      <w:r>
        <w:rPr>
          <w:rFonts w:ascii="Arial" w:hAnsi="Arial"/>
          <w:i/>
          <w:spacing w:val="-1"/>
          <w:sz w:val="16"/>
        </w:rPr>
        <w:t xml:space="preserve"> </w:t>
      </w:r>
      <w:r>
        <w:rPr>
          <w:rFonts w:ascii="Arial" w:hAnsi="Arial"/>
          <w:i/>
          <w:sz w:val="16"/>
        </w:rPr>
        <w:t>que</w:t>
      </w:r>
      <w:r>
        <w:rPr>
          <w:rFonts w:ascii="Arial" w:hAnsi="Arial"/>
          <w:i/>
          <w:spacing w:val="-1"/>
          <w:sz w:val="16"/>
        </w:rPr>
        <w:t xml:space="preserve"> </w:t>
      </w:r>
      <w:r>
        <w:rPr>
          <w:rFonts w:ascii="Arial" w:hAnsi="Arial"/>
          <w:i/>
          <w:sz w:val="16"/>
        </w:rPr>
        <w:t>determinou</w:t>
      </w:r>
      <w:r>
        <w:rPr>
          <w:rFonts w:ascii="Arial" w:hAnsi="Arial"/>
          <w:i/>
          <w:spacing w:val="-1"/>
          <w:sz w:val="16"/>
        </w:rPr>
        <w:t xml:space="preserve"> </w:t>
      </w:r>
      <w:r>
        <w:rPr>
          <w:rFonts w:ascii="Arial" w:hAnsi="Arial"/>
          <w:i/>
          <w:sz w:val="16"/>
        </w:rPr>
        <w:t>o</w:t>
      </w:r>
      <w:r>
        <w:rPr>
          <w:rFonts w:ascii="Arial" w:hAnsi="Arial"/>
          <w:i/>
          <w:spacing w:val="-1"/>
          <w:sz w:val="16"/>
        </w:rPr>
        <w:t xml:space="preserve"> </w:t>
      </w:r>
      <w:r>
        <w:rPr>
          <w:rFonts w:ascii="Arial" w:hAnsi="Arial"/>
          <w:i/>
          <w:sz w:val="16"/>
        </w:rPr>
        <w:t>valor</w:t>
      </w:r>
      <w:r>
        <w:rPr>
          <w:rFonts w:ascii="Arial" w:hAnsi="Arial"/>
          <w:i/>
          <w:spacing w:val="-2"/>
          <w:sz w:val="16"/>
        </w:rPr>
        <w:t xml:space="preserve"> </w:t>
      </w:r>
      <w:r>
        <w:rPr>
          <w:rFonts w:ascii="Arial" w:hAnsi="Arial"/>
          <w:i/>
          <w:sz w:val="16"/>
        </w:rPr>
        <w:t>indicado</w:t>
      </w:r>
      <w:r>
        <w:rPr>
          <w:rFonts w:ascii="Arial" w:hAnsi="Arial"/>
          <w:i/>
          <w:spacing w:val="-1"/>
          <w:sz w:val="16"/>
        </w:rPr>
        <w:t xml:space="preserve"> </w:t>
      </w:r>
      <w:r>
        <w:rPr>
          <w:rFonts w:ascii="Arial" w:hAnsi="Arial"/>
          <w:i/>
          <w:sz w:val="16"/>
        </w:rPr>
        <w:t>de</w:t>
      </w:r>
      <w:r>
        <w:rPr>
          <w:rFonts w:ascii="Arial" w:hAnsi="Arial"/>
          <w:i/>
          <w:spacing w:val="-1"/>
          <w:sz w:val="16"/>
        </w:rPr>
        <w:t xml:space="preserve"> </w:t>
      </w:r>
      <w:r>
        <w:rPr>
          <w:rFonts w:ascii="Arial" w:hAnsi="Arial"/>
          <w:i/>
          <w:sz w:val="16"/>
        </w:rPr>
        <w:t>R$</w:t>
      </w:r>
      <w:r>
        <w:rPr>
          <w:rFonts w:ascii="Arial" w:hAnsi="Arial"/>
          <w:i/>
          <w:spacing w:val="-1"/>
          <w:sz w:val="16"/>
        </w:rPr>
        <w:t xml:space="preserve"> </w:t>
      </w:r>
      <w:r>
        <w:rPr>
          <w:rFonts w:ascii="Arial" w:hAnsi="Arial"/>
          <w:i/>
          <w:sz w:val="16"/>
        </w:rPr>
        <w:t>8.090.492 para</w:t>
      </w:r>
      <w:r>
        <w:rPr>
          <w:rFonts w:ascii="Arial" w:hAnsi="Arial"/>
          <w:i/>
          <w:spacing w:val="-1"/>
          <w:sz w:val="16"/>
        </w:rPr>
        <w:t xml:space="preserve"> </w:t>
      </w:r>
      <w:r>
        <w:rPr>
          <w:rFonts w:ascii="Arial" w:hAnsi="Arial"/>
          <w:i/>
          <w:sz w:val="16"/>
        </w:rPr>
        <w:t>a</w:t>
      </w:r>
      <w:r>
        <w:rPr>
          <w:rFonts w:ascii="Arial" w:hAnsi="Arial"/>
          <w:i/>
          <w:spacing w:val="-1"/>
          <w:sz w:val="16"/>
        </w:rPr>
        <w:t xml:space="preserve"> </w:t>
      </w:r>
      <w:r>
        <w:rPr>
          <w:rFonts w:ascii="Arial" w:hAnsi="Arial"/>
          <w:i/>
          <w:sz w:val="16"/>
        </w:rPr>
        <w:t>EPE.</w:t>
      </w:r>
      <w:r>
        <w:rPr>
          <w:rFonts w:ascii="Arial" w:hAnsi="Arial"/>
          <w:i/>
          <w:spacing w:val="-2"/>
          <w:sz w:val="16"/>
        </w:rPr>
        <w:t xml:space="preserve"> </w:t>
      </w:r>
      <w:r>
        <w:rPr>
          <w:rFonts w:ascii="Arial" w:hAnsi="Arial"/>
          <w:i/>
          <w:sz w:val="16"/>
        </w:rPr>
        <w:t>Por fim,</w:t>
      </w:r>
      <w:r>
        <w:rPr>
          <w:rFonts w:ascii="Arial" w:hAnsi="Arial"/>
          <w:i/>
          <w:spacing w:val="-2"/>
          <w:sz w:val="16"/>
        </w:rPr>
        <w:t xml:space="preserve"> </w:t>
      </w:r>
      <w:r>
        <w:rPr>
          <w:rFonts w:ascii="Arial" w:hAnsi="Arial"/>
          <w:i/>
          <w:sz w:val="16"/>
        </w:rPr>
        <w:t>ressaltamos</w:t>
      </w:r>
      <w:r>
        <w:rPr>
          <w:rFonts w:ascii="Arial" w:hAnsi="Arial"/>
          <w:i/>
          <w:spacing w:val="-2"/>
          <w:sz w:val="16"/>
        </w:rPr>
        <w:t xml:space="preserve"> </w:t>
      </w:r>
      <w:r>
        <w:rPr>
          <w:rFonts w:ascii="Arial" w:hAnsi="Arial"/>
          <w:i/>
          <w:sz w:val="16"/>
        </w:rPr>
        <w:t>que</w:t>
      </w:r>
      <w:r>
        <w:rPr>
          <w:rFonts w:ascii="Arial" w:hAnsi="Arial"/>
          <w:i/>
          <w:spacing w:val="-3"/>
          <w:sz w:val="16"/>
        </w:rPr>
        <w:t xml:space="preserve"> </w:t>
      </w:r>
      <w:r>
        <w:rPr>
          <w:rFonts w:ascii="Arial" w:hAnsi="Arial"/>
          <w:i/>
          <w:sz w:val="16"/>
        </w:rPr>
        <w:t>a</w:t>
      </w:r>
      <w:r>
        <w:rPr>
          <w:rFonts w:ascii="Arial" w:hAnsi="Arial"/>
          <w:i/>
          <w:spacing w:val="-3"/>
          <w:sz w:val="16"/>
        </w:rPr>
        <w:t xml:space="preserve"> </w:t>
      </w:r>
      <w:r>
        <w:rPr>
          <w:rFonts w:ascii="Arial" w:hAnsi="Arial"/>
          <w:i/>
          <w:sz w:val="16"/>
        </w:rPr>
        <w:t>Consultoria</w:t>
      </w:r>
      <w:r>
        <w:rPr>
          <w:rFonts w:ascii="Arial" w:hAnsi="Arial"/>
          <w:i/>
          <w:spacing w:val="-3"/>
          <w:sz w:val="16"/>
        </w:rPr>
        <w:t xml:space="preserve"> </w:t>
      </w:r>
      <w:r>
        <w:rPr>
          <w:rFonts w:ascii="Arial" w:hAnsi="Arial"/>
          <w:i/>
          <w:sz w:val="16"/>
        </w:rPr>
        <w:t>Jurídica</w:t>
      </w:r>
      <w:r>
        <w:rPr>
          <w:rFonts w:ascii="Arial" w:hAnsi="Arial"/>
          <w:i/>
          <w:spacing w:val="-3"/>
          <w:sz w:val="16"/>
        </w:rPr>
        <w:t xml:space="preserve"> </w:t>
      </w:r>
      <w:r>
        <w:rPr>
          <w:rFonts w:ascii="Arial" w:hAnsi="Arial"/>
          <w:i/>
          <w:sz w:val="16"/>
        </w:rPr>
        <w:t>já</w:t>
      </w:r>
      <w:r>
        <w:rPr>
          <w:rFonts w:ascii="Arial" w:hAnsi="Arial"/>
          <w:i/>
          <w:spacing w:val="-3"/>
          <w:sz w:val="16"/>
        </w:rPr>
        <w:t xml:space="preserve"> </w:t>
      </w:r>
      <w:r>
        <w:rPr>
          <w:rFonts w:ascii="Arial" w:hAnsi="Arial"/>
          <w:i/>
          <w:sz w:val="16"/>
        </w:rPr>
        <w:t>deu</w:t>
      </w:r>
      <w:r>
        <w:rPr>
          <w:rFonts w:ascii="Arial" w:hAnsi="Arial"/>
          <w:i/>
          <w:spacing w:val="-3"/>
          <w:sz w:val="16"/>
        </w:rPr>
        <w:t xml:space="preserve"> </w:t>
      </w:r>
      <w:r>
        <w:rPr>
          <w:rFonts w:ascii="Arial" w:hAnsi="Arial"/>
          <w:i/>
          <w:sz w:val="16"/>
        </w:rPr>
        <w:t>início</w:t>
      </w:r>
      <w:r>
        <w:rPr>
          <w:rFonts w:ascii="Arial" w:hAnsi="Arial"/>
          <w:i/>
          <w:spacing w:val="-3"/>
          <w:sz w:val="16"/>
        </w:rPr>
        <w:t xml:space="preserve"> </w:t>
      </w:r>
      <w:r>
        <w:rPr>
          <w:rFonts w:ascii="Arial" w:hAnsi="Arial"/>
          <w:i/>
          <w:sz w:val="16"/>
        </w:rPr>
        <w:t>à</w:t>
      </w:r>
      <w:r>
        <w:rPr>
          <w:rFonts w:ascii="Arial" w:hAnsi="Arial"/>
          <w:i/>
          <w:spacing w:val="-3"/>
          <w:sz w:val="16"/>
        </w:rPr>
        <w:t xml:space="preserve"> </w:t>
      </w:r>
      <w:r>
        <w:rPr>
          <w:rFonts w:ascii="Arial" w:hAnsi="Arial"/>
          <w:i/>
          <w:sz w:val="16"/>
        </w:rPr>
        <w:t>elaboração</w:t>
      </w:r>
      <w:r>
        <w:rPr>
          <w:rFonts w:ascii="Arial" w:hAnsi="Arial"/>
          <w:i/>
          <w:spacing w:val="-3"/>
          <w:sz w:val="16"/>
        </w:rPr>
        <w:t xml:space="preserve"> </w:t>
      </w:r>
      <w:r>
        <w:rPr>
          <w:rFonts w:ascii="Arial" w:hAnsi="Arial"/>
          <w:i/>
          <w:sz w:val="16"/>
        </w:rPr>
        <w:t>da</w:t>
      </w:r>
      <w:r>
        <w:rPr>
          <w:rFonts w:ascii="Arial" w:hAnsi="Arial"/>
          <w:i/>
          <w:spacing w:val="-3"/>
          <w:sz w:val="16"/>
        </w:rPr>
        <w:t xml:space="preserve"> </w:t>
      </w:r>
      <w:r>
        <w:rPr>
          <w:rFonts w:ascii="Arial" w:hAnsi="Arial"/>
          <w:i/>
          <w:sz w:val="16"/>
        </w:rPr>
        <w:t>defesa</w:t>
      </w:r>
      <w:r>
        <w:rPr>
          <w:rFonts w:ascii="Arial" w:hAnsi="Arial"/>
          <w:i/>
          <w:spacing w:val="-3"/>
          <w:sz w:val="16"/>
        </w:rPr>
        <w:t xml:space="preserve"> </w:t>
      </w:r>
      <w:r>
        <w:rPr>
          <w:rFonts w:ascii="Arial" w:hAnsi="Arial"/>
          <w:i/>
          <w:sz w:val="16"/>
        </w:rPr>
        <w:t>da</w:t>
      </w:r>
      <w:r>
        <w:rPr>
          <w:rFonts w:ascii="Arial" w:hAnsi="Arial"/>
          <w:i/>
          <w:spacing w:val="-3"/>
          <w:sz w:val="16"/>
        </w:rPr>
        <w:t xml:space="preserve"> </w:t>
      </w:r>
      <w:r>
        <w:rPr>
          <w:rFonts w:ascii="Arial" w:hAnsi="Arial"/>
          <w:i/>
          <w:sz w:val="16"/>
        </w:rPr>
        <w:t>EPE,</w:t>
      </w:r>
      <w:r>
        <w:rPr>
          <w:rFonts w:ascii="Arial" w:hAnsi="Arial"/>
          <w:i/>
          <w:spacing w:val="-2"/>
          <w:sz w:val="16"/>
        </w:rPr>
        <w:t xml:space="preserve"> </w:t>
      </w:r>
      <w:r>
        <w:rPr>
          <w:rFonts w:ascii="Arial" w:hAnsi="Arial"/>
          <w:i/>
          <w:sz w:val="16"/>
        </w:rPr>
        <w:t>inclusive</w:t>
      </w:r>
      <w:r>
        <w:rPr>
          <w:rFonts w:ascii="Arial" w:hAnsi="Arial"/>
          <w:i/>
          <w:spacing w:val="-6"/>
          <w:sz w:val="16"/>
        </w:rPr>
        <w:t xml:space="preserve"> </w:t>
      </w:r>
      <w:r>
        <w:rPr>
          <w:rFonts w:ascii="Arial" w:hAnsi="Arial"/>
          <w:i/>
          <w:sz w:val="16"/>
        </w:rPr>
        <w:t>com</w:t>
      </w:r>
      <w:r>
        <w:rPr>
          <w:rFonts w:ascii="Arial" w:hAnsi="Arial"/>
          <w:i/>
          <w:spacing w:val="-2"/>
          <w:sz w:val="16"/>
        </w:rPr>
        <w:t xml:space="preserve"> </w:t>
      </w:r>
      <w:r>
        <w:rPr>
          <w:rFonts w:ascii="Arial" w:hAnsi="Arial"/>
          <w:i/>
          <w:sz w:val="16"/>
        </w:rPr>
        <w:t>a</w:t>
      </w:r>
      <w:r>
        <w:rPr>
          <w:rFonts w:ascii="Arial" w:hAnsi="Arial"/>
          <w:i/>
          <w:spacing w:val="-3"/>
          <w:sz w:val="16"/>
        </w:rPr>
        <w:t xml:space="preserve"> </w:t>
      </w:r>
      <w:r>
        <w:rPr>
          <w:rFonts w:ascii="Arial" w:hAnsi="Arial"/>
          <w:i/>
          <w:sz w:val="16"/>
        </w:rPr>
        <w:t>solicitação</w:t>
      </w:r>
      <w:r>
        <w:rPr>
          <w:rFonts w:ascii="Arial" w:hAnsi="Arial"/>
          <w:i/>
          <w:spacing w:val="-3"/>
          <w:sz w:val="16"/>
        </w:rPr>
        <w:t xml:space="preserve"> </w:t>
      </w:r>
      <w:r>
        <w:rPr>
          <w:rFonts w:ascii="Arial" w:hAnsi="Arial"/>
          <w:i/>
          <w:sz w:val="16"/>
        </w:rPr>
        <w:t>de</w:t>
      </w:r>
      <w:r>
        <w:rPr>
          <w:rFonts w:ascii="Arial" w:hAnsi="Arial"/>
          <w:i/>
          <w:spacing w:val="-6"/>
          <w:sz w:val="16"/>
        </w:rPr>
        <w:t xml:space="preserve"> </w:t>
      </w:r>
      <w:r>
        <w:rPr>
          <w:rFonts w:ascii="Arial" w:hAnsi="Arial"/>
          <w:i/>
          <w:sz w:val="16"/>
        </w:rPr>
        <w:t>subsídios</w:t>
      </w:r>
      <w:r>
        <w:rPr>
          <w:rFonts w:ascii="Arial" w:hAnsi="Arial"/>
          <w:i/>
          <w:spacing w:val="-2"/>
          <w:sz w:val="16"/>
        </w:rPr>
        <w:t xml:space="preserve"> </w:t>
      </w:r>
      <w:r>
        <w:rPr>
          <w:rFonts w:ascii="Arial" w:hAnsi="Arial"/>
          <w:i/>
          <w:sz w:val="16"/>
        </w:rPr>
        <w:t>técnicos</w:t>
      </w:r>
      <w:r>
        <w:rPr>
          <w:rFonts w:ascii="Arial" w:hAnsi="Arial"/>
          <w:i/>
          <w:spacing w:val="-2"/>
          <w:sz w:val="16"/>
        </w:rPr>
        <w:t xml:space="preserve"> </w:t>
      </w:r>
      <w:r>
        <w:rPr>
          <w:rFonts w:ascii="Arial" w:hAnsi="Arial"/>
          <w:i/>
          <w:sz w:val="16"/>
        </w:rPr>
        <w:t xml:space="preserve">à </w:t>
      </w:r>
      <w:r>
        <w:rPr>
          <w:rFonts w:ascii="Arial" w:hAnsi="Arial"/>
          <w:i/>
          <w:spacing w:val="-4"/>
          <w:sz w:val="16"/>
        </w:rPr>
        <w:t>STE.</w:t>
      </w:r>
    </w:p>
    <w:p w14:paraId="4CA90AA9" w14:textId="77777777" w:rsidR="006857A9" w:rsidRDefault="006857A9">
      <w:pPr>
        <w:pStyle w:val="Corpodetexto"/>
        <w:rPr>
          <w:rFonts w:ascii="Arial"/>
          <w:i/>
          <w:sz w:val="16"/>
        </w:rPr>
      </w:pPr>
    </w:p>
    <w:p w14:paraId="0C0AE544" w14:textId="77777777" w:rsidR="006857A9" w:rsidRDefault="006857A9">
      <w:pPr>
        <w:pStyle w:val="Corpodetexto"/>
        <w:spacing w:before="93"/>
        <w:rPr>
          <w:rFonts w:ascii="Arial"/>
          <w:i/>
          <w:sz w:val="16"/>
        </w:rPr>
      </w:pPr>
    </w:p>
    <w:p w14:paraId="190A1C73" w14:textId="77777777" w:rsidR="006857A9" w:rsidRDefault="00606FBE">
      <w:pPr>
        <w:pStyle w:val="Ttulo3"/>
        <w:numPr>
          <w:ilvl w:val="0"/>
          <w:numId w:val="11"/>
        </w:numPr>
        <w:tabs>
          <w:tab w:val="left" w:pos="503"/>
        </w:tabs>
        <w:ind w:left="503" w:hanging="359"/>
      </w:pPr>
      <w:r>
        <w:t>PREVIDÊNCIA</w:t>
      </w:r>
      <w:r>
        <w:rPr>
          <w:spacing w:val="-12"/>
        </w:rPr>
        <w:t xml:space="preserve"> </w:t>
      </w:r>
      <w:r>
        <w:t>PRIVADA</w:t>
      </w:r>
      <w:r>
        <w:rPr>
          <w:spacing w:val="-8"/>
        </w:rPr>
        <w:t xml:space="preserve"> </w:t>
      </w:r>
      <w:r>
        <w:rPr>
          <w:spacing w:val="-2"/>
        </w:rPr>
        <w:t>COMPLEMENTAR</w:t>
      </w:r>
    </w:p>
    <w:p w14:paraId="33F22AD7" w14:textId="77777777" w:rsidR="006857A9" w:rsidRDefault="00606FBE">
      <w:pPr>
        <w:pStyle w:val="Corpodetexto"/>
        <w:spacing w:before="229"/>
        <w:ind w:left="144" w:right="426"/>
        <w:jc w:val="both"/>
      </w:pPr>
      <w:r>
        <w:t>As obrigações financeiras da EPE com a ELETROS registradas no passivo circulante estão sendo cumpridas integralmente, são vencíveis até o 5º dia útil do mês subsequente aos descontos e/ou aportes diretos dos participantes, paritariamente com a contribuição da Patrocinadora e apresentam os seguintes saldos:</w:t>
      </w:r>
    </w:p>
    <w:p w14:paraId="6C624362" w14:textId="77777777" w:rsidR="006857A9" w:rsidRDefault="006857A9">
      <w:pPr>
        <w:pStyle w:val="Corpodetexto"/>
        <w:spacing w:before="13" w:after="1"/>
      </w:pPr>
    </w:p>
    <w:tbl>
      <w:tblPr>
        <w:tblStyle w:val="TableNormal"/>
        <w:tblW w:w="0" w:type="auto"/>
        <w:tblInd w:w="144" w:type="dxa"/>
        <w:tblLayout w:type="fixed"/>
        <w:tblLook w:val="01E0" w:firstRow="1" w:lastRow="1" w:firstColumn="1" w:lastColumn="1" w:noHBand="0" w:noVBand="0"/>
      </w:tblPr>
      <w:tblGrid>
        <w:gridCol w:w="5216"/>
        <w:gridCol w:w="3274"/>
        <w:gridCol w:w="1418"/>
      </w:tblGrid>
      <w:tr w:rsidR="006857A9" w14:paraId="090DB29D" w14:textId="77777777">
        <w:trPr>
          <w:trHeight w:val="234"/>
        </w:trPr>
        <w:tc>
          <w:tcPr>
            <w:tcW w:w="5216" w:type="dxa"/>
          </w:tcPr>
          <w:p w14:paraId="10BFF92C" w14:textId="77777777" w:rsidR="006857A9" w:rsidRDefault="00606FBE">
            <w:pPr>
              <w:pStyle w:val="TableParagraph"/>
              <w:spacing w:line="215" w:lineRule="exact"/>
              <w:ind w:left="76"/>
              <w:rPr>
                <w:rFonts w:ascii="Arial" w:hAnsi="Arial"/>
                <w:b/>
                <w:sz w:val="20"/>
              </w:rPr>
            </w:pPr>
            <w:r>
              <w:rPr>
                <w:rFonts w:ascii="Arial" w:hAnsi="Arial"/>
                <w:b/>
                <w:spacing w:val="-2"/>
                <w:sz w:val="20"/>
              </w:rPr>
              <w:t>Descrição</w:t>
            </w:r>
          </w:p>
        </w:tc>
        <w:tc>
          <w:tcPr>
            <w:tcW w:w="3274" w:type="dxa"/>
          </w:tcPr>
          <w:p w14:paraId="2FC6B61F" w14:textId="77777777" w:rsidR="006857A9" w:rsidRDefault="00606FBE">
            <w:pPr>
              <w:pStyle w:val="TableParagraph"/>
              <w:spacing w:line="215" w:lineRule="exact"/>
              <w:ind w:right="342"/>
              <w:jc w:val="right"/>
              <w:rPr>
                <w:rFonts w:ascii="Arial"/>
                <w:b/>
                <w:sz w:val="20"/>
              </w:rPr>
            </w:pPr>
            <w:r>
              <w:rPr>
                <w:rFonts w:ascii="Arial"/>
                <w:b/>
                <w:spacing w:val="-2"/>
                <w:sz w:val="20"/>
              </w:rPr>
              <w:t>30/06/2026</w:t>
            </w:r>
          </w:p>
        </w:tc>
        <w:tc>
          <w:tcPr>
            <w:tcW w:w="1418" w:type="dxa"/>
          </w:tcPr>
          <w:p w14:paraId="75459262" w14:textId="77777777" w:rsidR="006857A9" w:rsidRDefault="00606FBE">
            <w:pPr>
              <w:pStyle w:val="TableParagraph"/>
              <w:spacing w:line="215" w:lineRule="exact"/>
              <w:ind w:right="70"/>
              <w:jc w:val="right"/>
              <w:rPr>
                <w:rFonts w:ascii="Arial"/>
                <w:b/>
                <w:sz w:val="20"/>
              </w:rPr>
            </w:pPr>
            <w:r>
              <w:rPr>
                <w:rFonts w:ascii="Arial"/>
                <w:b/>
                <w:spacing w:val="-2"/>
                <w:sz w:val="20"/>
              </w:rPr>
              <w:t>31/12/2025</w:t>
            </w:r>
          </w:p>
        </w:tc>
      </w:tr>
      <w:tr w:rsidR="006857A9" w14:paraId="020C2E67" w14:textId="77777777">
        <w:trPr>
          <w:trHeight w:val="247"/>
        </w:trPr>
        <w:tc>
          <w:tcPr>
            <w:tcW w:w="5216" w:type="dxa"/>
            <w:tcBorders>
              <w:bottom w:val="single" w:sz="8" w:space="0" w:color="000000"/>
            </w:tcBorders>
          </w:tcPr>
          <w:p w14:paraId="6D89F1FF" w14:textId="77777777" w:rsidR="006857A9" w:rsidRDefault="00606FBE">
            <w:pPr>
              <w:pStyle w:val="TableParagraph"/>
              <w:spacing w:before="5" w:line="222" w:lineRule="exact"/>
              <w:ind w:left="132"/>
              <w:rPr>
                <w:sz w:val="20"/>
              </w:rPr>
            </w:pPr>
            <w:r>
              <w:rPr>
                <w:sz w:val="20"/>
              </w:rPr>
              <w:t>A</w:t>
            </w:r>
            <w:r>
              <w:rPr>
                <w:spacing w:val="-7"/>
                <w:sz w:val="20"/>
              </w:rPr>
              <w:t xml:space="preserve"> </w:t>
            </w:r>
            <w:r>
              <w:rPr>
                <w:sz w:val="20"/>
              </w:rPr>
              <w:t>–</w:t>
            </w:r>
            <w:r>
              <w:rPr>
                <w:spacing w:val="-3"/>
                <w:sz w:val="20"/>
              </w:rPr>
              <w:t xml:space="preserve"> </w:t>
            </w:r>
            <w:r>
              <w:rPr>
                <w:sz w:val="20"/>
              </w:rPr>
              <w:t>Contribuições</w:t>
            </w:r>
            <w:r>
              <w:rPr>
                <w:spacing w:val="-5"/>
                <w:sz w:val="20"/>
              </w:rPr>
              <w:t xml:space="preserve"> </w:t>
            </w:r>
            <w:r>
              <w:rPr>
                <w:sz w:val="20"/>
              </w:rPr>
              <w:t>da</w:t>
            </w:r>
            <w:r>
              <w:rPr>
                <w:spacing w:val="-4"/>
                <w:sz w:val="20"/>
              </w:rPr>
              <w:t xml:space="preserve"> </w:t>
            </w:r>
            <w:r>
              <w:rPr>
                <w:spacing w:val="-2"/>
                <w:sz w:val="20"/>
              </w:rPr>
              <w:t>Patrocinadora</w:t>
            </w:r>
          </w:p>
        </w:tc>
        <w:tc>
          <w:tcPr>
            <w:tcW w:w="3274" w:type="dxa"/>
            <w:tcBorders>
              <w:bottom w:val="single" w:sz="8" w:space="0" w:color="000000"/>
            </w:tcBorders>
          </w:tcPr>
          <w:p w14:paraId="6015AFFB" w14:textId="77777777" w:rsidR="006857A9" w:rsidRDefault="00606FBE">
            <w:pPr>
              <w:pStyle w:val="TableParagraph"/>
              <w:spacing w:before="5" w:line="222" w:lineRule="exact"/>
              <w:ind w:right="341"/>
              <w:jc w:val="right"/>
              <w:rPr>
                <w:sz w:val="20"/>
              </w:rPr>
            </w:pPr>
            <w:r>
              <w:rPr>
                <w:spacing w:val="-5"/>
                <w:sz w:val="20"/>
              </w:rPr>
              <w:t>527</w:t>
            </w:r>
          </w:p>
        </w:tc>
        <w:tc>
          <w:tcPr>
            <w:tcW w:w="1418" w:type="dxa"/>
            <w:tcBorders>
              <w:bottom w:val="single" w:sz="8" w:space="0" w:color="000000"/>
            </w:tcBorders>
          </w:tcPr>
          <w:p w14:paraId="3B0D2333" w14:textId="77777777" w:rsidR="006857A9" w:rsidRDefault="00606FBE">
            <w:pPr>
              <w:pStyle w:val="TableParagraph"/>
              <w:spacing w:before="5" w:line="222" w:lineRule="exact"/>
              <w:ind w:right="69"/>
              <w:jc w:val="right"/>
              <w:rPr>
                <w:sz w:val="20"/>
              </w:rPr>
            </w:pPr>
            <w:r>
              <w:rPr>
                <w:sz w:val="20"/>
              </w:rPr>
              <w:t>-</w:t>
            </w:r>
          </w:p>
        </w:tc>
      </w:tr>
      <w:tr w:rsidR="006857A9" w14:paraId="7B88ED6B" w14:textId="77777777">
        <w:trPr>
          <w:trHeight w:val="255"/>
        </w:trPr>
        <w:tc>
          <w:tcPr>
            <w:tcW w:w="5216" w:type="dxa"/>
            <w:tcBorders>
              <w:top w:val="single" w:sz="8" w:space="0" w:color="000000"/>
              <w:bottom w:val="single" w:sz="8" w:space="0" w:color="000000"/>
            </w:tcBorders>
          </w:tcPr>
          <w:p w14:paraId="285CD4D9" w14:textId="77777777" w:rsidR="006857A9" w:rsidRDefault="00606FBE">
            <w:pPr>
              <w:pStyle w:val="TableParagraph"/>
              <w:spacing w:before="13" w:line="222" w:lineRule="exact"/>
              <w:ind w:left="132"/>
              <w:rPr>
                <w:sz w:val="20"/>
              </w:rPr>
            </w:pPr>
            <w:r>
              <w:rPr>
                <w:sz w:val="20"/>
              </w:rPr>
              <w:t>B</w:t>
            </w:r>
            <w:r>
              <w:rPr>
                <w:spacing w:val="-8"/>
                <w:sz w:val="20"/>
              </w:rPr>
              <w:t xml:space="preserve"> </w:t>
            </w:r>
            <w:r>
              <w:rPr>
                <w:sz w:val="20"/>
              </w:rPr>
              <w:t>–</w:t>
            </w:r>
            <w:r>
              <w:rPr>
                <w:spacing w:val="-3"/>
                <w:sz w:val="20"/>
              </w:rPr>
              <w:t xml:space="preserve"> </w:t>
            </w:r>
            <w:r>
              <w:rPr>
                <w:sz w:val="20"/>
              </w:rPr>
              <w:t>Contribuições</w:t>
            </w:r>
            <w:r>
              <w:rPr>
                <w:spacing w:val="-5"/>
                <w:sz w:val="20"/>
              </w:rPr>
              <w:t xml:space="preserve"> </w:t>
            </w:r>
            <w:r>
              <w:rPr>
                <w:sz w:val="20"/>
              </w:rPr>
              <w:t>dos</w:t>
            </w:r>
            <w:r>
              <w:rPr>
                <w:spacing w:val="-5"/>
                <w:sz w:val="20"/>
              </w:rPr>
              <w:t xml:space="preserve"> </w:t>
            </w:r>
            <w:r>
              <w:rPr>
                <w:spacing w:val="-2"/>
                <w:sz w:val="20"/>
              </w:rPr>
              <w:t>Empregados</w:t>
            </w:r>
          </w:p>
        </w:tc>
        <w:tc>
          <w:tcPr>
            <w:tcW w:w="3274" w:type="dxa"/>
            <w:tcBorders>
              <w:top w:val="single" w:sz="8" w:space="0" w:color="000000"/>
              <w:bottom w:val="single" w:sz="8" w:space="0" w:color="000000"/>
            </w:tcBorders>
          </w:tcPr>
          <w:p w14:paraId="0C5E61DA" w14:textId="77777777" w:rsidR="006857A9" w:rsidRDefault="00606FBE">
            <w:pPr>
              <w:pStyle w:val="TableParagraph"/>
              <w:spacing w:before="13" w:line="222" w:lineRule="exact"/>
              <w:ind w:right="343"/>
              <w:jc w:val="right"/>
              <w:rPr>
                <w:sz w:val="20"/>
              </w:rPr>
            </w:pPr>
            <w:r>
              <w:rPr>
                <w:spacing w:val="-5"/>
                <w:sz w:val="20"/>
              </w:rPr>
              <w:t>533</w:t>
            </w:r>
          </w:p>
        </w:tc>
        <w:tc>
          <w:tcPr>
            <w:tcW w:w="1418" w:type="dxa"/>
            <w:tcBorders>
              <w:top w:val="single" w:sz="8" w:space="0" w:color="000000"/>
              <w:bottom w:val="single" w:sz="8" w:space="0" w:color="000000"/>
            </w:tcBorders>
          </w:tcPr>
          <w:p w14:paraId="1BDCAA96" w14:textId="77777777" w:rsidR="006857A9" w:rsidRDefault="00606FBE">
            <w:pPr>
              <w:pStyle w:val="TableParagraph"/>
              <w:spacing w:before="13" w:line="222" w:lineRule="exact"/>
              <w:ind w:right="69"/>
              <w:jc w:val="right"/>
              <w:rPr>
                <w:sz w:val="20"/>
              </w:rPr>
            </w:pPr>
            <w:r>
              <w:rPr>
                <w:sz w:val="20"/>
              </w:rPr>
              <w:t>-</w:t>
            </w:r>
          </w:p>
        </w:tc>
      </w:tr>
      <w:tr w:rsidR="006857A9" w14:paraId="6D50659E" w14:textId="77777777">
        <w:trPr>
          <w:trHeight w:val="253"/>
        </w:trPr>
        <w:tc>
          <w:tcPr>
            <w:tcW w:w="5216" w:type="dxa"/>
            <w:tcBorders>
              <w:top w:val="single" w:sz="8" w:space="0" w:color="000000"/>
              <w:bottom w:val="single" w:sz="8" w:space="0" w:color="000000"/>
            </w:tcBorders>
          </w:tcPr>
          <w:p w14:paraId="4F091329" w14:textId="77777777" w:rsidR="006857A9" w:rsidRDefault="00606FBE">
            <w:pPr>
              <w:pStyle w:val="TableParagraph"/>
              <w:spacing w:before="11" w:line="222" w:lineRule="exact"/>
              <w:ind w:left="132"/>
              <w:rPr>
                <w:rFonts w:ascii="Arial"/>
                <w:b/>
                <w:sz w:val="20"/>
              </w:rPr>
            </w:pPr>
            <w:r>
              <w:rPr>
                <w:rFonts w:ascii="Arial"/>
                <w:b/>
                <w:spacing w:val="-2"/>
                <w:sz w:val="20"/>
              </w:rPr>
              <w:t>Total</w:t>
            </w:r>
          </w:p>
        </w:tc>
        <w:tc>
          <w:tcPr>
            <w:tcW w:w="3274" w:type="dxa"/>
            <w:tcBorders>
              <w:top w:val="single" w:sz="8" w:space="0" w:color="000000"/>
              <w:bottom w:val="single" w:sz="8" w:space="0" w:color="000000"/>
            </w:tcBorders>
          </w:tcPr>
          <w:p w14:paraId="2A30FE50" w14:textId="77777777" w:rsidR="006857A9" w:rsidRDefault="00606FBE">
            <w:pPr>
              <w:pStyle w:val="TableParagraph"/>
              <w:spacing w:before="11" w:line="222" w:lineRule="exact"/>
              <w:ind w:right="343"/>
              <w:jc w:val="right"/>
              <w:rPr>
                <w:rFonts w:ascii="Arial"/>
                <w:b/>
                <w:sz w:val="20"/>
              </w:rPr>
            </w:pPr>
            <w:r>
              <w:rPr>
                <w:rFonts w:ascii="Arial"/>
                <w:b/>
                <w:spacing w:val="-2"/>
                <w:sz w:val="20"/>
              </w:rPr>
              <w:t>1.060</w:t>
            </w:r>
          </w:p>
        </w:tc>
        <w:tc>
          <w:tcPr>
            <w:tcW w:w="1418" w:type="dxa"/>
            <w:tcBorders>
              <w:top w:val="single" w:sz="8" w:space="0" w:color="000000"/>
              <w:bottom w:val="single" w:sz="8" w:space="0" w:color="000000"/>
            </w:tcBorders>
          </w:tcPr>
          <w:p w14:paraId="3499048D" w14:textId="77777777" w:rsidR="006857A9" w:rsidRDefault="00606FBE">
            <w:pPr>
              <w:pStyle w:val="TableParagraph"/>
              <w:spacing w:before="11" w:line="222" w:lineRule="exact"/>
              <w:ind w:right="69"/>
              <w:jc w:val="right"/>
              <w:rPr>
                <w:rFonts w:ascii="Arial"/>
                <w:b/>
                <w:sz w:val="20"/>
              </w:rPr>
            </w:pPr>
            <w:r>
              <w:rPr>
                <w:rFonts w:ascii="Arial"/>
                <w:b/>
                <w:sz w:val="20"/>
              </w:rPr>
              <w:t>-</w:t>
            </w:r>
          </w:p>
        </w:tc>
      </w:tr>
    </w:tbl>
    <w:p w14:paraId="40575AC8" w14:textId="77777777" w:rsidR="006857A9" w:rsidRDefault="006857A9">
      <w:pPr>
        <w:pStyle w:val="Corpodetexto"/>
      </w:pPr>
    </w:p>
    <w:p w14:paraId="72427236" w14:textId="77777777" w:rsidR="006857A9" w:rsidRDefault="006857A9">
      <w:pPr>
        <w:pStyle w:val="Corpodetexto"/>
        <w:spacing w:before="94"/>
      </w:pPr>
    </w:p>
    <w:p w14:paraId="7A246D5C" w14:textId="77777777" w:rsidR="006857A9" w:rsidRDefault="00606FBE">
      <w:pPr>
        <w:pStyle w:val="Ttulo3"/>
        <w:numPr>
          <w:ilvl w:val="0"/>
          <w:numId w:val="11"/>
        </w:numPr>
        <w:tabs>
          <w:tab w:val="left" w:pos="569"/>
        </w:tabs>
        <w:ind w:left="569" w:hanging="425"/>
      </w:pPr>
      <w:r>
        <w:t>CAPITAL</w:t>
      </w:r>
      <w:r>
        <w:rPr>
          <w:spacing w:val="-8"/>
        </w:rPr>
        <w:t xml:space="preserve"> </w:t>
      </w:r>
      <w:r>
        <w:rPr>
          <w:spacing w:val="-2"/>
        </w:rPr>
        <w:t>SOCIAL</w:t>
      </w:r>
    </w:p>
    <w:p w14:paraId="62846A6A" w14:textId="77777777" w:rsidR="006857A9" w:rsidRDefault="006857A9">
      <w:pPr>
        <w:pStyle w:val="Corpodetexto"/>
        <w:spacing w:before="1"/>
        <w:rPr>
          <w:rFonts w:ascii="Arial"/>
          <w:b/>
        </w:rPr>
      </w:pPr>
    </w:p>
    <w:p w14:paraId="0CF3586D" w14:textId="77777777" w:rsidR="006857A9" w:rsidRDefault="00606FBE">
      <w:pPr>
        <w:pStyle w:val="Corpodetexto"/>
        <w:ind w:left="144" w:right="268"/>
      </w:pPr>
      <w:r>
        <w:t>O</w:t>
      </w:r>
      <w:r>
        <w:rPr>
          <w:spacing w:val="-3"/>
        </w:rPr>
        <w:t xml:space="preserve"> </w:t>
      </w:r>
      <w:r>
        <w:t>Capital</w:t>
      </w:r>
      <w:r>
        <w:rPr>
          <w:spacing w:val="-3"/>
        </w:rPr>
        <w:t xml:space="preserve"> </w:t>
      </w:r>
      <w:r>
        <w:t>Social</w:t>
      </w:r>
      <w:r>
        <w:rPr>
          <w:spacing w:val="-5"/>
        </w:rPr>
        <w:t xml:space="preserve"> </w:t>
      </w:r>
      <w:r>
        <w:t>da</w:t>
      </w:r>
      <w:r>
        <w:rPr>
          <w:spacing w:val="-2"/>
        </w:rPr>
        <w:t xml:space="preserve"> </w:t>
      </w:r>
      <w:r>
        <w:t>EPE</w:t>
      </w:r>
      <w:r>
        <w:rPr>
          <w:spacing w:val="-2"/>
        </w:rPr>
        <w:t xml:space="preserve"> </w:t>
      </w:r>
      <w:r>
        <w:t>totalmente</w:t>
      </w:r>
      <w:r>
        <w:rPr>
          <w:spacing w:val="-2"/>
        </w:rPr>
        <w:t xml:space="preserve"> </w:t>
      </w:r>
      <w:r>
        <w:t>integralizado</w:t>
      </w:r>
      <w:r>
        <w:rPr>
          <w:spacing w:val="-2"/>
        </w:rPr>
        <w:t xml:space="preserve"> </w:t>
      </w:r>
      <w:r>
        <w:t>pela União</w:t>
      </w:r>
      <w:r>
        <w:rPr>
          <w:spacing w:val="-4"/>
        </w:rPr>
        <w:t xml:space="preserve"> </w:t>
      </w:r>
      <w:r>
        <w:t>correspondente</w:t>
      </w:r>
      <w:r>
        <w:rPr>
          <w:spacing w:val="-3"/>
        </w:rPr>
        <w:t xml:space="preserve"> </w:t>
      </w:r>
      <w:r>
        <w:t>a</w:t>
      </w:r>
      <w:r>
        <w:rPr>
          <w:spacing w:val="-4"/>
        </w:rPr>
        <w:t xml:space="preserve"> </w:t>
      </w:r>
      <w:r>
        <w:t>R$</w:t>
      </w:r>
      <w:r>
        <w:rPr>
          <w:spacing w:val="-2"/>
        </w:rPr>
        <w:t xml:space="preserve"> </w:t>
      </w:r>
      <w:r>
        <w:t>36.154</w:t>
      </w:r>
      <w:r>
        <w:rPr>
          <w:spacing w:val="-3"/>
        </w:rPr>
        <w:t xml:space="preserve"> </w:t>
      </w:r>
      <w:r>
        <w:t>em</w:t>
      </w:r>
      <w:r>
        <w:rPr>
          <w:spacing w:val="-4"/>
        </w:rPr>
        <w:t xml:space="preserve"> </w:t>
      </w:r>
      <w:r>
        <w:t>30</w:t>
      </w:r>
      <w:r>
        <w:rPr>
          <w:spacing w:val="-4"/>
        </w:rPr>
        <w:t xml:space="preserve"> </w:t>
      </w:r>
      <w:r>
        <w:t>de</w:t>
      </w:r>
      <w:r>
        <w:rPr>
          <w:spacing w:val="-4"/>
        </w:rPr>
        <w:t xml:space="preserve"> </w:t>
      </w:r>
      <w:r>
        <w:t>junho</w:t>
      </w:r>
      <w:r>
        <w:rPr>
          <w:spacing w:val="-4"/>
        </w:rPr>
        <w:t xml:space="preserve"> </w:t>
      </w:r>
      <w:r>
        <w:t xml:space="preserve">de </w:t>
      </w:r>
      <w:r>
        <w:rPr>
          <w:spacing w:val="-2"/>
        </w:rPr>
        <w:t>2026.</w:t>
      </w:r>
    </w:p>
    <w:p w14:paraId="6E9400FF" w14:textId="77777777" w:rsidR="006857A9" w:rsidRDefault="006857A9">
      <w:pPr>
        <w:pStyle w:val="Corpodetexto"/>
        <w:spacing w:before="229"/>
      </w:pPr>
    </w:p>
    <w:p w14:paraId="3EF727B4" w14:textId="77777777" w:rsidR="006857A9" w:rsidRDefault="00606FBE">
      <w:pPr>
        <w:pStyle w:val="Ttulo3"/>
        <w:numPr>
          <w:ilvl w:val="0"/>
          <w:numId w:val="11"/>
        </w:numPr>
        <w:tabs>
          <w:tab w:val="left" w:pos="569"/>
        </w:tabs>
        <w:ind w:left="569" w:hanging="425"/>
      </w:pPr>
      <w:r>
        <w:t>ADIANTAMENTO</w:t>
      </w:r>
      <w:r>
        <w:rPr>
          <w:spacing w:val="-6"/>
        </w:rPr>
        <w:t xml:space="preserve"> </w:t>
      </w:r>
      <w:r>
        <w:t>PARA</w:t>
      </w:r>
      <w:r>
        <w:rPr>
          <w:spacing w:val="-8"/>
        </w:rPr>
        <w:t xml:space="preserve"> </w:t>
      </w:r>
      <w:r>
        <w:t>FUTURO</w:t>
      </w:r>
      <w:r>
        <w:rPr>
          <w:spacing w:val="-6"/>
        </w:rPr>
        <w:t xml:space="preserve"> </w:t>
      </w:r>
      <w:r>
        <w:t>AUMENTO</w:t>
      </w:r>
      <w:r>
        <w:rPr>
          <w:spacing w:val="-7"/>
        </w:rPr>
        <w:t xml:space="preserve"> </w:t>
      </w:r>
      <w:r>
        <w:t>DE</w:t>
      </w:r>
      <w:r>
        <w:rPr>
          <w:spacing w:val="-8"/>
        </w:rPr>
        <w:t xml:space="preserve"> </w:t>
      </w:r>
      <w:r>
        <w:t>CAPITAL</w:t>
      </w:r>
      <w:r>
        <w:rPr>
          <w:spacing w:val="-5"/>
        </w:rPr>
        <w:t xml:space="preserve"> </w:t>
      </w:r>
      <w:r>
        <w:t>-</w:t>
      </w:r>
      <w:r>
        <w:rPr>
          <w:spacing w:val="-7"/>
        </w:rPr>
        <w:t xml:space="preserve"> </w:t>
      </w:r>
      <w:r>
        <w:rPr>
          <w:spacing w:val="-4"/>
        </w:rPr>
        <w:t>AFAC</w:t>
      </w:r>
    </w:p>
    <w:p w14:paraId="2ABB01FA" w14:textId="77777777" w:rsidR="006857A9" w:rsidRDefault="006857A9">
      <w:pPr>
        <w:pStyle w:val="Corpodetexto"/>
        <w:spacing w:before="10"/>
        <w:rPr>
          <w:rFonts w:ascii="Arial"/>
          <w:b/>
        </w:rPr>
      </w:pPr>
    </w:p>
    <w:p w14:paraId="6347A8A3" w14:textId="77777777" w:rsidR="006857A9" w:rsidRDefault="00606FBE">
      <w:pPr>
        <w:pStyle w:val="Corpodetexto"/>
        <w:ind w:left="144" w:right="420"/>
        <w:jc w:val="both"/>
      </w:pPr>
      <w:r>
        <w:t>Em atendimento ao exposto na Ata da 4ª Assembleia Geral Ordinária da Empresa de Pesquisa Energética – EPE</w:t>
      </w:r>
      <w:r>
        <w:rPr>
          <w:spacing w:val="-3"/>
        </w:rPr>
        <w:t xml:space="preserve"> </w:t>
      </w:r>
      <w:r>
        <w:t>realizada</w:t>
      </w:r>
      <w:r>
        <w:rPr>
          <w:spacing w:val="-3"/>
        </w:rPr>
        <w:t xml:space="preserve"> </w:t>
      </w:r>
      <w:r>
        <w:t>em</w:t>
      </w:r>
      <w:r>
        <w:rPr>
          <w:spacing w:val="-1"/>
        </w:rPr>
        <w:t xml:space="preserve"> </w:t>
      </w:r>
      <w:r>
        <w:t>20</w:t>
      </w:r>
      <w:r>
        <w:rPr>
          <w:spacing w:val="-1"/>
        </w:rPr>
        <w:t xml:space="preserve"> </w:t>
      </w:r>
      <w:r>
        <w:t>de</w:t>
      </w:r>
      <w:r>
        <w:rPr>
          <w:spacing w:val="-1"/>
        </w:rPr>
        <w:t xml:space="preserve"> </w:t>
      </w:r>
      <w:r>
        <w:t>abril</w:t>
      </w:r>
      <w:r>
        <w:rPr>
          <w:spacing w:val="-2"/>
        </w:rPr>
        <w:t xml:space="preserve"> </w:t>
      </w:r>
      <w:r>
        <w:t>de</w:t>
      </w:r>
      <w:r>
        <w:rPr>
          <w:spacing w:val="-1"/>
        </w:rPr>
        <w:t xml:space="preserve"> </w:t>
      </w:r>
      <w:r>
        <w:t>2020,</w:t>
      </w:r>
      <w:r>
        <w:rPr>
          <w:spacing w:val="-1"/>
        </w:rPr>
        <w:t xml:space="preserve"> </w:t>
      </w:r>
      <w:r>
        <w:t>pela</w:t>
      </w:r>
      <w:r>
        <w:rPr>
          <w:spacing w:val="-1"/>
        </w:rPr>
        <w:t xml:space="preserve"> </w:t>
      </w:r>
      <w:r>
        <w:t>Procuradoria-Geral</w:t>
      </w:r>
      <w:r>
        <w:rPr>
          <w:spacing w:val="-1"/>
        </w:rPr>
        <w:t xml:space="preserve"> </w:t>
      </w:r>
      <w:r>
        <w:t>da</w:t>
      </w:r>
      <w:r>
        <w:rPr>
          <w:spacing w:val="-1"/>
        </w:rPr>
        <w:t xml:space="preserve"> </w:t>
      </w:r>
      <w:r>
        <w:t>Fazenda</w:t>
      </w:r>
      <w:r>
        <w:rPr>
          <w:spacing w:val="-1"/>
        </w:rPr>
        <w:t xml:space="preserve"> </w:t>
      </w:r>
      <w:r>
        <w:t>Nacional</w:t>
      </w:r>
      <w:r>
        <w:rPr>
          <w:spacing w:val="-2"/>
        </w:rPr>
        <w:t xml:space="preserve"> </w:t>
      </w:r>
      <w:r>
        <w:t>– PGFN</w:t>
      </w:r>
      <w:r>
        <w:rPr>
          <w:spacing w:val="-3"/>
        </w:rPr>
        <w:t xml:space="preserve"> </w:t>
      </w:r>
      <w:r>
        <w:t>representante</w:t>
      </w:r>
      <w:r>
        <w:rPr>
          <w:spacing w:val="-1"/>
        </w:rPr>
        <w:t xml:space="preserve"> </w:t>
      </w:r>
      <w:r>
        <w:t>do acionista, com base no</w:t>
      </w:r>
      <w:r>
        <w:rPr>
          <w:spacing w:val="40"/>
        </w:rPr>
        <w:t xml:space="preserve"> </w:t>
      </w:r>
      <w:r>
        <w:t>Parecer SEI Nº 6/2019/GESIE/COPAR/SUPEF/STN/FAZENDA-ME, da Secretaria do Tesouro</w:t>
      </w:r>
      <w:r>
        <w:rPr>
          <w:spacing w:val="-4"/>
        </w:rPr>
        <w:t xml:space="preserve"> </w:t>
      </w:r>
      <w:r>
        <w:t>Nacional</w:t>
      </w:r>
      <w:r>
        <w:rPr>
          <w:spacing w:val="-1"/>
        </w:rPr>
        <w:t xml:space="preserve"> </w:t>
      </w:r>
      <w:r>
        <w:t>–</w:t>
      </w:r>
      <w:r>
        <w:rPr>
          <w:spacing w:val="-4"/>
        </w:rPr>
        <w:t xml:space="preserve"> </w:t>
      </w:r>
      <w:r>
        <w:t>STN</w:t>
      </w:r>
      <w:r>
        <w:rPr>
          <w:spacing w:val="-1"/>
        </w:rPr>
        <w:t xml:space="preserve"> </w:t>
      </w:r>
      <w:r>
        <w:t>e</w:t>
      </w:r>
      <w:r>
        <w:rPr>
          <w:spacing w:val="-2"/>
        </w:rPr>
        <w:t xml:space="preserve"> </w:t>
      </w:r>
      <w:r>
        <w:t>da</w:t>
      </w:r>
      <w:r>
        <w:rPr>
          <w:spacing w:val="-5"/>
        </w:rPr>
        <w:t xml:space="preserve"> </w:t>
      </w:r>
      <w:r>
        <w:t>Nota</w:t>
      </w:r>
      <w:r>
        <w:rPr>
          <w:spacing w:val="-5"/>
        </w:rPr>
        <w:t xml:space="preserve"> </w:t>
      </w:r>
      <w:r>
        <w:t>Técnica</w:t>
      </w:r>
      <w:r>
        <w:rPr>
          <w:spacing w:val="-2"/>
        </w:rPr>
        <w:t xml:space="preserve"> </w:t>
      </w:r>
      <w:r>
        <w:t>SEI</w:t>
      </w:r>
      <w:r>
        <w:rPr>
          <w:spacing w:val="-2"/>
        </w:rPr>
        <w:t xml:space="preserve"> </w:t>
      </w:r>
      <w:r>
        <w:t>nº</w:t>
      </w:r>
      <w:r>
        <w:rPr>
          <w:spacing w:val="-3"/>
        </w:rPr>
        <w:t xml:space="preserve"> </w:t>
      </w:r>
      <w:r>
        <w:t>42/2019/CGGOV/DEGOV/SEST/SEDD-ME</w:t>
      </w:r>
      <w:r>
        <w:rPr>
          <w:spacing w:val="-4"/>
        </w:rPr>
        <w:t xml:space="preserve"> </w:t>
      </w:r>
      <w:r>
        <w:t>da</w:t>
      </w:r>
      <w:r>
        <w:rPr>
          <w:spacing w:val="-2"/>
        </w:rPr>
        <w:t xml:space="preserve"> </w:t>
      </w:r>
      <w:r>
        <w:t>Secretaria</w:t>
      </w:r>
      <w:r>
        <w:rPr>
          <w:spacing w:val="-4"/>
        </w:rPr>
        <w:t xml:space="preserve"> </w:t>
      </w:r>
      <w:r>
        <w:t>de Controle</w:t>
      </w:r>
      <w:r>
        <w:rPr>
          <w:spacing w:val="-7"/>
        </w:rPr>
        <w:t xml:space="preserve"> </w:t>
      </w:r>
      <w:r>
        <w:t>e</w:t>
      </w:r>
      <w:r>
        <w:rPr>
          <w:spacing w:val="-7"/>
        </w:rPr>
        <w:t xml:space="preserve"> </w:t>
      </w:r>
      <w:r>
        <w:t>Governança</w:t>
      </w:r>
      <w:r>
        <w:rPr>
          <w:spacing w:val="-5"/>
        </w:rPr>
        <w:t xml:space="preserve"> </w:t>
      </w:r>
      <w:r>
        <w:t>das</w:t>
      </w:r>
      <w:r>
        <w:rPr>
          <w:spacing w:val="-3"/>
        </w:rPr>
        <w:t xml:space="preserve"> </w:t>
      </w:r>
      <w:r>
        <w:t>Empresas</w:t>
      </w:r>
      <w:r>
        <w:rPr>
          <w:spacing w:val="-6"/>
        </w:rPr>
        <w:t xml:space="preserve"> </w:t>
      </w:r>
      <w:r>
        <w:t>Estatais</w:t>
      </w:r>
      <w:r>
        <w:rPr>
          <w:spacing w:val="-1"/>
        </w:rPr>
        <w:t xml:space="preserve"> </w:t>
      </w:r>
      <w:r>
        <w:t>–</w:t>
      </w:r>
      <w:r>
        <w:rPr>
          <w:spacing w:val="-4"/>
        </w:rPr>
        <w:t xml:space="preserve"> </w:t>
      </w:r>
      <w:r>
        <w:t>SEST,</w:t>
      </w:r>
      <w:r>
        <w:rPr>
          <w:spacing w:val="-6"/>
        </w:rPr>
        <w:t xml:space="preserve"> </w:t>
      </w:r>
      <w:r>
        <w:t>os</w:t>
      </w:r>
      <w:r>
        <w:rPr>
          <w:spacing w:val="-6"/>
        </w:rPr>
        <w:t xml:space="preserve"> </w:t>
      </w:r>
      <w:r>
        <w:t>recursos</w:t>
      </w:r>
      <w:r>
        <w:rPr>
          <w:spacing w:val="-6"/>
        </w:rPr>
        <w:t xml:space="preserve"> </w:t>
      </w:r>
      <w:r>
        <w:t>orçamentários</w:t>
      </w:r>
      <w:r>
        <w:rPr>
          <w:spacing w:val="-6"/>
        </w:rPr>
        <w:t xml:space="preserve"> </w:t>
      </w:r>
      <w:r>
        <w:t>recebidos</w:t>
      </w:r>
      <w:r>
        <w:rPr>
          <w:spacing w:val="-6"/>
        </w:rPr>
        <w:t xml:space="preserve"> </w:t>
      </w:r>
      <w:r>
        <w:t>em</w:t>
      </w:r>
      <w:r>
        <w:rPr>
          <w:spacing w:val="-1"/>
        </w:rPr>
        <w:t xml:space="preserve"> </w:t>
      </w:r>
      <w:r>
        <w:t>2026</w:t>
      </w:r>
      <w:r>
        <w:rPr>
          <w:spacing w:val="-6"/>
        </w:rPr>
        <w:t xml:space="preserve"> </w:t>
      </w:r>
      <w:r>
        <w:t>para</w:t>
      </w:r>
      <w:r>
        <w:rPr>
          <w:spacing w:val="-5"/>
        </w:rPr>
        <w:t xml:space="preserve"> </w:t>
      </w:r>
      <w:r>
        <w:t>fins de investimentos estão registrados como Adiantamentos para Futuro Aumento de Capital – AFAC, de acordo com a Macro função SIAFI 021122 (Item 2 da Ata da 4ª AGO).</w:t>
      </w:r>
    </w:p>
    <w:p w14:paraId="4F1D66BB" w14:textId="77777777" w:rsidR="006857A9" w:rsidRDefault="00606FBE">
      <w:pPr>
        <w:pStyle w:val="Corpodetexto"/>
        <w:spacing w:before="230"/>
        <w:ind w:left="144"/>
      </w:pPr>
      <w:r>
        <w:t>O</w:t>
      </w:r>
      <w:r>
        <w:rPr>
          <w:spacing w:val="-5"/>
        </w:rPr>
        <w:t xml:space="preserve"> </w:t>
      </w:r>
      <w:r>
        <w:t>total</w:t>
      </w:r>
      <w:r>
        <w:rPr>
          <w:spacing w:val="-7"/>
        </w:rPr>
        <w:t xml:space="preserve"> </w:t>
      </w:r>
      <w:r>
        <w:t>de</w:t>
      </w:r>
      <w:r>
        <w:rPr>
          <w:spacing w:val="-3"/>
        </w:rPr>
        <w:t xml:space="preserve"> </w:t>
      </w:r>
      <w:r>
        <w:t>recursos</w:t>
      </w:r>
      <w:r>
        <w:rPr>
          <w:spacing w:val="-5"/>
        </w:rPr>
        <w:t xml:space="preserve"> </w:t>
      </w:r>
      <w:r>
        <w:t>recebidos</w:t>
      </w:r>
      <w:r>
        <w:rPr>
          <w:spacing w:val="-5"/>
        </w:rPr>
        <w:t xml:space="preserve"> </w:t>
      </w:r>
      <w:r>
        <w:t>para</w:t>
      </w:r>
      <w:r>
        <w:rPr>
          <w:spacing w:val="-3"/>
        </w:rPr>
        <w:t xml:space="preserve"> </w:t>
      </w:r>
      <w:r>
        <w:t>AFAC</w:t>
      </w:r>
      <w:r>
        <w:rPr>
          <w:spacing w:val="-3"/>
        </w:rPr>
        <w:t xml:space="preserve"> </w:t>
      </w:r>
      <w:r>
        <w:t>até</w:t>
      </w:r>
      <w:r>
        <w:rPr>
          <w:spacing w:val="-4"/>
        </w:rPr>
        <w:t xml:space="preserve"> </w:t>
      </w:r>
      <w:r>
        <w:t>junho</w:t>
      </w:r>
      <w:r>
        <w:rPr>
          <w:spacing w:val="-4"/>
        </w:rPr>
        <w:t xml:space="preserve"> </w:t>
      </w:r>
      <w:r>
        <w:t>de</w:t>
      </w:r>
      <w:r>
        <w:rPr>
          <w:spacing w:val="-4"/>
        </w:rPr>
        <w:t xml:space="preserve"> </w:t>
      </w:r>
      <w:r>
        <w:t>2026</w:t>
      </w:r>
      <w:r>
        <w:rPr>
          <w:spacing w:val="-5"/>
        </w:rPr>
        <w:t xml:space="preserve"> </w:t>
      </w:r>
      <w:r>
        <w:t>foi</w:t>
      </w:r>
      <w:r>
        <w:rPr>
          <w:spacing w:val="-7"/>
        </w:rPr>
        <w:t xml:space="preserve"> </w:t>
      </w:r>
      <w:r>
        <w:t>de</w:t>
      </w:r>
      <w:r>
        <w:rPr>
          <w:spacing w:val="-5"/>
        </w:rPr>
        <w:t xml:space="preserve"> </w:t>
      </w:r>
      <w:r>
        <w:t>R$</w:t>
      </w:r>
      <w:r>
        <w:rPr>
          <w:spacing w:val="-3"/>
        </w:rPr>
        <w:t xml:space="preserve"> </w:t>
      </w:r>
      <w:r>
        <w:t>1.687,</w:t>
      </w:r>
      <w:r>
        <w:rPr>
          <w:spacing w:val="-6"/>
        </w:rPr>
        <w:t xml:space="preserve"> </w:t>
      </w:r>
      <w:r>
        <w:t>conforme</w:t>
      </w:r>
      <w:r>
        <w:rPr>
          <w:spacing w:val="-5"/>
        </w:rPr>
        <w:t xml:space="preserve"> </w:t>
      </w:r>
      <w:r>
        <w:t>a</w:t>
      </w:r>
      <w:r>
        <w:rPr>
          <w:spacing w:val="-4"/>
        </w:rPr>
        <w:t xml:space="preserve"> </w:t>
      </w:r>
      <w:r>
        <w:rPr>
          <w:spacing w:val="-2"/>
        </w:rPr>
        <w:t>seguir:</w:t>
      </w:r>
    </w:p>
    <w:p w14:paraId="35FAF4E4" w14:textId="77777777" w:rsidR="006857A9" w:rsidRDefault="006857A9">
      <w:pPr>
        <w:pStyle w:val="Corpodetexto"/>
        <w:spacing w:before="1"/>
      </w:pPr>
    </w:p>
    <w:tbl>
      <w:tblPr>
        <w:tblStyle w:val="TableNormal"/>
        <w:tblW w:w="0" w:type="auto"/>
        <w:tblInd w:w="153" w:type="dxa"/>
        <w:tblBorders>
          <w:top w:val="single" w:sz="4" w:space="0" w:color="BEBEBE"/>
          <w:left w:val="single" w:sz="4" w:space="0" w:color="BEBEBE"/>
          <w:bottom w:val="single" w:sz="4" w:space="0" w:color="BEBEBE"/>
          <w:right w:val="single" w:sz="4" w:space="0" w:color="BEBEBE"/>
          <w:insideH w:val="single" w:sz="4" w:space="0" w:color="BEBEBE"/>
          <w:insideV w:val="single" w:sz="4" w:space="0" w:color="BEBEBE"/>
        </w:tblBorders>
        <w:tblLayout w:type="fixed"/>
        <w:tblLook w:val="01E0" w:firstRow="1" w:lastRow="1" w:firstColumn="1" w:lastColumn="1" w:noHBand="0" w:noVBand="0"/>
      </w:tblPr>
      <w:tblGrid>
        <w:gridCol w:w="1366"/>
        <w:gridCol w:w="1625"/>
        <w:gridCol w:w="1262"/>
        <w:gridCol w:w="1925"/>
        <w:gridCol w:w="1793"/>
        <w:gridCol w:w="1924"/>
      </w:tblGrid>
      <w:tr w:rsidR="006857A9" w14:paraId="2AB6F458" w14:textId="77777777">
        <w:trPr>
          <w:trHeight w:val="460"/>
        </w:trPr>
        <w:tc>
          <w:tcPr>
            <w:tcW w:w="1366" w:type="dxa"/>
          </w:tcPr>
          <w:p w14:paraId="7791AA50" w14:textId="77777777" w:rsidR="006857A9" w:rsidRDefault="00606FBE">
            <w:pPr>
              <w:pStyle w:val="TableParagraph"/>
              <w:spacing w:before="114"/>
              <w:ind w:left="10"/>
              <w:jc w:val="center"/>
              <w:rPr>
                <w:rFonts w:ascii="Arial"/>
                <w:b/>
                <w:sz w:val="20"/>
              </w:rPr>
            </w:pPr>
            <w:r>
              <w:rPr>
                <w:rFonts w:ascii="Arial"/>
                <w:b/>
                <w:spacing w:val="-2"/>
                <w:sz w:val="20"/>
              </w:rPr>
              <w:t>Fonte</w:t>
            </w:r>
          </w:p>
        </w:tc>
        <w:tc>
          <w:tcPr>
            <w:tcW w:w="1625" w:type="dxa"/>
          </w:tcPr>
          <w:p w14:paraId="2A3FB6F3" w14:textId="77777777" w:rsidR="006857A9" w:rsidRDefault="00606FBE">
            <w:pPr>
              <w:pStyle w:val="TableParagraph"/>
              <w:spacing w:before="114"/>
              <w:ind w:right="1"/>
              <w:jc w:val="center"/>
              <w:rPr>
                <w:rFonts w:ascii="Arial" w:hAnsi="Arial"/>
                <w:b/>
                <w:sz w:val="20"/>
              </w:rPr>
            </w:pPr>
            <w:r>
              <w:rPr>
                <w:rFonts w:ascii="Arial" w:hAnsi="Arial"/>
                <w:b/>
                <w:sz w:val="20"/>
              </w:rPr>
              <w:t>PF</w:t>
            </w:r>
            <w:r>
              <w:rPr>
                <w:rFonts w:ascii="Arial" w:hAnsi="Arial"/>
                <w:b/>
                <w:spacing w:val="-4"/>
                <w:sz w:val="20"/>
              </w:rPr>
              <w:t xml:space="preserve"> </w:t>
            </w:r>
            <w:r>
              <w:rPr>
                <w:rFonts w:ascii="Arial" w:hAnsi="Arial"/>
                <w:b/>
                <w:spacing w:val="-2"/>
                <w:sz w:val="20"/>
              </w:rPr>
              <w:t>Solicitação</w:t>
            </w:r>
          </w:p>
        </w:tc>
        <w:tc>
          <w:tcPr>
            <w:tcW w:w="1262" w:type="dxa"/>
          </w:tcPr>
          <w:p w14:paraId="695A53BA" w14:textId="77777777" w:rsidR="006857A9" w:rsidRDefault="00606FBE">
            <w:pPr>
              <w:pStyle w:val="TableParagraph"/>
              <w:spacing w:before="114"/>
              <w:ind w:left="6"/>
              <w:jc w:val="center"/>
              <w:rPr>
                <w:rFonts w:ascii="Arial"/>
                <w:b/>
                <w:sz w:val="20"/>
              </w:rPr>
            </w:pPr>
            <w:r>
              <w:rPr>
                <w:rFonts w:ascii="Arial"/>
                <w:b/>
                <w:spacing w:val="-4"/>
                <w:sz w:val="20"/>
              </w:rPr>
              <w:t>Data</w:t>
            </w:r>
          </w:p>
        </w:tc>
        <w:tc>
          <w:tcPr>
            <w:tcW w:w="1925" w:type="dxa"/>
          </w:tcPr>
          <w:p w14:paraId="494B0367" w14:textId="77777777" w:rsidR="006857A9" w:rsidRDefault="00606FBE">
            <w:pPr>
              <w:pStyle w:val="TableParagraph"/>
              <w:spacing w:before="114"/>
              <w:ind w:left="8" w:right="4"/>
              <w:jc w:val="center"/>
              <w:rPr>
                <w:rFonts w:ascii="Arial"/>
                <w:b/>
                <w:sz w:val="20"/>
              </w:rPr>
            </w:pPr>
            <w:r>
              <w:rPr>
                <w:rFonts w:ascii="Arial"/>
                <w:b/>
                <w:sz w:val="20"/>
              </w:rPr>
              <w:t>PF</w:t>
            </w:r>
            <w:r>
              <w:rPr>
                <w:rFonts w:ascii="Arial"/>
                <w:b/>
                <w:spacing w:val="-4"/>
                <w:sz w:val="20"/>
              </w:rPr>
              <w:t xml:space="preserve"> </w:t>
            </w:r>
            <w:r>
              <w:rPr>
                <w:rFonts w:ascii="Arial"/>
                <w:b/>
                <w:spacing w:val="-2"/>
                <w:sz w:val="20"/>
              </w:rPr>
              <w:t>Recebimento</w:t>
            </w:r>
          </w:p>
        </w:tc>
        <w:tc>
          <w:tcPr>
            <w:tcW w:w="1793" w:type="dxa"/>
          </w:tcPr>
          <w:p w14:paraId="5DCE516B" w14:textId="77777777" w:rsidR="006857A9" w:rsidRDefault="00606FBE">
            <w:pPr>
              <w:pStyle w:val="TableParagraph"/>
              <w:spacing w:line="230" w:lineRule="exact"/>
              <w:ind w:left="495" w:right="357" w:hanging="120"/>
              <w:rPr>
                <w:rFonts w:ascii="Arial"/>
                <w:b/>
                <w:sz w:val="20"/>
              </w:rPr>
            </w:pPr>
            <w:r>
              <w:rPr>
                <w:rFonts w:ascii="Arial"/>
                <w:b/>
                <w:sz w:val="20"/>
              </w:rPr>
              <w:t>Entrada</w:t>
            </w:r>
            <w:r>
              <w:rPr>
                <w:rFonts w:ascii="Arial"/>
                <w:b/>
                <w:spacing w:val="-14"/>
                <w:sz w:val="20"/>
              </w:rPr>
              <w:t xml:space="preserve"> </w:t>
            </w:r>
            <w:r>
              <w:rPr>
                <w:rFonts w:ascii="Arial"/>
                <w:b/>
                <w:sz w:val="20"/>
              </w:rPr>
              <w:t xml:space="preserve">do </w:t>
            </w:r>
            <w:r>
              <w:rPr>
                <w:rFonts w:ascii="Arial"/>
                <w:b/>
                <w:spacing w:val="-2"/>
                <w:sz w:val="20"/>
              </w:rPr>
              <w:t>Recurso</w:t>
            </w:r>
          </w:p>
        </w:tc>
        <w:tc>
          <w:tcPr>
            <w:tcW w:w="1924" w:type="dxa"/>
          </w:tcPr>
          <w:p w14:paraId="4F166F41" w14:textId="77777777" w:rsidR="006857A9" w:rsidRDefault="00606FBE">
            <w:pPr>
              <w:pStyle w:val="TableParagraph"/>
              <w:spacing w:line="230" w:lineRule="exact"/>
              <w:ind w:left="510" w:right="499" w:firstLine="50"/>
              <w:rPr>
                <w:rFonts w:ascii="Arial"/>
                <w:b/>
                <w:sz w:val="20"/>
              </w:rPr>
            </w:pPr>
            <w:r>
              <w:rPr>
                <w:rFonts w:ascii="Arial"/>
                <w:b/>
                <w:spacing w:val="-2"/>
                <w:sz w:val="20"/>
              </w:rPr>
              <w:t>Recurso Recebido</w:t>
            </w:r>
          </w:p>
        </w:tc>
      </w:tr>
      <w:tr w:rsidR="006857A9" w14:paraId="3DA9A888" w14:textId="77777777">
        <w:trPr>
          <w:trHeight w:val="239"/>
        </w:trPr>
        <w:tc>
          <w:tcPr>
            <w:tcW w:w="1366" w:type="dxa"/>
          </w:tcPr>
          <w:p w14:paraId="47C8A4BE" w14:textId="77777777" w:rsidR="006857A9" w:rsidRDefault="00606FBE">
            <w:pPr>
              <w:pStyle w:val="TableParagraph"/>
              <w:spacing w:line="220" w:lineRule="exact"/>
              <w:ind w:left="10" w:right="3"/>
              <w:jc w:val="center"/>
              <w:rPr>
                <w:sz w:val="20"/>
              </w:rPr>
            </w:pPr>
            <w:r>
              <w:rPr>
                <w:spacing w:val="-4"/>
                <w:sz w:val="20"/>
              </w:rPr>
              <w:t>1000</w:t>
            </w:r>
          </w:p>
        </w:tc>
        <w:tc>
          <w:tcPr>
            <w:tcW w:w="1625" w:type="dxa"/>
          </w:tcPr>
          <w:p w14:paraId="7764DF84" w14:textId="77777777" w:rsidR="006857A9" w:rsidRDefault="00606FBE">
            <w:pPr>
              <w:pStyle w:val="TableParagraph"/>
              <w:spacing w:line="220" w:lineRule="exact"/>
              <w:ind w:left="1" w:right="1"/>
              <w:jc w:val="center"/>
              <w:rPr>
                <w:sz w:val="20"/>
              </w:rPr>
            </w:pPr>
            <w:r>
              <w:rPr>
                <w:spacing w:val="-2"/>
                <w:sz w:val="20"/>
              </w:rPr>
              <w:t>2026PF000002</w:t>
            </w:r>
          </w:p>
        </w:tc>
        <w:tc>
          <w:tcPr>
            <w:tcW w:w="1262" w:type="dxa"/>
          </w:tcPr>
          <w:p w14:paraId="73DFCAA1" w14:textId="77777777" w:rsidR="006857A9" w:rsidRDefault="00606FBE">
            <w:pPr>
              <w:pStyle w:val="TableParagraph"/>
              <w:spacing w:line="220" w:lineRule="exact"/>
              <w:ind w:left="6"/>
              <w:jc w:val="center"/>
              <w:rPr>
                <w:sz w:val="20"/>
              </w:rPr>
            </w:pPr>
            <w:r>
              <w:rPr>
                <w:spacing w:val="-2"/>
                <w:sz w:val="20"/>
              </w:rPr>
              <w:t>13/01/2026</w:t>
            </w:r>
          </w:p>
        </w:tc>
        <w:tc>
          <w:tcPr>
            <w:tcW w:w="1925" w:type="dxa"/>
          </w:tcPr>
          <w:p w14:paraId="6B6D701B" w14:textId="77777777" w:rsidR="006857A9" w:rsidRDefault="00606FBE">
            <w:pPr>
              <w:pStyle w:val="TableParagraph"/>
              <w:spacing w:line="220" w:lineRule="exact"/>
              <w:ind w:left="8"/>
              <w:jc w:val="center"/>
              <w:rPr>
                <w:sz w:val="20"/>
              </w:rPr>
            </w:pPr>
            <w:r>
              <w:rPr>
                <w:spacing w:val="-2"/>
                <w:sz w:val="20"/>
              </w:rPr>
              <w:t>2026PF000074</w:t>
            </w:r>
          </w:p>
        </w:tc>
        <w:tc>
          <w:tcPr>
            <w:tcW w:w="1793" w:type="dxa"/>
          </w:tcPr>
          <w:p w14:paraId="6072B21E" w14:textId="77777777" w:rsidR="006857A9" w:rsidRDefault="00606FBE">
            <w:pPr>
              <w:pStyle w:val="TableParagraph"/>
              <w:spacing w:line="220" w:lineRule="exact"/>
              <w:ind w:left="4"/>
              <w:jc w:val="center"/>
              <w:rPr>
                <w:sz w:val="20"/>
              </w:rPr>
            </w:pPr>
            <w:r>
              <w:rPr>
                <w:spacing w:val="-2"/>
                <w:sz w:val="20"/>
              </w:rPr>
              <w:t>16/01/2026</w:t>
            </w:r>
          </w:p>
        </w:tc>
        <w:tc>
          <w:tcPr>
            <w:tcW w:w="1924" w:type="dxa"/>
          </w:tcPr>
          <w:p w14:paraId="2B2821E9" w14:textId="77777777" w:rsidR="006857A9" w:rsidRDefault="00606FBE">
            <w:pPr>
              <w:pStyle w:val="TableParagraph"/>
              <w:spacing w:line="220" w:lineRule="exact"/>
              <w:ind w:right="98"/>
              <w:jc w:val="right"/>
              <w:rPr>
                <w:sz w:val="20"/>
              </w:rPr>
            </w:pPr>
            <w:r>
              <w:rPr>
                <w:spacing w:val="-5"/>
                <w:sz w:val="20"/>
              </w:rPr>
              <w:t>86</w:t>
            </w:r>
          </w:p>
        </w:tc>
      </w:tr>
      <w:tr w:rsidR="006857A9" w14:paraId="422E612F" w14:textId="77777777">
        <w:trPr>
          <w:trHeight w:val="239"/>
        </w:trPr>
        <w:tc>
          <w:tcPr>
            <w:tcW w:w="1366" w:type="dxa"/>
          </w:tcPr>
          <w:p w14:paraId="30B34EC9" w14:textId="77777777" w:rsidR="006857A9" w:rsidRDefault="00606FBE">
            <w:pPr>
              <w:pStyle w:val="TableParagraph"/>
              <w:spacing w:line="220" w:lineRule="exact"/>
              <w:ind w:left="10" w:right="3"/>
              <w:jc w:val="center"/>
              <w:rPr>
                <w:sz w:val="20"/>
              </w:rPr>
            </w:pPr>
            <w:r>
              <w:rPr>
                <w:spacing w:val="-4"/>
                <w:sz w:val="20"/>
              </w:rPr>
              <w:t>3129</w:t>
            </w:r>
          </w:p>
        </w:tc>
        <w:tc>
          <w:tcPr>
            <w:tcW w:w="1625" w:type="dxa"/>
          </w:tcPr>
          <w:p w14:paraId="69E245A4" w14:textId="77777777" w:rsidR="006857A9" w:rsidRDefault="00606FBE">
            <w:pPr>
              <w:pStyle w:val="TableParagraph"/>
              <w:spacing w:line="220" w:lineRule="exact"/>
              <w:ind w:left="1" w:right="1"/>
              <w:jc w:val="center"/>
              <w:rPr>
                <w:sz w:val="20"/>
              </w:rPr>
            </w:pPr>
            <w:r>
              <w:rPr>
                <w:spacing w:val="-2"/>
                <w:sz w:val="20"/>
              </w:rPr>
              <w:t>2026PF000002</w:t>
            </w:r>
          </w:p>
        </w:tc>
        <w:tc>
          <w:tcPr>
            <w:tcW w:w="1262" w:type="dxa"/>
          </w:tcPr>
          <w:p w14:paraId="28968F81" w14:textId="77777777" w:rsidR="006857A9" w:rsidRDefault="00606FBE">
            <w:pPr>
              <w:pStyle w:val="TableParagraph"/>
              <w:spacing w:line="220" w:lineRule="exact"/>
              <w:ind w:left="6"/>
              <w:jc w:val="center"/>
              <w:rPr>
                <w:sz w:val="20"/>
              </w:rPr>
            </w:pPr>
            <w:r>
              <w:rPr>
                <w:spacing w:val="-2"/>
                <w:sz w:val="20"/>
              </w:rPr>
              <w:t>13/01/2026</w:t>
            </w:r>
          </w:p>
        </w:tc>
        <w:tc>
          <w:tcPr>
            <w:tcW w:w="1925" w:type="dxa"/>
          </w:tcPr>
          <w:p w14:paraId="330C030F" w14:textId="77777777" w:rsidR="006857A9" w:rsidRDefault="00606FBE">
            <w:pPr>
              <w:pStyle w:val="TableParagraph"/>
              <w:spacing w:line="220" w:lineRule="exact"/>
              <w:ind w:left="8"/>
              <w:jc w:val="center"/>
              <w:rPr>
                <w:sz w:val="20"/>
              </w:rPr>
            </w:pPr>
            <w:r>
              <w:rPr>
                <w:spacing w:val="-2"/>
                <w:sz w:val="20"/>
              </w:rPr>
              <w:t>2026PF000064</w:t>
            </w:r>
          </w:p>
        </w:tc>
        <w:tc>
          <w:tcPr>
            <w:tcW w:w="1793" w:type="dxa"/>
          </w:tcPr>
          <w:p w14:paraId="6EDE1CF4" w14:textId="77777777" w:rsidR="006857A9" w:rsidRDefault="00606FBE">
            <w:pPr>
              <w:pStyle w:val="TableParagraph"/>
              <w:spacing w:line="220" w:lineRule="exact"/>
              <w:ind w:left="4"/>
              <w:jc w:val="center"/>
              <w:rPr>
                <w:sz w:val="20"/>
              </w:rPr>
            </w:pPr>
            <w:r>
              <w:rPr>
                <w:spacing w:val="-2"/>
                <w:sz w:val="20"/>
              </w:rPr>
              <w:t>15/01/2026</w:t>
            </w:r>
          </w:p>
        </w:tc>
        <w:tc>
          <w:tcPr>
            <w:tcW w:w="1924" w:type="dxa"/>
          </w:tcPr>
          <w:p w14:paraId="5A09B9EB" w14:textId="77777777" w:rsidR="006857A9" w:rsidRDefault="00606FBE">
            <w:pPr>
              <w:pStyle w:val="TableParagraph"/>
              <w:spacing w:line="220" w:lineRule="exact"/>
              <w:ind w:right="96"/>
              <w:jc w:val="right"/>
              <w:rPr>
                <w:sz w:val="20"/>
              </w:rPr>
            </w:pPr>
            <w:r>
              <w:rPr>
                <w:spacing w:val="-10"/>
                <w:sz w:val="20"/>
              </w:rPr>
              <w:t>7</w:t>
            </w:r>
          </w:p>
        </w:tc>
      </w:tr>
      <w:tr w:rsidR="006857A9" w14:paraId="5E71C627" w14:textId="77777777">
        <w:trPr>
          <w:trHeight w:val="241"/>
        </w:trPr>
        <w:tc>
          <w:tcPr>
            <w:tcW w:w="1366" w:type="dxa"/>
          </w:tcPr>
          <w:p w14:paraId="085328BC" w14:textId="77777777" w:rsidR="006857A9" w:rsidRDefault="00606FBE">
            <w:pPr>
              <w:pStyle w:val="TableParagraph"/>
              <w:spacing w:line="222" w:lineRule="exact"/>
              <w:ind w:left="10" w:right="3"/>
              <w:jc w:val="center"/>
              <w:rPr>
                <w:sz w:val="20"/>
              </w:rPr>
            </w:pPr>
            <w:r>
              <w:rPr>
                <w:spacing w:val="-4"/>
                <w:sz w:val="20"/>
              </w:rPr>
              <w:t>3129</w:t>
            </w:r>
          </w:p>
        </w:tc>
        <w:tc>
          <w:tcPr>
            <w:tcW w:w="1625" w:type="dxa"/>
          </w:tcPr>
          <w:p w14:paraId="794E73E8" w14:textId="77777777" w:rsidR="006857A9" w:rsidRDefault="00606FBE">
            <w:pPr>
              <w:pStyle w:val="TableParagraph"/>
              <w:spacing w:line="222" w:lineRule="exact"/>
              <w:ind w:left="1" w:right="1"/>
              <w:jc w:val="center"/>
              <w:rPr>
                <w:sz w:val="20"/>
              </w:rPr>
            </w:pPr>
            <w:r>
              <w:rPr>
                <w:spacing w:val="-2"/>
                <w:sz w:val="20"/>
              </w:rPr>
              <w:t>2026PF000012</w:t>
            </w:r>
          </w:p>
        </w:tc>
        <w:tc>
          <w:tcPr>
            <w:tcW w:w="1262" w:type="dxa"/>
          </w:tcPr>
          <w:p w14:paraId="51C193A6" w14:textId="77777777" w:rsidR="006857A9" w:rsidRDefault="00606FBE">
            <w:pPr>
              <w:pStyle w:val="TableParagraph"/>
              <w:spacing w:line="222" w:lineRule="exact"/>
              <w:ind w:left="6"/>
              <w:jc w:val="center"/>
              <w:rPr>
                <w:sz w:val="20"/>
              </w:rPr>
            </w:pPr>
            <w:r>
              <w:rPr>
                <w:spacing w:val="-2"/>
                <w:sz w:val="20"/>
              </w:rPr>
              <w:t>20/02/2026</w:t>
            </w:r>
          </w:p>
        </w:tc>
        <w:tc>
          <w:tcPr>
            <w:tcW w:w="1925" w:type="dxa"/>
          </w:tcPr>
          <w:p w14:paraId="0A4A37A0" w14:textId="77777777" w:rsidR="006857A9" w:rsidRDefault="00606FBE">
            <w:pPr>
              <w:pStyle w:val="TableParagraph"/>
              <w:spacing w:line="222" w:lineRule="exact"/>
              <w:ind w:left="8"/>
              <w:jc w:val="center"/>
              <w:rPr>
                <w:sz w:val="20"/>
              </w:rPr>
            </w:pPr>
            <w:r>
              <w:rPr>
                <w:spacing w:val="-2"/>
                <w:sz w:val="20"/>
              </w:rPr>
              <w:t>2026PF000223</w:t>
            </w:r>
          </w:p>
        </w:tc>
        <w:tc>
          <w:tcPr>
            <w:tcW w:w="1793" w:type="dxa"/>
          </w:tcPr>
          <w:p w14:paraId="5C44B350" w14:textId="77777777" w:rsidR="006857A9" w:rsidRDefault="00606FBE">
            <w:pPr>
              <w:pStyle w:val="TableParagraph"/>
              <w:spacing w:line="222" w:lineRule="exact"/>
              <w:ind w:left="4"/>
              <w:jc w:val="center"/>
              <w:rPr>
                <w:sz w:val="20"/>
              </w:rPr>
            </w:pPr>
            <w:r>
              <w:rPr>
                <w:spacing w:val="-2"/>
                <w:sz w:val="20"/>
              </w:rPr>
              <w:t>20/02/2026</w:t>
            </w:r>
          </w:p>
        </w:tc>
        <w:tc>
          <w:tcPr>
            <w:tcW w:w="1924" w:type="dxa"/>
          </w:tcPr>
          <w:p w14:paraId="529FFB1F" w14:textId="77777777" w:rsidR="006857A9" w:rsidRDefault="00606FBE">
            <w:pPr>
              <w:pStyle w:val="TableParagraph"/>
              <w:spacing w:line="222" w:lineRule="exact"/>
              <w:ind w:right="98"/>
              <w:jc w:val="right"/>
              <w:rPr>
                <w:sz w:val="20"/>
              </w:rPr>
            </w:pPr>
            <w:r>
              <w:rPr>
                <w:spacing w:val="-5"/>
                <w:sz w:val="20"/>
              </w:rPr>
              <w:t>83</w:t>
            </w:r>
          </w:p>
        </w:tc>
      </w:tr>
    </w:tbl>
    <w:p w14:paraId="4DCBA39A" w14:textId="77777777" w:rsidR="006857A9" w:rsidRDefault="006857A9">
      <w:pPr>
        <w:pStyle w:val="TableParagraph"/>
        <w:spacing w:line="222" w:lineRule="exact"/>
        <w:jc w:val="right"/>
        <w:rPr>
          <w:sz w:val="20"/>
        </w:rPr>
        <w:sectPr w:rsidR="006857A9">
          <w:type w:val="continuous"/>
          <w:pgSz w:w="11910" w:h="16840"/>
          <w:pgMar w:top="1920" w:right="708" w:bottom="0" w:left="708" w:header="567" w:footer="293" w:gutter="0"/>
          <w:cols w:space="720"/>
        </w:sectPr>
      </w:pPr>
    </w:p>
    <w:p w14:paraId="18503832" w14:textId="77777777" w:rsidR="006857A9" w:rsidRDefault="006857A9">
      <w:pPr>
        <w:pStyle w:val="Corpodetexto"/>
        <w:spacing w:before="6"/>
        <w:rPr>
          <w:sz w:val="2"/>
        </w:rPr>
      </w:pPr>
    </w:p>
    <w:tbl>
      <w:tblPr>
        <w:tblStyle w:val="TableNormal"/>
        <w:tblW w:w="0" w:type="auto"/>
        <w:tblInd w:w="153" w:type="dxa"/>
        <w:tblBorders>
          <w:top w:val="single" w:sz="4" w:space="0" w:color="BEBEBE"/>
          <w:left w:val="single" w:sz="4" w:space="0" w:color="BEBEBE"/>
          <w:bottom w:val="single" w:sz="4" w:space="0" w:color="BEBEBE"/>
          <w:right w:val="single" w:sz="4" w:space="0" w:color="BEBEBE"/>
          <w:insideH w:val="single" w:sz="4" w:space="0" w:color="BEBEBE"/>
          <w:insideV w:val="single" w:sz="4" w:space="0" w:color="BEBEBE"/>
        </w:tblBorders>
        <w:tblLayout w:type="fixed"/>
        <w:tblLook w:val="01E0" w:firstRow="1" w:lastRow="1" w:firstColumn="1" w:lastColumn="1" w:noHBand="0" w:noVBand="0"/>
      </w:tblPr>
      <w:tblGrid>
        <w:gridCol w:w="1366"/>
        <w:gridCol w:w="1625"/>
        <w:gridCol w:w="1262"/>
        <w:gridCol w:w="1925"/>
        <w:gridCol w:w="1793"/>
        <w:gridCol w:w="1924"/>
      </w:tblGrid>
      <w:tr w:rsidR="006857A9" w14:paraId="1C611326" w14:textId="77777777">
        <w:trPr>
          <w:trHeight w:val="239"/>
        </w:trPr>
        <w:tc>
          <w:tcPr>
            <w:tcW w:w="1366" w:type="dxa"/>
          </w:tcPr>
          <w:p w14:paraId="58888332" w14:textId="77777777" w:rsidR="006857A9" w:rsidRDefault="00606FBE">
            <w:pPr>
              <w:pStyle w:val="TableParagraph"/>
              <w:spacing w:line="220" w:lineRule="exact"/>
              <w:ind w:left="10" w:right="3"/>
              <w:jc w:val="center"/>
              <w:rPr>
                <w:sz w:val="20"/>
              </w:rPr>
            </w:pPr>
            <w:r>
              <w:rPr>
                <w:spacing w:val="-4"/>
                <w:sz w:val="20"/>
              </w:rPr>
              <w:t>1000</w:t>
            </w:r>
          </w:p>
        </w:tc>
        <w:tc>
          <w:tcPr>
            <w:tcW w:w="1625" w:type="dxa"/>
          </w:tcPr>
          <w:p w14:paraId="081DF560" w14:textId="77777777" w:rsidR="006857A9" w:rsidRDefault="00606FBE">
            <w:pPr>
              <w:pStyle w:val="TableParagraph"/>
              <w:spacing w:line="220" w:lineRule="exact"/>
              <w:ind w:left="1" w:right="1"/>
              <w:jc w:val="center"/>
              <w:rPr>
                <w:sz w:val="20"/>
              </w:rPr>
            </w:pPr>
            <w:r>
              <w:rPr>
                <w:spacing w:val="-2"/>
                <w:sz w:val="20"/>
              </w:rPr>
              <w:t>2026PF000012</w:t>
            </w:r>
          </w:p>
        </w:tc>
        <w:tc>
          <w:tcPr>
            <w:tcW w:w="1262" w:type="dxa"/>
          </w:tcPr>
          <w:p w14:paraId="005B200C" w14:textId="77777777" w:rsidR="006857A9" w:rsidRDefault="00606FBE">
            <w:pPr>
              <w:pStyle w:val="TableParagraph"/>
              <w:spacing w:line="220" w:lineRule="exact"/>
              <w:ind w:left="6"/>
              <w:jc w:val="center"/>
              <w:rPr>
                <w:sz w:val="20"/>
              </w:rPr>
            </w:pPr>
            <w:r>
              <w:rPr>
                <w:spacing w:val="-2"/>
                <w:sz w:val="20"/>
              </w:rPr>
              <w:t>20/02/2026</w:t>
            </w:r>
          </w:p>
        </w:tc>
        <w:tc>
          <w:tcPr>
            <w:tcW w:w="1925" w:type="dxa"/>
          </w:tcPr>
          <w:p w14:paraId="42E91A5E" w14:textId="77777777" w:rsidR="006857A9" w:rsidRDefault="00606FBE">
            <w:pPr>
              <w:pStyle w:val="TableParagraph"/>
              <w:spacing w:line="220" w:lineRule="exact"/>
              <w:ind w:left="8"/>
              <w:jc w:val="center"/>
              <w:rPr>
                <w:sz w:val="20"/>
              </w:rPr>
            </w:pPr>
            <w:r>
              <w:rPr>
                <w:spacing w:val="-2"/>
                <w:sz w:val="20"/>
              </w:rPr>
              <w:t>2026PF000226</w:t>
            </w:r>
          </w:p>
        </w:tc>
        <w:tc>
          <w:tcPr>
            <w:tcW w:w="1793" w:type="dxa"/>
          </w:tcPr>
          <w:p w14:paraId="03A54FDC" w14:textId="77777777" w:rsidR="006857A9" w:rsidRDefault="00606FBE">
            <w:pPr>
              <w:pStyle w:val="TableParagraph"/>
              <w:spacing w:line="220" w:lineRule="exact"/>
              <w:ind w:left="4"/>
              <w:jc w:val="center"/>
              <w:rPr>
                <w:sz w:val="20"/>
              </w:rPr>
            </w:pPr>
            <w:r>
              <w:rPr>
                <w:spacing w:val="-2"/>
                <w:sz w:val="20"/>
              </w:rPr>
              <w:t>23/02/2026</w:t>
            </w:r>
          </w:p>
        </w:tc>
        <w:tc>
          <w:tcPr>
            <w:tcW w:w="1924" w:type="dxa"/>
          </w:tcPr>
          <w:p w14:paraId="77F56643" w14:textId="77777777" w:rsidR="006857A9" w:rsidRDefault="00606FBE">
            <w:pPr>
              <w:pStyle w:val="TableParagraph"/>
              <w:spacing w:line="220" w:lineRule="exact"/>
              <w:ind w:right="98"/>
              <w:jc w:val="right"/>
              <w:rPr>
                <w:sz w:val="20"/>
              </w:rPr>
            </w:pPr>
            <w:r>
              <w:rPr>
                <w:spacing w:val="-5"/>
                <w:sz w:val="20"/>
              </w:rPr>
              <w:t>187</w:t>
            </w:r>
          </w:p>
        </w:tc>
      </w:tr>
      <w:tr w:rsidR="006857A9" w14:paraId="0BA63381" w14:textId="77777777">
        <w:trPr>
          <w:trHeight w:val="240"/>
        </w:trPr>
        <w:tc>
          <w:tcPr>
            <w:tcW w:w="1366" w:type="dxa"/>
          </w:tcPr>
          <w:p w14:paraId="5328678E" w14:textId="77777777" w:rsidR="006857A9" w:rsidRDefault="00606FBE">
            <w:pPr>
              <w:pStyle w:val="TableParagraph"/>
              <w:spacing w:line="220" w:lineRule="exact"/>
              <w:ind w:left="10" w:right="3"/>
              <w:jc w:val="center"/>
              <w:rPr>
                <w:sz w:val="20"/>
              </w:rPr>
            </w:pPr>
            <w:r>
              <w:rPr>
                <w:spacing w:val="-4"/>
                <w:sz w:val="20"/>
              </w:rPr>
              <w:t>1080</w:t>
            </w:r>
          </w:p>
        </w:tc>
        <w:tc>
          <w:tcPr>
            <w:tcW w:w="1625" w:type="dxa"/>
          </w:tcPr>
          <w:p w14:paraId="501988C1" w14:textId="77777777" w:rsidR="006857A9" w:rsidRDefault="00606FBE">
            <w:pPr>
              <w:pStyle w:val="TableParagraph"/>
              <w:spacing w:line="220" w:lineRule="exact"/>
              <w:ind w:left="1" w:right="1"/>
              <w:jc w:val="center"/>
              <w:rPr>
                <w:sz w:val="20"/>
              </w:rPr>
            </w:pPr>
            <w:r>
              <w:rPr>
                <w:spacing w:val="-2"/>
                <w:sz w:val="20"/>
              </w:rPr>
              <w:t>2026PF000031</w:t>
            </w:r>
          </w:p>
        </w:tc>
        <w:tc>
          <w:tcPr>
            <w:tcW w:w="1262" w:type="dxa"/>
          </w:tcPr>
          <w:p w14:paraId="7EA0299A" w14:textId="77777777" w:rsidR="006857A9" w:rsidRDefault="00606FBE">
            <w:pPr>
              <w:pStyle w:val="TableParagraph"/>
              <w:spacing w:line="220" w:lineRule="exact"/>
              <w:ind w:left="6"/>
              <w:jc w:val="center"/>
              <w:rPr>
                <w:sz w:val="20"/>
              </w:rPr>
            </w:pPr>
            <w:r>
              <w:rPr>
                <w:spacing w:val="-2"/>
                <w:sz w:val="20"/>
              </w:rPr>
              <w:t>05/05/2026</w:t>
            </w:r>
          </w:p>
        </w:tc>
        <w:tc>
          <w:tcPr>
            <w:tcW w:w="1925" w:type="dxa"/>
          </w:tcPr>
          <w:p w14:paraId="616902D0" w14:textId="77777777" w:rsidR="006857A9" w:rsidRDefault="00606FBE">
            <w:pPr>
              <w:pStyle w:val="TableParagraph"/>
              <w:spacing w:line="220" w:lineRule="exact"/>
              <w:ind w:left="8"/>
              <w:jc w:val="center"/>
              <w:rPr>
                <w:sz w:val="20"/>
              </w:rPr>
            </w:pPr>
            <w:r>
              <w:rPr>
                <w:spacing w:val="-2"/>
                <w:sz w:val="20"/>
              </w:rPr>
              <w:t>2026PF000513</w:t>
            </w:r>
          </w:p>
        </w:tc>
        <w:tc>
          <w:tcPr>
            <w:tcW w:w="1793" w:type="dxa"/>
          </w:tcPr>
          <w:p w14:paraId="149DC7CC" w14:textId="77777777" w:rsidR="006857A9" w:rsidRDefault="00606FBE">
            <w:pPr>
              <w:pStyle w:val="TableParagraph"/>
              <w:spacing w:line="220" w:lineRule="exact"/>
              <w:ind w:left="4"/>
              <w:jc w:val="center"/>
              <w:rPr>
                <w:sz w:val="20"/>
              </w:rPr>
            </w:pPr>
            <w:r>
              <w:rPr>
                <w:spacing w:val="-2"/>
                <w:sz w:val="20"/>
              </w:rPr>
              <w:t>07/05/2026</w:t>
            </w:r>
          </w:p>
        </w:tc>
        <w:tc>
          <w:tcPr>
            <w:tcW w:w="1924" w:type="dxa"/>
          </w:tcPr>
          <w:p w14:paraId="0406959C" w14:textId="77777777" w:rsidR="006857A9" w:rsidRDefault="00606FBE">
            <w:pPr>
              <w:pStyle w:val="TableParagraph"/>
              <w:spacing w:line="220" w:lineRule="exact"/>
              <w:ind w:right="98"/>
              <w:jc w:val="right"/>
              <w:rPr>
                <w:sz w:val="20"/>
              </w:rPr>
            </w:pPr>
            <w:r>
              <w:rPr>
                <w:spacing w:val="-5"/>
                <w:sz w:val="20"/>
              </w:rPr>
              <w:t>306</w:t>
            </w:r>
          </w:p>
        </w:tc>
      </w:tr>
      <w:tr w:rsidR="006857A9" w14:paraId="43249577" w14:textId="77777777">
        <w:trPr>
          <w:trHeight w:val="239"/>
        </w:trPr>
        <w:tc>
          <w:tcPr>
            <w:tcW w:w="1366" w:type="dxa"/>
          </w:tcPr>
          <w:p w14:paraId="02128753" w14:textId="77777777" w:rsidR="006857A9" w:rsidRDefault="00606FBE">
            <w:pPr>
              <w:pStyle w:val="TableParagraph"/>
              <w:spacing w:line="220" w:lineRule="exact"/>
              <w:ind w:left="10" w:right="3"/>
              <w:jc w:val="center"/>
              <w:rPr>
                <w:sz w:val="20"/>
              </w:rPr>
            </w:pPr>
            <w:r>
              <w:rPr>
                <w:spacing w:val="-4"/>
                <w:sz w:val="20"/>
              </w:rPr>
              <w:t>1000</w:t>
            </w:r>
          </w:p>
        </w:tc>
        <w:tc>
          <w:tcPr>
            <w:tcW w:w="1625" w:type="dxa"/>
          </w:tcPr>
          <w:p w14:paraId="1BDE3C1E" w14:textId="77777777" w:rsidR="006857A9" w:rsidRDefault="00606FBE">
            <w:pPr>
              <w:pStyle w:val="TableParagraph"/>
              <w:spacing w:line="220" w:lineRule="exact"/>
              <w:ind w:left="1" w:right="1"/>
              <w:jc w:val="center"/>
              <w:rPr>
                <w:sz w:val="20"/>
              </w:rPr>
            </w:pPr>
            <w:r>
              <w:rPr>
                <w:spacing w:val="-2"/>
                <w:sz w:val="20"/>
              </w:rPr>
              <w:t>2026PF000032</w:t>
            </w:r>
          </w:p>
        </w:tc>
        <w:tc>
          <w:tcPr>
            <w:tcW w:w="1262" w:type="dxa"/>
          </w:tcPr>
          <w:p w14:paraId="37B510E2" w14:textId="77777777" w:rsidR="006857A9" w:rsidRDefault="00606FBE">
            <w:pPr>
              <w:pStyle w:val="TableParagraph"/>
              <w:spacing w:line="220" w:lineRule="exact"/>
              <w:ind w:left="6"/>
              <w:jc w:val="center"/>
              <w:rPr>
                <w:sz w:val="20"/>
              </w:rPr>
            </w:pPr>
            <w:r>
              <w:rPr>
                <w:spacing w:val="-2"/>
                <w:sz w:val="20"/>
              </w:rPr>
              <w:t>12/05/2026</w:t>
            </w:r>
          </w:p>
        </w:tc>
        <w:tc>
          <w:tcPr>
            <w:tcW w:w="1925" w:type="dxa"/>
          </w:tcPr>
          <w:p w14:paraId="3855919B" w14:textId="77777777" w:rsidR="006857A9" w:rsidRDefault="00606FBE">
            <w:pPr>
              <w:pStyle w:val="TableParagraph"/>
              <w:spacing w:line="220" w:lineRule="exact"/>
              <w:ind w:left="8"/>
              <w:jc w:val="center"/>
              <w:rPr>
                <w:sz w:val="20"/>
              </w:rPr>
            </w:pPr>
            <w:r>
              <w:rPr>
                <w:spacing w:val="-2"/>
                <w:sz w:val="20"/>
              </w:rPr>
              <w:t>2026PF000533</w:t>
            </w:r>
          </w:p>
        </w:tc>
        <w:tc>
          <w:tcPr>
            <w:tcW w:w="1793" w:type="dxa"/>
          </w:tcPr>
          <w:p w14:paraId="45BFC98A" w14:textId="77777777" w:rsidR="006857A9" w:rsidRDefault="00606FBE">
            <w:pPr>
              <w:pStyle w:val="TableParagraph"/>
              <w:spacing w:line="220" w:lineRule="exact"/>
              <w:ind w:left="4"/>
              <w:jc w:val="center"/>
              <w:rPr>
                <w:sz w:val="20"/>
              </w:rPr>
            </w:pPr>
            <w:r>
              <w:rPr>
                <w:spacing w:val="-2"/>
                <w:sz w:val="20"/>
              </w:rPr>
              <w:t>12/05/2026</w:t>
            </w:r>
          </w:p>
        </w:tc>
        <w:tc>
          <w:tcPr>
            <w:tcW w:w="1924" w:type="dxa"/>
          </w:tcPr>
          <w:p w14:paraId="69A391FD" w14:textId="77777777" w:rsidR="006857A9" w:rsidRDefault="00606FBE">
            <w:pPr>
              <w:pStyle w:val="TableParagraph"/>
              <w:spacing w:line="220" w:lineRule="exact"/>
              <w:ind w:right="96"/>
              <w:jc w:val="right"/>
              <w:rPr>
                <w:sz w:val="20"/>
              </w:rPr>
            </w:pPr>
            <w:r>
              <w:rPr>
                <w:spacing w:val="-10"/>
                <w:sz w:val="20"/>
              </w:rPr>
              <w:t>9</w:t>
            </w:r>
          </w:p>
        </w:tc>
      </w:tr>
      <w:tr w:rsidR="006857A9" w14:paraId="6D5A80D8" w14:textId="77777777">
        <w:trPr>
          <w:trHeight w:val="239"/>
        </w:trPr>
        <w:tc>
          <w:tcPr>
            <w:tcW w:w="1366" w:type="dxa"/>
          </w:tcPr>
          <w:p w14:paraId="6D86C80D" w14:textId="77777777" w:rsidR="006857A9" w:rsidRDefault="00606FBE">
            <w:pPr>
              <w:pStyle w:val="TableParagraph"/>
              <w:spacing w:line="220" w:lineRule="exact"/>
              <w:ind w:left="10" w:right="3"/>
              <w:jc w:val="center"/>
              <w:rPr>
                <w:sz w:val="20"/>
              </w:rPr>
            </w:pPr>
            <w:r>
              <w:rPr>
                <w:spacing w:val="-4"/>
                <w:sz w:val="20"/>
              </w:rPr>
              <w:t>1080</w:t>
            </w:r>
          </w:p>
        </w:tc>
        <w:tc>
          <w:tcPr>
            <w:tcW w:w="1625" w:type="dxa"/>
          </w:tcPr>
          <w:p w14:paraId="66B5820C" w14:textId="77777777" w:rsidR="006857A9" w:rsidRDefault="00606FBE">
            <w:pPr>
              <w:pStyle w:val="TableParagraph"/>
              <w:spacing w:line="220" w:lineRule="exact"/>
              <w:ind w:left="1" w:right="1"/>
              <w:jc w:val="center"/>
              <w:rPr>
                <w:sz w:val="20"/>
              </w:rPr>
            </w:pPr>
            <w:r>
              <w:rPr>
                <w:spacing w:val="-2"/>
                <w:sz w:val="20"/>
              </w:rPr>
              <w:t>2026PF000037</w:t>
            </w:r>
          </w:p>
        </w:tc>
        <w:tc>
          <w:tcPr>
            <w:tcW w:w="1262" w:type="dxa"/>
          </w:tcPr>
          <w:p w14:paraId="5C4AF2C7" w14:textId="77777777" w:rsidR="006857A9" w:rsidRDefault="00606FBE">
            <w:pPr>
              <w:pStyle w:val="TableParagraph"/>
              <w:spacing w:line="220" w:lineRule="exact"/>
              <w:ind w:left="6"/>
              <w:jc w:val="center"/>
              <w:rPr>
                <w:sz w:val="20"/>
              </w:rPr>
            </w:pPr>
            <w:r>
              <w:rPr>
                <w:spacing w:val="-2"/>
                <w:sz w:val="20"/>
              </w:rPr>
              <w:t>02/06/2026</w:t>
            </w:r>
          </w:p>
        </w:tc>
        <w:tc>
          <w:tcPr>
            <w:tcW w:w="1925" w:type="dxa"/>
          </w:tcPr>
          <w:p w14:paraId="4250B620" w14:textId="77777777" w:rsidR="006857A9" w:rsidRDefault="00606FBE">
            <w:pPr>
              <w:pStyle w:val="TableParagraph"/>
              <w:spacing w:line="220" w:lineRule="exact"/>
              <w:ind w:left="8"/>
              <w:jc w:val="center"/>
              <w:rPr>
                <w:sz w:val="20"/>
              </w:rPr>
            </w:pPr>
            <w:r>
              <w:rPr>
                <w:spacing w:val="-2"/>
                <w:sz w:val="20"/>
              </w:rPr>
              <w:t>2026PF000630</w:t>
            </w:r>
          </w:p>
        </w:tc>
        <w:tc>
          <w:tcPr>
            <w:tcW w:w="1793" w:type="dxa"/>
          </w:tcPr>
          <w:p w14:paraId="2D67D0CD" w14:textId="77777777" w:rsidR="006857A9" w:rsidRDefault="00606FBE">
            <w:pPr>
              <w:pStyle w:val="TableParagraph"/>
              <w:spacing w:line="220" w:lineRule="exact"/>
              <w:ind w:left="4"/>
              <w:jc w:val="center"/>
              <w:rPr>
                <w:sz w:val="20"/>
              </w:rPr>
            </w:pPr>
            <w:r>
              <w:rPr>
                <w:spacing w:val="-2"/>
                <w:sz w:val="20"/>
              </w:rPr>
              <w:t>08/06/2026</w:t>
            </w:r>
          </w:p>
        </w:tc>
        <w:tc>
          <w:tcPr>
            <w:tcW w:w="1924" w:type="dxa"/>
          </w:tcPr>
          <w:p w14:paraId="02C226E3" w14:textId="77777777" w:rsidR="006857A9" w:rsidRDefault="00606FBE">
            <w:pPr>
              <w:pStyle w:val="TableParagraph"/>
              <w:spacing w:line="220" w:lineRule="exact"/>
              <w:ind w:right="98"/>
              <w:jc w:val="right"/>
              <w:rPr>
                <w:sz w:val="20"/>
              </w:rPr>
            </w:pPr>
            <w:r>
              <w:rPr>
                <w:spacing w:val="-5"/>
                <w:sz w:val="20"/>
              </w:rPr>
              <w:t>493</w:t>
            </w:r>
          </w:p>
        </w:tc>
      </w:tr>
      <w:tr w:rsidR="006857A9" w14:paraId="7E111996" w14:textId="77777777">
        <w:trPr>
          <w:trHeight w:val="242"/>
        </w:trPr>
        <w:tc>
          <w:tcPr>
            <w:tcW w:w="1366" w:type="dxa"/>
          </w:tcPr>
          <w:p w14:paraId="440DC905" w14:textId="77777777" w:rsidR="006857A9" w:rsidRDefault="00606FBE">
            <w:pPr>
              <w:pStyle w:val="TableParagraph"/>
              <w:spacing w:line="222" w:lineRule="exact"/>
              <w:ind w:left="10" w:right="3"/>
              <w:jc w:val="center"/>
              <w:rPr>
                <w:sz w:val="20"/>
              </w:rPr>
            </w:pPr>
            <w:r>
              <w:rPr>
                <w:spacing w:val="-4"/>
                <w:sz w:val="20"/>
              </w:rPr>
              <w:t>1000</w:t>
            </w:r>
          </w:p>
        </w:tc>
        <w:tc>
          <w:tcPr>
            <w:tcW w:w="1625" w:type="dxa"/>
          </w:tcPr>
          <w:p w14:paraId="5FE59A9C" w14:textId="77777777" w:rsidR="006857A9" w:rsidRDefault="00606FBE">
            <w:pPr>
              <w:pStyle w:val="TableParagraph"/>
              <w:spacing w:line="222" w:lineRule="exact"/>
              <w:ind w:left="1" w:right="1"/>
              <w:jc w:val="center"/>
              <w:rPr>
                <w:sz w:val="20"/>
              </w:rPr>
            </w:pPr>
            <w:r>
              <w:rPr>
                <w:spacing w:val="-2"/>
                <w:sz w:val="20"/>
              </w:rPr>
              <w:t>2026PF000037</w:t>
            </w:r>
          </w:p>
        </w:tc>
        <w:tc>
          <w:tcPr>
            <w:tcW w:w="1262" w:type="dxa"/>
          </w:tcPr>
          <w:p w14:paraId="06692BB1" w14:textId="77777777" w:rsidR="006857A9" w:rsidRDefault="00606FBE">
            <w:pPr>
              <w:pStyle w:val="TableParagraph"/>
              <w:spacing w:line="222" w:lineRule="exact"/>
              <w:ind w:left="6"/>
              <w:jc w:val="center"/>
              <w:rPr>
                <w:sz w:val="20"/>
              </w:rPr>
            </w:pPr>
            <w:r>
              <w:rPr>
                <w:spacing w:val="-2"/>
                <w:sz w:val="20"/>
              </w:rPr>
              <w:t>02/06/2026</w:t>
            </w:r>
          </w:p>
        </w:tc>
        <w:tc>
          <w:tcPr>
            <w:tcW w:w="1925" w:type="dxa"/>
          </w:tcPr>
          <w:p w14:paraId="0BBDD0B0" w14:textId="77777777" w:rsidR="006857A9" w:rsidRDefault="00606FBE">
            <w:pPr>
              <w:pStyle w:val="TableParagraph"/>
              <w:spacing w:line="222" w:lineRule="exact"/>
              <w:ind w:left="8"/>
              <w:jc w:val="center"/>
              <w:rPr>
                <w:sz w:val="20"/>
              </w:rPr>
            </w:pPr>
            <w:r>
              <w:rPr>
                <w:spacing w:val="-2"/>
                <w:sz w:val="20"/>
              </w:rPr>
              <w:t>2026PF000630</w:t>
            </w:r>
          </w:p>
        </w:tc>
        <w:tc>
          <w:tcPr>
            <w:tcW w:w="1793" w:type="dxa"/>
          </w:tcPr>
          <w:p w14:paraId="0BFBA9EF" w14:textId="77777777" w:rsidR="006857A9" w:rsidRDefault="00606FBE">
            <w:pPr>
              <w:pStyle w:val="TableParagraph"/>
              <w:spacing w:line="222" w:lineRule="exact"/>
              <w:ind w:left="4"/>
              <w:jc w:val="center"/>
              <w:rPr>
                <w:sz w:val="20"/>
              </w:rPr>
            </w:pPr>
            <w:r>
              <w:rPr>
                <w:spacing w:val="-2"/>
                <w:sz w:val="20"/>
              </w:rPr>
              <w:t>08/06/2026</w:t>
            </w:r>
          </w:p>
        </w:tc>
        <w:tc>
          <w:tcPr>
            <w:tcW w:w="1924" w:type="dxa"/>
          </w:tcPr>
          <w:p w14:paraId="50B2FFED" w14:textId="77777777" w:rsidR="006857A9" w:rsidRDefault="00606FBE">
            <w:pPr>
              <w:pStyle w:val="TableParagraph"/>
              <w:spacing w:line="222" w:lineRule="exact"/>
              <w:ind w:right="98"/>
              <w:jc w:val="right"/>
              <w:rPr>
                <w:sz w:val="20"/>
              </w:rPr>
            </w:pPr>
            <w:r>
              <w:rPr>
                <w:spacing w:val="-5"/>
                <w:sz w:val="20"/>
              </w:rPr>
              <w:t>516</w:t>
            </w:r>
          </w:p>
        </w:tc>
      </w:tr>
      <w:tr w:rsidR="006857A9" w14:paraId="5823B2F1" w14:textId="77777777">
        <w:trPr>
          <w:trHeight w:val="251"/>
        </w:trPr>
        <w:tc>
          <w:tcPr>
            <w:tcW w:w="7971" w:type="dxa"/>
            <w:gridSpan w:val="5"/>
          </w:tcPr>
          <w:p w14:paraId="710F7E4F" w14:textId="77777777" w:rsidR="006857A9" w:rsidRDefault="00606FBE">
            <w:pPr>
              <w:pStyle w:val="TableParagraph"/>
              <w:spacing w:line="227" w:lineRule="exact"/>
              <w:ind w:left="107"/>
              <w:rPr>
                <w:rFonts w:ascii="Arial"/>
                <w:b/>
                <w:sz w:val="20"/>
              </w:rPr>
            </w:pPr>
            <w:r>
              <w:rPr>
                <w:rFonts w:ascii="Arial"/>
                <w:b/>
                <w:sz w:val="20"/>
              </w:rPr>
              <w:t>TOTAL</w:t>
            </w:r>
            <w:r>
              <w:rPr>
                <w:rFonts w:ascii="Arial"/>
                <w:b/>
                <w:spacing w:val="-7"/>
                <w:sz w:val="20"/>
              </w:rPr>
              <w:t xml:space="preserve"> </w:t>
            </w:r>
            <w:r>
              <w:rPr>
                <w:rFonts w:ascii="Arial"/>
                <w:b/>
                <w:spacing w:val="-2"/>
                <w:sz w:val="20"/>
              </w:rPr>
              <w:t>RECEBIDO</w:t>
            </w:r>
          </w:p>
        </w:tc>
        <w:tc>
          <w:tcPr>
            <w:tcW w:w="1924" w:type="dxa"/>
          </w:tcPr>
          <w:p w14:paraId="7A6D8F69" w14:textId="77777777" w:rsidR="006857A9" w:rsidRDefault="00606FBE">
            <w:pPr>
              <w:pStyle w:val="TableParagraph"/>
              <w:spacing w:line="227" w:lineRule="exact"/>
              <w:ind w:right="98"/>
              <w:jc w:val="right"/>
              <w:rPr>
                <w:rFonts w:ascii="Arial"/>
                <w:b/>
                <w:sz w:val="20"/>
              </w:rPr>
            </w:pPr>
            <w:r>
              <w:rPr>
                <w:rFonts w:ascii="Arial"/>
                <w:b/>
                <w:spacing w:val="-2"/>
                <w:sz w:val="20"/>
              </w:rPr>
              <w:t>1.687</w:t>
            </w:r>
          </w:p>
        </w:tc>
      </w:tr>
    </w:tbl>
    <w:p w14:paraId="6C94B4DE" w14:textId="77777777" w:rsidR="006857A9" w:rsidRDefault="006857A9">
      <w:pPr>
        <w:pStyle w:val="Corpodetexto"/>
        <w:spacing w:before="2"/>
      </w:pPr>
    </w:p>
    <w:p w14:paraId="1FEBA961" w14:textId="77777777" w:rsidR="006857A9" w:rsidRDefault="00606FBE">
      <w:pPr>
        <w:pStyle w:val="Corpodetexto"/>
        <w:ind w:left="144" w:right="420"/>
        <w:jc w:val="both"/>
      </w:pPr>
      <w:r>
        <w:t>Entende-se que para as empresas com capital 100% público, os AFAC transferidos a partir de 1º de janeiro de 2017 podem ser classificados como instrumentos patrimoniais, desde que os repasses sejam capitalizados até a</w:t>
      </w:r>
      <w:r>
        <w:rPr>
          <w:spacing w:val="-14"/>
        </w:rPr>
        <w:t xml:space="preserve"> </w:t>
      </w:r>
      <w:r>
        <w:t>Assembleia</w:t>
      </w:r>
      <w:r>
        <w:rPr>
          <w:spacing w:val="-14"/>
        </w:rPr>
        <w:t xml:space="preserve"> </w:t>
      </w:r>
      <w:r>
        <w:t>Geral</w:t>
      </w:r>
      <w:r>
        <w:rPr>
          <w:spacing w:val="-14"/>
        </w:rPr>
        <w:t xml:space="preserve"> </w:t>
      </w:r>
      <w:r>
        <w:t>Ordinária</w:t>
      </w:r>
      <w:r>
        <w:rPr>
          <w:spacing w:val="-14"/>
        </w:rPr>
        <w:t xml:space="preserve"> </w:t>
      </w:r>
      <w:r>
        <w:t>(AGO)</w:t>
      </w:r>
      <w:r>
        <w:rPr>
          <w:spacing w:val="-14"/>
        </w:rPr>
        <w:t xml:space="preserve"> </w:t>
      </w:r>
      <w:r>
        <w:t>do</w:t>
      </w:r>
      <w:r>
        <w:rPr>
          <w:spacing w:val="-14"/>
        </w:rPr>
        <w:t xml:space="preserve"> </w:t>
      </w:r>
      <w:r>
        <w:t>exercício</w:t>
      </w:r>
      <w:r>
        <w:rPr>
          <w:spacing w:val="-14"/>
        </w:rPr>
        <w:t xml:space="preserve"> </w:t>
      </w:r>
      <w:r>
        <w:t>subsequente</w:t>
      </w:r>
      <w:r>
        <w:rPr>
          <w:spacing w:val="-14"/>
        </w:rPr>
        <w:t xml:space="preserve"> </w:t>
      </w:r>
      <w:r>
        <w:t>(art.</w:t>
      </w:r>
      <w:r>
        <w:rPr>
          <w:spacing w:val="-14"/>
        </w:rPr>
        <w:t xml:space="preserve"> </w:t>
      </w:r>
      <w:r>
        <w:t>2º,</w:t>
      </w:r>
      <w:r>
        <w:rPr>
          <w:spacing w:val="-13"/>
        </w:rPr>
        <w:t xml:space="preserve"> </w:t>
      </w:r>
      <w:r>
        <w:t>§</w:t>
      </w:r>
      <w:r>
        <w:rPr>
          <w:spacing w:val="-14"/>
        </w:rPr>
        <w:t xml:space="preserve"> </w:t>
      </w:r>
      <w:r>
        <w:t>único,</w:t>
      </w:r>
      <w:r>
        <w:rPr>
          <w:spacing w:val="-14"/>
        </w:rPr>
        <w:t xml:space="preserve"> </w:t>
      </w:r>
      <w:r>
        <w:t>Decreto</w:t>
      </w:r>
      <w:r>
        <w:rPr>
          <w:spacing w:val="-14"/>
        </w:rPr>
        <w:t xml:space="preserve"> </w:t>
      </w:r>
      <w:r>
        <w:t>nº</w:t>
      </w:r>
      <w:r>
        <w:rPr>
          <w:spacing w:val="-14"/>
        </w:rPr>
        <w:t xml:space="preserve"> </w:t>
      </w:r>
      <w:r>
        <w:t>2.673/1998),</w:t>
      </w:r>
      <w:r>
        <w:rPr>
          <w:spacing w:val="-14"/>
        </w:rPr>
        <w:t xml:space="preserve"> </w:t>
      </w:r>
      <w:r>
        <w:t>conforme Macro função SIAFI 021122 - item 2.3.8.</w:t>
      </w:r>
    </w:p>
    <w:p w14:paraId="2ECDA41D" w14:textId="77777777" w:rsidR="006857A9" w:rsidRDefault="006857A9">
      <w:pPr>
        <w:pStyle w:val="Corpodetexto"/>
      </w:pPr>
    </w:p>
    <w:p w14:paraId="221DB704" w14:textId="77777777" w:rsidR="006857A9" w:rsidRDefault="006857A9">
      <w:pPr>
        <w:pStyle w:val="Corpodetexto"/>
        <w:spacing w:before="7"/>
      </w:pPr>
    </w:p>
    <w:tbl>
      <w:tblPr>
        <w:tblStyle w:val="TableNormal"/>
        <w:tblW w:w="0" w:type="auto"/>
        <w:tblInd w:w="144" w:type="dxa"/>
        <w:tblLayout w:type="fixed"/>
        <w:tblLook w:val="01E0" w:firstRow="1" w:lastRow="1" w:firstColumn="1" w:lastColumn="1" w:noHBand="0" w:noVBand="0"/>
      </w:tblPr>
      <w:tblGrid>
        <w:gridCol w:w="6112"/>
        <w:gridCol w:w="423"/>
        <w:gridCol w:w="3446"/>
      </w:tblGrid>
      <w:tr w:rsidR="006857A9" w14:paraId="20C0E1E9" w14:textId="77777777">
        <w:trPr>
          <w:trHeight w:val="346"/>
        </w:trPr>
        <w:tc>
          <w:tcPr>
            <w:tcW w:w="6112" w:type="dxa"/>
          </w:tcPr>
          <w:p w14:paraId="6902DD0E" w14:textId="77777777" w:rsidR="006857A9" w:rsidRDefault="00606FBE">
            <w:pPr>
              <w:pStyle w:val="TableParagraph"/>
              <w:spacing w:line="223" w:lineRule="exact"/>
              <w:ind w:left="7"/>
              <w:rPr>
                <w:rFonts w:ascii="Arial" w:hAnsi="Arial"/>
                <w:b/>
                <w:sz w:val="20"/>
              </w:rPr>
            </w:pPr>
            <w:r>
              <w:rPr>
                <w:rFonts w:ascii="Arial" w:hAnsi="Arial"/>
                <w:b/>
                <w:sz w:val="20"/>
              </w:rPr>
              <w:t>20.</w:t>
            </w:r>
            <w:r>
              <w:rPr>
                <w:rFonts w:ascii="Arial" w:hAnsi="Arial"/>
                <w:b/>
                <w:spacing w:val="56"/>
                <w:w w:val="150"/>
                <w:sz w:val="20"/>
              </w:rPr>
              <w:t xml:space="preserve"> </w:t>
            </w:r>
            <w:r>
              <w:rPr>
                <w:rFonts w:ascii="Arial" w:hAnsi="Arial"/>
                <w:b/>
                <w:sz w:val="20"/>
              </w:rPr>
              <w:t>PREJUÍZOS</w:t>
            </w:r>
            <w:r>
              <w:rPr>
                <w:rFonts w:ascii="Arial" w:hAnsi="Arial"/>
                <w:b/>
                <w:spacing w:val="-3"/>
                <w:sz w:val="20"/>
              </w:rPr>
              <w:t xml:space="preserve"> </w:t>
            </w:r>
            <w:r>
              <w:rPr>
                <w:rFonts w:ascii="Arial" w:hAnsi="Arial"/>
                <w:b/>
                <w:spacing w:val="-2"/>
                <w:sz w:val="20"/>
              </w:rPr>
              <w:t>ACUMULADOS</w:t>
            </w:r>
          </w:p>
        </w:tc>
        <w:tc>
          <w:tcPr>
            <w:tcW w:w="3869" w:type="dxa"/>
            <w:gridSpan w:val="2"/>
          </w:tcPr>
          <w:p w14:paraId="2DE762AA" w14:textId="77777777" w:rsidR="006857A9" w:rsidRDefault="006857A9">
            <w:pPr>
              <w:pStyle w:val="TableParagraph"/>
              <w:rPr>
                <w:rFonts w:ascii="Times New Roman"/>
                <w:sz w:val="18"/>
              </w:rPr>
            </w:pPr>
          </w:p>
        </w:tc>
      </w:tr>
      <w:tr w:rsidR="006857A9" w14:paraId="4B0B9A0B" w14:textId="77777777">
        <w:trPr>
          <w:trHeight w:val="806"/>
        </w:trPr>
        <w:tc>
          <w:tcPr>
            <w:tcW w:w="6112" w:type="dxa"/>
            <w:tcBorders>
              <w:bottom w:val="single" w:sz="4" w:space="0" w:color="7E7E7E"/>
            </w:tcBorders>
          </w:tcPr>
          <w:p w14:paraId="22A76C6E" w14:textId="77777777" w:rsidR="006857A9" w:rsidRDefault="00606FBE">
            <w:pPr>
              <w:pStyle w:val="TableParagraph"/>
              <w:spacing w:before="116"/>
              <w:ind w:left="7"/>
              <w:rPr>
                <w:sz w:val="20"/>
              </w:rPr>
            </w:pPr>
            <w:r>
              <w:rPr>
                <w:sz w:val="20"/>
              </w:rPr>
              <w:t>Até</w:t>
            </w:r>
            <w:r>
              <w:rPr>
                <w:spacing w:val="40"/>
                <w:sz w:val="20"/>
              </w:rPr>
              <w:t xml:space="preserve"> </w:t>
            </w:r>
            <w:r>
              <w:rPr>
                <w:sz w:val="20"/>
              </w:rPr>
              <w:t>o</w:t>
            </w:r>
            <w:r>
              <w:rPr>
                <w:spacing w:val="40"/>
                <w:sz w:val="20"/>
              </w:rPr>
              <w:t xml:space="preserve"> </w:t>
            </w:r>
            <w:r>
              <w:rPr>
                <w:sz w:val="20"/>
              </w:rPr>
              <w:t>2º</w:t>
            </w:r>
            <w:r>
              <w:rPr>
                <w:spacing w:val="40"/>
                <w:sz w:val="20"/>
              </w:rPr>
              <w:t xml:space="preserve"> </w:t>
            </w:r>
            <w:r>
              <w:rPr>
                <w:sz w:val="20"/>
              </w:rPr>
              <w:t>trimestre</w:t>
            </w:r>
            <w:r>
              <w:rPr>
                <w:spacing w:val="40"/>
                <w:sz w:val="20"/>
              </w:rPr>
              <w:t xml:space="preserve"> </w:t>
            </w:r>
            <w:r>
              <w:rPr>
                <w:sz w:val="20"/>
              </w:rPr>
              <w:t>de</w:t>
            </w:r>
            <w:r>
              <w:rPr>
                <w:spacing w:val="40"/>
                <w:sz w:val="20"/>
              </w:rPr>
              <w:t xml:space="preserve"> </w:t>
            </w:r>
            <w:r>
              <w:rPr>
                <w:sz w:val="20"/>
              </w:rPr>
              <w:t>2026,</w:t>
            </w:r>
            <w:r>
              <w:rPr>
                <w:spacing w:val="40"/>
                <w:sz w:val="20"/>
              </w:rPr>
              <w:t xml:space="preserve"> </w:t>
            </w:r>
            <w:r>
              <w:rPr>
                <w:sz w:val="20"/>
              </w:rPr>
              <w:t>foi</w:t>
            </w:r>
            <w:r>
              <w:rPr>
                <w:spacing w:val="40"/>
                <w:sz w:val="20"/>
              </w:rPr>
              <w:t xml:space="preserve"> </w:t>
            </w:r>
            <w:r>
              <w:rPr>
                <w:sz w:val="20"/>
              </w:rPr>
              <w:t>apurado</w:t>
            </w:r>
            <w:r>
              <w:rPr>
                <w:spacing w:val="40"/>
                <w:sz w:val="20"/>
              </w:rPr>
              <w:t xml:space="preserve"> </w:t>
            </w:r>
            <w:r>
              <w:rPr>
                <w:sz w:val="20"/>
              </w:rPr>
              <w:t>um</w:t>
            </w:r>
            <w:r>
              <w:rPr>
                <w:spacing w:val="40"/>
                <w:sz w:val="20"/>
              </w:rPr>
              <w:t xml:space="preserve"> </w:t>
            </w:r>
            <w:r>
              <w:rPr>
                <w:sz w:val="20"/>
              </w:rPr>
              <w:t>prejuízo</w:t>
            </w:r>
            <w:r>
              <w:rPr>
                <w:spacing w:val="40"/>
                <w:sz w:val="20"/>
              </w:rPr>
              <w:t xml:space="preserve"> </w:t>
            </w:r>
            <w:r>
              <w:rPr>
                <w:sz w:val="20"/>
              </w:rPr>
              <w:t>contábil</w:t>
            </w:r>
            <w:r>
              <w:rPr>
                <w:spacing w:val="40"/>
                <w:sz w:val="20"/>
              </w:rPr>
              <w:t xml:space="preserve"> </w:t>
            </w:r>
            <w:r>
              <w:rPr>
                <w:sz w:val="20"/>
              </w:rPr>
              <w:t>de acumulado de (R$ 26.166), conforme quadro abaixo:</w:t>
            </w:r>
          </w:p>
        </w:tc>
        <w:tc>
          <w:tcPr>
            <w:tcW w:w="423" w:type="dxa"/>
            <w:tcBorders>
              <w:bottom w:val="single" w:sz="4" w:space="0" w:color="7E7E7E"/>
            </w:tcBorders>
          </w:tcPr>
          <w:p w14:paraId="0BF78810" w14:textId="77777777" w:rsidR="006857A9" w:rsidRDefault="00606FBE">
            <w:pPr>
              <w:pStyle w:val="TableParagraph"/>
              <w:spacing w:before="116"/>
              <w:ind w:left="49"/>
              <w:rPr>
                <w:sz w:val="20"/>
              </w:rPr>
            </w:pPr>
            <w:r>
              <w:rPr>
                <w:spacing w:val="-5"/>
                <w:sz w:val="20"/>
              </w:rPr>
              <w:t>(R$</w:t>
            </w:r>
          </w:p>
        </w:tc>
        <w:tc>
          <w:tcPr>
            <w:tcW w:w="3446" w:type="dxa"/>
            <w:tcBorders>
              <w:bottom w:val="single" w:sz="4" w:space="0" w:color="7E7E7E"/>
            </w:tcBorders>
          </w:tcPr>
          <w:p w14:paraId="322B87F5" w14:textId="77777777" w:rsidR="006857A9" w:rsidRDefault="00606FBE">
            <w:pPr>
              <w:pStyle w:val="TableParagraph"/>
              <w:spacing w:before="116"/>
              <w:ind w:left="51"/>
              <w:rPr>
                <w:sz w:val="20"/>
              </w:rPr>
            </w:pPr>
            <w:r>
              <w:rPr>
                <w:sz w:val="20"/>
              </w:rPr>
              <w:t>14.681),</w:t>
            </w:r>
            <w:r>
              <w:rPr>
                <w:spacing w:val="38"/>
                <w:sz w:val="20"/>
              </w:rPr>
              <w:t xml:space="preserve"> </w:t>
            </w:r>
            <w:r>
              <w:rPr>
                <w:sz w:val="20"/>
              </w:rPr>
              <w:t>resultando</w:t>
            </w:r>
            <w:r>
              <w:rPr>
                <w:spacing w:val="39"/>
                <w:sz w:val="20"/>
              </w:rPr>
              <w:t xml:space="preserve"> </w:t>
            </w:r>
            <w:r>
              <w:rPr>
                <w:sz w:val="20"/>
              </w:rPr>
              <w:t>em</w:t>
            </w:r>
            <w:r>
              <w:rPr>
                <w:spacing w:val="43"/>
                <w:sz w:val="20"/>
              </w:rPr>
              <w:t xml:space="preserve"> </w:t>
            </w:r>
            <w:r>
              <w:rPr>
                <w:sz w:val="20"/>
              </w:rPr>
              <w:t>um</w:t>
            </w:r>
            <w:r>
              <w:rPr>
                <w:spacing w:val="40"/>
                <w:sz w:val="20"/>
              </w:rPr>
              <w:t xml:space="preserve"> </w:t>
            </w:r>
            <w:r>
              <w:rPr>
                <w:spacing w:val="-2"/>
                <w:sz w:val="20"/>
              </w:rPr>
              <w:t>prejuízo</w:t>
            </w:r>
          </w:p>
        </w:tc>
      </w:tr>
      <w:tr w:rsidR="006857A9" w14:paraId="186E4130" w14:textId="77777777">
        <w:trPr>
          <w:trHeight w:val="280"/>
        </w:trPr>
        <w:tc>
          <w:tcPr>
            <w:tcW w:w="6112" w:type="dxa"/>
            <w:tcBorders>
              <w:top w:val="single" w:sz="4" w:space="0" w:color="7E7E7E"/>
              <w:bottom w:val="single" w:sz="4" w:space="0" w:color="7E7E7E"/>
            </w:tcBorders>
          </w:tcPr>
          <w:p w14:paraId="1721823F" w14:textId="77777777" w:rsidR="006857A9" w:rsidRDefault="00606FBE">
            <w:pPr>
              <w:pStyle w:val="TableParagraph"/>
              <w:spacing w:line="229" w:lineRule="exact"/>
              <w:ind w:left="115"/>
              <w:rPr>
                <w:rFonts w:ascii="Arial" w:hAnsi="Arial"/>
                <w:b/>
                <w:sz w:val="20"/>
              </w:rPr>
            </w:pPr>
            <w:r>
              <w:rPr>
                <w:rFonts w:ascii="Arial" w:hAnsi="Arial"/>
                <w:b/>
                <w:sz w:val="20"/>
              </w:rPr>
              <w:t>Prejuízos</w:t>
            </w:r>
            <w:r>
              <w:rPr>
                <w:rFonts w:ascii="Arial" w:hAnsi="Arial"/>
                <w:b/>
                <w:spacing w:val="-7"/>
                <w:sz w:val="20"/>
              </w:rPr>
              <w:t xml:space="preserve"> </w:t>
            </w:r>
            <w:r>
              <w:rPr>
                <w:rFonts w:ascii="Arial" w:hAnsi="Arial"/>
                <w:b/>
                <w:sz w:val="20"/>
              </w:rPr>
              <w:t>acumulados</w:t>
            </w:r>
            <w:r>
              <w:rPr>
                <w:rFonts w:ascii="Arial" w:hAnsi="Arial"/>
                <w:b/>
                <w:spacing w:val="-4"/>
                <w:sz w:val="20"/>
              </w:rPr>
              <w:t xml:space="preserve"> </w:t>
            </w:r>
            <w:r>
              <w:rPr>
                <w:rFonts w:ascii="Arial" w:hAnsi="Arial"/>
                <w:b/>
                <w:sz w:val="20"/>
              </w:rPr>
              <w:t>saldo</w:t>
            </w:r>
            <w:r>
              <w:rPr>
                <w:rFonts w:ascii="Arial" w:hAnsi="Arial"/>
                <w:b/>
                <w:spacing w:val="-6"/>
                <w:sz w:val="20"/>
              </w:rPr>
              <w:t xml:space="preserve"> </w:t>
            </w:r>
            <w:r>
              <w:rPr>
                <w:rFonts w:ascii="Arial" w:hAnsi="Arial"/>
                <w:b/>
                <w:sz w:val="20"/>
              </w:rPr>
              <w:t>em</w:t>
            </w:r>
            <w:r>
              <w:rPr>
                <w:rFonts w:ascii="Arial" w:hAnsi="Arial"/>
                <w:b/>
                <w:spacing w:val="-6"/>
                <w:sz w:val="20"/>
              </w:rPr>
              <w:t xml:space="preserve"> </w:t>
            </w:r>
            <w:r>
              <w:rPr>
                <w:rFonts w:ascii="Arial" w:hAnsi="Arial"/>
                <w:b/>
                <w:sz w:val="20"/>
              </w:rPr>
              <w:t>31</w:t>
            </w:r>
            <w:r>
              <w:rPr>
                <w:rFonts w:ascii="Arial" w:hAnsi="Arial"/>
                <w:b/>
                <w:spacing w:val="-7"/>
                <w:sz w:val="20"/>
              </w:rPr>
              <w:t xml:space="preserve"> </w:t>
            </w:r>
            <w:r>
              <w:rPr>
                <w:rFonts w:ascii="Arial" w:hAnsi="Arial"/>
                <w:b/>
                <w:sz w:val="20"/>
              </w:rPr>
              <w:t>de</w:t>
            </w:r>
            <w:r>
              <w:rPr>
                <w:rFonts w:ascii="Arial" w:hAnsi="Arial"/>
                <w:b/>
                <w:spacing w:val="-7"/>
                <w:sz w:val="20"/>
              </w:rPr>
              <w:t xml:space="preserve"> </w:t>
            </w:r>
            <w:r>
              <w:rPr>
                <w:rFonts w:ascii="Arial" w:hAnsi="Arial"/>
                <w:b/>
                <w:sz w:val="20"/>
              </w:rPr>
              <w:t>dezembro</w:t>
            </w:r>
            <w:r>
              <w:rPr>
                <w:rFonts w:ascii="Arial" w:hAnsi="Arial"/>
                <w:b/>
                <w:spacing w:val="-5"/>
                <w:sz w:val="20"/>
              </w:rPr>
              <w:t xml:space="preserve"> </w:t>
            </w:r>
            <w:r>
              <w:rPr>
                <w:rFonts w:ascii="Arial" w:hAnsi="Arial"/>
                <w:b/>
                <w:sz w:val="20"/>
              </w:rPr>
              <w:t>de</w:t>
            </w:r>
            <w:r>
              <w:rPr>
                <w:rFonts w:ascii="Arial" w:hAnsi="Arial"/>
                <w:b/>
                <w:spacing w:val="-4"/>
                <w:sz w:val="20"/>
              </w:rPr>
              <w:t xml:space="preserve"> 2025</w:t>
            </w:r>
          </w:p>
        </w:tc>
        <w:tc>
          <w:tcPr>
            <w:tcW w:w="423" w:type="dxa"/>
            <w:tcBorders>
              <w:top w:val="single" w:sz="4" w:space="0" w:color="7E7E7E"/>
              <w:bottom w:val="single" w:sz="4" w:space="0" w:color="7E7E7E"/>
            </w:tcBorders>
          </w:tcPr>
          <w:p w14:paraId="7B8E7417" w14:textId="77777777" w:rsidR="006857A9" w:rsidRDefault="006857A9">
            <w:pPr>
              <w:pStyle w:val="TableParagraph"/>
              <w:rPr>
                <w:rFonts w:ascii="Times New Roman"/>
                <w:sz w:val="18"/>
              </w:rPr>
            </w:pPr>
          </w:p>
        </w:tc>
        <w:tc>
          <w:tcPr>
            <w:tcW w:w="3446" w:type="dxa"/>
            <w:tcBorders>
              <w:top w:val="single" w:sz="4" w:space="0" w:color="7E7E7E"/>
              <w:bottom w:val="single" w:sz="4" w:space="0" w:color="7E7E7E"/>
            </w:tcBorders>
          </w:tcPr>
          <w:p w14:paraId="230881F4" w14:textId="77777777" w:rsidR="006857A9" w:rsidRDefault="00606FBE">
            <w:pPr>
              <w:pStyle w:val="TableParagraph"/>
              <w:spacing w:before="26"/>
              <w:ind w:left="236"/>
              <w:rPr>
                <w:rFonts w:ascii="Arial"/>
                <w:b/>
                <w:sz w:val="20"/>
              </w:rPr>
            </w:pPr>
            <w:r>
              <w:rPr>
                <w:rFonts w:ascii="Arial"/>
                <w:b/>
                <w:spacing w:val="-2"/>
                <w:sz w:val="20"/>
              </w:rPr>
              <w:t>(11.485)</w:t>
            </w:r>
          </w:p>
        </w:tc>
      </w:tr>
      <w:tr w:rsidR="006857A9" w14:paraId="79387C1E" w14:textId="77777777">
        <w:trPr>
          <w:trHeight w:val="280"/>
        </w:trPr>
        <w:tc>
          <w:tcPr>
            <w:tcW w:w="6112" w:type="dxa"/>
            <w:tcBorders>
              <w:top w:val="single" w:sz="4" w:space="0" w:color="7E7E7E"/>
              <w:bottom w:val="single" w:sz="4" w:space="0" w:color="7E7E7E"/>
            </w:tcBorders>
          </w:tcPr>
          <w:p w14:paraId="58C79638" w14:textId="77777777" w:rsidR="006857A9" w:rsidRDefault="00606FBE">
            <w:pPr>
              <w:pStyle w:val="TableParagraph"/>
              <w:spacing w:line="229" w:lineRule="exact"/>
              <w:ind w:left="115"/>
              <w:rPr>
                <w:sz w:val="20"/>
              </w:rPr>
            </w:pPr>
            <w:r>
              <w:rPr>
                <w:sz w:val="20"/>
              </w:rPr>
              <w:t>Resultado</w:t>
            </w:r>
            <w:r>
              <w:rPr>
                <w:spacing w:val="-6"/>
                <w:sz w:val="20"/>
              </w:rPr>
              <w:t xml:space="preserve"> </w:t>
            </w:r>
            <w:r>
              <w:rPr>
                <w:sz w:val="20"/>
              </w:rPr>
              <w:t>do</w:t>
            </w:r>
            <w:r>
              <w:rPr>
                <w:spacing w:val="-8"/>
                <w:sz w:val="20"/>
              </w:rPr>
              <w:t xml:space="preserve"> </w:t>
            </w:r>
            <w:r>
              <w:rPr>
                <w:spacing w:val="-2"/>
                <w:sz w:val="20"/>
              </w:rPr>
              <w:t>período</w:t>
            </w:r>
          </w:p>
        </w:tc>
        <w:tc>
          <w:tcPr>
            <w:tcW w:w="423" w:type="dxa"/>
            <w:tcBorders>
              <w:top w:val="single" w:sz="4" w:space="0" w:color="7E7E7E"/>
              <w:bottom w:val="single" w:sz="4" w:space="0" w:color="7E7E7E"/>
            </w:tcBorders>
          </w:tcPr>
          <w:p w14:paraId="7BDABCA1" w14:textId="77777777" w:rsidR="006857A9" w:rsidRDefault="006857A9">
            <w:pPr>
              <w:pStyle w:val="TableParagraph"/>
              <w:rPr>
                <w:rFonts w:ascii="Times New Roman"/>
                <w:sz w:val="18"/>
              </w:rPr>
            </w:pPr>
          </w:p>
        </w:tc>
        <w:tc>
          <w:tcPr>
            <w:tcW w:w="3446" w:type="dxa"/>
            <w:tcBorders>
              <w:top w:val="single" w:sz="4" w:space="0" w:color="7E7E7E"/>
              <w:bottom w:val="single" w:sz="4" w:space="0" w:color="7E7E7E"/>
            </w:tcBorders>
          </w:tcPr>
          <w:p w14:paraId="118367F9" w14:textId="77777777" w:rsidR="006857A9" w:rsidRDefault="00606FBE">
            <w:pPr>
              <w:pStyle w:val="TableParagraph"/>
              <w:spacing w:before="26"/>
              <w:ind w:left="236"/>
              <w:rPr>
                <w:sz w:val="20"/>
              </w:rPr>
            </w:pPr>
            <w:r>
              <w:rPr>
                <w:spacing w:val="-2"/>
                <w:sz w:val="20"/>
              </w:rPr>
              <w:t>(14.681)</w:t>
            </w:r>
          </w:p>
        </w:tc>
      </w:tr>
      <w:tr w:rsidR="006857A9" w14:paraId="7489EDB1" w14:textId="77777777">
        <w:trPr>
          <w:trHeight w:val="261"/>
        </w:trPr>
        <w:tc>
          <w:tcPr>
            <w:tcW w:w="6112" w:type="dxa"/>
            <w:tcBorders>
              <w:top w:val="single" w:sz="4" w:space="0" w:color="7E7E7E"/>
              <w:bottom w:val="single" w:sz="4" w:space="0" w:color="7E7E7E"/>
            </w:tcBorders>
          </w:tcPr>
          <w:p w14:paraId="06FE81BD" w14:textId="77777777" w:rsidR="006857A9" w:rsidRDefault="00606FBE">
            <w:pPr>
              <w:pStyle w:val="TableParagraph"/>
              <w:spacing w:line="229" w:lineRule="exact"/>
              <w:ind w:left="115"/>
              <w:rPr>
                <w:rFonts w:ascii="Arial" w:hAnsi="Arial"/>
                <w:b/>
                <w:sz w:val="20"/>
              </w:rPr>
            </w:pPr>
            <w:r>
              <w:rPr>
                <w:rFonts w:ascii="Arial" w:hAnsi="Arial"/>
                <w:b/>
                <w:sz w:val="20"/>
              </w:rPr>
              <w:t>Prejuízos</w:t>
            </w:r>
            <w:r>
              <w:rPr>
                <w:rFonts w:ascii="Arial" w:hAnsi="Arial"/>
                <w:b/>
                <w:spacing w:val="-5"/>
                <w:sz w:val="20"/>
              </w:rPr>
              <w:t xml:space="preserve"> </w:t>
            </w:r>
            <w:r>
              <w:rPr>
                <w:rFonts w:ascii="Arial" w:hAnsi="Arial"/>
                <w:b/>
                <w:sz w:val="20"/>
              </w:rPr>
              <w:t>acumulados</w:t>
            </w:r>
            <w:r>
              <w:rPr>
                <w:rFonts w:ascii="Arial" w:hAnsi="Arial"/>
                <w:b/>
                <w:spacing w:val="-5"/>
                <w:sz w:val="20"/>
              </w:rPr>
              <w:t xml:space="preserve"> </w:t>
            </w:r>
            <w:r>
              <w:rPr>
                <w:rFonts w:ascii="Arial" w:hAnsi="Arial"/>
                <w:b/>
                <w:sz w:val="20"/>
              </w:rPr>
              <w:t>saldo</w:t>
            </w:r>
            <w:r>
              <w:rPr>
                <w:rFonts w:ascii="Arial" w:hAnsi="Arial"/>
                <w:b/>
                <w:spacing w:val="-5"/>
                <w:sz w:val="20"/>
              </w:rPr>
              <w:t xml:space="preserve"> </w:t>
            </w:r>
            <w:r>
              <w:rPr>
                <w:rFonts w:ascii="Arial" w:hAnsi="Arial"/>
                <w:b/>
                <w:sz w:val="20"/>
              </w:rPr>
              <w:t>em</w:t>
            </w:r>
            <w:r>
              <w:rPr>
                <w:rFonts w:ascii="Arial" w:hAnsi="Arial"/>
                <w:b/>
                <w:spacing w:val="-4"/>
                <w:sz w:val="20"/>
              </w:rPr>
              <w:t xml:space="preserve"> </w:t>
            </w:r>
            <w:r>
              <w:rPr>
                <w:rFonts w:ascii="Arial" w:hAnsi="Arial"/>
                <w:b/>
                <w:sz w:val="20"/>
              </w:rPr>
              <w:t>30</w:t>
            </w:r>
            <w:r>
              <w:rPr>
                <w:rFonts w:ascii="Arial" w:hAnsi="Arial"/>
                <w:b/>
                <w:spacing w:val="-6"/>
                <w:sz w:val="20"/>
              </w:rPr>
              <w:t xml:space="preserve"> </w:t>
            </w:r>
            <w:r>
              <w:rPr>
                <w:rFonts w:ascii="Arial" w:hAnsi="Arial"/>
                <w:b/>
                <w:sz w:val="20"/>
              </w:rPr>
              <w:t>de</w:t>
            </w:r>
            <w:r>
              <w:rPr>
                <w:rFonts w:ascii="Arial" w:hAnsi="Arial"/>
                <w:b/>
                <w:spacing w:val="-6"/>
                <w:sz w:val="20"/>
              </w:rPr>
              <w:t xml:space="preserve"> </w:t>
            </w:r>
            <w:r>
              <w:rPr>
                <w:rFonts w:ascii="Arial" w:hAnsi="Arial"/>
                <w:b/>
                <w:sz w:val="20"/>
              </w:rPr>
              <w:t>junho</w:t>
            </w:r>
            <w:r>
              <w:rPr>
                <w:rFonts w:ascii="Arial" w:hAnsi="Arial"/>
                <w:b/>
                <w:spacing w:val="-5"/>
                <w:sz w:val="20"/>
              </w:rPr>
              <w:t xml:space="preserve"> </w:t>
            </w:r>
            <w:r>
              <w:rPr>
                <w:rFonts w:ascii="Arial" w:hAnsi="Arial"/>
                <w:b/>
                <w:sz w:val="20"/>
              </w:rPr>
              <w:t>de</w:t>
            </w:r>
            <w:r>
              <w:rPr>
                <w:rFonts w:ascii="Arial" w:hAnsi="Arial"/>
                <w:b/>
                <w:spacing w:val="-4"/>
                <w:sz w:val="20"/>
              </w:rPr>
              <w:t xml:space="preserve"> 2026</w:t>
            </w:r>
          </w:p>
        </w:tc>
        <w:tc>
          <w:tcPr>
            <w:tcW w:w="423" w:type="dxa"/>
            <w:tcBorders>
              <w:top w:val="single" w:sz="4" w:space="0" w:color="7E7E7E"/>
              <w:bottom w:val="single" w:sz="4" w:space="0" w:color="7E7E7E"/>
            </w:tcBorders>
          </w:tcPr>
          <w:p w14:paraId="6CC3E66E" w14:textId="77777777" w:rsidR="006857A9" w:rsidRDefault="006857A9">
            <w:pPr>
              <w:pStyle w:val="TableParagraph"/>
              <w:rPr>
                <w:rFonts w:ascii="Times New Roman"/>
                <w:sz w:val="18"/>
              </w:rPr>
            </w:pPr>
          </w:p>
        </w:tc>
        <w:tc>
          <w:tcPr>
            <w:tcW w:w="3446" w:type="dxa"/>
            <w:tcBorders>
              <w:top w:val="single" w:sz="4" w:space="0" w:color="7E7E7E"/>
              <w:bottom w:val="single" w:sz="4" w:space="0" w:color="7E7E7E"/>
            </w:tcBorders>
          </w:tcPr>
          <w:p w14:paraId="326C01B3" w14:textId="77777777" w:rsidR="006857A9" w:rsidRDefault="00606FBE">
            <w:pPr>
              <w:pStyle w:val="TableParagraph"/>
              <w:spacing w:before="16" w:line="225" w:lineRule="exact"/>
              <w:ind w:left="236"/>
              <w:rPr>
                <w:rFonts w:ascii="Arial"/>
                <w:b/>
                <w:sz w:val="20"/>
              </w:rPr>
            </w:pPr>
            <w:r>
              <w:rPr>
                <w:rFonts w:ascii="Arial"/>
                <w:b/>
                <w:spacing w:val="-2"/>
                <w:sz w:val="20"/>
              </w:rPr>
              <w:t>(26.166)</w:t>
            </w:r>
          </w:p>
        </w:tc>
      </w:tr>
    </w:tbl>
    <w:p w14:paraId="6A708BF2" w14:textId="77777777" w:rsidR="006857A9" w:rsidRDefault="006857A9">
      <w:pPr>
        <w:pStyle w:val="Corpodetexto"/>
      </w:pPr>
    </w:p>
    <w:p w14:paraId="7AB5AB70" w14:textId="77777777" w:rsidR="006857A9" w:rsidRDefault="006857A9">
      <w:pPr>
        <w:pStyle w:val="Corpodetexto"/>
      </w:pPr>
    </w:p>
    <w:p w14:paraId="267ED070" w14:textId="77777777" w:rsidR="006857A9" w:rsidRDefault="006857A9">
      <w:pPr>
        <w:pStyle w:val="Corpodetexto"/>
        <w:spacing w:before="2"/>
      </w:pPr>
    </w:p>
    <w:p w14:paraId="6A0F3020" w14:textId="77777777" w:rsidR="006857A9" w:rsidRDefault="00606FBE">
      <w:pPr>
        <w:pStyle w:val="Ttulo3"/>
        <w:numPr>
          <w:ilvl w:val="0"/>
          <w:numId w:val="5"/>
        </w:numPr>
        <w:tabs>
          <w:tab w:val="left" w:pos="569"/>
        </w:tabs>
        <w:ind w:left="569" w:hanging="425"/>
      </w:pPr>
      <w:r>
        <w:t>REMUNERAÇÃO</w:t>
      </w:r>
      <w:r>
        <w:rPr>
          <w:spacing w:val="-9"/>
        </w:rPr>
        <w:t xml:space="preserve"> </w:t>
      </w:r>
      <w:r>
        <w:t>DOS</w:t>
      </w:r>
      <w:r>
        <w:rPr>
          <w:spacing w:val="-9"/>
        </w:rPr>
        <w:t xml:space="preserve"> </w:t>
      </w:r>
      <w:r>
        <w:t>ADMINISTRADORES</w:t>
      </w:r>
      <w:r>
        <w:rPr>
          <w:spacing w:val="-8"/>
        </w:rPr>
        <w:t xml:space="preserve"> </w:t>
      </w:r>
      <w:r>
        <w:t>E</w:t>
      </w:r>
      <w:r>
        <w:rPr>
          <w:spacing w:val="-9"/>
        </w:rPr>
        <w:t xml:space="preserve"> </w:t>
      </w:r>
      <w:r>
        <w:rPr>
          <w:spacing w:val="-2"/>
        </w:rPr>
        <w:t>EMPREGADOS</w:t>
      </w:r>
    </w:p>
    <w:p w14:paraId="63B63ADA" w14:textId="77777777" w:rsidR="006857A9" w:rsidRDefault="006857A9">
      <w:pPr>
        <w:pStyle w:val="Corpodetexto"/>
        <w:spacing w:before="46"/>
        <w:rPr>
          <w:rFonts w:ascii="Arial"/>
          <w:b/>
        </w:rPr>
      </w:pPr>
    </w:p>
    <w:p w14:paraId="60FCA75E" w14:textId="77777777" w:rsidR="006857A9" w:rsidRDefault="00606FBE">
      <w:pPr>
        <w:pStyle w:val="Corpodetexto"/>
        <w:spacing w:before="1"/>
        <w:ind w:left="144" w:right="429"/>
        <w:jc w:val="both"/>
      </w:pPr>
      <w:r>
        <w:t>Em atendimento à Resolução CGPAR nº 30, de 4 de agosto de 2022, o quadro abaixo apresenta os valores relativos às remunerações, vantagens e benefícios dos administradores e empregados da EPE, bem como os valores maior, menor e médio, no período de 2026, de acordo com o Plano de Cargos e Salários da Empresa, aprovado pela Secretaria de Coordenação e Governança das Empresas Estatais – SEST:</w:t>
      </w:r>
    </w:p>
    <w:p w14:paraId="57ADA9BF" w14:textId="77777777" w:rsidR="006857A9" w:rsidRDefault="006857A9">
      <w:pPr>
        <w:pStyle w:val="Corpodetexto"/>
        <w:spacing w:before="11"/>
        <w:rPr>
          <w:sz w:val="19"/>
        </w:rPr>
      </w:pPr>
    </w:p>
    <w:tbl>
      <w:tblPr>
        <w:tblStyle w:val="TableNormal"/>
        <w:tblW w:w="0" w:type="auto"/>
        <w:tblInd w:w="154"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1E0" w:firstRow="1" w:lastRow="1" w:firstColumn="1" w:lastColumn="1" w:noHBand="0" w:noVBand="0"/>
      </w:tblPr>
      <w:tblGrid>
        <w:gridCol w:w="5531"/>
        <w:gridCol w:w="1596"/>
        <w:gridCol w:w="1393"/>
        <w:gridCol w:w="1301"/>
      </w:tblGrid>
      <w:tr w:rsidR="006857A9" w14:paraId="528DB9CC" w14:textId="77777777">
        <w:trPr>
          <w:trHeight w:val="248"/>
        </w:trPr>
        <w:tc>
          <w:tcPr>
            <w:tcW w:w="5531" w:type="dxa"/>
            <w:shd w:val="clear" w:color="auto" w:fill="D9D9D9"/>
          </w:tcPr>
          <w:p w14:paraId="3C55F41B" w14:textId="77777777" w:rsidR="006857A9" w:rsidRDefault="00606FBE">
            <w:pPr>
              <w:pStyle w:val="TableParagraph"/>
              <w:spacing w:before="9" w:line="220" w:lineRule="exact"/>
              <w:ind w:left="1022"/>
              <w:rPr>
                <w:sz w:val="20"/>
              </w:rPr>
            </w:pPr>
            <w:r>
              <w:rPr>
                <w:sz w:val="20"/>
              </w:rPr>
              <w:t>Remuneração,</w:t>
            </w:r>
            <w:r>
              <w:rPr>
                <w:spacing w:val="-11"/>
                <w:sz w:val="20"/>
              </w:rPr>
              <w:t xml:space="preserve"> </w:t>
            </w:r>
            <w:r>
              <w:rPr>
                <w:sz w:val="20"/>
              </w:rPr>
              <w:t>Vantagens</w:t>
            </w:r>
            <w:r>
              <w:rPr>
                <w:spacing w:val="-9"/>
                <w:sz w:val="20"/>
              </w:rPr>
              <w:t xml:space="preserve"> </w:t>
            </w:r>
            <w:r>
              <w:rPr>
                <w:sz w:val="20"/>
              </w:rPr>
              <w:t>e</w:t>
            </w:r>
            <w:r>
              <w:rPr>
                <w:spacing w:val="-11"/>
                <w:sz w:val="20"/>
              </w:rPr>
              <w:t xml:space="preserve"> </w:t>
            </w:r>
            <w:r>
              <w:rPr>
                <w:spacing w:val="-2"/>
                <w:sz w:val="20"/>
              </w:rPr>
              <w:t>Benefícios</w:t>
            </w:r>
          </w:p>
        </w:tc>
        <w:tc>
          <w:tcPr>
            <w:tcW w:w="1596" w:type="dxa"/>
            <w:shd w:val="clear" w:color="auto" w:fill="D9D9D9"/>
          </w:tcPr>
          <w:p w14:paraId="488282FB" w14:textId="77777777" w:rsidR="006857A9" w:rsidRDefault="00606FBE">
            <w:pPr>
              <w:pStyle w:val="TableParagraph"/>
              <w:spacing w:before="9" w:line="220" w:lineRule="exact"/>
              <w:ind w:right="48"/>
              <w:jc w:val="right"/>
              <w:rPr>
                <w:sz w:val="20"/>
              </w:rPr>
            </w:pPr>
            <w:r>
              <w:rPr>
                <w:spacing w:val="-2"/>
                <w:sz w:val="20"/>
              </w:rPr>
              <w:t>Maior</w:t>
            </w:r>
          </w:p>
        </w:tc>
        <w:tc>
          <w:tcPr>
            <w:tcW w:w="1393" w:type="dxa"/>
            <w:shd w:val="clear" w:color="auto" w:fill="D9D9D9"/>
          </w:tcPr>
          <w:p w14:paraId="51E7A27C" w14:textId="77777777" w:rsidR="006857A9" w:rsidRDefault="00606FBE">
            <w:pPr>
              <w:pStyle w:val="TableParagraph"/>
              <w:spacing w:before="9" w:line="220" w:lineRule="exact"/>
              <w:ind w:right="52"/>
              <w:jc w:val="right"/>
              <w:rPr>
                <w:sz w:val="20"/>
              </w:rPr>
            </w:pPr>
            <w:r>
              <w:rPr>
                <w:spacing w:val="-2"/>
                <w:sz w:val="20"/>
              </w:rPr>
              <w:t>Menor</w:t>
            </w:r>
          </w:p>
        </w:tc>
        <w:tc>
          <w:tcPr>
            <w:tcW w:w="1301" w:type="dxa"/>
            <w:shd w:val="clear" w:color="auto" w:fill="D9D9D9"/>
          </w:tcPr>
          <w:p w14:paraId="3E515DF1" w14:textId="77777777" w:rsidR="006857A9" w:rsidRDefault="00606FBE">
            <w:pPr>
              <w:pStyle w:val="TableParagraph"/>
              <w:spacing w:before="9" w:line="220" w:lineRule="exact"/>
              <w:ind w:right="50"/>
              <w:jc w:val="right"/>
              <w:rPr>
                <w:sz w:val="20"/>
              </w:rPr>
            </w:pPr>
            <w:r>
              <w:rPr>
                <w:spacing w:val="-2"/>
                <w:sz w:val="20"/>
              </w:rPr>
              <w:t>Média</w:t>
            </w:r>
          </w:p>
        </w:tc>
      </w:tr>
      <w:tr w:rsidR="006857A9" w14:paraId="28B181D1" w14:textId="77777777">
        <w:trPr>
          <w:trHeight w:val="330"/>
        </w:trPr>
        <w:tc>
          <w:tcPr>
            <w:tcW w:w="5531" w:type="dxa"/>
          </w:tcPr>
          <w:p w14:paraId="221D9962" w14:textId="77777777" w:rsidR="006857A9" w:rsidRDefault="00606FBE">
            <w:pPr>
              <w:pStyle w:val="TableParagraph"/>
              <w:spacing w:before="100" w:line="210" w:lineRule="exact"/>
              <w:ind w:left="69"/>
              <w:rPr>
                <w:sz w:val="20"/>
              </w:rPr>
            </w:pPr>
            <w:r>
              <w:rPr>
                <w:sz w:val="20"/>
              </w:rPr>
              <w:t>Diretores</w:t>
            </w:r>
            <w:r>
              <w:rPr>
                <w:spacing w:val="-13"/>
                <w:sz w:val="20"/>
              </w:rPr>
              <w:t xml:space="preserve"> </w:t>
            </w:r>
            <w:r>
              <w:rPr>
                <w:sz w:val="20"/>
              </w:rPr>
              <w:t>incluindo</w:t>
            </w:r>
            <w:r>
              <w:rPr>
                <w:spacing w:val="-12"/>
                <w:sz w:val="20"/>
              </w:rPr>
              <w:t xml:space="preserve"> </w:t>
            </w:r>
            <w:r>
              <w:rPr>
                <w:spacing w:val="-2"/>
                <w:sz w:val="20"/>
              </w:rPr>
              <w:t>Presidente</w:t>
            </w:r>
          </w:p>
        </w:tc>
        <w:tc>
          <w:tcPr>
            <w:tcW w:w="1596" w:type="dxa"/>
          </w:tcPr>
          <w:p w14:paraId="64920902" w14:textId="77777777" w:rsidR="006857A9" w:rsidRDefault="00606FBE">
            <w:pPr>
              <w:pStyle w:val="TableParagraph"/>
              <w:spacing w:before="100" w:line="210" w:lineRule="exact"/>
              <w:ind w:right="49"/>
              <w:jc w:val="right"/>
              <w:rPr>
                <w:sz w:val="20"/>
              </w:rPr>
            </w:pPr>
            <w:r>
              <w:rPr>
                <w:sz w:val="20"/>
              </w:rPr>
              <w:t>R$</w:t>
            </w:r>
            <w:r>
              <w:rPr>
                <w:spacing w:val="-3"/>
                <w:sz w:val="20"/>
              </w:rPr>
              <w:t xml:space="preserve"> </w:t>
            </w:r>
            <w:r>
              <w:rPr>
                <w:sz w:val="20"/>
              </w:rPr>
              <w:t>83</w:t>
            </w:r>
            <w:r>
              <w:rPr>
                <w:spacing w:val="-4"/>
                <w:sz w:val="20"/>
              </w:rPr>
              <w:t xml:space="preserve"> </w:t>
            </w:r>
            <w:r>
              <w:rPr>
                <w:spacing w:val="-5"/>
                <w:sz w:val="20"/>
              </w:rPr>
              <w:t>(*)</w:t>
            </w:r>
          </w:p>
        </w:tc>
        <w:tc>
          <w:tcPr>
            <w:tcW w:w="1393" w:type="dxa"/>
          </w:tcPr>
          <w:p w14:paraId="51708BB6" w14:textId="77777777" w:rsidR="006857A9" w:rsidRDefault="00606FBE">
            <w:pPr>
              <w:pStyle w:val="TableParagraph"/>
              <w:spacing w:before="100" w:line="211" w:lineRule="exact"/>
              <w:ind w:right="50"/>
              <w:jc w:val="right"/>
              <w:rPr>
                <w:sz w:val="13"/>
              </w:rPr>
            </w:pPr>
            <w:r>
              <w:rPr>
                <w:position w:val="-5"/>
                <w:sz w:val="20"/>
              </w:rPr>
              <w:t>R$</w:t>
            </w:r>
            <w:r>
              <w:rPr>
                <w:spacing w:val="-8"/>
                <w:position w:val="-5"/>
                <w:sz w:val="20"/>
              </w:rPr>
              <w:t xml:space="preserve"> </w:t>
            </w:r>
            <w:r>
              <w:rPr>
                <w:position w:val="-5"/>
                <w:sz w:val="20"/>
              </w:rPr>
              <w:t>16</w:t>
            </w:r>
            <w:r>
              <w:rPr>
                <w:spacing w:val="-20"/>
                <w:position w:val="-5"/>
                <w:sz w:val="20"/>
              </w:rPr>
              <w:t xml:space="preserve"> </w:t>
            </w:r>
            <w:r>
              <w:rPr>
                <w:spacing w:val="-4"/>
                <w:sz w:val="13"/>
              </w:rPr>
              <w:t>(**)</w:t>
            </w:r>
          </w:p>
        </w:tc>
        <w:tc>
          <w:tcPr>
            <w:tcW w:w="1301" w:type="dxa"/>
          </w:tcPr>
          <w:p w14:paraId="65AC93DD" w14:textId="77777777" w:rsidR="006857A9" w:rsidRDefault="00606FBE">
            <w:pPr>
              <w:pStyle w:val="TableParagraph"/>
              <w:spacing w:before="100" w:line="210" w:lineRule="exact"/>
              <w:ind w:right="51"/>
              <w:jc w:val="right"/>
              <w:rPr>
                <w:sz w:val="20"/>
              </w:rPr>
            </w:pPr>
            <w:r>
              <w:rPr>
                <w:sz w:val="20"/>
              </w:rPr>
              <w:t>R$</w:t>
            </w:r>
            <w:r>
              <w:rPr>
                <w:spacing w:val="-5"/>
                <w:sz w:val="20"/>
              </w:rPr>
              <w:t xml:space="preserve"> 32</w:t>
            </w:r>
          </w:p>
        </w:tc>
      </w:tr>
      <w:tr w:rsidR="006857A9" w14:paraId="041F8751" w14:textId="77777777">
        <w:trPr>
          <w:trHeight w:val="330"/>
        </w:trPr>
        <w:tc>
          <w:tcPr>
            <w:tcW w:w="5531" w:type="dxa"/>
          </w:tcPr>
          <w:p w14:paraId="3CCE046B" w14:textId="77777777" w:rsidR="006857A9" w:rsidRDefault="00606FBE">
            <w:pPr>
              <w:pStyle w:val="TableParagraph"/>
              <w:spacing w:before="100" w:line="210" w:lineRule="exact"/>
              <w:ind w:left="69"/>
              <w:rPr>
                <w:sz w:val="20"/>
              </w:rPr>
            </w:pPr>
            <w:r>
              <w:rPr>
                <w:sz w:val="20"/>
              </w:rPr>
              <w:t>Empregados</w:t>
            </w:r>
            <w:r>
              <w:rPr>
                <w:spacing w:val="-6"/>
                <w:sz w:val="20"/>
              </w:rPr>
              <w:t xml:space="preserve"> </w:t>
            </w:r>
            <w:r>
              <w:rPr>
                <w:sz w:val="20"/>
              </w:rPr>
              <w:t>-</w:t>
            </w:r>
            <w:r>
              <w:rPr>
                <w:spacing w:val="-6"/>
                <w:sz w:val="20"/>
              </w:rPr>
              <w:t xml:space="preserve"> </w:t>
            </w:r>
            <w:r>
              <w:rPr>
                <w:sz w:val="20"/>
              </w:rPr>
              <w:t>Nível</w:t>
            </w:r>
            <w:r>
              <w:rPr>
                <w:spacing w:val="-7"/>
                <w:sz w:val="20"/>
              </w:rPr>
              <w:t xml:space="preserve"> </w:t>
            </w:r>
            <w:r>
              <w:rPr>
                <w:spacing w:val="-4"/>
                <w:sz w:val="20"/>
              </w:rPr>
              <w:t>Médio</w:t>
            </w:r>
          </w:p>
        </w:tc>
        <w:tc>
          <w:tcPr>
            <w:tcW w:w="1596" w:type="dxa"/>
          </w:tcPr>
          <w:p w14:paraId="468C6060" w14:textId="77777777" w:rsidR="006857A9" w:rsidRDefault="00606FBE">
            <w:pPr>
              <w:pStyle w:val="TableParagraph"/>
              <w:spacing w:before="100" w:line="210" w:lineRule="exact"/>
              <w:ind w:right="50"/>
              <w:jc w:val="right"/>
              <w:rPr>
                <w:sz w:val="13"/>
              </w:rPr>
            </w:pPr>
            <w:r>
              <w:rPr>
                <w:position w:val="-5"/>
                <w:sz w:val="20"/>
              </w:rPr>
              <w:t>R$</w:t>
            </w:r>
            <w:r>
              <w:rPr>
                <w:spacing w:val="-3"/>
                <w:position w:val="-5"/>
                <w:sz w:val="20"/>
              </w:rPr>
              <w:t xml:space="preserve"> </w:t>
            </w:r>
            <w:r>
              <w:rPr>
                <w:position w:val="-5"/>
                <w:sz w:val="20"/>
              </w:rPr>
              <w:t>36</w:t>
            </w:r>
            <w:r>
              <w:rPr>
                <w:spacing w:val="-4"/>
                <w:position w:val="-5"/>
                <w:sz w:val="20"/>
              </w:rPr>
              <w:t xml:space="preserve"> </w:t>
            </w:r>
            <w:r>
              <w:rPr>
                <w:spacing w:val="-2"/>
                <w:sz w:val="13"/>
              </w:rPr>
              <w:t>(***)</w:t>
            </w:r>
          </w:p>
        </w:tc>
        <w:tc>
          <w:tcPr>
            <w:tcW w:w="1393" w:type="dxa"/>
          </w:tcPr>
          <w:p w14:paraId="125A251C" w14:textId="77777777" w:rsidR="006857A9" w:rsidRDefault="00606FBE">
            <w:pPr>
              <w:pStyle w:val="TableParagraph"/>
              <w:spacing w:before="100" w:line="210" w:lineRule="exact"/>
              <w:ind w:right="50"/>
              <w:jc w:val="right"/>
              <w:rPr>
                <w:sz w:val="20"/>
              </w:rPr>
            </w:pPr>
            <w:r>
              <w:rPr>
                <w:sz w:val="20"/>
              </w:rPr>
              <w:t>R$</w:t>
            </w:r>
            <w:r>
              <w:rPr>
                <w:spacing w:val="-4"/>
                <w:sz w:val="20"/>
              </w:rPr>
              <w:t xml:space="preserve"> </w:t>
            </w:r>
            <w:r>
              <w:rPr>
                <w:spacing w:val="-5"/>
                <w:sz w:val="20"/>
              </w:rPr>
              <w:t>10</w:t>
            </w:r>
          </w:p>
        </w:tc>
        <w:tc>
          <w:tcPr>
            <w:tcW w:w="1301" w:type="dxa"/>
          </w:tcPr>
          <w:p w14:paraId="274E5BAB" w14:textId="77777777" w:rsidR="006857A9" w:rsidRDefault="00606FBE">
            <w:pPr>
              <w:pStyle w:val="TableParagraph"/>
              <w:spacing w:before="100" w:line="210" w:lineRule="exact"/>
              <w:ind w:right="50"/>
              <w:jc w:val="right"/>
              <w:rPr>
                <w:sz w:val="20"/>
              </w:rPr>
            </w:pPr>
            <w:r>
              <w:rPr>
                <w:sz w:val="20"/>
              </w:rPr>
              <w:t>R$</w:t>
            </w:r>
            <w:r>
              <w:rPr>
                <w:spacing w:val="-2"/>
                <w:sz w:val="20"/>
              </w:rPr>
              <w:t xml:space="preserve"> </w:t>
            </w:r>
            <w:r>
              <w:rPr>
                <w:spacing w:val="-5"/>
                <w:sz w:val="20"/>
              </w:rPr>
              <w:t>16</w:t>
            </w:r>
          </w:p>
        </w:tc>
      </w:tr>
      <w:tr w:rsidR="006857A9" w14:paraId="2B8CA8CF" w14:textId="77777777">
        <w:trPr>
          <w:trHeight w:val="330"/>
        </w:trPr>
        <w:tc>
          <w:tcPr>
            <w:tcW w:w="5531" w:type="dxa"/>
          </w:tcPr>
          <w:p w14:paraId="4896D9E2" w14:textId="77777777" w:rsidR="006857A9" w:rsidRDefault="00606FBE">
            <w:pPr>
              <w:pStyle w:val="TableParagraph"/>
              <w:spacing w:before="100" w:line="210" w:lineRule="exact"/>
              <w:ind w:left="69"/>
              <w:rPr>
                <w:sz w:val="20"/>
              </w:rPr>
            </w:pPr>
            <w:r>
              <w:rPr>
                <w:sz w:val="20"/>
              </w:rPr>
              <w:t>Empregados</w:t>
            </w:r>
            <w:r>
              <w:rPr>
                <w:spacing w:val="-6"/>
                <w:sz w:val="20"/>
              </w:rPr>
              <w:t xml:space="preserve"> </w:t>
            </w:r>
            <w:r>
              <w:rPr>
                <w:sz w:val="20"/>
              </w:rPr>
              <w:t>-</w:t>
            </w:r>
            <w:r>
              <w:rPr>
                <w:spacing w:val="-6"/>
                <w:sz w:val="20"/>
              </w:rPr>
              <w:t xml:space="preserve"> </w:t>
            </w:r>
            <w:r>
              <w:rPr>
                <w:sz w:val="20"/>
              </w:rPr>
              <w:t>Nível</w:t>
            </w:r>
            <w:r>
              <w:rPr>
                <w:spacing w:val="-7"/>
                <w:sz w:val="20"/>
              </w:rPr>
              <w:t xml:space="preserve"> </w:t>
            </w:r>
            <w:r>
              <w:rPr>
                <w:spacing w:val="-2"/>
                <w:sz w:val="20"/>
              </w:rPr>
              <w:t>Superior</w:t>
            </w:r>
          </w:p>
        </w:tc>
        <w:tc>
          <w:tcPr>
            <w:tcW w:w="1596" w:type="dxa"/>
          </w:tcPr>
          <w:p w14:paraId="5E319A6D" w14:textId="77777777" w:rsidR="006857A9" w:rsidRDefault="00606FBE">
            <w:pPr>
              <w:pStyle w:val="TableParagraph"/>
              <w:spacing w:before="100" w:line="210" w:lineRule="exact"/>
              <w:ind w:right="51"/>
              <w:jc w:val="right"/>
              <w:rPr>
                <w:sz w:val="20"/>
              </w:rPr>
            </w:pPr>
            <w:r>
              <w:rPr>
                <w:sz w:val="20"/>
              </w:rPr>
              <w:t>R$</w:t>
            </w:r>
            <w:r>
              <w:rPr>
                <w:spacing w:val="-5"/>
                <w:sz w:val="20"/>
              </w:rPr>
              <w:t xml:space="preserve"> </w:t>
            </w:r>
            <w:r>
              <w:rPr>
                <w:sz w:val="20"/>
              </w:rPr>
              <w:t>63</w:t>
            </w:r>
            <w:r>
              <w:rPr>
                <w:spacing w:val="-2"/>
                <w:sz w:val="20"/>
              </w:rPr>
              <w:t xml:space="preserve"> (****)</w:t>
            </w:r>
          </w:p>
        </w:tc>
        <w:tc>
          <w:tcPr>
            <w:tcW w:w="1393" w:type="dxa"/>
          </w:tcPr>
          <w:p w14:paraId="2FFE33F2" w14:textId="77777777" w:rsidR="006857A9" w:rsidRDefault="00606FBE">
            <w:pPr>
              <w:pStyle w:val="TableParagraph"/>
              <w:spacing w:before="100" w:line="210" w:lineRule="exact"/>
              <w:ind w:right="51"/>
              <w:jc w:val="right"/>
              <w:rPr>
                <w:sz w:val="20"/>
              </w:rPr>
            </w:pPr>
            <w:r>
              <w:rPr>
                <w:sz w:val="20"/>
              </w:rPr>
              <w:t>R$</w:t>
            </w:r>
            <w:r>
              <w:rPr>
                <w:spacing w:val="-5"/>
                <w:sz w:val="20"/>
              </w:rPr>
              <w:t xml:space="preserve"> 15</w:t>
            </w:r>
          </w:p>
        </w:tc>
        <w:tc>
          <w:tcPr>
            <w:tcW w:w="1301" w:type="dxa"/>
          </w:tcPr>
          <w:p w14:paraId="461B976A" w14:textId="77777777" w:rsidR="006857A9" w:rsidRDefault="00606FBE">
            <w:pPr>
              <w:pStyle w:val="TableParagraph"/>
              <w:spacing w:before="100" w:line="210" w:lineRule="exact"/>
              <w:ind w:right="48"/>
              <w:jc w:val="right"/>
              <w:rPr>
                <w:sz w:val="20"/>
              </w:rPr>
            </w:pPr>
            <w:r>
              <w:rPr>
                <w:sz w:val="20"/>
              </w:rPr>
              <w:t>R$</w:t>
            </w:r>
            <w:r>
              <w:rPr>
                <w:spacing w:val="-5"/>
                <w:sz w:val="20"/>
              </w:rPr>
              <w:t xml:space="preserve"> 30</w:t>
            </w:r>
          </w:p>
        </w:tc>
      </w:tr>
    </w:tbl>
    <w:p w14:paraId="4E34C4DF" w14:textId="77777777" w:rsidR="006857A9" w:rsidRDefault="006857A9">
      <w:pPr>
        <w:pStyle w:val="Corpodetexto"/>
        <w:spacing w:before="22"/>
      </w:pPr>
    </w:p>
    <w:p w14:paraId="59717747" w14:textId="77777777" w:rsidR="006857A9" w:rsidRDefault="00606FBE">
      <w:pPr>
        <w:ind w:left="144" w:right="2463"/>
        <w:rPr>
          <w:sz w:val="16"/>
        </w:rPr>
      </w:pPr>
      <w:r>
        <w:rPr>
          <w:sz w:val="16"/>
        </w:rPr>
        <w:t>(*)</w:t>
      </w:r>
      <w:r>
        <w:rPr>
          <w:spacing w:val="-2"/>
          <w:sz w:val="16"/>
        </w:rPr>
        <w:t xml:space="preserve"> </w:t>
      </w:r>
      <w:r>
        <w:rPr>
          <w:sz w:val="16"/>
        </w:rPr>
        <w:t>Honorários,</w:t>
      </w:r>
      <w:r>
        <w:rPr>
          <w:spacing w:val="-1"/>
          <w:sz w:val="16"/>
        </w:rPr>
        <w:t xml:space="preserve"> </w:t>
      </w:r>
      <w:r>
        <w:rPr>
          <w:sz w:val="16"/>
        </w:rPr>
        <w:t>RVA,</w:t>
      </w:r>
      <w:r>
        <w:rPr>
          <w:spacing w:val="-3"/>
          <w:sz w:val="16"/>
        </w:rPr>
        <w:t xml:space="preserve"> </w:t>
      </w:r>
      <w:r>
        <w:rPr>
          <w:sz w:val="16"/>
        </w:rPr>
        <w:t>antecipação</w:t>
      </w:r>
      <w:r>
        <w:rPr>
          <w:spacing w:val="-7"/>
          <w:sz w:val="16"/>
        </w:rPr>
        <w:t xml:space="preserve"> </w:t>
      </w:r>
      <w:r>
        <w:rPr>
          <w:sz w:val="16"/>
        </w:rPr>
        <w:t>de</w:t>
      </w:r>
      <w:r>
        <w:rPr>
          <w:spacing w:val="-2"/>
          <w:sz w:val="16"/>
        </w:rPr>
        <w:t xml:space="preserve"> </w:t>
      </w:r>
      <w:r>
        <w:rPr>
          <w:sz w:val="16"/>
        </w:rPr>
        <w:t>gratificação</w:t>
      </w:r>
      <w:r>
        <w:rPr>
          <w:spacing w:val="-2"/>
          <w:sz w:val="16"/>
        </w:rPr>
        <w:t xml:space="preserve"> </w:t>
      </w:r>
      <w:r>
        <w:rPr>
          <w:sz w:val="16"/>
        </w:rPr>
        <w:t>natalina</w:t>
      </w:r>
      <w:r>
        <w:rPr>
          <w:spacing w:val="-5"/>
          <w:sz w:val="16"/>
        </w:rPr>
        <w:t xml:space="preserve"> </w:t>
      </w:r>
      <w:r>
        <w:rPr>
          <w:sz w:val="16"/>
        </w:rPr>
        <w:t>e</w:t>
      </w:r>
      <w:r>
        <w:rPr>
          <w:spacing w:val="-4"/>
          <w:sz w:val="16"/>
        </w:rPr>
        <w:t xml:space="preserve"> </w:t>
      </w:r>
      <w:r>
        <w:rPr>
          <w:sz w:val="16"/>
        </w:rPr>
        <w:t>férias</w:t>
      </w:r>
      <w:r>
        <w:rPr>
          <w:spacing w:val="-3"/>
          <w:sz w:val="16"/>
        </w:rPr>
        <w:t xml:space="preserve"> </w:t>
      </w:r>
      <w:r>
        <w:rPr>
          <w:sz w:val="16"/>
        </w:rPr>
        <w:t>pagos à</w:t>
      </w:r>
      <w:r>
        <w:rPr>
          <w:spacing w:val="-2"/>
          <w:sz w:val="16"/>
        </w:rPr>
        <w:t xml:space="preserve"> </w:t>
      </w:r>
      <w:r>
        <w:rPr>
          <w:sz w:val="16"/>
        </w:rPr>
        <w:t>dirigente,</w:t>
      </w:r>
      <w:r>
        <w:rPr>
          <w:spacing w:val="-3"/>
          <w:sz w:val="16"/>
        </w:rPr>
        <w:t xml:space="preserve"> </w:t>
      </w:r>
      <w:r>
        <w:rPr>
          <w:sz w:val="16"/>
        </w:rPr>
        <w:t>empregado</w:t>
      </w:r>
      <w:r>
        <w:rPr>
          <w:spacing w:val="-2"/>
          <w:sz w:val="16"/>
        </w:rPr>
        <w:t xml:space="preserve"> </w:t>
      </w:r>
      <w:r>
        <w:rPr>
          <w:sz w:val="16"/>
        </w:rPr>
        <w:t>concursado. (**) Honorários e RVA pagos à dirigente cedido.</w:t>
      </w:r>
    </w:p>
    <w:p w14:paraId="70F9B795" w14:textId="77777777" w:rsidR="006857A9" w:rsidRDefault="00606FBE">
      <w:pPr>
        <w:spacing w:line="183" w:lineRule="exact"/>
        <w:ind w:left="144"/>
        <w:rPr>
          <w:sz w:val="16"/>
        </w:rPr>
      </w:pPr>
      <w:r>
        <w:rPr>
          <w:sz w:val="16"/>
        </w:rPr>
        <w:t>(***)</w:t>
      </w:r>
      <w:r>
        <w:rPr>
          <w:spacing w:val="-8"/>
          <w:sz w:val="16"/>
        </w:rPr>
        <w:t xml:space="preserve"> </w:t>
      </w:r>
      <w:r>
        <w:rPr>
          <w:sz w:val="16"/>
        </w:rPr>
        <w:t>Remuneração</w:t>
      </w:r>
      <w:r>
        <w:rPr>
          <w:spacing w:val="-4"/>
          <w:sz w:val="16"/>
        </w:rPr>
        <w:t xml:space="preserve"> </w:t>
      </w:r>
      <w:r>
        <w:rPr>
          <w:sz w:val="16"/>
        </w:rPr>
        <w:t>total</w:t>
      </w:r>
      <w:r>
        <w:rPr>
          <w:spacing w:val="-4"/>
          <w:sz w:val="16"/>
        </w:rPr>
        <w:t xml:space="preserve"> </w:t>
      </w:r>
      <w:r>
        <w:rPr>
          <w:sz w:val="16"/>
        </w:rPr>
        <w:t>de</w:t>
      </w:r>
      <w:r>
        <w:rPr>
          <w:spacing w:val="-7"/>
          <w:sz w:val="16"/>
        </w:rPr>
        <w:t xml:space="preserve"> </w:t>
      </w:r>
      <w:r>
        <w:rPr>
          <w:sz w:val="16"/>
        </w:rPr>
        <w:t>empregado</w:t>
      </w:r>
      <w:r>
        <w:rPr>
          <w:spacing w:val="-4"/>
          <w:sz w:val="16"/>
        </w:rPr>
        <w:t xml:space="preserve"> </w:t>
      </w:r>
      <w:r>
        <w:rPr>
          <w:sz w:val="16"/>
        </w:rPr>
        <w:t>de</w:t>
      </w:r>
      <w:r>
        <w:rPr>
          <w:spacing w:val="-5"/>
          <w:sz w:val="16"/>
        </w:rPr>
        <w:t xml:space="preserve"> </w:t>
      </w:r>
      <w:r>
        <w:rPr>
          <w:sz w:val="16"/>
        </w:rPr>
        <w:t>cargo</w:t>
      </w:r>
      <w:r>
        <w:rPr>
          <w:spacing w:val="-4"/>
          <w:sz w:val="16"/>
        </w:rPr>
        <w:t xml:space="preserve"> </w:t>
      </w:r>
      <w:r>
        <w:rPr>
          <w:sz w:val="16"/>
        </w:rPr>
        <w:t>efetivo</w:t>
      </w:r>
      <w:r>
        <w:rPr>
          <w:spacing w:val="-5"/>
          <w:sz w:val="16"/>
        </w:rPr>
        <w:t xml:space="preserve"> </w:t>
      </w:r>
      <w:r>
        <w:rPr>
          <w:sz w:val="16"/>
        </w:rPr>
        <w:t>designado</w:t>
      </w:r>
      <w:r>
        <w:rPr>
          <w:spacing w:val="-4"/>
          <w:sz w:val="16"/>
        </w:rPr>
        <w:t xml:space="preserve"> </w:t>
      </w:r>
      <w:r>
        <w:rPr>
          <w:sz w:val="16"/>
        </w:rPr>
        <w:t>para</w:t>
      </w:r>
      <w:r>
        <w:rPr>
          <w:spacing w:val="-4"/>
          <w:sz w:val="16"/>
        </w:rPr>
        <w:t xml:space="preserve"> </w:t>
      </w:r>
      <w:r>
        <w:rPr>
          <w:sz w:val="16"/>
        </w:rPr>
        <w:t>o</w:t>
      </w:r>
      <w:r>
        <w:rPr>
          <w:spacing w:val="-5"/>
          <w:sz w:val="16"/>
        </w:rPr>
        <w:t xml:space="preserve"> </w:t>
      </w:r>
      <w:r>
        <w:rPr>
          <w:sz w:val="16"/>
        </w:rPr>
        <w:t>exercício</w:t>
      </w:r>
      <w:r>
        <w:rPr>
          <w:spacing w:val="-4"/>
          <w:sz w:val="16"/>
        </w:rPr>
        <w:t xml:space="preserve"> </w:t>
      </w:r>
      <w:r>
        <w:rPr>
          <w:sz w:val="16"/>
        </w:rPr>
        <w:t>de</w:t>
      </w:r>
      <w:r>
        <w:rPr>
          <w:spacing w:val="-7"/>
          <w:sz w:val="16"/>
        </w:rPr>
        <w:t xml:space="preserve"> </w:t>
      </w:r>
      <w:r>
        <w:rPr>
          <w:sz w:val="16"/>
        </w:rPr>
        <w:t>Função</w:t>
      </w:r>
      <w:r>
        <w:rPr>
          <w:spacing w:val="-7"/>
          <w:sz w:val="16"/>
        </w:rPr>
        <w:t xml:space="preserve"> </w:t>
      </w:r>
      <w:r>
        <w:rPr>
          <w:spacing w:val="-2"/>
          <w:sz w:val="16"/>
        </w:rPr>
        <w:t>Gratificada.</w:t>
      </w:r>
    </w:p>
    <w:p w14:paraId="3704B256" w14:textId="77777777" w:rsidR="006857A9" w:rsidRDefault="00606FBE">
      <w:pPr>
        <w:spacing w:before="1"/>
        <w:ind w:left="144" w:right="268"/>
        <w:rPr>
          <w:sz w:val="16"/>
        </w:rPr>
      </w:pPr>
      <w:r>
        <w:rPr>
          <w:sz w:val="16"/>
        </w:rPr>
        <w:t>(****)</w:t>
      </w:r>
      <w:r>
        <w:rPr>
          <w:spacing w:val="-2"/>
          <w:sz w:val="16"/>
        </w:rPr>
        <w:t xml:space="preserve"> </w:t>
      </w:r>
      <w:r>
        <w:rPr>
          <w:sz w:val="16"/>
        </w:rPr>
        <w:t>Remuneração</w:t>
      </w:r>
      <w:r>
        <w:rPr>
          <w:spacing w:val="-2"/>
          <w:sz w:val="16"/>
        </w:rPr>
        <w:t xml:space="preserve"> </w:t>
      </w:r>
      <w:r>
        <w:rPr>
          <w:sz w:val="16"/>
        </w:rPr>
        <w:t>total</w:t>
      </w:r>
      <w:r>
        <w:rPr>
          <w:spacing w:val="-1"/>
          <w:sz w:val="16"/>
        </w:rPr>
        <w:t xml:space="preserve"> </w:t>
      </w:r>
      <w:r>
        <w:rPr>
          <w:sz w:val="16"/>
        </w:rPr>
        <w:t>de</w:t>
      </w:r>
      <w:r>
        <w:rPr>
          <w:spacing w:val="-5"/>
          <w:sz w:val="16"/>
        </w:rPr>
        <w:t xml:space="preserve"> </w:t>
      </w:r>
      <w:r>
        <w:rPr>
          <w:sz w:val="16"/>
        </w:rPr>
        <w:t>empregado</w:t>
      </w:r>
      <w:r>
        <w:rPr>
          <w:spacing w:val="-2"/>
          <w:sz w:val="16"/>
        </w:rPr>
        <w:t xml:space="preserve"> </w:t>
      </w:r>
      <w:r>
        <w:rPr>
          <w:sz w:val="16"/>
        </w:rPr>
        <w:t>de</w:t>
      </w:r>
      <w:r>
        <w:rPr>
          <w:spacing w:val="-2"/>
          <w:sz w:val="16"/>
        </w:rPr>
        <w:t xml:space="preserve"> </w:t>
      </w:r>
      <w:r>
        <w:rPr>
          <w:sz w:val="16"/>
        </w:rPr>
        <w:t>cargo</w:t>
      </w:r>
      <w:r>
        <w:rPr>
          <w:spacing w:val="-2"/>
          <w:sz w:val="16"/>
        </w:rPr>
        <w:t xml:space="preserve"> </w:t>
      </w:r>
      <w:r>
        <w:rPr>
          <w:sz w:val="16"/>
        </w:rPr>
        <w:t>efetivo</w:t>
      </w:r>
      <w:r>
        <w:rPr>
          <w:spacing w:val="-2"/>
          <w:sz w:val="16"/>
        </w:rPr>
        <w:t xml:space="preserve"> </w:t>
      </w:r>
      <w:r>
        <w:rPr>
          <w:sz w:val="16"/>
        </w:rPr>
        <w:t>designado</w:t>
      </w:r>
      <w:r>
        <w:rPr>
          <w:spacing w:val="-4"/>
          <w:sz w:val="16"/>
        </w:rPr>
        <w:t xml:space="preserve"> </w:t>
      </w:r>
      <w:r>
        <w:rPr>
          <w:sz w:val="16"/>
        </w:rPr>
        <w:t>para</w:t>
      </w:r>
      <w:r>
        <w:rPr>
          <w:spacing w:val="-2"/>
          <w:sz w:val="16"/>
        </w:rPr>
        <w:t xml:space="preserve"> </w:t>
      </w:r>
      <w:r>
        <w:rPr>
          <w:sz w:val="16"/>
        </w:rPr>
        <w:t>o</w:t>
      </w:r>
      <w:r>
        <w:rPr>
          <w:spacing w:val="-2"/>
          <w:sz w:val="16"/>
        </w:rPr>
        <w:t xml:space="preserve"> </w:t>
      </w:r>
      <w:r>
        <w:rPr>
          <w:sz w:val="16"/>
        </w:rPr>
        <w:t>exercício</w:t>
      </w:r>
      <w:r>
        <w:rPr>
          <w:spacing w:val="-2"/>
          <w:sz w:val="16"/>
        </w:rPr>
        <w:t xml:space="preserve"> </w:t>
      </w:r>
      <w:r>
        <w:rPr>
          <w:sz w:val="16"/>
        </w:rPr>
        <w:t>de</w:t>
      </w:r>
      <w:r>
        <w:rPr>
          <w:spacing w:val="-2"/>
          <w:sz w:val="16"/>
        </w:rPr>
        <w:t xml:space="preserve"> </w:t>
      </w:r>
      <w:r>
        <w:rPr>
          <w:sz w:val="16"/>
        </w:rPr>
        <w:t>Cargo</w:t>
      </w:r>
      <w:r>
        <w:rPr>
          <w:spacing w:val="-2"/>
          <w:sz w:val="16"/>
        </w:rPr>
        <w:t xml:space="preserve"> </w:t>
      </w:r>
      <w:r>
        <w:rPr>
          <w:sz w:val="16"/>
        </w:rPr>
        <w:t>em</w:t>
      </w:r>
      <w:r>
        <w:rPr>
          <w:spacing w:val="-1"/>
          <w:sz w:val="16"/>
        </w:rPr>
        <w:t xml:space="preserve"> </w:t>
      </w:r>
      <w:r>
        <w:rPr>
          <w:sz w:val="16"/>
        </w:rPr>
        <w:t>Comissão</w:t>
      </w:r>
      <w:r>
        <w:rPr>
          <w:spacing w:val="-4"/>
          <w:sz w:val="16"/>
        </w:rPr>
        <w:t xml:space="preserve"> </w:t>
      </w:r>
      <w:r>
        <w:rPr>
          <w:sz w:val="16"/>
        </w:rPr>
        <w:t>com</w:t>
      </w:r>
      <w:r>
        <w:rPr>
          <w:spacing w:val="-3"/>
          <w:sz w:val="16"/>
        </w:rPr>
        <w:t xml:space="preserve"> </w:t>
      </w:r>
      <w:r>
        <w:rPr>
          <w:sz w:val="16"/>
        </w:rPr>
        <w:t>férias no</w:t>
      </w:r>
      <w:r>
        <w:rPr>
          <w:spacing w:val="-5"/>
          <w:sz w:val="16"/>
        </w:rPr>
        <w:t xml:space="preserve"> </w:t>
      </w:r>
      <w:r>
        <w:rPr>
          <w:sz w:val="16"/>
        </w:rPr>
        <w:t>mês e adiantamento da 1ª parcela do 13º salário.</w:t>
      </w:r>
    </w:p>
    <w:p w14:paraId="4A3A5399" w14:textId="77777777" w:rsidR="006857A9" w:rsidRDefault="00606FBE">
      <w:pPr>
        <w:pStyle w:val="Corpodetexto"/>
        <w:spacing w:before="182"/>
        <w:ind w:left="144" w:right="427"/>
        <w:jc w:val="both"/>
      </w:pPr>
      <w:r>
        <w:t>Os valores apresentados compreendem</w:t>
      </w:r>
      <w:r>
        <w:rPr>
          <w:spacing w:val="-1"/>
        </w:rPr>
        <w:t xml:space="preserve"> </w:t>
      </w:r>
      <w:r>
        <w:t>a</w:t>
      </w:r>
      <w:r>
        <w:rPr>
          <w:spacing w:val="-1"/>
        </w:rPr>
        <w:t xml:space="preserve"> </w:t>
      </w:r>
      <w:r>
        <w:t>remuneração</w:t>
      </w:r>
      <w:r>
        <w:rPr>
          <w:spacing w:val="-1"/>
        </w:rPr>
        <w:t xml:space="preserve"> </w:t>
      </w:r>
      <w:r>
        <w:t>mensal, as vantagens e</w:t>
      </w:r>
      <w:r>
        <w:rPr>
          <w:spacing w:val="-1"/>
        </w:rPr>
        <w:t xml:space="preserve"> </w:t>
      </w:r>
      <w:r>
        <w:t>os benefícios pagos. Somente as parcelas de natureza remuneratória, quando aplicável, integram a base de cálculo do 13º salário, do 1/3 constitucional de férias, do abono de férias, do salário</w:t>
      </w:r>
      <w:r>
        <w:rPr>
          <w:rFonts w:ascii="Cambria Math" w:hAnsi="Cambria Math"/>
        </w:rPr>
        <w:t>-</w:t>
      </w:r>
      <w:r>
        <w:t>substituição, do saldo de banco de horas e das férias proporcionais ou indenizadas.</w:t>
      </w:r>
    </w:p>
    <w:p w14:paraId="3AA603ED" w14:textId="77777777" w:rsidR="006857A9" w:rsidRDefault="006857A9">
      <w:pPr>
        <w:pStyle w:val="Corpodetexto"/>
      </w:pPr>
    </w:p>
    <w:p w14:paraId="0DF171CB" w14:textId="77777777" w:rsidR="006857A9" w:rsidRDefault="00606FBE">
      <w:pPr>
        <w:pStyle w:val="Corpodetexto"/>
        <w:ind w:left="144" w:right="423"/>
        <w:jc w:val="both"/>
      </w:pPr>
      <w:r>
        <w:t>As</w:t>
      </w:r>
      <w:r>
        <w:rPr>
          <w:spacing w:val="-8"/>
        </w:rPr>
        <w:t xml:space="preserve"> </w:t>
      </w:r>
      <w:r>
        <w:t>vantagens</w:t>
      </w:r>
      <w:r>
        <w:rPr>
          <w:spacing w:val="-6"/>
        </w:rPr>
        <w:t xml:space="preserve"> </w:t>
      </w:r>
      <w:r>
        <w:t>incluem,</w:t>
      </w:r>
      <w:r>
        <w:rPr>
          <w:spacing w:val="-9"/>
        </w:rPr>
        <w:t xml:space="preserve"> </w:t>
      </w:r>
      <w:r>
        <w:t>dentre</w:t>
      </w:r>
      <w:r>
        <w:rPr>
          <w:spacing w:val="-9"/>
        </w:rPr>
        <w:t xml:space="preserve"> </w:t>
      </w:r>
      <w:r>
        <w:t>outras,</w:t>
      </w:r>
      <w:r>
        <w:rPr>
          <w:spacing w:val="-9"/>
        </w:rPr>
        <w:t xml:space="preserve"> </w:t>
      </w:r>
      <w:r>
        <w:t>valores</w:t>
      </w:r>
      <w:r>
        <w:rPr>
          <w:spacing w:val="-5"/>
        </w:rPr>
        <w:t xml:space="preserve"> </w:t>
      </w:r>
      <w:r>
        <w:t>pagos</w:t>
      </w:r>
      <w:r>
        <w:rPr>
          <w:spacing w:val="-8"/>
        </w:rPr>
        <w:t xml:space="preserve"> </w:t>
      </w:r>
      <w:r>
        <w:t>a</w:t>
      </w:r>
      <w:r>
        <w:rPr>
          <w:spacing w:val="-9"/>
        </w:rPr>
        <w:t xml:space="preserve"> </w:t>
      </w:r>
      <w:r>
        <w:t>título</w:t>
      </w:r>
      <w:r>
        <w:rPr>
          <w:spacing w:val="-7"/>
        </w:rPr>
        <w:t xml:space="preserve"> </w:t>
      </w:r>
      <w:r>
        <w:t>de</w:t>
      </w:r>
      <w:r>
        <w:rPr>
          <w:spacing w:val="-7"/>
        </w:rPr>
        <w:t xml:space="preserve"> </w:t>
      </w:r>
      <w:r>
        <w:t>função</w:t>
      </w:r>
      <w:r>
        <w:rPr>
          <w:spacing w:val="-9"/>
        </w:rPr>
        <w:t xml:space="preserve"> </w:t>
      </w:r>
      <w:r>
        <w:t>gratificada</w:t>
      </w:r>
      <w:r>
        <w:rPr>
          <w:spacing w:val="-7"/>
        </w:rPr>
        <w:t xml:space="preserve"> </w:t>
      </w:r>
      <w:r>
        <w:t>e</w:t>
      </w:r>
      <w:r>
        <w:rPr>
          <w:spacing w:val="-7"/>
        </w:rPr>
        <w:t xml:space="preserve"> </w:t>
      </w:r>
      <w:r>
        <w:t>adicionais</w:t>
      </w:r>
      <w:r>
        <w:rPr>
          <w:spacing w:val="-8"/>
        </w:rPr>
        <w:t xml:space="preserve"> </w:t>
      </w:r>
      <w:r>
        <w:t>de</w:t>
      </w:r>
      <w:r>
        <w:rPr>
          <w:spacing w:val="-9"/>
        </w:rPr>
        <w:t xml:space="preserve"> </w:t>
      </w:r>
      <w:r>
        <w:t>função,</w:t>
      </w:r>
      <w:r>
        <w:rPr>
          <w:spacing w:val="-6"/>
        </w:rPr>
        <w:t xml:space="preserve"> </w:t>
      </w:r>
      <w:r>
        <w:t>quando existentes. Os benefícios compreendem auxílio</w:t>
      </w:r>
      <w:r>
        <w:rPr>
          <w:rFonts w:ascii="Cambria Math" w:hAnsi="Cambria Math"/>
        </w:rPr>
        <w:t>-</w:t>
      </w:r>
      <w:r>
        <w:t>alimentação, auxílio</w:t>
      </w:r>
      <w:r>
        <w:rPr>
          <w:rFonts w:ascii="Cambria Math" w:hAnsi="Cambria Math"/>
        </w:rPr>
        <w:t>-</w:t>
      </w:r>
      <w:r>
        <w:t>transporte, auxílio-moradia, assistência à saúde, previdência complementar e outros previstos em normativos internos.</w:t>
      </w:r>
    </w:p>
    <w:p w14:paraId="02A7324C" w14:textId="77777777" w:rsidR="006857A9" w:rsidRDefault="006857A9">
      <w:pPr>
        <w:pStyle w:val="Corpodetexto"/>
        <w:spacing w:before="3"/>
      </w:pPr>
    </w:p>
    <w:tbl>
      <w:tblPr>
        <w:tblStyle w:val="TableNormal"/>
        <w:tblW w:w="0" w:type="auto"/>
        <w:tblInd w:w="154"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1E0" w:firstRow="1" w:lastRow="1" w:firstColumn="1" w:lastColumn="1" w:noHBand="0" w:noVBand="0"/>
      </w:tblPr>
      <w:tblGrid>
        <w:gridCol w:w="5531"/>
        <w:gridCol w:w="1596"/>
        <w:gridCol w:w="1393"/>
        <w:gridCol w:w="1301"/>
      </w:tblGrid>
      <w:tr w:rsidR="006857A9" w14:paraId="4523E9A1" w14:textId="77777777">
        <w:trPr>
          <w:trHeight w:val="248"/>
        </w:trPr>
        <w:tc>
          <w:tcPr>
            <w:tcW w:w="5531" w:type="dxa"/>
            <w:shd w:val="clear" w:color="auto" w:fill="D9D9D9"/>
          </w:tcPr>
          <w:p w14:paraId="63412DE7" w14:textId="77777777" w:rsidR="006857A9" w:rsidRDefault="00606FBE">
            <w:pPr>
              <w:pStyle w:val="TableParagraph"/>
              <w:spacing w:before="9" w:line="220" w:lineRule="exact"/>
              <w:ind w:left="14"/>
              <w:jc w:val="center"/>
              <w:rPr>
                <w:sz w:val="20"/>
              </w:rPr>
            </w:pPr>
            <w:r>
              <w:rPr>
                <w:spacing w:val="-2"/>
                <w:sz w:val="20"/>
              </w:rPr>
              <w:t>Remuneração</w:t>
            </w:r>
            <w:r>
              <w:rPr>
                <w:spacing w:val="5"/>
                <w:sz w:val="20"/>
              </w:rPr>
              <w:t xml:space="preserve"> </w:t>
            </w:r>
            <w:r>
              <w:rPr>
                <w:spacing w:val="-4"/>
                <w:sz w:val="20"/>
              </w:rPr>
              <w:t>(***)</w:t>
            </w:r>
          </w:p>
        </w:tc>
        <w:tc>
          <w:tcPr>
            <w:tcW w:w="1596" w:type="dxa"/>
            <w:shd w:val="clear" w:color="auto" w:fill="D9D9D9"/>
          </w:tcPr>
          <w:p w14:paraId="568ADBC6" w14:textId="77777777" w:rsidR="006857A9" w:rsidRDefault="00606FBE">
            <w:pPr>
              <w:pStyle w:val="TableParagraph"/>
              <w:spacing w:before="9" w:line="220" w:lineRule="exact"/>
              <w:ind w:right="48"/>
              <w:jc w:val="right"/>
              <w:rPr>
                <w:sz w:val="20"/>
              </w:rPr>
            </w:pPr>
            <w:r>
              <w:rPr>
                <w:spacing w:val="-2"/>
                <w:sz w:val="20"/>
              </w:rPr>
              <w:t>Maior</w:t>
            </w:r>
          </w:p>
        </w:tc>
        <w:tc>
          <w:tcPr>
            <w:tcW w:w="1393" w:type="dxa"/>
            <w:shd w:val="clear" w:color="auto" w:fill="D9D9D9"/>
          </w:tcPr>
          <w:p w14:paraId="281E1824" w14:textId="77777777" w:rsidR="006857A9" w:rsidRDefault="00606FBE">
            <w:pPr>
              <w:pStyle w:val="TableParagraph"/>
              <w:spacing w:before="9" w:line="220" w:lineRule="exact"/>
              <w:ind w:right="52"/>
              <w:jc w:val="right"/>
              <w:rPr>
                <w:sz w:val="20"/>
              </w:rPr>
            </w:pPr>
            <w:r>
              <w:rPr>
                <w:spacing w:val="-2"/>
                <w:sz w:val="20"/>
              </w:rPr>
              <w:t>Menor</w:t>
            </w:r>
          </w:p>
        </w:tc>
        <w:tc>
          <w:tcPr>
            <w:tcW w:w="1301" w:type="dxa"/>
            <w:shd w:val="clear" w:color="auto" w:fill="D9D9D9"/>
          </w:tcPr>
          <w:p w14:paraId="2590F56C" w14:textId="77777777" w:rsidR="006857A9" w:rsidRDefault="00606FBE">
            <w:pPr>
              <w:pStyle w:val="TableParagraph"/>
              <w:spacing w:before="9" w:line="220" w:lineRule="exact"/>
              <w:ind w:right="50"/>
              <w:jc w:val="right"/>
              <w:rPr>
                <w:sz w:val="20"/>
              </w:rPr>
            </w:pPr>
            <w:r>
              <w:rPr>
                <w:spacing w:val="-2"/>
                <w:sz w:val="20"/>
              </w:rPr>
              <w:t>Média</w:t>
            </w:r>
          </w:p>
        </w:tc>
      </w:tr>
      <w:tr w:rsidR="006857A9" w14:paraId="0E121242" w14:textId="77777777">
        <w:trPr>
          <w:trHeight w:val="330"/>
        </w:trPr>
        <w:tc>
          <w:tcPr>
            <w:tcW w:w="5531" w:type="dxa"/>
          </w:tcPr>
          <w:p w14:paraId="0DC6A493" w14:textId="77777777" w:rsidR="006857A9" w:rsidRDefault="00606FBE">
            <w:pPr>
              <w:pStyle w:val="TableParagraph"/>
              <w:spacing w:before="100" w:line="210" w:lineRule="exact"/>
              <w:ind w:left="69"/>
              <w:rPr>
                <w:sz w:val="20"/>
              </w:rPr>
            </w:pPr>
            <w:r>
              <w:rPr>
                <w:sz w:val="20"/>
              </w:rPr>
              <w:t>Conselheiros</w:t>
            </w:r>
            <w:r>
              <w:rPr>
                <w:spacing w:val="-9"/>
                <w:sz w:val="20"/>
              </w:rPr>
              <w:t xml:space="preserve"> </w:t>
            </w:r>
            <w:r>
              <w:rPr>
                <w:sz w:val="20"/>
              </w:rPr>
              <w:t>de</w:t>
            </w:r>
            <w:r>
              <w:rPr>
                <w:spacing w:val="-9"/>
                <w:sz w:val="20"/>
              </w:rPr>
              <w:t xml:space="preserve"> </w:t>
            </w:r>
            <w:r>
              <w:rPr>
                <w:spacing w:val="-2"/>
                <w:sz w:val="20"/>
              </w:rPr>
              <w:t>Administração</w:t>
            </w:r>
          </w:p>
        </w:tc>
        <w:tc>
          <w:tcPr>
            <w:tcW w:w="1596" w:type="dxa"/>
          </w:tcPr>
          <w:p w14:paraId="18A46223" w14:textId="77777777" w:rsidR="006857A9" w:rsidRDefault="00606FBE">
            <w:pPr>
              <w:pStyle w:val="TableParagraph"/>
              <w:spacing w:before="100" w:line="210" w:lineRule="exact"/>
              <w:ind w:right="50"/>
              <w:jc w:val="right"/>
              <w:rPr>
                <w:sz w:val="20"/>
              </w:rPr>
            </w:pPr>
            <w:r>
              <w:rPr>
                <w:sz w:val="20"/>
              </w:rPr>
              <w:t>R$</w:t>
            </w:r>
            <w:r>
              <w:rPr>
                <w:spacing w:val="-3"/>
                <w:sz w:val="20"/>
              </w:rPr>
              <w:t xml:space="preserve"> </w:t>
            </w:r>
            <w:r>
              <w:rPr>
                <w:spacing w:val="-10"/>
                <w:sz w:val="20"/>
              </w:rPr>
              <w:t>4</w:t>
            </w:r>
          </w:p>
        </w:tc>
        <w:tc>
          <w:tcPr>
            <w:tcW w:w="1393" w:type="dxa"/>
          </w:tcPr>
          <w:p w14:paraId="75559E2C" w14:textId="77777777" w:rsidR="006857A9" w:rsidRDefault="00606FBE">
            <w:pPr>
              <w:pStyle w:val="TableParagraph"/>
              <w:spacing w:before="100" w:line="210" w:lineRule="exact"/>
              <w:ind w:right="50"/>
              <w:jc w:val="right"/>
              <w:rPr>
                <w:sz w:val="20"/>
              </w:rPr>
            </w:pPr>
            <w:r>
              <w:rPr>
                <w:sz w:val="20"/>
              </w:rPr>
              <w:t>R$</w:t>
            </w:r>
            <w:r>
              <w:rPr>
                <w:spacing w:val="-5"/>
                <w:sz w:val="20"/>
              </w:rPr>
              <w:t xml:space="preserve"> </w:t>
            </w:r>
            <w:r>
              <w:rPr>
                <w:spacing w:val="-10"/>
                <w:sz w:val="20"/>
              </w:rPr>
              <w:t>4</w:t>
            </w:r>
          </w:p>
        </w:tc>
        <w:tc>
          <w:tcPr>
            <w:tcW w:w="1301" w:type="dxa"/>
          </w:tcPr>
          <w:p w14:paraId="70A1E66F" w14:textId="77777777" w:rsidR="006857A9" w:rsidRDefault="00606FBE">
            <w:pPr>
              <w:pStyle w:val="TableParagraph"/>
              <w:spacing w:before="100" w:line="210" w:lineRule="exact"/>
              <w:ind w:right="50"/>
              <w:jc w:val="right"/>
              <w:rPr>
                <w:sz w:val="20"/>
              </w:rPr>
            </w:pPr>
            <w:r>
              <w:rPr>
                <w:sz w:val="20"/>
              </w:rPr>
              <w:t>R$</w:t>
            </w:r>
            <w:r>
              <w:rPr>
                <w:spacing w:val="-2"/>
                <w:sz w:val="20"/>
              </w:rPr>
              <w:t xml:space="preserve"> </w:t>
            </w:r>
            <w:r>
              <w:rPr>
                <w:spacing w:val="-10"/>
                <w:sz w:val="20"/>
              </w:rPr>
              <w:t>4</w:t>
            </w:r>
          </w:p>
        </w:tc>
      </w:tr>
      <w:tr w:rsidR="006857A9" w14:paraId="47D74727" w14:textId="77777777">
        <w:trPr>
          <w:trHeight w:val="330"/>
        </w:trPr>
        <w:tc>
          <w:tcPr>
            <w:tcW w:w="5531" w:type="dxa"/>
          </w:tcPr>
          <w:p w14:paraId="66533109" w14:textId="77777777" w:rsidR="006857A9" w:rsidRDefault="00606FBE">
            <w:pPr>
              <w:pStyle w:val="TableParagraph"/>
              <w:spacing w:before="100" w:line="210" w:lineRule="exact"/>
              <w:ind w:left="69"/>
              <w:rPr>
                <w:sz w:val="20"/>
              </w:rPr>
            </w:pPr>
            <w:r>
              <w:rPr>
                <w:spacing w:val="-2"/>
                <w:sz w:val="20"/>
              </w:rPr>
              <w:t>Conselheiros</w:t>
            </w:r>
            <w:r>
              <w:rPr>
                <w:spacing w:val="9"/>
                <w:sz w:val="20"/>
              </w:rPr>
              <w:t xml:space="preserve"> </w:t>
            </w:r>
            <w:r>
              <w:rPr>
                <w:spacing w:val="-2"/>
                <w:sz w:val="20"/>
              </w:rPr>
              <w:t>Fiscais</w:t>
            </w:r>
          </w:p>
        </w:tc>
        <w:tc>
          <w:tcPr>
            <w:tcW w:w="1596" w:type="dxa"/>
          </w:tcPr>
          <w:p w14:paraId="208D15EA" w14:textId="77777777" w:rsidR="006857A9" w:rsidRDefault="00606FBE">
            <w:pPr>
              <w:pStyle w:val="TableParagraph"/>
              <w:spacing w:before="100" w:line="210" w:lineRule="exact"/>
              <w:ind w:right="49"/>
              <w:jc w:val="right"/>
              <w:rPr>
                <w:sz w:val="20"/>
              </w:rPr>
            </w:pPr>
            <w:r>
              <w:rPr>
                <w:sz w:val="20"/>
              </w:rPr>
              <w:t>R$</w:t>
            </w:r>
            <w:r>
              <w:rPr>
                <w:spacing w:val="-5"/>
                <w:sz w:val="20"/>
              </w:rPr>
              <w:t xml:space="preserve"> </w:t>
            </w:r>
            <w:r>
              <w:rPr>
                <w:spacing w:val="-10"/>
                <w:sz w:val="20"/>
              </w:rPr>
              <w:t>4</w:t>
            </w:r>
          </w:p>
        </w:tc>
        <w:tc>
          <w:tcPr>
            <w:tcW w:w="1393" w:type="dxa"/>
          </w:tcPr>
          <w:p w14:paraId="5F8E7E35" w14:textId="77777777" w:rsidR="006857A9" w:rsidRDefault="00606FBE">
            <w:pPr>
              <w:pStyle w:val="TableParagraph"/>
              <w:spacing w:before="100" w:line="210" w:lineRule="exact"/>
              <w:ind w:right="50"/>
              <w:jc w:val="right"/>
              <w:rPr>
                <w:sz w:val="20"/>
              </w:rPr>
            </w:pPr>
            <w:r>
              <w:rPr>
                <w:sz w:val="20"/>
              </w:rPr>
              <w:t>R$</w:t>
            </w:r>
            <w:r>
              <w:rPr>
                <w:spacing w:val="-5"/>
                <w:sz w:val="20"/>
              </w:rPr>
              <w:t xml:space="preserve"> </w:t>
            </w:r>
            <w:r>
              <w:rPr>
                <w:spacing w:val="-10"/>
                <w:sz w:val="20"/>
              </w:rPr>
              <w:t>4</w:t>
            </w:r>
          </w:p>
        </w:tc>
        <w:tc>
          <w:tcPr>
            <w:tcW w:w="1301" w:type="dxa"/>
          </w:tcPr>
          <w:p w14:paraId="788CAD0A" w14:textId="77777777" w:rsidR="006857A9" w:rsidRDefault="00606FBE">
            <w:pPr>
              <w:pStyle w:val="TableParagraph"/>
              <w:spacing w:before="100" w:line="210" w:lineRule="exact"/>
              <w:ind w:right="50"/>
              <w:jc w:val="right"/>
              <w:rPr>
                <w:sz w:val="20"/>
              </w:rPr>
            </w:pPr>
            <w:r>
              <w:rPr>
                <w:sz w:val="20"/>
              </w:rPr>
              <w:t>R$</w:t>
            </w:r>
            <w:r>
              <w:rPr>
                <w:spacing w:val="-4"/>
                <w:sz w:val="20"/>
              </w:rPr>
              <w:t xml:space="preserve"> </w:t>
            </w:r>
            <w:r>
              <w:rPr>
                <w:spacing w:val="-10"/>
                <w:sz w:val="20"/>
              </w:rPr>
              <w:t>4</w:t>
            </w:r>
          </w:p>
        </w:tc>
      </w:tr>
    </w:tbl>
    <w:p w14:paraId="28D17A03" w14:textId="77777777" w:rsidR="006857A9" w:rsidRDefault="006857A9">
      <w:pPr>
        <w:pStyle w:val="Corpodetexto"/>
      </w:pPr>
    </w:p>
    <w:p w14:paraId="07428C93" w14:textId="77777777" w:rsidR="006857A9" w:rsidRDefault="006857A9">
      <w:pPr>
        <w:pStyle w:val="Corpodetexto"/>
        <w:spacing w:before="20"/>
      </w:pPr>
    </w:p>
    <w:p w14:paraId="1F17A1D2" w14:textId="77777777" w:rsidR="006857A9" w:rsidRDefault="00606FBE">
      <w:pPr>
        <w:pStyle w:val="Corpodetexto"/>
        <w:ind w:left="144" w:right="433"/>
        <w:jc w:val="both"/>
      </w:pPr>
      <w:r>
        <w:t>Ainda conforme determinação da CGPAR Nº 30 de 04 de agosto de 2022 os quadros abaixo apresentam os valores médios mensais das remunerações pagas aos conselheiros de administração e fiscal, bem como os gastos com benefícios a empregados até 30 de junho de 2026:</w:t>
      </w:r>
    </w:p>
    <w:p w14:paraId="68A7B487" w14:textId="77777777" w:rsidR="006857A9" w:rsidRDefault="006857A9">
      <w:pPr>
        <w:pStyle w:val="Corpodetexto"/>
        <w:jc w:val="both"/>
        <w:sectPr w:rsidR="006857A9">
          <w:pgSz w:w="11910" w:h="16840"/>
          <w:pgMar w:top="1240" w:right="708" w:bottom="480" w:left="708" w:header="567" w:footer="293" w:gutter="0"/>
          <w:cols w:space="720"/>
        </w:sectPr>
      </w:pPr>
    </w:p>
    <w:p w14:paraId="04C58493" w14:textId="77777777" w:rsidR="006857A9" w:rsidRDefault="00606FBE">
      <w:pPr>
        <w:pStyle w:val="PargrafodaLista"/>
        <w:numPr>
          <w:ilvl w:val="0"/>
          <w:numId w:val="4"/>
        </w:numPr>
        <w:tabs>
          <w:tab w:val="left" w:pos="862"/>
        </w:tabs>
        <w:spacing w:before="26"/>
        <w:ind w:left="862" w:hanging="358"/>
        <w:rPr>
          <w:sz w:val="20"/>
        </w:rPr>
      </w:pPr>
      <w:r>
        <w:rPr>
          <w:rFonts w:ascii="Arial" w:hAnsi="Arial"/>
          <w:b/>
          <w:sz w:val="20"/>
          <w:u w:val="single"/>
        </w:rPr>
        <w:lastRenderedPageBreak/>
        <w:t>Quadro</w:t>
      </w:r>
      <w:r>
        <w:rPr>
          <w:rFonts w:ascii="Arial" w:hAnsi="Arial"/>
          <w:b/>
          <w:spacing w:val="-5"/>
          <w:sz w:val="20"/>
          <w:u w:val="single"/>
        </w:rPr>
        <w:t xml:space="preserve"> </w:t>
      </w:r>
      <w:r>
        <w:rPr>
          <w:rFonts w:ascii="Arial" w:hAnsi="Arial"/>
          <w:b/>
          <w:sz w:val="20"/>
          <w:u w:val="single"/>
        </w:rPr>
        <w:t>de</w:t>
      </w:r>
      <w:r>
        <w:rPr>
          <w:rFonts w:ascii="Arial" w:hAnsi="Arial"/>
          <w:b/>
          <w:spacing w:val="-6"/>
          <w:sz w:val="20"/>
          <w:u w:val="single"/>
        </w:rPr>
        <w:t xml:space="preserve"> </w:t>
      </w:r>
      <w:r>
        <w:rPr>
          <w:rFonts w:ascii="Arial" w:hAnsi="Arial"/>
          <w:b/>
          <w:sz w:val="20"/>
          <w:u w:val="single"/>
        </w:rPr>
        <w:t>Pessoal</w:t>
      </w:r>
      <w:r>
        <w:rPr>
          <w:rFonts w:ascii="Arial" w:hAnsi="Arial"/>
          <w:b/>
          <w:spacing w:val="-6"/>
          <w:sz w:val="20"/>
          <w:u w:val="single"/>
        </w:rPr>
        <w:t xml:space="preserve"> </w:t>
      </w:r>
      <w:r>
        <w:rPr>
          <w:rFonts w:ascii="Arial" w:hAnsi="Arial"/>
          <w:b/>
          <w:sz w:val="20"/>
          <w:u w:val="single"/>
        </w:rPr>
        <w:t>contratados</w:t>
      </w:r>
      <w:r>
        <w:rPr>
          <w:rFonts w:ascii="Arial" w:hAnsi="Arial"/>
          <w:b/>
          <w:spacing w:val="-6"/>
          <w:sz w:val="20"/>
          <w:u w:val="single"/>
        </w:rPr>
        <w:t xml:space="preserve"> </w:t>
      </w:r>
      <w:r>
        <w:rPr>
          <w:rFonts w:ascii="Arial" w:hAnsi="Arial"/>
          <w:b/>
          <w:sz w:val="20"/>
          <w:u w:val="single"/>
        </w:rPr>
        <w:t>até</w:t>
      </w:r>
      <w:r>
        <w:rPr>
          <w:rFonts w:ascii="Arial" w:hAnsi="Arial"/>
          <w:b/>
          <w:spacing w:val="-4"/>
          <w:sz w:val="20"/>
          <w:u w:val="single"/>
        </w:rPr>
        <w:t xml:space="preserve"> </w:t>
      </w:r>
      <w:r>
        <w:rPr>
          <w:rFonts w:ascii="Arial" w:hAnsi="Arial"/>
          <w:b/>
          <w:sz w:val="20"/>
          <w:u w:val="single"/>
        </w:rPr>
        <w:t>30</w:t>
      </w:r>
      <w:r>
        <w:rPr>
          <w:rFonts w:ascii="Arial" w:hAnsi="Arial"/>
          <w:b/>
          <w:spacing w:val="-6"/>
          <w:sz w:val="20"/>
          <w:u w:val="single"/>
        </w:rPr>
        <w:t xml:space="preserve"> </w:t>
      </w:r>
      <w:r>
        <w:rPr>
          <w:rFonts w:ascii="Arial" w:hAnsi="Arial"/>
          <w:b/>
          <w:sz w:val="20"/>
          <w:u w:val="single"/>
        </w:rPr>
        <w:t>de</w:t>
      </w:r>
      <w:r>
        <w:rPr>
          <w:rFonts w:ascii="Arial" w:hAnsi="Arial"/>
          <w:b/>
          <w:spacing w:val="-3"/>
          <w:sz w:val="20"/>
          <w:u w:val="single"/>
        </w:rPr>
        <w:t xml:space="preserve"> </w:t>
      </w:r>
      <w:r>
        <w:rPr>
          <w:rFonts w:ascii="Arial" w:hAnsi="Arial"/>
          <w:b/>
          <w:sz w:val="20"/>
          <w:u w:val="single"/>
        </w:rPr>
        <w:t>junho</w:t>
      </w:r>
      <w:r>
        <w:rPr>
          <w:rFonts w:ascii="Arial" w:hAnsi="Arial"/>
          <w:b/>
          <w:spacing w:val="-5"/>
          <w:sz w:val="20"/>
          <w:u w:val="single"/>
        </w:rPr>
        <w:t xml:space="preserve"> </w:t>
      </w:r>
      <w:r>
        <w:rPr>
          <w:rFonts w:ascii="Arial" w:hAnsi="Arial"/>
          <w:b/>
          <w:sz w:val="20"/>
          <w:u w:val="single"/>
        </w:rPr>
        <w:t>de</w:t>
      </w:r>
      <w:r>
        <w:rPr>
          <w:rFonts w:ascii="Arial" w:hAnsi="Arial"/>
          <w:b/>
          <w:spacing w:val="-4"/>
          <w:sz w:val="20"/>
          <w:u w:val="single"/>
        </w:rPr>
        <w:t xml:space="preserve"> </w:t>
      </w:r>
      <w:r>
        <w:rPr>
          <w:rFonts w:ascii="Arial" w:hAnsi="Arial"/>
          <w:b/>
          <w:spacing w:val="-2"/>
          <w:sz w:val="20"/>
          <w:u w:val="single"/>
        </w:rPr>
        <w:t>2026:</w:t>
      </w:r>
    </w:p>
    <w:p w14:paraId="287BB39A" w14:textId="77777777" w:rsidR="006857A9" w:rsidRDefault="006857A9">
      <w:pPr>
        <w:pStyle w:val="Corpodetexto"/>
        <w:spacing w:before="1" w:after="1"/>
        <w:rPr>
          <w:rFonts w:ascii="Arial"/>
          <w:b/>
        </w:rPr>
      </w:pPr>
    </w:p>
    <w:tbl>
      <w:tblPr>
        <w:tblStyle w:val="TableNormal"/>
        <w:tblW w:w="0" w:type="auto"/>
        <w:tblInd w:w="154"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1E0" w:firstRow="1" w:lastRow="1" w:firstColumn="1" w:lastColumn="1" w:noHBand="0" w:noVBand="0"/>
      </w:tblPr>
      <w:tblGrid>
        <w:gridCol w:w="6405"/>
        <w:gridCol w:w="1849"/>
      </w:tblGrid>
      <w:tr w:rsidR="006857A9" w14:paraId="40722AC5" w14:textId="77777777">
        <w:trPr>
          <w:trHeight w:val="237"/>
        </w:trPr>
        <w:tc>
          <w:tcPr>
            <w:tcW w:w="6405" w:type="dxa"/>
            <w:shd w:val="clear" w:color="auto" w:fill="D9D9D9"/>
          </w:tcPr>
          <w:p w14:paraId="2CA5D744" w14:textId="77777777" w:rsidR="006857A9" w:rsidRDefault="00606FBE">
            <w:pPr>
              <w:pStyle w:val="TableParagraph"/>
              <w:spacing w:before="4" w:line="213" w:lineRule="exact"/>
              <w:ind w:left="12"/>
              <w:jc w:val="center"/>
              <w:rPr>
                <w:sz w:val="20"/>
              </w:rPr>
            </w:pPr>
            <w:r>
              <w:rPr>
                <w:spacing w:val="-2"/>
                <w:sz w:val="20"/>
              </w:rPr>
              <w:t>Funcionários</w:t>
            </w:r>
            <w:r>
              <w:rPr>
                <w:spacing w:val="5"/>
                <w:sz w:val="20"/>
              </w:rPr>
              <w:t xml:space="preserve"> </w:t>
            </w:r>
            <w:r>
              <w:rPr>
                <w:spacing w:val="-2"/>
                <w:sz w:val="20"/>
              </w:rPr>
              <w:t>contratados</w:t>
            </w:r>
          </w:p>
        </w:tc>
        <w:tc>
          <w:tcPr>
            <w:tcW w:w="1849" w:type="dxa"/>
            <w:shd w:val="clear" w:color="auto" w:fill="D9D9D9"/>
          </w:tcPr>
          <w:p w14:paraId="714007A5" w14:textId="77777777" w:rsidR="006857A9" w:rsidRDefault="00606FBE">
            <w:pPr>
              <w:pStyle w:val="TableParagraph"/>
              <w:spacing w:before="4" w:line="213" w:lineRule="exact"/>
              <w:ind w:right="51"/>
              <w:jc w:val="right"/>
              <w:rPr>
                <w:sz w:val="20"/>
              </w:rPr>
            </w:pPr>
            <w:r>
              <w:rPr>
                <w:spacing w:val="-2"/>
                <w:sz w:val="20"/>
              </w:rPr>
              <w:t>Quantidade</w:t>
            </w:r>
          </w:p>
        </w:tc>
      </w:tr>
      <w:tr w:rsidR="006857A9" w14:paraId="7D449FFC" w14:textId="77777777">
        <w:trPr>
          <w:trHeight w:val="313"/>
        </w:trPr>
        <w:tc>
          <w:tcPr>
            <w:tcW w:w="6405" w:type="dxa"/>
          </w:tcPr>
          <w:p w14:paraId="76DF9BB5" w14:textId="77777777" w:rsidR="006857A9" w:rsidRDefault="00606FBE">
            <w:pPr>
              <w:pStyle w:val="TableParagraph"/>
              <w:spacing w:before="83" w:line="210" w:lineRule="exact"/>
              <w:ind w:left="69"/>
              <w:rPr>
                <w:sz w:val="20"/>
              </w:rPr>
            </w:pPr>
            <w:r>
              <w:rPr>
                <w:spacing w:val="-2"/>
                <w:sz w:val="20"/>
              </w:rPr>
              <w:t>Aprovado</w:t>
            </w:r>
          </w:p>
        </w:tc>
        <w:tc>
          <w:tcPr>
            <w:tcW w:w="1849" w:type="dxa"/>
          </w:tcPr>
          <w:p w14:paraId="7B656E47" w14:textId="77777777" w:rsidR="006857A9" w:rsidRDefault="00606FBE">
            <w:pPr>
              <w:pStyle w:val="TableParagraph"/>
              <w:spacing w:before="83" w:line="210" w:lineRule="exact"/>
              <w:ind w:right="51"/>
              <w:jc w:val="right"/>
              <w:rPr>
                <w:sz w:val="20"/>
              </w:rPr>
            </w:pPr>
            <w:r>
              <w:rPr>
                <w:spacing w:val="-5"/>
                <w:sz w:val="20"/>
              </w:rPr>
              <w:t>426</w:t>
            </w:r>
          </w:p>
        </w:tc>
      </w:tr>
      <w:tr w:rsidR="006857A9" w14:paraId="3822CF90" w14:textId="77777777">
        <w:trPr>
          <w:trHeight w:val="313"/>
        </w:trPr>
        <w:tc>
          <w:tcPr>
            <w:tcW w:w="6405" w:type="dxa"/>
          </w:tcPr>
          <w:p w14:paraId="4CBA9309" w14:textId="77777777" w:rsidR="006857A9" w:rsidRDefault="00606FBE">
            <w:pPr>
              <w:pStyle w:val="TableParagraph"/>
              <w:spacing w:before="83" w:line="210" w:lineRule="exact"/>
              <w:ind w:left="69"/>
              <w:rPr>
                <w:sz w:val="20"/>
              </w:rPr>
            </w:pPr>
            <w:r>
              <w:rPr>
                <w:spacing w:val="-2"/>
                <w:sz w:val="20"/>
              </w:rPr>
              <w:t>Ativo</w:t>
            </w:r>
          </w:p>
        </w:tc>
        <w:tc>
          <w:tcPr>
            <w:tcW w:w="1849" w:type="dxa"/>
          </w:tcPr>
          <w:p w14:paraId="2CA7B04A" w14:textId="77777777" w:rsidR="006857A9" w:rsidRDefault="00606FBE">
            <w:pPr>
              <w:pStyle w:val="TableParagraph"/>
              <w:spacing w:before="83" w:line="210" w:lineRule="exact"/>
              <w:ind w:right="51"/>
              <w:jc w:val="right"/>
              <w:rPr>
                <w:sz w:val="20"/>
              </w:rPr>
            </w:pPr>
            <w:r>
              <w:rPr>
                <w:spacing w:val="-5"/>
                <w:sz w:val="20"/>
              </w:rPr>
              <w:t>403</w:t>
            </w:r>
          </w:p>
        </w:tc>
      </w:tr>
      <w:tr w:rsidR="006857A9" w14:paraId="1FA368C8" w14:textId="77777777">
        <w:trPr>
          <w:trHeight w:val="313"/>
        </w:trPr>
        <w:tc>
          <w:tcPr>
            <w:tcW w:w="6405" w:type="dxa"/>
          </w:tcPr>
          <w:p w14:paraId="2A81A87F" w14:textId="77777777" w:rsidR="006857A9" w:rsidRDefault="00606FBE">
            <w:pPr>
              <w:pStyle w:val="TableParagraph"/>
              <w:spacing w:before="83" w:line="210" w:lineRule="exact"/>
              <w:ind w:left="69"/>
              <w:rPr>
                <w:sz w:val="20"/>
              </w:rPr>
            </w:pPr>
            <w:r>
              <w:rPr>
                <w:sz w:val="20"/>
              </w:rPr>
              <w:t>Trabalhando</w:t>
            </w:r>
            <w:r>
              <w:rPr>
                <w:spacing w:val="-12"/>
                <w:sz w:val="20"/>
              </w:rPr>
              <w:t xml:space="preserve"> </w:t>
            </w:r>
            <w:r>
              <w:rPr>
                <w:sz w:val="20"/>
              </w:rPr>
              <w:t>internamente</w:t>
            </w:r>
            <w:r>
              <w:rPr>
                <w:spacing w:val="-11"/>
                <w:sz w:val="20"/>
              </w:rPr>
              <w:t xml:space="preserve"> </w:t>
            </w:r>
            <w:r>
              <w:rPr>
                <w:sz w:val="20"/>
              </w:rPr>
              <w:t>na</w:t>
            </w:r>
            <w:r>
              <w:rPr>
                <w:spacing w:val="-14"/>
                <w:sz w:val="20"/>
              </w:rPr>
              <w:t xml:space="preserve"> </w:t>
            </w:r>
            <w:r>
              <w:rPr>
                <w:spacing w:val="-5"/>
                <w:sz w:val="20"/>
              </w:rPr>
              <w:t>EPE</w:t>
            </w:r>
          </w:p>
        </w:tc>
        <w:tc>
          <w:tcPr>
            <w:tcW w:w="1849" w:type="dxa"/>
          </w:tcPr>
          <w:p w14:paraId="4B29DA2A" w14:textId="77777777" w:rsidR="006857A9" w:rsidRDefault="00606FBE">
            <w:pPr>
              <w:pStyle w:val="TableParagraph"/>
              <w:spacing w:before="83" w:line="210" w:lineRule="exact"/>
              <w:ind w:right="51"/>
              <w:jc w:val="right"/>
              <w:rPr>
                <w:sz w:val="20"/>
              </w:rPr>
            </w:pPr>
            <w:r>
              <w:rPr>
                <w:spacing w:val="-5"/>
                <w:sz w:val="20"/>
              </w:rPr>
              <w:t>387</w:t>
            </w:r>
          </w:p>
        </w:tc>
      </w:tr>
      <w:tr w:rsidR="006857A9" w14:paraId="105E66F2" w14:textId="77777777">
        <w:trPr>
          <w:trHeight w:val="311"/>
        </w:trPr>
        <w:tc>
          <w:tcPr>
            <w:tcW w:w="6405" w:type="dxa"/>
          </w:tcPr>
          <w:p w14:paraId="5AF78D3B" w14:textId="77777777" w:rsidR="006857A9" w:rsidRDefault="00606FBE">
            <w:pPr>
              <w:pStyle w:val="TableParagraph"/>
              <w:spacing w:before="81" w:line="210" w:lineRule="exact"/>
              <w:ind w:left="69"/>
              <w:rPr>
                <w:sz w:val="20"/>
              </w:rPr>
            </w:pPr>
            <w:r>
              <w:rPr>
                <w:sz w:val="20"/>
              </w:rPr>
              <w:t>Livre</w:t>
            </w:r>
            <w:r>
              <w:rPr>
                <w:spacing w:val="-8"/>
                <w:sz w:val="20"/>
              </w:rPr>
              <w:t xml:space="preserve"> </w:t>
            </w:r>
            <w:r>
              <w:rPr>
                <w:spacing w:val="-2"/>
                <w:sz w:val="20"/>
              </w:rPr>
              <w:t>provimento</w:t>
            </w:r>
          </w:p>
        </w:tc>
        <w:tc>
          <w:tcPr>
            <w:tcW w:w="1849" w:type="dxa"/>
          </w:tcPr>
          <w:p w14:paraId="65F202B2" w14:textId="77777777" w:rsidR="006857A9" w:rsidRDefault="00606FBE">
            <w:pPr>
              <w:pStyle w:val="TableParagraph"/>
              <w:spacing w:before="81" w:line="210" w:lineRule="exact"/>
              <w:ind w:right="48"/>
              <w:jc w:val="right"/>
              <w:rPr>
                <w:sz w:val="20"/>
              </w:rPr>
            </w:pPr>
            <w:r>
              <w:rPr>
                <w:spacing w:val="-10"/>
                <w:sz w:val="20"/>
              </w:rPr>
              <w:t>3</w:t>
            </w:r>
          </w:p>
        </w:tc>
      </w:tr>
      <w:tr w:rsidR="006857A9" w14:paraId="1CA8FE24" w14:textId="77777777">
        <w:trPr>
          <w:trHeight w:val="313"/>
        </w:trPr>
        <w:tc>
          <w:tcPr>
            <w:tcW w:w="6405" w:type="dxa"/>
          </w:tcPr>
          <w:p w14:paraId="10A00432" w14:textId="77777777" w:rsidR="006857A9" w:rsidRDefault="00606FBE">
            <w:pPr>
              <w:pStyle w:val="TableParagraph"/>
              <w:spacing w:before="83" w:line="210" w:lineRule="exact"/>
              <w:ind w:left="69"/>
              <w:rPr>
                <w:sz w:val="20"/>
              </w:rPr>
            </w:pPr>
            <w:r>
              <w:rPr>
                <w:sz w:val="20"/>
              </w:rPr>
              <w:t>Cedidos</w:t>
            </w:r>
            <w:r>
              <w:rPr>
                <w:spacing w:val="-7"/>
                <w:sz w:val="20"/>
              </w:rPr>
              <w:t xml:space="preserve"> </w:t>
            </w:r>
            <w:r>
              <w:rPr>
                <w:sz w:val="20"/>
              </w:rPr>
              <w:t>/</w:t>
            </w:r>
            <w:r>
              <w:rPr>
                <w:spacing w:val="-6"/>
                <w:sz w:val="20"/>
              </w:rPr>
              <w:t xml:space="preserve"> </w:t>
            </w:r>
            <w:r>
              <w:rPr>
                <w:sz w:val="20"/>
              </w:rPr>
              <w:t>Movimentados</w:t>
            </w:r>
            <w:r>
              <w:rPr>
                <w:spacing w:val="-7"/>
                <w:sz w:val="20"/>
              </w:rPr>
              <w:t xml:space="preserve"> </w:t>
            </w:r>
            <w:r>
              <w:rPr>
                <w:sz w:val="20"/>
              </w:rPr>
              <w:t>/</w:t>
            </w:r>
            <w:r>
              <w:rPr>
                <w:spacing w:val="-6"/>
                <w:sz w:val="20"/>
              </w:rPr>
              <w:t xml:space="preserve"> </w:t>
            </w:r>
            <w:r>
              <w:rPr>
                <w:sz w:val="20"/>
              </w:rPr>
              <w:t>Requisitados</w:t>
            </w:r>
            <w:r>
              <w:rPr>
                <w:spacing w:val="-7"/>
                <w:sz w:val="20"/>
              </w:rPr>
              <w:t xml:space="preserve"> </w:t>
            </w:r>
            <w:r>
              <w:rPr>
                <w:sz w:val="20"/>
              </w:rPr>
              <w:t>da</w:t>
            </w:r>
            <w:r>
              <w:rPr>
                <w:spacing w:val="-8"/>
                <w:sz w:val="20"/>
              </w:rPr>
              <w:t xml:space="preserve"> </w:t>
            </w:r>
            <w:r>
              <w:rPr>
                <w:sz w:val="20"/>
              </w:rPr>
              <w:t>EPE</w:t>
            </w:r>
            <w:r>
              <w:rPr>
                <w:spacing w:val="-7"/>
                <w:sz w:val="20"/>
              </w:rPr>
              <w:t xml:space="preserve"> </w:t>
            </w:r>
            <w:r>
              <w:rPr>
                <w:sz w:val="20"/>
              </w:rPr>
              <w:t>para</w:t>
            </w:r>
            <w:r>
              <w:rPr>
                <w:spacing w:val="-6"/>
                <w:sz w:val="20"/>
              </w:rPr>
              <w:t xml:space="preserve"> </w:t>
            </w:r>
            <w:r>
              <w:rPr>
                <w:sz w:val="20"/>
              </w:rPr>
              <w:t>outros</w:t>
            </w:r>
            <w:r>
              <w:rPr>
                <w:spacing w:val="-7"/>
                <w:sz w:val="20"/>
              </w:rPr>
              <w:t xml:space="preserve"> </w:t>
            </w:r>
            <w:r>
              <w:rPr>
                <w:spacing w:val="-2"/>
                <w:sz w:val="20"/>
              </w:rPr>
              <w:t>órgãos</w:t>
            </w:r>
          </w:p>
        </w:tc>
        <w:tc>
          <w:tcPr>
            <w:tcW w:w="1849" w:type="dxa"/>
          </w:tcPr>
          <w:p w14:paraId="65CDA111" w14:textId="77777777" w:rsidR="006857A9" w:rsidRDefault="00606FBE">
            <w:pPr>
              <w:pStyle w:val="TableParagraph"/>
              <w:spacing w:before="83" w:line="210" w:lineRule="exact"/>
              <w:ind w:right="51"/>
              <w:jc w:val="right"/>
              <w:rPr>
                <w:sz w:val="20"/>
              </w:rPr>
            </w:pPr>
            <w:r>
              <w:rPr>
                <w:spacing w:val="-5"/>
                <w:sz w:val="20"/>
              </w:rPr>
              <w:t>10</w:t>
            </w:r>
          </w:p>
        </w:tc>
      </w:tr>
      <w:tr w:rsidR="006857A9" w14:paraId="4D0A3414" w14:textId="77777777">
        <w:trPr>
          <w:trHeight w:val="313"/>
        </w:trPr>
        <w:tc>
          <w:tcPr>
            <w:tcW w:w="6405" w:type="dxa"/>
          </w:tcPr>
          <w:p w14:paraId="1A2A7350" w14:textId="77777777" w:rsidR="006857A9" w:rsidRDefault="00606FBE">
            <w:pPr>
              <w:pStyle w:val="TableParagraph"/>
              <w:spacing w:before="83" w:line="210" w:lineRule="exact"/>
              <w:ind w:left="69"/>
              <w:rPr>
                <w:sz w:val="20"/>
              </w:rPr>
            </w:pPr>
            <w:r>
              <w:rPr>
                <w:sz w:val="20"/>
              </w:rPr>
              <w:t>Cedidos</w:t>
            </w:r>
            <w:r>
              <w:rPr>
                <w:spacing w:val="-6"/>
                <w:sz w:val="20"/>
              </w:rPr>
              <w:t xml:space="preserve"> </w:t>
            </w:r>
            <w:r>
              <w:rPr>
                <w:sz w:val="20"/>
              </w:rPr>
              <w:t>de</w:t>
            </w:r>
            <w:r>
              <w:rPr>
                <w:spacing w:val="-7"/>
                <w:sz w:val="20"/>
              </w:rPr>
              <w:t xml:space="preserve"> </w:t>
            </w:r>
            <w:r>
              <w:rPr>
                <w:sz w:val="20"/>
              </w:rPr>
              <w:t>outros</w:t>
            </w:r>
            <w:r>
              <w:rPr>
                <w:spacing w:val="-6"/>
                <w:sz w:val="20"/>
              </w:rPr>
              <w:t xml:space="preserve"> </w:t>
            </w:r>
            <w:r>
              <w:rPr>
                <w:sz w:val="20"/>
              </w:rPr>
              <w:t>órgãos</w:t>
            </w:r>
            <w:r>
              <w:rPr>
                <w:spacing w:val="-3"/>
                <w:sz w:val="20"/>
              </w:rPr>
              <w:t xml:space="preserve"> </w:t>
            </w:r>
            <w:r>
              <w:rPr>
                <w:sz w:val="20"/>
              </w:rPr>
              <w:t>para</w:t>
            </w:r>
            <w:r>
              <w:rPr>
                <w:spacing w:val="-7"/>
                <w:sz w:val="20"/>
              </w:rPr>
              <w:t xml:space="preserve"> </w:t>
            </w:r>
            <w:r>
              <w:rPr>
                <w:sz w:val="20"/>
              </w:rPr>
              <w:t>a</w:t>
            </w:r>
            <w:r>
              <w:rPr>
                <w:spacing w:val="-6"/>
                <w:sz w:val="20"/>
              </w:rPr>
              <w:t xml:space="preserve"> </w:t>
            </w:r>
            <w:r>
              <w:rPr>
                <w:spacing w:val="-5"/>
                <w:sz w:val="20"/>
              </w:rPr>
              <w:t>EPE</w:t>
            </w:r>
          </w:p>
        </w:tc>
        <w:tc>
          <w:tcPr>
            <w:tcW w:w="1849" w:type="dxa"/>
          </w:tcPr>
          <w:p w14:paraId="69967B6F" w14:textId="77777777" w:rsidR="006857A9" w:rsidRDefault="00606FBE">
            <w:pPr>
              <w:pStyle w:val="TableParagraph"/>
              <w:spacing w:before="83" w:line="210" w:lineRule="exact"/>
              <w:ind w:right="48"/>
              <w:jc w:val="right"/>
              <w:rPr>
                <w:sz w:val="20"/>
              </w:rPr>
            </w:pPr>
            <w:r>
              <w:rPr>
                <w:spacing w:val="-10"/>
                <w:sz w:val="20"/>
              </w:rPr>
              <w:t>3</w:t>
            </w:r>
          </w:p>
        </w:tc>
      </w:tr>
      <w:tr w:rsidR="006857A9" w14:paraId="5D302B8C" w14:textId="77777777">
        <w:trPr>
          <w:trHeight w:val="313"/>
        </w:trPr>
        <w:tc>
          <w:tcPr>
            <w:tcW w:w="6405" w:type="dxa"/>
          </w:tcPr>
          <w:p w14:paraId="1B7CCC8B" w14:textId="77777777" w:rsidR="006857A9" w:rsidRDefault="00606FBE">
            <w:pPr>
              <w:pStyle w:val="TableParagraph"/>
              <w:spacing w:before="83" w:line="210" w:lineRule="exact"/>
              <w:ind w:left="69"/>
              <w:rPr>
                <w:sz w:val="20"/>
              </w:rPr>
            </w:pPr>
            <w:r>
              <w:rPr>
                <w:spacing w:val="-2"/>
                <w:sz w:val="20"/>
              </w:rPr>
              <w:t>Afastamentos</w:t>
            </w:r>
          </w:p>
        </w:tc>
        <w:tc>
          <w:tcPr>
            <w:tcW w:w="1849" w:type="dxa"/>
          </w:tcPr>
          <w:p w14:paraId="1DBFABD7" w14:textId="77777777" w:rsidR="006857A9" w:rsidRDefault="00606FBE">
            <w:pPr>
              <w:pStyle w:val="TableParagraph"/>
              <w:spacing w:before="83" w:line="210" w:lineRule="exact"/>
              <w:ind w:right="48"/>
              <w:jc w:val="right"/>
              <w:rPr>
                <w:sz w:val="20"/>
              </w:rPr>
            </w:pPr>
            <w:r>
              <w:rPr>
                <w:spacing w:val="-10"/>
                <w:sz w:val="20"/>
              </w:rPr>
              <w:t>5</w:t>
            </w:r>
          </w:p>
        </w:tc>
      </w:tr>
    </w:tbl>
    <w:p w14:paraId="1C038EE6" w14:textId="77777777" w:rsidR="006857A9" w:rsidRDefault="006857A9">
      <w:pPr>
        <w:pStyle w:val="Corpodetexto"/>
        <w:rPr>
          <w:rFonts w:ascii="Arial"/>
          <w:b/>
        </w:rPr>
      </w:pPr>
    </w:p>
    <w:p w14:paraId="4F8DDCC1" w14:textId="77777777" w:rsidR="006857A9" w:rsidRDefault="006857A9">
      <w:pPr>
        <w:pStyle w:val="Corpodetexto"/>
        <w:rPr>
          <w:rFonts w:ascii="Arial"/>
          <w:b/>
        </w:rPr>
      </w:pPr>
    </w:p>
    <w:p w14:paraId="105AB1BB" w14:textId="77777777" w:rsidR="006857A9" w:rsidRDefault="006857A9">
      <w:pPr>
        <w:pStyle w:val="Corpodetexto"/>
        <w:spacing w:before="8"/>
        <w:rPr>
          <w:rFonts w:ascii="Arial"/>
          <w:b/>
        </w:rPr>
      </w:pPr>
    </w:p>
    <w:p w14:paraId="02610FB4" w14:textId="77777777" w:rsidR="006857A9" w:rsidRDefault="00606FBE">
      <w:pPr>
        <w:pStyle w:val="PargrafodaLista"/>
        <w:numPr>
          <w:ilvl w:val="0"/>
          <w:numId w:val="4"/>
        </w:numPr>
        <w:tabs>
          <w:tab w:val="left" w:pos="850"/>
          <w:tab w:val="left" w:pos="7791"/>
        </w:tabs>
        <w:spacing w:before="1"/>
        <w:ind w:left="850" w:hanging="358"/>
        <w:rPr>
          <w:rFonts w:ascii="Arial" w:hAnsi="Arial"/>
          <w:b/>
          <w:sz w:val="20"/>
        </w:rPr>
      </w:pPr>
      <w:r>
        <w:rPr>
          <w:rFonts w:ascii="Arial" w:hAnsi="Arial"/>
          <w:b/>
          <w:sz w:val="20"/>
        </w:rPr>
        <w:t>Descrição</w:t>
      </w:r>
      <w:r>
        <w:rPr>
          <w:rFonts w:ascii="Arial" w:hAnsi="Arial"/>
          <w:b/>
          <w:spacing w:val="-9"/>
          <w:sz w:val="20"/>
        </w:rPr>
        <w:t xml:space="preserve"> </w:t>
      </w:r>
      <w:r>
        <w:rPr>
          <w:rFonts w:ascii="Arial" w:hAnsi="Arial"/>
          <w:b/>
          <w:sz w:val="20"/>
        </w:rPr>
        <w:t>dos</w:t>
      </w:r>
      <w:r>
        <w:rPr>
          <w:rFonts w:ascii="Arial" w:hAnsi="Arial"/>
          <w:b/>
          <w:spacing w:val="-9"/>
          <w:sz w:val="20"/>
        </w:rPr>
        <w:t xml:space="preserve"> </w:t>
      </w:r>
      <w:r>
        <w:rPr>
          <w:rFonts w:ascii="Arial" w:hAnsi="Arial"/>
          <w:b/>
          <w:spacing w:val="-2"/>
          <w:sz w:val="20"/>
        </w:rPr>
        <w:t>gastos</w:t>
      </w:r>
      <w:r>
        <w:rPr>
          <w:rFonts w:ascii="Arial" w:hAnsi="Arial"/>
          <w:b/>
          <w:sz w:val="20"/>
        </w:rPr>
        <w:tab/>
        <w:t>R$</w:t>
      </w:r>
      <w:r>
        <w:rPr>
          <w:rFonts w:ascii="Arial" w:hAnsi="Arial"/>
          <w:b/>
          <w:spacing w:val="-5"/>
          <w:sz w:val="20"/>
        </w:rPr>
        <w:t xml:space="preserve"> mil</w:t>
      </w:r>
    </w:p>
    <w:p w14:paraId="60A42BC7" w14:textId="77777777" w:rsidR="006857A9" w:rsidRDefault="00606FBE">
      <w:pPr>
        <w:pStyle w:val="Corpodetexto"/>
        <w:tabs>
          <w:tab w:val="right" w:pos="8392"/>
        </w:tabs>
        <w:spacing w:before="67"/>
        <w:ind w:left="252"/>
      </w:pPr>
      <w:r>
        <w:rPr>
          <w:noProof/>
        </w:rPr>
        <mc:AlternateContent>
          <mc:Choice Requires="wps">
            <w:drawing>
              <wp:anchor distT="0" distB="0" distL="0" distR="0" simplePos="0" relativeHeight="15740928" behindDoc="0" locked="0" layoutInCell="1" allowOverlap="1" wp14:anchorId="248C6127" wp14:editId="3877EC03">
                <wp:simplePos x="0" y="0"/>
                <wp:positionH relativeFrom="page">
                  <wp:posOffset>541020</wp:posOffset>
                </wp:positionH>
                <wp:positionV relativeFrom="paragraph">
                  <wp:posOffset>37018</wp:posOffset>
                </wp:positionV>
                <wp:extent cx="5306695" cy="6350"/>
                <wp:effectExtent l="0" t="0" r="0" b="0"/>
                <wp:wrapNone/>
                <wp:docPr id="90" name="Graphic 9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5306695" cy="6350"/>
                        </a:xfrm>
                        <a:custGeom>
                          <a:avLst/>
                          <a:gdLst/>
                          <a:ahLst/>
                          <a:cxnLst/>
                          <a:rect l="l" t="t" r="r" b="b"/>
                          <a:pathLst>
                            <a:path w="5306695" h="6350">
                              <a:moveTo>
                                <a:pt x="5306238" y="0"/>
                              </a:moveTo>
                              <a:lnTo>
                                <a:pt x="4170553" y="0"/>
                              </a:lnTo>
                              <a:lnTo>
                                <a:pt x="4164457" y="0"/>
                              </a:lnTo>
                              <a:lnTo>
                                <a:pt x="0" y="0"/>
                              </a:lnTo>
                              <a:lnTo>
                                <a:pt x="0" y="6083"/>
                              </a:lnTo>
                              <a:lnTo>
                                <a:pt x="4164457" y="6083"/>
                              </a:lnTo>
                              <a:lnTo>
                                <a:pt x="4170553" y="6083"/>
                              </a:lnTo>
                              <a:lnTo>
                                <a:pt x="5306238" y="6083"/>
                              </a:lnTo>
                              <a:lnTo>
                                <a:pt x="5306238"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43BBA7B5" id="Graphic 90" o:spid="_x0000_s1026" style="position:absolute;margin-left:42.6pt;margin-top:2.9pt;width:417.85pt;height:.5pt;z-index:15740928;visibility:visible;mso-wrap-style:square;mso-wrap-distance-left:0;mso-wrap-distance-top:0;mso-wrap-distance-right:0;mso-wrap-distance-bottom:0;mso-position-horizontal:absolute;mso-position-horizontal-relative:page;mso-position-vertical:absolute;mso-position-vertical-relative:text;v-text-anchor:top" coordsize="5306695,63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TB1cRAIAAGsFAAAOAAAAZHJzL2Uyb0RvYy54bWysVN9v2yAQfp+0/wHxvtj5Ybez4lRTq06T&#10;qq5SM+2ZYBxbwz4GJHb++x3YJO76sG6aH+DwfRzfd3ewvukbSY5CmxranM5nMSWi5VDU7T6n37b3&#10;H64pMZa1BZPQipyehKE3m/fv1p3KxAIqkIXQBIO0JutUTitrVRZFhleiYWYGSrToLEE3zOJS76NC&#10;sw6jNzJaxHEadaALpYELY/Dv3eCkGx+/LAW3X8vSCEtkTpGb9aP2486N0WbNsr1mqqr5SIP9A4uG&#10;1S0eeg51xywjB12/CtXUXIOB0s44NBGUZc2F14Bq5vFvap4rpoTXgskx6pwm8//C8sfjs3rSjrpR&#10;D8B/GMxI1CmTnT1uYUZMX+rGYZE46X0WT+csit4Sjj+TZZymHxNKOPrSZeKTHLEs7OUHYz8L8HHY&#10;8cHYoQZFsFgVLN63wdRYSVdD6WtoKcEaakqwhruhhopZt8+RcybpJkSqkYdzNnAUW/Aw6yQ4tosl&#10;dmkQgkwvGNlOsav5VZwkyxfYgAiz8lFX83S1Sq7egMSmnJwcooR5iDZg0vh66bQiweAO8+tD3wC+&#10;aPkjeJqkvwKH2geiXIIRgwZXJS/mXDkUNu0NA7Iu7mspXbGM3u9upSZH5i6y/8ZcTGC+b4dWdU27&#10;g+L0pEmHtzun5ueBaUGJ/NLi9XFPQTB0MHbB0Fbegn8wfJ9oY7f9d6YVUWjm1GKnP0K4nCwLTYz8&#10;HWDAup0tfDpYKGvX4Z7bwGhc4I32+sfXxz0Z07VHXd7IzS8AAAD//wMAUEsDBBQABgAIAAAAIQD4&#10;uGFY3AAAAAYBAAAPAAAAZHJzL2Rvd25yZXYueG1sTI9BS8NAFITvgv9heYI3uzHQmMZsiggieAi0&#10;1YO3l+wziWbfhuy2jf/e50mPwwwz35TbxY3qRHMYPBu4XSWgiFtvB+4MvB6ebnJQISJbHD2TgW8K&#10;sK0uL0osrD/zjk772Ckp4VCggT7GqdA6tD05DCs/EYv34WeHUeTcaTvjWcrdqNMkybTDgWWhx4ke&#10;e2q/9kdnwA+Jb7K72tcvh+Z5V7+942c9GXN9tTzcg4q0xL8w/OILOlTC1Pgj26BGA/k6laSBtRwQ&#10;e5MmG1CNgSwHXZX6P371AwAA//8DAFBLAQItABQABgAIAAAAIQC2gziS/gAAAOEBAAATAAAAAAAA&#10;AAAAAAAAAAAAAABbQ29udGVudF9UeXBlc10ueG1sUEsBAi0AFAAGAAgAAAAhADj9If/WAAAAlAEA&#10;AAsAAAAAAAAAAAAAAAAALwEAAF9yZWxzLy5yZWxzUEsBAi0AFAAGAAgAAAAhACdMHVxEAgAAawUA&#10;AA4AAAAAAAAAAAAAAAAALgIAAGRycy9lMm9Eb2MueG1sUEsBAi0AFAAGAAgAAAAhAPi4YVjcAAAA&#10;BgEAAA8AAAAAAAAAAAAAAAAAngQAAGRycy9kb3ducmV2LnhtbFBLBQYAAAAABAAEAPMAAACnBQAA&#10;AAA=&#10;" path="m5306238,l4170553,r-6096,l,,,6083r4164457,l4170553,6083r1135685,l5306238,xe" fillcolor="black" stroked="f">
                <v:path arrowok="t"/>
                <w10:wrap anchorx="page"/>
              </v:shape>
            </w:pict>
          </mc:Fallback>
        </mc:AlternateContent>
      </w:r>
      <w:r>
        <w:t>Remuneração</w:t>
      </w:r>
      <w:r>
        <w:rPr>
          <w:spacing w:val="-8"/>
        </w:rPr>
        <w:t xml:space="preserve"> </w:t>
      </w:r>
      <w:r>
        <w:t>média</w:t>
      </w:r>
      <w:r>
        <w:rPr>
          <w:spacing w:val="-9"/>
        </w:rPr>
        <w:t xml:space="preserve"> </w:t>
      </w:r>
      <w:r>
        <w:t>mensal</w:t>
      </w:r>
      <w:r>
        <w:rPr>
          <w:spacing w:val="-10"/>
        </w:rPr>
        <w:t xml:space="preserve"> </w:t>
      </w:r>
      <w:r>
        <w:t>dos</w:t>
      </w:r>
      <w:r>
        <w:rPr>
          <w:spacing w:val="-9"/>
        </w:rPr>
        <w:t xml:space="preserve"> </w:t>
      </w:r>
      <w:r>
        <w:t>Conselheiros</w:t>
      </w:r>
      <w:r>
        <w:rPr>
          <w:spacing w:val="-8"/>
        </w:rPr>
        <w:t xml:space="preserve"> </w:t>
      </w:r>
      <w:r>
        <w:t>de</w:t>
      </w:r>
      <w:r>
        <w:rPr>
          <w:spacing w:val="-9"/>
        </w:rPr>
        <w:t xml:space="preserve"> </w:t>
      </w:r>
      <w:r>
        <w:rPr>
          <w:spacing w:val="-2"/>
        </w:rPr>
        <w:t>administração</w:t>
      </w:r>
      <w:r>
        <w:tab/>
      </w:r>
      <w:r>
        <w:rPr>
          <w:spacing w:val="-10"/>
        </w:rPr>
        <w:t>4</w:t>
      </w:r>
    </w:p>
    <w:p w14:paraId="153064C3" w14:textId="77777777" w:rsidR="006857A9" w:rsidRDefault="00606FBE">
      <w:pPr>
        <w:pStyle w:val="Corpodetexto"/>
        <w:tabs>
          <w:tab w:val="right" w:pos="8392"/>
        </w:tabs>
        <w:spacing w:before="59"/>
        <w:ind w:left="252"/>
      </w:pPr>
      <w:r>
        <w:t>Remuneração</w:t>
      </w:r>
      <w:r>
        <w:rPr>
          <w:spacing w:val="-9"/>
        </w:rPr>
        <w:t xml:space="preserve"> </w:t>
      </w:r>
      <w:r>
        <w:t>média</w:t>
      </w:r>
      <w:r>
        <w:rPr>
          <w:spacing w:val="-11"/>
        </w:rPr>
        <w:t xml:space="preserve"> </w:t>
      </w:r>
      <w:r>
        <w:t>mensal</w:t>
      </w:r>
      <w:r>
        <w:rPr>
          <w:spacing w:val="-11"/>
        </w:rPr>
        <w:t xml:space="preserve"> </w:t>
      </w:r>
      <w:r>
        <w:t>dos</w:t>
      </w:r>
      <w:r>
        <w:rPr>
          <w:spacing w:val="-10"/>
        </w:rPr>
        <w:t xml:space="preserve"> </w:t>
      </w:r>
      <w:r>
        <w:t>Conselheiros</w:t>
      </w:r>
      <w:r>
        <w:rPr>
          <w:spacing w:val="-10"/>
        </w:rPr>
        <w:t xml:space="preserve"> </w:t>
      </w:r>
      <w:r>
        <w:rPr>
          <w:spacing w:val="-2"/>
        </w:rPr>
        <w:t>Fiscais</w:t>
      </w:r>
      <w:r>
        <w:tab/>
      </w:r>
      <w:r>
        <w:rPr>
          <w:spacing w:val="-10"/>
        </w:rPr>
        <w:t>4</w:t>
      </w:r>
    </w:p>
    <w:p w14:paraId="7C9653CB" w14:textId="77777777" w:rsidR="006857A9" w:rsidRDefault="00606FBE">
      <w:pPr>
        <w:pStyle w:val="Corpodetexto"/>
        <w:tabs>
          <w:tab w:val="right" w:pos="8389"/>
        </w:tabs>
        <w:spacing w:before="58"/>
        <w:ind w:left="252"/>
      </w:pPr>
      <w:r>
        <w:t>Gasto</w:t>
      </w:r>
      <w:r>
        <w:rPr>
          <w:spacing w:val="-10"/>
        </w:rPr>
        <w:t xml:space="preserve"> </w:t>
      </w:r>
      <w:r>
        <w:t>médio</w:t>
      </w:r>
      <w:r>
        <w:rPr>
          <w:spacing w:val="-6"/>
        </w:rPr>
        <w:t xml:space="preserve"> </w:t>
      </w:r>
      <w:r>
        <w:t>com</w:t>
      </w:r>
      <w:r>
        <w:rPr>
          <w:spacing w:val="-7"/>
        </w:rPr>
        <w:t xml:space="preserve"> </w:t>
      </w:r>
      <w:r>
        <w:t>previdência</w:t>
      </w:r>
      <w:r>
        <w:rPr>
          <w:spacing w:val="-8"/>
        </w:rPr>
        <w:t xml:space="preserve"> </w:t>
      </w:r>
      <w:r>
        <w:rPr>
          <w:spacing w:val="-2"/>
        </w:rPr>
        <w:t>privada</w:t>
      </w:r>
      <w:r>
        <w:tab/>
      </w:r>
      <w:r>
        <w:rPr>
          <w:spacing w:val="-5"/>
        </w:rPr>
        <w:t>500</w:t>
      </w:r>
    </w:p>
    <w:p w14:paraId="2E199379" w14:textId="77777777" w:rsidR="006857A9" w:rsidRDefault="00606FBE">
      <w:pPr>
        <w:pStyle w:val="Corpodetexto"/>
        <w:tabs>
          <w:tab w:val="right" w:pos="8389"/>
        </w:tabs>
        <w:spacing w:before="58"/>
        <w:ind w:left="252"/>
      </w:pPr>
      <w:r>
        <w:t>Gasto</w:t>
      </w:r>
      <w:r>
        <w:rPr>
          <w:spacing w:val="-8"/>
        </w:rPr>
        <w:t xml:space="preserve"> </w:t>
      </w:r>
      <w:r>
        <w:t>médio</w:t>
      </w:r>
      <w:r>
        <w:rPr>
          <w:spacing w:val="-6"/>
        </w:rPr>
        <w:t xml:space="preserve"> </w:t>
      </w:r>
      <w:r>
        <w:t>com</w:t>
      </w:r>
      <w:r>
        <w:rPr>
          <w:spacing w:val="-5"/>
        </w:rPr>
        <w:t xml:space="preserve"> </w:t>
      </w:r>
      <w:r>
        <w:t>benefícios</w:t>
      </w:r>
      <w:r>
        <w:rPr>
          <w:spacing w:val="-6"/>
        </w:rPr>
        <w:t xml:space="preserve"> </w:t>
      </w:r>
      <w:r>
        <w:t>a</w:t>
      </w:r>
      <w:r>
        <w:rPr>
          <w:spacing w:val="-8"/>
        </w:rPr>
        <w:t xml:space="preserve"> </w:t>
      </w:r>
      <w:r>
        <w:rPr>
          <w:spacing w:val="-2"/>
        </w:rPr>
        <w:t>empregados</w:t>
      </w:r>
      <w:r>
        <w:tab/>
      </w:r>
      <w:r>
        <w:rPr>
          <w:spacing w:val="-5"/>
        </w:rPr>
        <w:t>905</w:t>
      </w:r>
    </w:p>
    <w:p w14:paraId="263B6532" w14:textId="77777777" w:rsidR="006857A9" w:rsidRDefault="006857A9">
      <w:pPr>
        <w:pStyle w:val="Corpodetexto"/>
      </w:pPr>
    </w:p>
    <w:p w14:paraId="4FA5F9A4" w14:textId="77777777" w:rsidR="006857A9" w:rsidRDefault="006857A9">
      <w:pPr>
        <w:pStyle w:val="Corpodetexto"/>
      </w:pPr>
    </w:p>
    <w:p w14:paraId="2D66F78C" w14:textId="77777777" w:rsidR="006857A9" w:rsidRDefault="006857A9">
      <w:pPr>
        <w:pStyle w:val="Corpodetexto"/>
        <w:spacing w:before="66"/>
      </w:pPr>
    </w:p>
    <w:tbl>
      <w:tblPr>
        <w:tblStyle w:val="TableNormal"/>
        <w:tblW w:w="0" w:type="auto"/>
        <w:tblInd w:w="101" w:type="dxa"/>
        <w:tblLayout w:type="fixed"/>
        <w:tblLook w:val="01E0" w:firstRow="1" w:lastRow="1" w:firstColumn="1" w:lastColumn="1" w:noHBand="0" w:noVBand="0"/>
      </w:tblPr>
      <w:tblGrid>
        <w:gridCol w:w="6699"/>
        <w:gridCol w:w="1603"/>
        <w:gridCol w:w="153"/>
        <w:gridCol w:w="1660"/>
      </w:tblGrid>
      <w:tr w:rsidR="006857A9" w14:paraId="5E5498DE" w14:textId="77777777">
        <w:trPr>
          <w:trHeight w:val="340"/>
        </w:trPr>
        <w:tc>
          <w:tcPr>
            <w:tcW w:w="6699" w:type="dxa"/>
          </w:tcPr>
          <w:p w14:paraId="62339012" w14:textId="77777777" w:rsidR="006857A9" w:rsidRDefault="00606FBE">
            <w:pPr>
              <w:pStyle w:val="TableParagraph"/>
              <w:spacing w:line="223" w:lineRule="exact"/>
              <w:ind w:left="50"/>
              <w:rPr>
                <w:rFonts w:ascii="Arial" w:hAnsi="Arial"/>
                <w:b/>
                <w:sz w:val="20"/>
              </w:rPr>
            </w:pPr>
            <w:r>
              <w:rPr>
                <w:rFonts w:ascii="Arial" w:hAnsi="Arial"/>
                <w:b/>
                <w:sz w:val="20"/>
              </w:rPr>
              <w:t>22.</w:t>
            </w:r>
            <w:r>
              <w:rPr>
                <w:rFonts w:ascii="Arial" w:hAnsi="Arial"/>
                <w:b/>
                <w:spacing w:val="54"/>
                <w:w w:val="150"/>
                <w:sz w:val="20"/>
              </w:rPr>
              <w:t xml:space="preserve"> </w:t>
            </w:r>
            <w:r>
              <w:rPr>
                <w:rFonts w:ascii="Arial" w:hAnsi="Arial"/>
                <w:b/>
                <w:sz w:val="20"/>
              </w:rPr>
              <w:t>CUSTOS</w:t>
            </w:r>
            <w:r>
              <w:rPr>
                <w:rFonts w:ascii="Arial" w:hAnsi="Arial"/>
                <w:b/>
                <w:spacing w:val="-4"/>
                <w:sz w:val="20"/>
              </w:rPr>
              <w:t xml:space="preserve"> </w:t>
            </w:r>
            <w:r>
              <w:rPr>
                <w:rFonts w:ascii="Arial" w:hAnsi="Arial"/>
                <w:b/>
                <w:sz w:val="20"/>
              </w:rPr>
              <w:t>E</w:t>
            </w:r>
            <w:r>
              <w:rPr>
                <w:rFonts w:ascii="Arial" w:hAnsi="Arial"/>
                <w:b/>
                <w:spacing w:val="-5"/>
                <w:sz w:val="20"/>
              </w:rPr>
              <w:t xml:space="preserve"> </w:t>
            </w:r>
            <w:r>
              <w:rPr>
                <w:rFonts w:ascii="Arial" w:hAnsi="Arial"/>
                <w:b/>
                <w:sz w:val="20"/>
              </w:rPr>
              <w:t>DESPESAS</w:t>
            </w:r>
            <w:r>
              <w:rPr>
                <w:rFonts w:ascii="Arial" w:hAnsi="Arial"/>
                <w:b/>
                <w:spacing w:val="-4"/>
                <w:sz w:val="20"/>
              </w:rPr>
              <w:t xml:space="preserve"> </w:t>
            </w:r>
            <w:r>
              <w:rPr>
                <w:rFonts w:ascii="Arial" w:hAnsi="Arial"/>
                <w:b/>
                <w:sz w:val="20"/>
              </w:rPr>
              <w:t>POR</w:t>
            </w:r>
            <w:r>
              <w:rPr>
                <w:rFonts w:ascii="Arial" w:hAnsi="Arial"/>
                <w:b/>
                <w:spacing w:val="-6"/>
                <w:sz w:val="20"/>
              </w:rPr>
              <w:t xml:space="preserve"> </w:t>
            </w:r>
            <w:r>
              <w:rPr>
                <w:rFonts w:ascii="Arial" w:hAnsi="Arial"/>
                <w:b/>
                <w:sz w:val="20"/>
              </w:rPr>
              <w:t>NATUREZA</w:t>
            </w:r>
            <w:r>
              <w:rPr>
                <w:rFonts w:ascii="Arial" w:hAnsi="Arial"/>
                <w:b/>
                <w:spacing w:val="-3"/>
                <w:sz w:val="20"/>
              </w:rPr>
              <w:t xml:space="preserve"> </w:t>
            </w:r>
            <w:r>
              <w:rPr>
                <w:rFonts w:ascii="Arial" w:hAnsi="Arial"/>
                <w:b/>
                <w:sz w:val="20"/>
              </w:rPr>
              <w:t>E</w:t>
            </w:r>
            <w:r>
              <w:rPr>
                <w:rFonts w:ascii="Arial" w:hAnsi="Arial"/>
                <w:b/>
                <w:spacing w:val="-6"/>
                <w:sz w:val="20"/>
              </w:rPr>
              <w:t xml:space="preserve"> </w:t>
            </w:r>
            <w:r>
              <w:rPr>
                <w:rFonts w:ascii="Arial" w:hAnsi="Arial"/>
                <w:b/>
                <w:spacing w:val="-2"/>
                <w:sz w:val="20"/>
              </w:rPr>
              <w:t>FUNÇÃO</w:t>
            </w:r>
          </w:p>
        </w:tc>
        <w:tc>
          <w:tcPr>
            <w:tcW w:w="3416" w:type="dxa"/>
            <w:gridSpan w:val="3"/>
          </w:tcPr>
          <w:p w14:paraId="6F2AF70D" w14:textId="77777777" w:rsidR="006857A9" w:rsidRDefault="006857A9">
            <w:pPr>
              <w:pStyle w:val="TableParagraph"/>
              <w:rPr>
                <w:rFonts w:ascii="Times New Roman"/>
                <w:sz w:val="18"/>
              </w:rPr>
            </w:pPr>
          </w:p>
        </w:tc>
      </w:tr>
      <w:tr w:rsidR="006857A9" w14:paraId="3720173A" w14:textId="77777777">
        <w:trPr>
          <w:trHeight w:val="370"/>
        </w:trPr>
        <w:tc>
          <w:tcPr>
            <w:tcW w:w="6699" w:type="dxa"/>
          </w:tcPr>
          <w:p w14:paraId="6E797342" w14:textId="77777777" w:rsidR="006857A9" w:rsidRDefault="006857A9">
            <w:pPr>
              <w:pStyle w:val="TableParagraph"/>
              <w:rPr>
                <w:rFonts w:ascii="Times New Roman"/>
                <w:sz w:val="18"/>
              </w:rPr>
            </w:pPr>
          </w:p>
        </w:tc>
        <w:tc>
          <w:tcPr>
            <w:tcW w:w="1603" w:type="dxa"/>
            <w:tcBorders>
              <w:bottom w:val="single" w:sz="4" w:space="0" w:color="000000"/>
            </w:tcBorders>
          </w:tcPr>
          <w:p w14:paraId="4447996C" w14:textId="77777777" w:rsidR="006857A9" w:rsidRDefault="00606FBE">
            <w:pPr>
              <w:pStyle w:val="TableParagraph"/>
              <w:spacing w:before="110"/>
              <w:ind w:right="70"/>
              <w:jc w:val="right"/>
              <w:rPr>
                <w:rFonts w:ascii="Arial"/>
                <w:b/>
                <w:sz w:val="20"/>
              </w:rPr>
            </w:pPr>
            <w:r>
              <w:rPr>
                <w:rFonts w:ascii="Arial"/>
                <w:b/>
                <w:spacing w:val="-2"/>
                <w:sz w:val="20"/>
              </w:rPr>
              <w:t>30/06/2026</w:t>
            </w:r>
          </w:p>
        </w:tc>
        <w:tc>
          <w:tcPr>
            <w:tcW w:w="153" w:type="dxa"/>
          </w:tcPr>
          <w:p w14:paraId="09D59430" w14:textId="77777777" w:rsidR="006857A9" w:rsidRDefault="006857A9">
            <w:pPr>
              <w:pStyle w:val="TableParagraph"/>
              <w:rPr>
                <w:rFonts w:ascii="Times New Roman"/>
                <w:sz w:val="18"/>
              </w:rPr>
            </w:pPr>
          </w:p>
        </w:tc>
        <w:tc>
          <w:tcPr>
            <w:tcW w:w="1660" w:type="dxa"/>
            <w:tcBorders>
              <w:bottom w:val="single" w:sz="4" w:space="0" w:color="000000"/>
            </w:tcBorders>
          </w:tcPr>
          <w:p w14:paraId="61A2A1A5" w14:textId="77777777" w:rsidR="006857A9" w:rsidRDefault="00606FBE">
            <w:pPr>
              <w:pStyle w:val="TableParagraph"/>
              <w:spacing w:before="110"/>
              <w:ind w:right="67"/>
              <w:jc w:val="right"/>
              <w:rPr>
                <w:rFonts w:ascii="Arial"/>
                <w:b/>
                <w:sz w:val="20"/>
              </w:rPr>
            </w:pPr>
            <w:r>
              <w:rPr>
                <w:rFonts w:ascii="Arial"/>
                <w:b/>
                <w:spacing w:val="-2"/>
                <w:sz w:val="20"/>
              </w:rPr>
              <w:t>30/06/2025</w:t>
            </w:r>
          </w:p>
        </w:tc>
      </w:tr>
      <w:tr w:rsidR="006857A9" w14:paraId="641E24B0" w14:textId="77777777">
        <w:trPr>
          <w:trHeight w:val="488"/>
        </w:trPr>
        <w:tc>
          <w:tcPr>
            <w:tcW w:w="6699" w:type="dxa"/>
          </w:tcPr>
          <w:p w14:paraId="6527CF34" w14:textId="77777777" w:rsidR="006857A9" w:rsidRDefault="00606FBE">
            <w:pPr>
              <w:pStyle w:val="TableParagraph"/>
              <w:spacing w:line="229" w:lineRule="exact"/>
              <w:ind w:left="119"/>
              <w:rPr>
                <w:rFonts w:ascii="Arial" w:hAnsi="Arial"/>
                <w:b/>
                <w:sz w:val="20"/>
              </w:rPr>
            </w:pPr>
            <w:r>
              <w:rPr>
                <w:rFonts w:ascii="Arial" w:hAnsi="Arial"/>
                <w:b/>
                <w:sz w:val="20"/>
              </w:rPr>
              <w:t>Custos</w:t>
            </w:r>
            <w:r>
              <w:rPr>
                <w:rFonts w:ascii="Arial" w:hAnsi="Arial"/>
                <w:b/>
                <w:spacing w:val="-7"/>
                <w:sz w:val="20"/>
              </w:rPr>
              <w:t xml:space="preserve"> </w:t>
            </w:r>
            <w:r>
              <w:rPr>
                <w:rFonts w:ascii="Arial" w:hAnsi="Arial"/>
                <w:b/>
                <w:sz w:val="20"/>
              </w:rPr>
              <w:t>e</w:t>
            </w:r>
            <w:r>
              <w:rPr>
                <w:rFonts w:ascii="Arial" w:hAnsi="Arial"/>
                <w:b/>
                <w:spacing w:val="-7"/>
                <w:sz w:val="20"/>
              </w:rPr>
              <w:t xml:space="preserve"> </w:t>
            </w:r>
            <w:r>
              <w:rPr>
                <w:rFonts w:ascii="Arial" w:hAnsi="Arial"/>
                <w:b/>
                <w:sz w:val="20"/>
              </w:rPr>
              <w:t>despesas</w:t>
            </w:r>
            <w:r>
              <w:rPr>
                <w:rFonts w:ascii="Arial" w:hAnsi="Arial"/>
                <w:b/>
                <w:spacing w:val="-6"/>
                <w:sz w:val="20"/>
              </w:rPr>
              <w:t xml:space="preserve"> </w:t>
            </w:r>
            <w:r>
              <w:rPr>
                <w:rFonts w:ascii="Arial" w:hAnsi="Arial"/>
                <w:b/>
                <w:sz w:val="20"/>
              </w:rPr>
              <w:t>por</w:t>
            </w:r>
            <w:r>
              <w:rPr>
                <w:rFonts w:ascii="Arial" w:hAnsi="Arial"/>
                <w:b/>
                <w:spacing w:val="-5"/>
                <w:sz w:val="20"/>
              </w:rPr>
              <w:t xml:space="preserve"> </w:t>
            </w:r>
            <w:r>
              <w:rPr>
                <w:rFonts w:ascii="Arial" w:hAnsi="Arial"/>
                <w:b/>
                <w:spacing w:val="-2"/>
                <w:sz w:val="20"/>
              </w:rPr>
              <w:t>função</w:t>
            </w:r>
          </w:p>
          <w:p w14:paraId="4344F481" w14:textId="77777777" w:rsidR="006857A9" w:rsidRDefault="00606FBE">
            <w:pPr>
              <w:pStyle w:val="TableParagraph"/>
              <w:spacing w:before="17" w:line="222" w:lineRule="exact"/>
              <w:ind w:left="119"/>
              <w:rPr>
                <w:sz w:val="20"/>
              </w:rPr>
            </w:pPr>
            <w:r>
              <w:rPr>
                <w:sz w:val="20"/>
              </w:rPr>
              <w:t>Custos</w:t>
            </w:r>
            <w:r>
              <w:rPr>
                <w:spacing w:val="-7"/>
                <w:sz w:val="20"/>
              </w:rPr>
              <w:t xml:space="preserve"> </w:t>
            </w:r>
            <w:r>
              <w:rPr>
                <w:sz w:val="20"/>
              </w:rPr>
              <w:t>dos</w:t>
            </w:r>
            <w:r>
              <w:rPr>
                <w:spacing w:val="-6"/>
                <w:sz w:val="20"/>
              </w:rPr>
              <w:t xml:space="preserve"> </w:t>
            </w:r>
            <w:r>
              <w:rPr>
                <w:sz w:val="20"/>
              </w:rPr>
              <w:t>serviços</w:t>
            </w:r>
            <w:r>
              <w:rPr>
                <w:spacing w:val="-6"/>
                <w:sz w:val="20"/>
              </w:rPr>
              <w:t xml:space="preserve"> </w:t>
            </w:r>
            <w:r>
              <w:rPr>
                <w:spacing w:val="-2"/>
                <w:sz w:val="20"/>
              </w:rPr>
              <w:t>prestados</w:t>
            </w:r>
          </w:p>
        </w:tc>
        <w:tc>
          <w:tcPr>
            <w:tcW w:w="1603" w:type="dxa"/>
            <w:tcBorders>
              <w:top w:val="single" w:sz="4" w:space="0" w:color="000000"/>
            </w:tcBorders>
          </w:tcPr>
          <w:p w14:paraId="4764C0F2" w14:textId="77777777" w:rsidR="006857A9" w:rsidRDefault="006857A9">
            <w:pPr>
              <w:pStyle w:val="TableParagraph"/>
              <w:spacing w:before="16"/>
              <w:rPr>
                <w:sz w:val="20"/>
              </w:rPr>
            </w:pPr>
          </w:p>
          <w:p w14:paraId="7F4AD3B6" w14:textId="77777777" w:rsidR="006857A9" w:rsidRDefault="00606FBE">
            <w:pPr>
              <w:pStyle w:val="TableParagraph"/>
              <w:spacing w:line="222" w:lineRule="exact"/>
              <w:ind w:right="72"/>
              <w:jc w:val="right"/>
              <w:rPr>
                <w:sz w:val="20"/>
              </w:rPr>
            </w:pPr>
            <w:r>
              <w:rPr>
                <w:spacing w:val="-2"/>
                <w:sz w:val="20"/>
              </w:rPr>
              <w:t>(61.796)</w:t>
            </w:r>
          </w:p>
        </w:tc>
        <w:tc>
          <w:tcPr>
            <w:tcW w:w="153" w:type="dxa"/>
          </w:tcPr>
          <w:p w14:paraId="74A8D81D" w14:textId="77777777" w:rsidR="006857A9" w:rsidRDefault="006857A9">
            <w:pPr>
              <w:pStyle w:val="TableParagraph"/>
              <w:rPr>
                <w:rFonts w:ascii="Times New Roman"/>
                <w:sz w:val="18"/>
              </w:rPr>
            </w:pPr>
          </w:p>
        </w:tc>
        <w:tc>
          <w:tcPr>
            <w:tcW w:w="1660" w:type="dxa"/>
            <w:tcBorders>
              <w:top w:val="single" w:sz="4" w:space="0" w:color="000000"/>
            </w:tcBorders>
          </w:tcPr>
          <w:p w14:paraId="0C77B910" w14:textId="77777777" w:rsidR="006857A9" w:rsidRDefault="006857A9">
            <w:pPr>
              <w:pStyle w:val="TableParagraph"/>
              <w:spacing w:before="16"/>
              <w:rPr>
                <w:sz w:val="20"/>
              </w:rPr>
            </w:pPr>
          </w:p>
          <w:p w14:paraId="68035D46" w14:textId="77777777" w:rsidR="006857A9" w:rsidRDefault="00606FBE">
            <w:pPr>
              <w:pStyle w:val="TableParagraph"/>
              <w:spacing w:line="222" w:lineRule="exact"/>
              <w:ind w:right="70"/>
              <w:jc w:val="right"/>
              <w:rPr>
                <w:sz w:val="20"/>
              </w:rPr>
            </w:pPr>
            <w:r>
              <w:rPr>
                <w:spacing w:val="-2"/>
                <w:sz w:val="20"/>
              </w:rPr>
              <w:t>(55.655)</w:t>
            </w:r>
          </w:p>
        </w:tc>
      </w:tr>
      <w:tr w:rsidR="006857A9" w14:paraId="5069EC83" w14:textId="77777777">
        <w:trPr>
          <w:trHeight w:val="252"/>
        </w:trPr>
        <w:tc>
          <w:tcPr>
            <w:tcW w:w="6699" w:type="dxa"/>
          </w:tcPr>
          <w:p w14:paraId="7372611B" w14:textId="77777777" w:rsidR="006857A9" w:rsidRDefault="00606FBE">
            <w:pPr>
              <w:pStyle w:val="TableParagraph"/>
              <w:spacing w:before="5" w:line="227" w:lineRule="exact"/>
              <w:ind w:left="119"/>
              <w:rPr>
                <w:sz w:val="20"/>
              </w:rPr>
            </w:pPr>
            <w:r>
              <w:rPr>
                <w:sz w:val="20"/>
              </w:rPr>
              <w:t>Despesas</w:t>
            </w:r>
            <w:r>
              <w:rPr>
                <w:spacing w:val="-10"/>
                <w:sz w:val="20"/>
              </w:rPr>
              <w:t xml:space="preserve"> </w:t>
            </w:r>
            <w:r>
              <w:rPr>
                <w:spacing w:val="-2"/>
                <w:sz w:val="20"/>
              </w:rPr>
              <w:t>operacionais</w:t>
            </w:r>
          </w:p>
        </w:tc>
        <w:tc>
          <w:tcPr>
            <w:tcW w:w="1603" w:type="dxa"/>
            <w:tcBorders>
              <w:bottom w:val="single" w:sz="4" w:space="0" w:color="000000"/>
            </w:tcBorders>
          </w:tcPr>
          <w:p w14:paraId="06043B9A" w14:textId="77777777" w:rsidR="006857A9" w:rsidRDefault="00606FBE">
            <w:pPr>
              <w:pStyle w:val="TableParagraph"/>
              <w:spacing w:before="5" w:line="227" w:lineRule="exact"/>
              <w:ind w:right="72"/>
              <w:jc w:val="right"/>
              <w:rPr>
                <w:sz w:val="20"/>
              </w:rPr>
            </w:pPr>
            <w:r>
              <w:rPr>
                <w:spacing w:val="-2"/>
                <w:sz w:val="20"/>
              </w:rPr>
              <w:t>(35.548)</w:t>
            </w:r>
          </w:p>
        </w:tc>
        <w:tc>
          <w:tcPr>
            <w:tcW w:w="153" w:type="dxa"/>
          </w:tcPr>
          <w:p w14:paraId="6B6F40E9" w14:textId="77777777" w:rsidR="006857A9" w:rsidRDefault="006857A9">
            <w:pPr>
              <w:pStyle w:val="TableParagraph"/>
              <w:rPr>
                <w:rFonts w:ascii="Times New Roman"/>
                <w:sz w:val="18"/>
              </w:rPr>
            </w:pPr>
          </w:p>
        </w:tc>
        <w:tc>
          <w:tcPr>
            <w:tcW w:w="1660" w:type="dxa"/>
            <w:tcBorders>
              <w:bottom w:val="single" w:sz="4" w:space="0" w:color="000000"/>
            </w:tcBorders>
          </w:tcPr>
          <w:p w14:paraId="261A0CCD" w14:textId="77777777" w:rsidR="006857A9" w:rsidRDefault="00606FBE">
            <w:pPr>
              <w:pStyle w:val="TableParagraph"/>
              <w:spacing w:before="5" w:line="227" w:lineRule="exact"/>
              <w:ind w:right="70"/>
              <w:jc w:val="right"/>
              <w:rPr>
                <w:sz w:val="20"/>
              </w:rPr>
            </w:pPr>
            <w:r>
              <w:rPr>
                <w:spacing w:val="-2"/>
                <w:sz w:val="20"/>
              </w:rPr>
              <w:t>(31.002)</w:t>
            </w:r>
          </w:p>
        </w:tc>
      </w:tr>
      <w:tr w:rsidR="006857A9" w14:paraId="1B3A0F51" w14:textId="77777777">
        <w:trPr>
          <w:trHeight w:val="246"/>
        </w:trPr>
        <w:tc>
          <w:tcPr>
            <w:tcW w:w="6699" w:type="dxa"/>
          </w:tcPr>
          <w:p w14:paraId="0AA347D7" w14:textId="77777777" w:rsidR="006857A9" w:rsidRDefault="006857A9">
            <w:pPr>
              <w:pStyle w:val="TableParagraph"/>
              <w:rPr>
                <w:rFonts w:ascii="Times New Roman"/>
                <w:sz w:val="16"/>
              </w:rPr>
            </w:pPr>
          </w:p>
        </w:tc>
        <w:tc>
          <w:tcPr>
            <w:tcW w:w="1603" w:type="dxa"/>
            <w:tcBorders>
              <w:top w:val="single" w:sz="4" w:space="0" w:color="000000"/>
              <w:bottom w:val="single" w:sz="4" w:space="0" w:color="000000"/>
            </w:tcBorders>
          </w:tcPr>
          <w:p w14:paraId="3507CC50" w14:textId="77777777" w:rsidR="006857A9" w:rsidRDefault="00606FBE">
            <w:pPr>
              <w:pStyle w:val="TableParagraph"/>
              <w:spacing w:line="227" w:lineRule="exact"/>
              <w:ind w:right="72"/>
              <w:jc w:val="right"/>
              <w:rPr>
                <w:rFonts w:ascii="Arial"/>
                <w:b/>
                <w:sz w:val="20"/>
              </w:rPr>
            </w:pPr>
            <w:r>
              <w:rPr>
                <w:rFonts w:ascii="Arial"/>
                <w:b/>
                <w:spacing w:val="-2"/>
                <w:sz w:val="20"/>
              </w:rPr>
              <w:t>(97.344)</w:t>
            </w:r>
          </w:p>
        </w:tc>
        <w:tc>
          <w:tcPr>
            <w:tcW w:w="153" w:type="dxa"/>
          </w:tcPr>
          <w:p w14:paraId="0735DE4D" w14:textId="77777777" w:rsidR="006857A9" w:rsidRDefault="006857A9">
            <w:pPr>
              <w:pStyle w:val="TableParagraph"/>
              <w:rPr>
                <w:rFonts w:ascii="Times New Roman"/>
                <w:sz w:val="16"/>
              </w:rPr>
            </w:pPr>
          </w:p>
        </w:tc>
        <w:tc>
          <w:tcPr>
            <w:tcW w:w="1660" w:type="dxa"/>
            <w:tcBorders>
              <w:top w:val="single" w:sz="4" w:space="0" w:color="000000"/>
              <w:bottom w:val="single" w:sz="4" w:space="0" w:color="000000"/>
            </w:tcBorders>
          </w:tcPr>
          <w:p w14:paraId="389DDD28" w14:textId="77777777" w:rsidR="006857A9" w:rsidRDefault="00606FBE">
            <w:pPr>
              <w:pStyle w:val="TableParagraph"/>
              <w:spacing w:line="227" w:lineRule="exact"/>
              <w:ind w:right="70"/>
              <w:jc w:val="right"/>
              <w:rPr>
                <w:rFonts w:ascii="Arial"/>
                <w:b/>
                <w:sz w:val="20"/>
              </w:rPr>
            </w:pPr>
            <w:r>
              <w:rPr>
                <w:rFonts w:ascii="Arial"/>
                <w:b/>
                <w:spacing w:val="-2"/>
                <w:sz w:val="20"/>
              </w:rPr>
              <w:t>(86.657)</w:t>
            </w:r>
          </w:p>
        </w:tc>
      </w:tr>
      <w:tr w:rsidR="006857A9" w14:paraId="67FBA180" w14:textId="77777777">
        <w:trPr>
          <w:trHeight w:val="241"/>
        </w:trPr>
        <w:tc>
          <w:tcPr>
            <w:tcW w:w="6699" w:type="dxa"/>
          </w:tcPr>
          <w:p w14:paraId="1D6A4A5B" w14:textId="77777777" w:rsidR="006857A9" w:rsidRDefault="00606FBE">
            <w:pPr>
              <w:pStyle w:val="TableParagraph"/>
              <w:spacing w:line="222" w:lineRule="exact"/>
              <w:ind w:left="119"/>
              <w:rPr>
                <w:rFonts w:ascii="Arial"/>
                <w:b/>
                <w:sz w:val="20"/>
              </w:rPr>
            </w:pPr>
            <w:r>
              <w:rPr>
                <w:rFonts w:ascii="Arial"/>
                <w:b/>
                <w:sz w:val="20"/>
              </w:rPr>
              <w:t>Custos</w:t>
            </w:r>
            <w:r>
              <w:rPr>
                <w:rFonts w:ascii="Arial"/>
                <w:b/>
                <w:spacing w:val="-7"/>
                <w:sz w:val="20"/>
              </w:rPr>
              <w:t xml:space="preserve"> </w:t>
            </w:r>
            <w:r>
              <w:rPr>
                <w:rFonts w:ascii="Arial"/>
                <w:b/>
                <w:sz w:val="20"/>
              </w:rPr>
              <w:t>e</w:t>
            </w:r>
            <w:r>
              <w:rPr>
                <w:rFonts w:ascii="Arial"/>
                <w:b/>
                <w:spacing w:val="-7"/>
                <w:sz w:val="20"/>
              </w:rPr>
              <w:t xml:space="preserve"> </w:t>
            </w:r>
            <w:r>
              <w:rPr>
                <w:rFonts w:ascii="Arial"/>
                <w:b/>
                <w:sz w:val="20"/>
              </w:rPr>
              <w:t>despesas</w:t>
            </w:r>
            <w:r>
              <w:rPr>
                <w:rFonts w:ascii="Arial"/>
                <w:b/>
                <w:spacing w:val="-6"/>
                <w:sz w:val="20"/>
              </w:rPr>
              <w:t xml:space="preserve"> </w:t>
            </w:r>
            <w:r>
              <w:rPr>
                <w:rFonts w:ascii="Arial"/>
                <w:b/>
                <w:sz w:val="20"/>
              </w:rPr>
              <w:t>por</w:t>
            </w:r>
            <w:r>
              <w:rPr>
                <w:rFonts w:ascii="Arial"/>
                <w:b/>
                <w:spacing w:val="-5"/>
                <w:sz w:val="20"/>
              </w:rPr>
              <w:t xml:space="preserve"> </w:t>
            </w:r>
            <w:r>
              <w:rPr>
                <w:rFonts w:ascii="Arial"/>
                <w:b/>
                <w:spacing w:val="-2"/>
                <w:sz w:val="20"/>
              </w:rPr>
              <w:t>natureza</w:t>
            </w:r>
          </w:p>
        </w:tc>
        <w:tc>
          <w:tcPr>
            <w:tcW w:w="1603" w:type="dxa"/>
            <w:tcBorders>
              <w:top w:val="single" w:sz="4" w:space="0" w:color="000000"/>
            </w:tcBorders>
          </w:tcPr>
          <w:p w14:paraId="11B333D1" w14:textId="77777777" w:rsidR="006857A9" w:rsidRDefault="006857A9">
            <w:pPr>
              <w:pStyle w:val="TableParagraph"/>
              <w:rPr>
                <w:rFonts w:ascii="Times New Roman"/>
                <w:sz w:val="16"/>
              </w:rPr>
            </w:pPr>
          </w:p>
        </w:tc>
        <w:tc>
          <w:tcPr>
            <w:tcW w:w="153" w:type="dxa"/>
          </w:tcPr>
          <w:p w14:paraId="22D79997" w14:textId="77777777" w:rsidR="006857A9" w:rsidRDefault="006857A9">
            <w:pPr>
              <w:pStyle w:val="TableParagraph"/>
              <w:rPr>
                <w:rFonts w:ascii="Times New Roman"/>
                <w:sz w:val="16"/>
              </w:rPr>
            </w:pPr>
          </w:p>
        </w:tc>
        <w:tc>
          <w:tcPr>
            <w:tcW w:w="1660" w:type="dxa"/>
            <w:tcBorders>
              <w:top w:val="single" w:sz="4" w:space="0" w:color="000000"/>
            </w:tcBorders>
          </w:tcPr>
          <w:p w14:paraId="442C0654" w14:textId="77777777" w:rsidR="006857A9" w:rsidRDefault="006857A9">
            <w:pPr>
              <w:pStyle w:val="TableParagraph"/>
              <w:rPr>
                <w:rFonts w:ascii="Times New Roman"/>
                <w:sz w:val="16"/>
              </w:rPr>
            </w:pPr>
          </w:p>
        </w:tc>
      </w:tr>
      <w:tr w:rsidR="006857A9" w14:paraId="07395D53" w14:textId="77777777">
        <w:trPr>
          <w:trHeight w:val="247"/>
        </w:trPr>
        <w:tc>
          <w:tcPr>
            <w:tcW w:w="6699" w:type="dxa"/>
          </w:tcPr>
          <w:p w14:paraId="3B6F954D" w14:textId="77777777" w:rsidR="006857A9" w:rsidRDefault="00606FBE">
            <w:pPr>
              <w:pStyle w:val="TableParagraph"/>
              <w:spacing w:before="5" w:line="222" w:lineRule="exact"/>
              <w:ind w:left="119"/>
              <w:rPr>
                <w:sz w:val="20"/>
              </w:rPr>
            </w:pPr>
            <w:r>
              <w:rPr>
                <w:sz w:val="20"/>
              </w:rPr>
              <w:t>Pessoal</w:t>
            </w:r>
            <w:r>
              <w:rPr>
                <w:spacing w:val="-10"/>
                <w:sz w:val="20"/>
              </w:rPr>
              <w:t xml:space="preserve"> </w:t>
            </w:r>
            <w:r>
              <w:rPr>
                <w:spacing w:val="-5"/>
                <w:sz w:val="20"/>
              </w:rPr>
              <w:t>(i)</w:t>
            </w:r>
          </w:p>
        </w:tc>
        <w:tc>
          <w:tcPr>
            <w:tcW w:w="1603" w:type="dxa"/>
          </w:tcPr>
          <w:p w14:paraId="42BF70BB" w14:textId="77777777" w:rsidR="006857A9" w:rsidRDefault="00606FBE">
            <w:pPr>
              <w:pStyle w:val="TableParagraph"/>
              <w:spacing w:before="5" w:line="222" w:lineRule="exact"/>
              <w:ind w:right="72"/>
              <w:jc w:val="right"/>
              <w:rPr>
                <w:sz w:val="20"/>
              </w:rPr>
            </w:pPr>
            <w:r>
              <w:rPr>
                <w:spacing w:val="-2"/>
                <w:sz w:val="20"/>
              </w:rPr>
              <w:t>(77.786)</w:t>
            </w:r>
          </w:p>
        </w:tc>
        <w:tc>
          <w:tcPr>
            <w:tcW w:w="153" w:type="dxa"/>
          </w:tcPr>
          <w:p w14:paraId="455493E5" w14:textId="77777777" w:rsidR="006857A9" w:rsidRDefault="006857A9">
            <w:pPr>
              <w:pStyle w:val="TableParagraph"/>
              <w:rPr>
                <w:rFonts w:ascii="Times New Roman"/>
                <w:sz w:val="18"/>
              </w:rPr>
            </w:pPr>
          </w:p>
        </w:tc>
        <w:tc>
          <w:tcPr>
            <w:tcW w:w="1660" w:type="dxa"/>
          </w:tcPr>
          <w:p w14:paraId="58BA897D" w14:textId="77777777" w:rsidR="006857A9" w:rsidRDefault="00606FBE">
            <w:pPr>
              <w:pStyle w:val="TableParagraph"/>
              <w:spacing w:before="5" w:line="222" w:lineRule="exact"/>
              <w:ind w:right="70"/>
              <w:jc w:val="right"/>
              <w:rPr>
                <w:sz w:val="20"/>
              </w:rPr>
            </w:pPr>
            <w:r>
              <w:rPr>
                <w:spacing w:val="-2"/>
                <w:sz w:val="20"/>
              </w:rPr>
              <w:t>(71.788)</w:t>
            </w:r>
          </w:p>
        </w:tc>
      </w:tr>
      <w:tr w:rsidR="006857A9" w14:paraId="5B9C396B" w14:textId="77777777">
        <w:trPr>
          <w:trHeight w:val="247"/>
        </w:trPr>
        <w:tc>
          <w:tcPr>
            <w:tcW w:w="6699" w:type="dxa"/>
          </w:tcPr>
          <w:p w14:paraId="3EBDF59F" w14:textId="77777777" w:rsidR="006857A9" w:rsidRDefault="00606FBE">
            <w:pPr>
              <w:pStyle w:val="TableParagraph"/>
              <w:spacing w:before="5" w:line="222" w:lineRule="exact"/>
              <w:ind w:left="119"/>
              <w:rPr>
                <w:sz w:val="20"/>
              </w:rPr>
            </w:pPr>
            <w:r>
              <w:rPr>
                <w:spacing w:val="-2"/>
                <w:sz w:val="20"/>
              </w:rPr>
              <w:t>Materiais</w:t>
            </w:r>
          </w:p>
        </w:tc>
        <w:tc>
          <w:tcPr>
            <w:tcW w:w="1603" w:type="dxa"/>
          </w:tcPr>
          <w:p w14:paraId="18849EA5" w14:textId="77777777" w:rsidR="006857A9" w:rsidRDefault="00606FBE">
            <w:pPr>
              <w:pStyle w:val="TableParagraph"/>
              <w:spacing w:before="5" w:line="222" w:lineRule="exact"/>
              <w:ind w:right="69"/>
              <w:jc w:val="right"/>
              <w:rPr>
                <w:sz w:val="20"/>
              </w:rPr>
            </w:pPr>
            <w:r>
              <w:rPr>
                <w:spacing w:val="-4"/>
                <w:sz w:val="20"/>
              </w:rPr>
              <w:t>(22)</w:t>
            </w:r>
          </w:p>
        </w:tc>
        <w:tc>
          <w:tcPr>
            <w:tcW w:w="153" w:type="dxa"/>
          </w:tcPr>
          <w:p w14:paraId="32C6D72A" w14:textId="77777777" w:rsidR="006857A9" w:rsidRDefault="006857A9">
            <w:pPr>
              <w:pStyle w:val="TableParagraph"/>
              <w:rPr>
                <w:rFonts w:ascii="Times New Roman"/>
                <w:sz w:val="18"/>
              </w:rPr>
            </w:pPr>
          </w:p>
        </w:tc>
        <w:tc>
          <w:tcPr>
            <w:tcW w:w="1660" w:type="dxa"/>
          </w:tcPr>
          <w:p w14:paraId="11393B14" w14:textId="77777777" w:rsidR="006857A9" w:rsidRDefault="00606FBE">
            <w:pPr>
              <w:pStyle w:val="TableParagraph"/>
              <w:spacing w:before="5" w:line="222" w:lineRule="exact"/>
              <w:ind w:right="68"/>
              <w:jc w:val="right"/>
              <w:rPr>
                <w:sz w:val="20"/>
              </w:rPr>
            </w:pPr>
            <w:r>
              <w:rPr>
                <w:spacing w:val="-4"/>
                <w:sz w:val="20"/>
              </w:rPr>
              <w:t>(48)</w:t>
            </w:r>
          </w:p>
        </w:tc>
      </w:tr>
      <w:tr w:rsidR="006857A9" w14:paraId="610D5056" w14:textId="77777777">
        <w:trPr>
          <w:trHeight w:val="247"/>
        </w:trPr>
        <w:tc>
          <w:tcPr>
            <w:tcW w:w="6699" w:type="dxa"/>
          </w:tcPr>
          <w:p w14:paraId="13539ED5" w14:textId="77777777" w:rsidR="006857A9" w:rsidRDefault="00606FBE">
            <w:pPr>
              <w:pStyle w:val="TableParagraph"/>
              <w:spacing w:before="5" w:line="222" w:lineRule="exact"/>
              <w:ind w:left="119"/>
              <w:rPr>
                <w:sz w:val="20"/>
              </w:rPr>
            </w:pPr>
            <w:r>
              <w:rPr>
                <w:sz w:val="20"/>
              </w:rPr>
              <w:t>Serviços</w:t>
            </w:r>
            <w:r>
              <w:rPr>
                <w:spacing w:val="-8"/>
                <w:sz w:val="20"/>
              </w:rPr>
              <w:t xml:space="preserve"> </w:t>
            </w:r>
            <w:r>
              <w:rPr>
                <w:sz w:val="20"/>
              </w:rPr>
              <w:t>de</w:t>
            </w:r>
            <w:r>
              <w:rPr>
                <w:spacing w:val="-6"/>
                <w:sz w:val="20"/>
              </w:rPr>
              <w:t xml:space="preserve"> </w:t>
            </w:r>
            <w:r>
              <w:rPr>
                <w:sz w:val="20"/>
              </w:rPr>
              <w:t>Terceiros</w:t>
            </w:r>
            <w:r>
              <w:rPr>
                <w:spacing w:val="-8"/>
                <w:sz w:val="20"/>
              </w:rPr>
              <w:t xml:space="preserve"> </w:t>
            </w:r>
            <w:r>
              <w:rPr>
                <w:spacing w:val="-4"/>
                <w:sz w:val="20"/>
              </w:rPr>
              <w:t>(ii)</w:t>
            </w:r>
          </w:p>
        </w:tc>
        <w:tc>
          <w:tcPr>
            <w:tcW w:w="1603" w:type="dxa"/>
          </w:tcPr>
          <w:p w14:paraId="0A010682" w14:textId="77777777" w:rsidR="006857A9" w:rsidRDefault="00606FBE">
            <w:pPr>
              <w:pStyle w:val="TableParagraph"/>
              <w:spacing w:before="5" w:line="222" w:lineRule="exact"/>
              <w:ind w:right="72"/>
              <w:jc w:val="right"/>
              <w:rPr>
                <w:sz w:val="20"/>
              </w:rPr>
            </w:pPr>
            <w:r>
              <w:rPr>
                <w:spacing w:val="-2"/>
                <w:sz w:val="20"/>
              </w:rPr>
              <w:t>(9.342)</w:t>
            </w:r>
          </w:p>
        </w:tc>
        <w:tc>
          <w:tcPr>
            <w:tcW w:w="153" w:type="dxa"/>
          </w:tcPr>
          <w:p w14:paraId="64635462" w14:textId="77777777" w:rsidR="006857A9" w:rsidRDefault="006857A9">
            <w:pPr>
              <w:pStyle w:val="TableParagraph"/>
              <w:rPr>
                <w:rFonts w:ascii="Times New Roman"/>
                <w:sz w:val="18"/>
              </w:rPr>
            </w:pPr>
          </w:p>
        </w:tc>
        <w:tc>
          <w:tcPr>
            <w:tcW w:w="1660" w:type="dxa"/>
          </w:tcPr>
          <w:p w14:paraId="51A9256B" w14:textId="77777777" w:rsidR="006857A9" w:rsidRDefault="00606FBE">
            <w:pPr>
              <w:pStyle w:val="TableParagraph"/>
              <w:spacing w:before="5" w:line="222" w:lineRule="exact"/>
              <w:ind w:right="70"/>
              <w:jc w:val="right"/>
              <w:rPr>
                <w:sz w:val="20"/>
              </w:rPr>
            </w:pPr>
            <w:r>
              <w:rPr>
                <w:spacing w:val="-2"/>
                <w:sz w:val="20"/>
              </w:rPr>
              <w:t>(7.023)</w:t>
            </w:r>
          </w:p>
        </w:tc>
      </w:tr>
      <w:tr w:rsidR="006857A9" w14:paraId="61E66535" w14:textId="77777777">
        <w:trPr>
          <w:trHeight w:val="247"/>
        </w:trPr>
        <w:tc>
          <w:tcPr>
            <w:tcW w:w="6699" w:type="dxa"/>
          </w:tcPr>
          <w:p w14:paraId="56CFE49C" w14:textId="77777777" w:rsidR="006857A9" w:rsidRDefault="00606FBE">
            <w:pPr>
              <w:pStyle w:val="TableParagraph"/>
              <w:spacing w:before="5" w:line="222" w:lineRule="exact"/>
              <w:ind w:left="119"/>
              <w:rPr>
                <w:sz w:val="20"/>
              </w:rPr>
            </w:pPr>
            <w:r>
              <w:rPr>
                <w:sz w:val="20"/>
              </w:rPr>
              <w:t>Gerais</w:t>
            </w:r>
            <w:r>
              <w:rPr>
                <w:spacing w:val="-10"/>
                <w:sz w:val="20"/>
              </w:rPr>
              <w:t xml:space="preserve"> </w:t>
            </w:r>
            <w:r>
              <w:rPr>
                <w:sz w:val="20"/>
              </w:rPr>
              <w:t>de</w:t>
            </w:r>
            <w:r>
              <w:rPr>
                <w:spacing w:val="-10"/>
                <w:sz w:val="20"/>
              </w:rPr>
              <w:t xml:space="preserve"> </w:t>
            </w:r>
            <w:r>
              <w:rPr>
                <w:sz w:val="20"/>
              </w:rPr>
              <w:t>Funcionamento</w:t>
            </w:r>
            <w:r>
              <w:rPr>
                <w:spacing w:val="-9"/>
                <w:sz w:val="20"/>
              </w:rPr>
              <w:t xml:space="preserve"> </w:t>
            </w:r>
            <w:r>
              <w:rPr>
                <w:sz w:val="20"/>
              </w:rPr>
              <w:t>das</w:t>
            </w:r>
            <w:r>
              <w:rPr>
                <w:spacing w:val="-9"/>
                <w:sz w:val="20"/>
              </w:rPr>
              <w:t xml:space="preserve"> </w:t>
            </w:r>
            <w:r>
              <w:rPr>
                <w:sz w:val="20"/>
              </w:rPr>
              <w:t>instalações</w:t>
            </w:r>
            <w:r>
              <w:rPr>
                <w:spacing w:val="-9"/>
                <w:sz w:val="20"/>
              </w:rPr>
              <w:t xml:space="preserve"> </w:t>
            </w:r>
            <w:r>
              <w:rPr>
                <w:spacing w:val="-4"/>
                <w:sz w:val="20"/>
              </w:rPr>
              <w:t>(iii)</w:t>
            </w:r>
          </w:p>
        </w:tc>
        <w:tc>
          <w:tcPr>
            <w:tcW w:w="1603" w:type="dxa"/>
          </w:tcPr>
          <w:p w14:paraId="008207B2" w14:textId="77777777" w:rsidR="006857A9" w:rsidRDefault="00606FBE">
            <w:pPr>
              <w:pStyle w:val="TableParagraph"/>
              <w:spacing w:before="5" w:line="222" w:lineRule="exact"/>
              <w:ind w:right="72"/>
              <w:jc w:val="right"/>
              <w:rPr>
                <w:sz w:val="20"/>
              </w:rPr>
            </w:pPr>
            <w:r>
              <w:rPr>
                <w:spacing w:val="-2"/>
                <w:sz w:val="20"/>
              </w:rPr>
              <w:t>(4.573)</w:t>
            </w:r>
          </w:p>
        </w:tc>
        <w:tc>
          <w:tcPr>
            <w:tcW w:w="153" w:type="dxa"/>
          </w:tcPr>
          <w:p w14:paraId="176DF508" w14:textId="77777777" w:rsidR="006857A9" w:rsidRDefault="006857A9">
            <w:pPr>
              <w:pStyle w:val="TableParagraph"/>
              <w:rPr>
                <w:rFonts w:ascii="Times New Roman"/>
                <w:sz w:val="18"/>
              </w:rPr>
            </w:pPr>
          </w:p>
        </w:tc>
        <w:tc>
          <w:tcPr>
            <w:tcW w:w="1660" w:type="dxa"/>
          </w:tcPr>
          <w:p w14:paraId="705E04AD" w14:textId="77777777" w:rsidR="006857A9" w:rsidRDefault="00606FBE">
            <w:pPr>
              <w:pStyle w:val="TableParagraph"/>
              <w:spacing w:before="5" w:line="222" w:lineRule="exact"/>
              <w:ind w:right="70"/>
              <w:jc w:val="right"/>
              <w:rPr>
                <w:sz w:val="20"/>
              </w:rPr>
            </w:pPr>
            <w:r>
              <w:rPr>
                <w:spacing w:val="-2"/>
                <w:sz w:val="20"/>
              </w:rPr>
              <w:t>(4.799)</w:t>
            </w:r>
          </w:p>
        </w:tc>
      </w:tr>
      <w:tr w:rsidR="006857A9" w14:paraId="2EDC1E8D" w14:textId="77777777">
        <w:trPr>
          <w:trHeight w:val="247"/>
        </w:trPr>
        <w:tc>
          <w:tcPr>
            <w:tcW w:w="6699" w:type="dxa"/>
          </w:tcPr>
          <w:p w14:paraId="5EC58A54" w14:textId="77777777" w:rsidR="006857A9" w:rsidRDefault="00606FBE">
            <w:pPr>
              <w:pStyle w:val="TableParagraph"/>
              <w:spacing w:before="5" w:line="222" w:lineRule="exact"/>
              <w:ind w:left="119"/>
              <w:rPr>
                <w:sz w:val="20"/>
              </w:rPr>
            </w:pPr>
            <w:r>
              <w:rPr>
                <w:sz w:val="20"/>
              </w:rPr>
              <w:t>Gerais</w:t>
            </w:r>
            <w:r>
              <w:rPr>
                <w:spacing w:val="-10"/>
                <w:sz w:val="20"/>
              </w:rPr>
              <w:t xml:space="preserve"> </w:t>
            </w:r>
            <w:r>
              <w:rPr>
                <w:sz w:val="20"/>
              </w:rPr>
              <w:t>da</w:t>
            </w:r>
            <w:r>
              <w:rPr>
                <w:spacing w:val="-9"/>
                <w:sz w:val="20"/>
              </w:rPr>
              <w:t xml:space="preserve"> </w:t>
            </w:r>
            <w:r>
              <w:rPr>
                <w:sz w:val="20"/>
              </w:rPr>
              <w:t>Administração</w:t>
            </w:r>
            <w:r>
              <w:rPr>
                <w:spacing w:val="-10"/>
                <w:sz w:val="20"/>
              </w:rPr>
              <w:t xml:space="preserve"> </w:t>
            </w:r>
            <w:r>
              <w:rPr>
                <w:spacing w:val="-4"/>
                <w:sz w:val="20"/>
              </w:rPr>
              <w:t>(iv)</w:t>
            </w:r>
          </w:p>
        </w:tc>
        <w:tc>
          <w:tcPr>
            <w:tcW w:w="1603" w:type="dxa"/>
          </w:tcPr>
          <w:p w14:paraId="5B589DD1" w14:textId="77777777" w:rsidR="006857A9" w:rsidRDefault="00606FBE">
            <w:pPr>
              <w:pStyle w:val="TableParagraph"/>
              <w:spacing w:before="5" w:line="222" w:lineRule="exact"/>
              <w:ind w:right="72"/>
              <w:jc w:val="right"/>
              <w:rPr>
                <w:sz w:val="20"/>
              </w:rPr>
            </w:pPr>
            <w:r>
              <w:rPr>
                <w:spacing w:val="-2"/>
                <w:sz w:val="20"/>
              </w:rPr>
              <w:t>(4.981)</w:t>
            </w:r>
          </w:p>
        </w:tc>
        <w:tc>
          <w:tcPr>
            <w:tcW w:w="153" w:type="dxa"/>
          </w:tcPr>
          <w:p w14:paraId="71AB4AF1" w14:textId="77777777" w:rsidR="006857A9" w:rsidRDefault="006857A9">
            <w:pPr>
              <w:pStyle w:val="TableParagraph"/>
              <w:rPr>
                <w:rFonts w:ascii="Times New Roman"/>
                <w:sz w:val="18"/>
              </w:rPr>
            </w:pPr>
          </w:p>
        </w:tc>
        <w:tc>
          <w:tcPr>
            <w:tcW w:w="1660" w:type="dxa"/>
          </w:tcPr>
          <w:p w14:paraId="5366EE98" w14:textId="77777777" w:rsidR="006857A9" w:rsidRDefault="00606FBE">
            <w:pPr>
              <w:pStyle w:val="TableParagraph"/>
              <w:spacing w:before="5" w:line="222" w:lineRule="exact"/>
              <w:ind w:right="70"/>
              <w:jc w:val="right"/>
              <w:rPr>
                <w:sz w:val="20"/>
              </w:rPr>
            </w:pPr>
            <w:r>
              <w:rPr>
                <w:spacing w:val="-2"/>
                <w:sz w:val="20"/>
              </w:rPr>
              <w:t>(2.707)</w:t>
            </w:r>
          </w:p>
        </w:tc>
      </w:tr>
      <w:tr w:rsidR="006857A9" w14:paraId="2330748A" w14:textId="77777777">
        <w:trPr>
          <w:trHeight w:val="252"/>
        </w:trPr>
        <w:tc>
          <w:tcPr>
            <w:tcW w:w="6699" w:type="dxa"/>
          </w:tcPr>
          <w:p w14:paraId="4D8CDF30" w14:textId="77777777" w:rsidR="006857A9" w:rsidRDefault="00606FBE">
            <w:pPr>
              <w:pStyle w:val="TableParagraph"/>
              <w:spacing w:before="5" w:line="227" w:lineRule="exact"/>
              <w:ind w:left="119"/>
              <w:rPr>
                <w:sz w:val="20"/>
              </w:rPr>
            </w:pPr>
            <w:r>
              <w:rPr>
                <w:sz w:val="20"/>
              </w:rPr>
              <w:t>Impostos,</w:t>
            </w:r>
            <w:r>
              <w:rPr>
                <w:spacing w:val="-7"/>
                <w:sz w:val="20"/>
              </w:rPr>
              <w:t xml:space="preserve"> </w:t>
            </w:r>
            <w:r>
              <w:rPr>
                <w:sz w:val="20"/>
              </w:rPr>
              <w:t>Taxas</w:t>
            </w:r>
            <w:r>
              <w:rPr>
                <w:spacing w:val="-5"/>
                <w:sz w:val="20"/>
              </w:rPr>
              <w:t xml:space="preserve"> </w:t>
            </w:r>
            <w:r>
              <w:rPr>
                <w:sz w:val="20"/>
              </w:rPr>
              <w:t>e</w:t>
            </w:r>
            <w:r>
              <w:rPr>
                <w:spacing w:val="-8"/>
                <w:sz w:val="20"/>
              </w:rPr>
              <w:t xml:space="preserve"> </w:t>
            </w:r>
            <w:r>
              <w:rPr>
                <w:spacing w:val="-2"/>
                <w:sz w:val="20"/>
              </w:rPr>
              <w:t>Contribuições</w:t>
            </w:r>
          </w:p>
        </w:tc>
        <w:tc>
          <w:tcPr>
            <w:tcW w:w="1603" w:type="dxa"/>
            <w:tcBorders>
              <w:bottom w:val="single" w:sz="4" w:space="0" w:color="000000"/>
            </w:tcBorders>
          </w:tcPr>
          <w:p w14:paraId="305B17B8" w14:textId="77777777" w:rsidR="006857A9" w:rsidRDefault="00606FBE">
            <w:pPr>
              <w:pStyle w:val="TableParagraph"/>
              <w:spacing w:before="5" w:line="227" w:lineRule="exact"/>
              <w:ind w:right="72"/>
              <w:jc w:val="right"/>
              <w:rPr>
                <w:sz w:val="20"/>
              </w:rPr>
            </w:pPr>
            <w:r>
              <w:rPr>
                <w:spacing w:val="-2"/>
                <w:sz w:val="20"/>
              </w:rPr>
              <w:t>(640)</w:t>
            </w:r>
          </w:p>
        </w:tc>
        <w:tc>
          <w:tcPr>
            <w:tcW w:w="153" w:type="dxa"/>
          </w:tcPr>
          <w:p w14:paraId="31A9BB2C" w14:textId="77777777" w:rsidR="006857A9" w:rsidRDefault="006857A9">
            <w:pPr>
              <w:pStyle w:val="TableParagraph"/>
              <w:rPr>
                <w:rFonts w:ascii="Times New Roman"/>
                <w:sz w:val="18"/>
              </w:rPr>
            </w:pPr>
          </w:p>
        </w:tc>
        <w:tc>
          <w:tcPr>
            <w:tcW w:w="1660" w:type="dxa"/>
            <w:tcBorders>
              <w:bottom w:val="single" w:sz="4" w:space="0" w:color="000000"/>
            </w:tcBorders>
          </w:tcPr>
          <w:p w14:paraId="577E4BD8" w14:textId="77777777" w:rsidR="006857A9" w:rsidRDefault="00606FBE">
            <w:pPr>
              <w:pStyle w:val="TableParagraph"/>
              <w:spacing w:before="5" w:line="227" w:lineRule="exact"/>
              <w:ind w:right="70"/>
              <w:jc w:val="right"/>
              <w:rPr>
                <w:sz w:val="20"/>
              </w:rPr>
            </w:pPr>
            <w:r>
              <w:rPr>
                <w:spacing w:val="-2"/>
                <w:sz w:val="20"/>
              </w:rPr>
              <w:t>(292)</w:t>
            </w:r>
          </w:p>
        </w:tc>
      </w:tr>
      <w:tr w:rsidR="006857A9" w14:paraId="38C2C1C1" w14:textId="77777777">
        <w:trPr>
          <w:trHeight w:val="246"/>
        </w:trPr>
        <w:tc>
          <w:tcPr>
            <w:tcW w:w="6699" w:type="dxa"/>
          </w:tcPr>
          <w:p w14:paraId="14F38829" w14:textId="77777777" w:rsidR="006857A9" w:rsidRDefault="00606FBE">
            <w:pPr>
              <w:pStyle w:val="TableParagraph"/>
              <w:spacing w:line="227" w:lineRule="exact"/>
              <w:ind w:left="119"/>
              <w:rPr>
                <w:rFonts w:ascii="Arial"/>
                <w:b/>
                <w:sz w:val="20"/>
              </w:rPr>
            </w:pPr>
            <w:r>
              <w:rPr>
                <w:rFonts w:ascii="Arial"/>
                <w:b/>
                <w:spacing w:val="-2"/>
                <w:sz w:val="20"/>
              </w:rPr>
              <w:t>Total</w:t>
            </w:r>
          </w:p>
        </w:tc>
        <w:tc>
          <w:tcPr>
            <w:tcW w:w="1603" w:type="dxa"/>
            <w:tcBorders>
              <w:top w:val="single" w:sz="4" w:space="0" w:color="000000"/>
              <w:bottom w:val="single" w:sz="4" w:space="0" w:color="000000"/>
            </w:tcBorders>
          </w:tcPr>
          <w:p w14:paraId="5DBB3EF2" w14:textId="77777777" w:rsidR="006857A9" w:rsidRDefault="00606FBE">
            <w:pPr>
              <w:pStyle w:val="TableParagraph"/>
              <w:spacing w:line="227" w:lineRule="exact"/>
              <w:ind w:right="72"/>
              <w:jc w:val="right"/>
              <w:rPr>
                <w:rFonts w:ascii="Arial"/>
                <w:b/>
                <w:sz w:val="20"/>
              </w:rPr>
            </w:pPr>
            <w:r>
              <w:rPr>
                <w:rFonts w:ascii="Arial"/>
                <w:b/>
                <w:spacing w:val="-2"/>
                <w:sz w:val="20"/>
              </w:rPr>
              <w:t>(97.344)</w:t>
            </w:r>
          </w:p>
        </w:tc>
        <w:tc>
          <w:tcPr>
            <w:tcW w:w="153" w:type="dxa"/>
          </w:tcPr>
          <w:p w14:paraId="736AB0A3" w14:textId="77777777" w:rsidR="006857A9" w:rsidRDefault="006857A9">
            <w:pPr>
              <w:pStyle w:val="TableParagraph"/>
              <w:rPr>
                <w:rFonts w:ascii="Times New Roman"/>
                <w:sz w:val="16"/>
              </w:rPr>
            </w:pPr>
          </w:p>
        </w:tc>
        <w:tc>
          <w:tcPr>
            <w:tcW w:w="1660" w:type="dxa"/>
            <w:tcBorders>
              <w:top w:val="single" w:sz="4" w:space="0" w:color="000000"/>
              <w:bottom w:val="single" w:sz="4" w:space="0" w:color="000000"/>
            </w:tcBorders>
          </w:tcPr>
          <w:p w14:paraId="5F075E8A" w14:textId="77777777" w:rsidR="006857A9" w:rsidRDefault="00606FBE">
            <w:pPr>
              <w:pStyle w:val="TableParagraph"/>
              <w:spacing w:line="227" w:lineRule="exact"/>
              <w:ind w:right="70"/>
              <w:jc w:val="right"/>
              <w:rPr>
                <w:rFonts w:ascii="Arial"/>
                <w:b/>
                <w:sz w:val="20"/>
              </w:rPr>
            </w:pPr>
            <w:r>
              <w:rPr>
                <w:rFonts w:ascii="Arial"/>
                <w:b/>
                <w:spacing w:val="-2"/>
                <w:sz w:val="20"/>
              </w:rPr>
              <w:t>(86.657)</w:t>
            </w:r>
          </w:p>
        </w:tc>
      </w:tr>
    </w:tbl>
    <w:p w14:paraId="228FD8FD" w14:textId="77777777" w:rsidR="006857A9" w:rsidRDefault="006857A9">
      <w:pPr>
        <w:pStyle w:val="Corpodetexto"/>
      </w:pPr>
    </w:p>
    <w:p w14:paraId="03842D84" w14:textId="77777777" w:rsidR="006857A9" w:rsidRDefault="006857A9">
      <w:pPr>
        <w:pStyle w:val="Corpodetexto"/>
        <w:spacing w:before="3"/>
      </w:pPr>
    </w:p>
    <w:p w14:paraId="00D2DEFF" w14:textId="77777777" w:rsidR="006857A9" w:rsidRDefault="00606FBE">
      <w:pPr>
        <w:pStyle w:val="PargrafodaLista"/>
        <w:numPr>
          <w:ilvl w:val="1"/>
          <w:numId w:val="5"/>
        </w:numPr>
        <w:tabs>
          <w:tab w:val="left" w:pos="413"/>
        </w:tabs>
        <w:ind w:right="422" w:firstLine="0"/>
        <w:jc w:val="both"/>
        <w:rPr>
          <w:sz w:val="20"/>
        </w:rPr>
      </w:pPr>
      <w:r>
        <w:rPr>
          <w:sz w:val="20"/>
        </w:rPr>
        <w:t>Incluem as remunerações, representadas por salários (R$42.023), provisões de férias (R$5.554), abono pecuniário</w:t>
      </w:r>
      <w:r>
        <w:rPr>
          <w:spacing w:val="-2"/>
          <w:sz w:val="20"/>
        </w:rPr>
        <w:t xml:space="preserve"> </w:t>
      </w:r>
      <w:r>
        <w:rPr>
          <w:sz w:val="20"/>
        </w:rPr>
        <w:t>de</w:t>
      </w:r>
      <w:r>
        <w:rPr>
          <w:spacing w:val="-3"/>
          <w:sz w:val="20"/>
        </w:rPr>
        <w:t xml:space="preserve"> </w:t>
      </w:r>
      <w:r>
        <w:rPr>
          <w:sz w:val="20"/>
        </w:rPr>
        <w:t>férias</w:t>
      </w:r>
      <w:r>
        <w:rPr>
          <w:spacing w:val="-1"/>
          <w:sz w:val="20"/>
        </w:rPr>
        <w:t xml:space="preserve"> </w:t>
      </w:r>
      <w:r>
        <w:rPr>
          <w:sz w:val="20"/>
        </w:rPr>
        <w:t>(R$722),</w:t>
      </w:r>
      <w:r>
        <w:rPr>
          <w:spacing w:val="-2"/>
          <w:sz w:val="20"/>
        </w:rPr>
        <w:t xml:space="preserve"> </w:t>
      </w:r>
      <w:r>
        <w:rPr>
          <w:sz w:val="20"/>
        </w:rPr>
        <w:t>13º</w:t>
      </w:r>
      <w:r>
        <w:rPr>
          <w:spacing w:val="-3"/>
          <w:sz w:val="20"/>
        </w:rPr>
        <w:t xml:space="preserve"> </w:t>
      </w:r>
      <w:r>
        <w:rPr>
          <w:sz w:val="20"/>
        </w:rPr>
        <w:t>salário</w:t>
      </w:r>
      <w:r>
        <w:rPr>
          <w:spacing w:val="-3"/>
          <w:sz w:val="20"/>
        </w:rPr>
        <w:t xml:space="preserve"> </w:t>
      </w:r>
      <w:r>
        <w:rPr>
          <w:sz w:val="20"/>
        </w:rPr>
        <w:t>(R$3.996),</w:t>
      </w:r>
      <w:r>
        <w:rPr>
          <w:spacing w:val="-2"/>
          <w:sz w:val="20"/>
        </w:rPr>
        <w:t xml:space="preserve"> </w:t>
      </w:r>
      <w:r>
        <w:rPr>
          <w:sz w:val="20"/>
        </w:rPr>
        <w:t>encargos sociais –</w:t>
      </w:r>
      <w:r>
        <w:rPr>
          <w:spacing w:val="-2"/>
          <w:sz w:val="20"/>
        </w:rPr>
        <w:t xml:space="preserve"> </w:t>
      </w:r>
      <w:r>
        <w:rPr>
          <w:sz w:val="20"/>
        </w:rPr>
        <w:t>INSS e</w:t>
      </w:r>
      <w:r>
        <w:rPr>
          <w:spacing w:val="-2"/>
          <w:sz w:val="20"/>
        </w:rPr>
        <w:t xml:space="preserve"> </w:t>
      </w:r>
      <w:r>
        <w:rPr>
          <w:sz w:val="20"/>
        </w:rPr>
        <w:t>FGTS</w:t>
      </w:r>
      <w:r>
        <w:rPr>
          <w:spacing w:val="-2"/>
          <w:sz w:val="20"/>
        </w:rPr>
        <w:t xml:space="preserve"> </w:t>
      </w:r>
      <w:r>
        <w:rPr>
          <w:sz w:val="20"/>
        </w:rPr>
        <w:t>(R$15.990),</w:t>
      </w:r>
      <w:r>
        <w:rPr>
          <w:spacing w:val="-2"/>
          <w:sz w:val="20"/>
        </w:rPr>
        <w:t xml:space="preserve"> </w:t>
      </w:r>
      <w:r>
        <w:rPr>
          <w:sz w:val="20"/>
        </w:rPr>
        <w:t>Incorporação Função Gratificada (R$129), benefícios - previdência privada, auxílio alimentação, transporte, moradia, creche, assistência</w:t>
      </w:r>
      <w:r>
        <w:rPr>
          <w:spacing w:val="-6"/>
          <w:sz w:val="20"/>
        </w:rPr>
        <w:t xml:space="preserve"> </w:t>
      </w:r>
      <w:r>
        <w:rPr>
          <w:sz w:val="20"/>
        </w:rPr>
        <w:t>médica</w:t>
      </w:r>
      <w:r>
        <w:rPr>
          <w:spacing w:val="-6"/>
          <w:sz w:val="20"/>
        </w:rPr>
        <w:t xml:space="preserve"> </w:t>
      </w:r>
      <w:r>
        <w:rPr>
          <w:sz w:val="20"/>
        </w:rPr>
        <w:t>e</w:t>
      </w:r>
      <w:r>
        <w:rPr>
          <w:spacing w:val="-8"/>
          <w:sz w:val="20"/>
        </w:rPr>
        <w:t xml:space="preserve"> </w:t>
      </w:r>
      <w:r>
        <w:rPr>
          <w:sz w:val="20"/>
        </w:rPr>
        <w:t>vale</w:t>
      </w:r>
      <w:r>
        <w:rPr>
          <w:spacing w:val="-6"/>
          <w:sz w:val="20"/>
        </w:rPr>
        <w:t xml:space="preserve"> </w:t>
      </w:r>
      <w:r>
        <w:rPr>
          <w:sz w:val="20"/>
        </w:rPr>
        <w:t>cultura</w:t>
      </w:r>
      <w:r>
        <w:rPr>
          <w:spacing w:val="-5"/>
          <w:sz w:val="20"/>
        </w:rPr>
        <w:t xml:space="preserve"> </w:t>
      </w:r>
      <w:r>
        <w:rPr>
          <w:sz w:val="20"/>
        </w:rPr>
        <w:t>(R$8.429),</w:t>
      </w:r>
      <w:r>
        <w:rPr>
          <w:spacing w:val="-5"/>
          <w:sz w:val="20"/>
        </w:rPr>
        <w:t xml:space="preserve"> </w:t>
      </w:r>
      <w:r>
        <w:rPr>
          <w:sz w:val="20"/>
        </w:rPr>
        <w:t>estagiários</w:t>
      </w:r>
      <w:r>
        <w:rPr>
          <w:spacing w:val="-7"/>
          <w:sz w:val="20"/>
        </w:rPr>
        <w:t xml:space="preserve"> </w:t>
      </w:r>
      <w:r>
        <w:rPr>
          <w:sz w:val="20"/>
        </w:rPr>
        <w:t>(R$513),</w:t>
      </w:r>
      <w:r>
        <w:rPr>
          <w:spacing w:val="-8"/>
          <w:sz w:val="20"/>
        </w:rPr>
        <w:t xml:space="preserve"> </w:t>
      </w:r>
      <w:r>
        <w:rPr>
          <w:sz w:val="20"/>
        </w:rPr>
        <w:t>jovem</w:t>
      </w:r>
      <w:r>
        <w:rPr>
          <w:spacing w:val="-6"/>
          <w:sz w:val="20"/>
        </w:rPr>
        <w:t xml:space="preserve"> </w:t>
      </w:r>
      <w:r>
        <w:rPr>
          <w:sz w:val="20"/>
        </w:rPr>
        <w:t>aprendiz</w:t>
      </w:r>
      <w:r>
        <w:rPr>
          <w:spacing w:val="-7"/>
          <w:sz w:val="20"/>
        </w:rPr>
        <w:t xml:space="preserve"> </w:t>
      </w:r>
      <w:r>
        <w:rPr>
          <w:sz w:val="20"/>
        </w:rPr>
        <w:t>(R$</w:t>
      </w:r>
      <w:r>
        <w:rPr>
          <w:spacing w:val="-5"/>
          <w:sz w:val="20"/>
        </w:rPr>
        <w:t xml:space="preserve"> </w:t>
      </w:r>
      <w:r>
        <w:rPr>
          <w:sz w:val="20"/>
        </w:rPr>
        <w:t>16),</w:t>
      </w:r>
      <w:r>
        <w:rPr>
          <w:spacing w:val="-8"/>
          <w:sz w:val="20"/>
        </w:rPr>
        <w:t xml:space="preserve"> </w:t>
      </w:r>
      <w:r>
        <w:rPr>
          <w:sz w:val="20"/>
        </w:rPr>
        <w:t>requisição</w:t>
      </w:r>
      <w:r>
        <w:rPr>
          <w:spacing w:val="-6"/>
          <w:sz w:val="20"/>
        </w:rPr>
        <w:t xml:space="preserve"> </w:t>
      </w:r>
      <w:r>
        <w:rPr>
          <w:sz w:val="20"/>
        </w:rPr>
        <w:t>de</w:t>
      </w:r>
      <w:r>
        <w:rPr>
          <w:spacing w:val="-6"/>
          <w:sz w:val="20"/>
        </w:rPr>
        <w:t xml:space="preserve"> </w:t>
      </w:r>
      <w:r>
        <w:rPr>
          <w:sz w:val="20"/>
        </w:rPr>
        <w:t>pessoal (R$</w:t>
      </w:r>
      <w:r>
        <w:rPr>
          <w:spacing w:val="-6"/>
          <w:sz w:val="20"/>
        </w:rPr>
        <w:t xml:space="preserve"> </w:t>
      </w:r>
      <w:r>
        <w:rPr>
          <w:sz w:val="20"/>
        </w:rPr>
        <w:t>339)</w:t>
      </w:r>
      <w:r>
        <w:rPr>
          <w:spacing w:val="-5"/>
          <w:sz w:val="20"/>
        </w:rPr>
        <w:t xml:space="preserve"> </w:t>
      </w:r>
      <w:r>
        <w:rPr>
          <w:sz w:val="20"/>
        </w:rPr>
        <w:t>e</w:t>
      </w:r>
      <w:r>
        <w:rPr>
          <w:spacing w:val="-7"/>
          <w:sz w:val="20"/>
        </w:rPr>
        <w:t xml:space="preserve"> </w:t>
      </w:r>
      <w:r>
        <w:rPr>
          <w:sz w:val="20"/>
        </w:rPr>
        <w:t>licença</w:t>
      </w:r>
      <w:r>
        <w:rPr>
          <w:spacing w:val="-7"/>
          <w:sz w:val="20"/>
        </w:rPr>
        <w:t xml:space="preserve"> </w:t>
      </w:r>
      <w:r>
        <w:rPr>
          <w:sz w:val="20"/>
        </w:rPr>
        <w:t>paternidade</w:t>
      </w:r>
      <w:r>
        <w:rPr>
          <w:spacing w:val="-7"/>
          <w:sz w:val="20"/>
        </w:rPr>
        <w:t xml:space="preserve"> </w:t>
      </w:r>
      <w:r>
        <w:rPr>
          <w:sz w:val="20"/>
        </w:rPr>
        <w:t>(R$</w:t>
      </w:r>
      <w:r>
        <w:rPr>
          <w:spacing w:val="-6"/>
          <w:sz w:val="20"/>
        </w:rPr>
        <w:t xml:space="preserve"> </w:t>
      </w:r>
      <w:r>
        <w:rPr>
          <w:sz w:val="20"/>
        </w:rPr>
        <w:t>75),</w:t>
      </w:r>
      <w:r>
        <w:rPr>
          <w:spacing w:val="-6"/>
          <w:sz w:val="20"/>
        </w:rPr>
        <w:t xml:space="preserve"> </w:t>
      </w:r>
      <w:r>
        <w:rPr>
          <w:sz w:val="20"/>
        </w:rPr>
        <w:t>de</w:t>
      </w:r>
      <w:r>
        <w:rPr>
          <w:spacing w:val="-7"/>
          <w:sz w:val="20"/>
        </w:rPr>
        <w:t xml:space="preserve"> </w:t>
      </w:r>
      <w:r>
        <w:rPr>
          <w:sz w:val="20"/>
        </w:rPr>
        <w:t>todos</w:t>
      </w:r>
      <w:r>
        <w:rPr>
          <w:spacing w:val="-6"/>
          <w:sz w:val="20"/>
        </w:rPr>
        <w:t xml:space="preserve"> </w:t>
      </w:r>
      <w:r>
        <w:rPr>
          <w:sz w:val="20"/>
        </w:rPr>
        <w:t>os</w:t>
      </w:r>
      <w:r>
        <w:rPr>
          <w:spacing w:val="-6"/>
          <w:sz w:val="20"/>
        </w:rPr>
        <w:t xml:space="preserve"> </w:t>
      </w:r>
      <w:r>
        <w:rPr>
          <w:sz w:val="20"/>
        </w:rPr>
        <w:t>empregados</w:t>
      </w:r>
      <w:r>
        <w:rPr>
          <w:spacing w:val="-6"/>
          <w:sz w:val="20"/>
        </w:rPr>
        <w:t xml:space="preserve"> </w:t>
      </w:r>
      <w:r>
        <w:rPr>
          <w:sz w:val="20"/>
        </w:rPr>
        <w:t>da</w:t>
      </w:r>
      <w:r>
        <w:rPr>
          <w:spacing w:val="-5"/>
          <w:sz w:val="20"/>
        </w:rPr>
        <w:t xml:space="preserve"> </w:t>
      </w:r>
      <w:r>
        <w:rPr>
          <w:sz w:val="20"/>
        </w:rPr>
        <w:t>EPE,</w:t>
      </w:r>
      <w:r>
        <w:rPr>
          <w:spacing w:val="-6"/>
          <w:sz w:val="20"/>
        </w:rPr>
        <w:t xml:space="preserve"> </w:t>
      </w:r>
      <w:r>
        <w:rPr>
          <w:sz w:val="20"/>
        </w:rPr>
        <w:t>apropriadas</w:t>
      </w:r>
      <w:r>
        <w:rPr>
          <w:spacing w:val="-6"/>
          <w:sz w:val="20"/>
        </w:rPr>
        <w:t xml:space="preserve"> </w:t>
      </w:r>
      <w:r>
        <w:rPr>
          <w:sz w:val="20"/>
        </w:rPr>
        <w:t>até</w:t>
      </w:r>
      <w:r>
        <w:rPr>
          <w:spacing w:val="-7"/>
          <w:sz w:val="20"/>
        </w:rPr>
        <w:t xml:space="preserve"> </w:t>
      </w:r>
      <w:r>
        <w:rPr>
          <w:sz w:val="20"/>
        </w:rPr>
        <w:t>o</w:t>
      </w:r>
      <w:r>
        <w:rPr>
          <w:spacing w:val="-7"/>
          <w:sz w:val="20"/>
        </w:rPr>
        <w:t xml:space="preserve"> </w:t>
      </w:r>
      <w:r>
        <w:rPr>
          <w:sz w:val="20"/>
        </w:rPr>
        <w:t>mês</w:t>
      </w:r>
      <w:r>
        <w:rPr>
          <w:spacing w:val="-5"/>
          <w:sz w:val="20"/>
        </w:rPr>
        <w:t xml:space="preserve"> </w:t>
      </w:r>
      <w:r>
        <w:rPr>
          <w:sz w:val="20"/>
        </w:rPr>
        <w:t>de</w:t>
      </w:r>
      <w:r>
        <w:rPr>
          <w:spacing w:val="-7"/>
          <w:sz w:val="20"/>
        </w:rPr>
        <w:t xml:space="preserve"> </w:t>
      </w:r>
      <w:r>
        <w:rPr>
          <w:sz w:val="20"/>
        </w:rPr>
        <w:t>junho/2026.</w:t>
      </w:r>
    </w:p>
    <w:p w14:paraId="34C19F66" w14:textId="77777777" w:rsidR="006857A9" w:rsidRDefault="006857A9">
      <w:pPr>
        <w:pStyle w:val="Corpodetexto"/>
      </w:pPr>
    </w:p>
    <w:p w14:paraId="030CDFD4" w14:textId="77777777" w:rsidR="006857A9" w:rsidRDefault="00606FBE">
      <w:pPr>
        <w:pStyle w:val="PargrafodaLista"/>
        <w:numPr>
          <w:ilvl w:val="1"/>
          <w:numId w:val="5"/>
        </w:numPr>
        <w:tabs>
          <w:tab w:val="left" w:pos="419"/>
        </w:tabs>
        <w:ind w:right="419" w:firstLine="0"/>
        <w:jc w:val="both"/>
        <w:rPr>
          <w:sz w:val="20"/>
        </w:rPr>
      </w:pPr>
      <w:r>
        <w:rPr>
          <w:sz w:val="20"/>
        </w:rPr>
        <w:t>Os valores apropriados até junho/2026, referem-se,</w:t>
      </w:r>
      <w:r>
        <w:rPr>
          <w:spacing w:val="-1"/>
          <w:sz w:val="20"/>
        </w:rPr>
        <w:t xml:space="preserve"> </w:t>
      </w:r>
      <w:r>
        <w:rPr>
          <w:sz w:val="20"/>
        </w:rPr>
        <w:t>aos serviços de</w:t>
      </w:r>
      <w:r>
        <w:rPr>
          <w:spacing w:val="-1"/>
          <w:sz w:val="20"/>
        </w:rPr>
        <w:t xml:space="preserve"> </w:t>
      </w:r>
      <w:r>
        <w:rPr>
          <w:sz w:val="20"/>
        </w:rPr>
        <w:t>consultorias (R$881), serviços de apoio técnico profissional (R$1.399), treinamentos (R$1.249), manutenção de equipamentos de informática (R$453), serviço fiscal/tributário (R$127), cessão temporária e manutenção de softwares (R$5.007), serviços de clipping de</w:t>
      </w:r>
      <w:r>
        <w:rPr>
          <w:spacing w:val="-8"/>
          <w:sz w:val="20"/>
        </w:rPr>
        <w:t xml:space="preserve"> </w:t>
      </w:r>
      <w:r>
        <w:rPr>
          <w:sz w:val="20"/>
        </w:rPr>
        <w:t>multimídia</w:t>
      </w:r>
      <w:r>
        <w:rPr>
          <w:spacing w:val="-8"/>
          <w:sz w:val="20"/>
        </w:rPr>
        <w:t xml:space="preserve"> </w:t>
      </w:r>
      <w:r>
        <w:rPr>
          <w:sz w:val="20"/>
        </w:rPr>
        <w:t>(R$30),</w:t>
      </w:r>
      <w:r>
        <w:rPr>
          <w:spacing w:val="-5"/>
          <w:sz w:val="20"/>
        </w:rPr>
        <w:t xml:space="preserve"> </w:t>
      </w:r>
      <w:r>
        <w:rPr>
          <w:sz w:val="20"/>
        </w:rPr>
        <w:t>despesas</w:t>
      </w:r>
      <w:r>
        <w:rPr>
          <w:spacing w:val="-7"/>
          <w:sz w:val="20"/>
        </w:rPr>
        <w:t xml:space="preserve"> </w:t>
      </w:r>
      <w:r>
        <w:rPr>
          <w:sz w:val="20"/>
        </w:rPr>
        <w:t>com</w:t>
      </w:r>
      <w:r>
        <w:rPr>
          <w:spacing w:val="-8"/>
          <w:sz w:val="20"/>
        </w:rPr>
        <w:t xml:space="preserve"> </w:t>
      </w:r>
      <w:r>
        <w:rPr>
          <w:sz w:val="20"/>
        </w:rPr>
        <w:t>eventos</w:t>
      </w:r>
      <w:r>
        <w:rPr>
          <w:spacing w:val="-4"/>
          <w:sz w:val="20"/>
        </w:rPr>
        <w:t xml:space="preserve"> </w:t>
      </w:r>
      <w:r>
        <w:rPr>
          <w:sz w:val="20"/>
        </w:rPr>
        <w:t>e</w:t>
      </w:r>
      <w:r>
        <w:rPr>
          <w:spacing w:val="-8"/>
          <w:sz w:val="20"/>
        </w:rPr>
        <w:t xml:space="preserve"> </w:t>
      </w:r>
      <w:r>
        <w:rPr>
          <w:sz w:val="20"/>
        </w:rPr>
        <w:t>confraternizações</w:t>
      </w:r>
      <w:r>
        <w:rPr>
          <w:spacing w:val="-7"/>
          <w:sz w:val="20"/>
        </w:rPr>
        <w:t xml:space="preserve"> </w:t>
      </w:r>
      <w:r>
        <w:rPr>
          <w:sz w:val="20"/>
        </w:rPr>
        <w:t>(R$91),</w:t>
      </w:r>
      <w:r>
        <w:rPr>
          <w:spacing w:val="-5"/>
          <w:sz w:val="20"/>
        </w:rPr>
        <w:t xml:space="preserve"> </w:t>
      </w:r>
      <w:r>
        <w:rPr>
          <w:sz w:val="20"/>
        </w:rPr>
        <w:t>locação</w:t>
      </w:r>
      <w:r>
        <w:rPr>
          <w:spacing w:val="-6"/>
          <w:sz w:val="20"/>
        </w:rPr>
        <w:t xml:space="preserve"> </w:t>
      </w:r>
      <w:r>
        <w:rPr>
          <w:sz w:val="20"/>
        </w:rPr>
        <w:t>de</w:t>
      </w:r>
      <w:r>
        <w:rPr>
          <w:spacing w:val="-8"/>
          <w:sz w:val="20"/>
        </w:rPr>
        <w:t xml:space="preserve"> </w:t>
      </w:r>
      <w:r>
        <w:rPr>
          <w:sz w:val="20"/>
        </w:rPr>
        <w:t>veículos</w:t>
      </w:r>
      <w:r>
        <w:rPr>
          <w:spacing w:val="-7"/>
          <w:sz w:val="20"/>
        </w:rPr>
        <w:t xml:space="preserve"> </w:t>
      </w:r>
      <w:r>
        <w:rPr>
          <w:sz w:val="20"/>
        </w:rPr>
        <w:t>(R$103)</w:t>
      </w:r>
      <w:r>
        <w:rPr>
          <w:spacing w:val="-7"/>
          <w:sz w:val="20"/>
        </w:rPr>
        <w:t xml:space="preserve"> </w:t>
      </w:r>
      <w:r>
        <w:rPr>
          <w:sz w:val="20"/>
        </w:rPr>
        <w:t>e</w:t>
      </w:r>
      <w:r>
        <w:rPr>
          <w:spacing w:val="-8"/>
          <w:sz w:val="20"/>
        </w:rPr>
        <w:t xml:space="preserve"> </w:t>
      </w:r>
      <w:r>
        <w:rPr>
          <w:sz w:val="20"/>
        </w:rPr>
        <w:t>serviço prestado PF (R$ 2).</w:t>
      </w:r>
    </w:p>
    <w:p w14:paraId="1FF389D8" w14:textId="77777777" w:rsidR="006857A9" w:rsidRDefault="006857A9">
      <w:pPr>
        <w:pStyle w:val="Corpodetexto"/>
        <w:spacing w:before="1"/>
      </w:pPr>
    </w:p>
    <w:p w14:paraId="5CFBD9AE" w14:textId="77777777" w:rsidR="006857A9" w:rsidRDefault="00606FBE">
      <w:pPr>
        <w:pStyle w:val="PargrafodaLista"/>
        <w:numPr>
          <w:ilvl w:val="1"/>
          <w:numId w:val="5"/>
        </w:numPr>
        <w:tabs>
          <w:tab w:val="left" w:pos="457"/>
        </w:tabs>
        <w:ind w:right="422" w:firstLine="0"/>
        <w:jc w:val="both"/>
        <w:rPr>
          <w:sz w:val="20"/>
        </w:rPr>
      </w:pPr>
      <w:r>
        <w:rPr>
          <w:sz w:val="20"/>
        </w:rPr>
        <w:t>Os</w:t>
      </w:r>
      <w:r>
        <w:rPr>
          <w:spacing w:val="-5"/>
          <w:sz w:val="20"/>
        </w:rPr>
        <w:t xml:space="preserve"> </w:t>
      </w:r>
      <w:r>
        <w:rPr>
          <w:sz w:val="20"/>
        </w:rPr>
        <w:t>custos</w:t>
      </w:r>
      <w:r>
        <w:rPr>
          <w:spacing w:val="-6"/>
          <w:sz w:val="20"/>
        </w:rPr>
        <w:t xml:space="preserve"> </w:t>
      </w:r>
      <w:r>
        <w:rPr>
          <w:sz w:val="20"/>
        </w:rPr>
        <w:t>e</w:t>
      </w:r>
      <w:r>
        <w:rPr>
          <w:spacing w:val="-7"/>
          <w:sz w:val="20"/>
        </w:rPr>
        <w:t xml:space="preserve"> </w:t>
      </w:r>
      <w:r>
        <w:rPr>
          <w:sz w:val="20"/>
        </w:rPr>
        <w:t>despesas</w:t>
      </w:r>
      <w:r>
        <w:rPr>
          <w:spacing w:val="-6"/>
          <w:sz w:val="20"/>
        </w:rPr>
        <w:t xml:space="preserve"> </w:t>
      </w:r>
      <w:r>
        <w:rPr>
          <w:sz w:val="20"/>
        </w:rPr>
        <w:t>contabilizados</w:t>
      </w:r>
      <w:r>
        <w:rPr>
          <w:spacing w:val="-6"/>
          <w:sz w:val="20"/>
        </w:rPr>
        <w:t xml:space="preserve"> </w:t>
      </w:r>
      <w:r>
        <w:rPr>
          <w:sz w:val="20"/>
        </w:rPr>
        <w:t>nestas</w:t>
      </w:r>
      <w:r>
        <w:rPr>
          <w:spacing w:val="-6"/>
          <w:sz w:val="20"/>
        </w:rPr>
        <w:t xml:space="preserve"> </w:t>
      </w:r>
      <w:r>
        <w:rPr>
          <w:sz w:val="20"/>
        </w:rPr>
        <w:t>contas</w:t>
      </w:r>
      <w:r>
        <w:rPr>
          <w:spacing w:val="-3"/>
          <w:sz w:val="20"/>
        </w:rPr>
        <w:t xml:space="preserve"> </w:t>
      </w:r>
      <w:r>
        <w:rPr>
          <w:sz w:val="20"/>
        </w:rPr>
        <w:t>incluem</w:t>
      </w:r>
      <w:r>
        <w:rPr>
          <w:spacing w:val="-7"/>
          <w:sz w:val="20"/>
        </w:rPr>
        <w:t xml:space="preserve"> </w:t>
      </w:r>
      <w:r>
        <w:rPr>
          <w:sz w:val="20"/>
        </w:rPr>
        <w:t>os</w:t>
      </w:r>
      <w:r>
        <w:rPr>
          <w:spacing w:val="-6"/>
          <w:sz w:val="20"/>
        </w:rPr>
        <w:t xml:space="preserve"> </w:t>
      </w:r>
      <w:r>
        <w:rPr>
          <w:sz w:val="20"/>
        </w:rPr>
        <w:t>valores</w:t>
      </w:r>
      <w:r>
        <w:rPr>
          <w:spacing w:val="-5"/>
          <w:sz w:val="20"/>
        </w:rPr>
        <w:t xml:space="preserve"> </w:t>
      </w:r>
      <w:r>
        <w:rPr>
          <w:sz w:val="20"/>
        </w:rPr>
        <w:t>apropriados</w:t>
      </w:r>
      <w:r>
        <w:rPr>
          <w:spacing w:val="-6"/>
          <w:sz w:val="20"/>
        </w:rPr>
        <w:t xml:space="preserve"> </w:t>
      </w:r>
      <w:r>
        <w:rPr>
          <w:sz w:val="20"/>
        </w:rPr>
        <w:t>até</w:t>
      </w:r>
      <w:r>
        <w:rPr>
          <w:spacing w:val="-7"/>
          <w:sz w:val="20"/>
        </w:rPr>
        <w:t xml:space="preserve"> </w:t>
      </w:r>
      <w:r>
        <w:rPr>
          <w:sz w:val="20"/>
        </w:rPr>
        <w:t>junho/2026,</w:t>
      </w:r>
      <w:r>
        <w:rPr>
          <w:spacing w:val="-6"/>
          <w:sz w:val="20"/>
        </w:rPr>
        <w:t xml:space="preserve"> </w:t>
      </w:r>
      <w:r>
        <w:rPr>
          <w:sz w:val="20"/>
        </w:rPr>
        <w:t>relativos à energia elétrica (R$354), telecomunicações (R$18), depreciação do ativo imobilizado e amortização do ativo intangível (R$1.213), serviços de limpeza e higiene (R$419), serviços gerais (R$275), condomínio (R$755), manutenção e reparos (R$40), Amortização do Direito de Uso (R$1.478), aluguel de equipamentos (R$ 19), Correios (R$1) e Conduções (R$1).</w:t>
      </w:r>
    </w:p>
    <w:p w14:paraId="44DAD5DE" w14:textId="77777777" w:rsidR="006857A9" w:rsidRDefault="006857A9">
      <w:pPr>
        <w:pStyle w:val="Corpodetexto"/>
      </w:pPr>
    </w:p>
    <w:p w14:paraId="1A4B8C27" w14:textId="77777777" w:rsidR="006857A9" w:rsidRDefault="00606FBE">
      <w:pPr>
        <w:pStyle w:val="PargrafodaLista"/>
        <w:numPr>
          <w:ilvl w:val="1"/>
          <w:numId w:val="5"/>
        </w:numPr>
        <w:tabs>
          <w:tab w:val="left" w:pos="530"/>
        </w:tabs>
        <w:ind w:right="422" w:firstLine="0"/>
        <w:jc w:val="both"/>
        <w:rPr>
          <w:sz w:val="20"/>
        </w:rPr>
      </w:pPr>
      <w:r>
        <w:rPr>
          <w:sz w:val="20"/>
        </w:rPr>
        <w:t>Referem-se à honorários da diretoria - Custos (R$379), honorários da diretoria – Despesa (R$124), honorários dos conselhos (R$238), viagens de empregados a serviço da empresa (R$1.653), assinaturas de bancos</w:t>
      </w:r>
      <w:r>
        <w:rPr>
          <w:spacing w:val="-14"/>
          <w:sz w:val="20"/>
        </w:rPr>
        <w:t xml:space="preserve"> </w:t>
      </w:r>
      <w:r>
        <w:rPr>
          <w:sz w:val="20"/>
        </w:rPr>
        <w:t>de</w:t>
      </w:r>
      <w:r>
        <w:rPr>
          <w:spacing w:val="-14"/>
          <w:sz w:val="20"/>
        </w:rPr>
        <w:t xml:space="preserve"> </w:t>
      </w:r>
      <w:r>
        <w:rPr>
          <w:sz w:val="20"/>
        </w:rPr>
        <w:t>dados</w:t>
      </w:r>
      <w:r>
        <w:rPr>
          <w:spacing w:val="-14"/>
          <w:sz w:val="20"/>
        </w:rPr>
        <w:t xml:space="preserve"> </w:t>
      </w:r>
      <w:r>
        <w:rPr>
          <w:sz w:val="20"/>
        </w:rPr>
        <w:t>e</w:t>
      </w:r>
      <w:r>
        <w:rPr>
          <w:spacing w:val="-14"/>
          <w:sz w:val="20"/>
        </w:rPr>
        <w:t xml:space="preserve"> </w:t>
      </w:r>
      <w:r>
        <w:rPr>
          <w:sz w:val="20"/>
        </w:rPr>
        <w:t>portais</w:t>
      </w:r>
      <w:r>
        <w:rPr>
          <w:spacing w:val="-14"/>
          <w:sz w:val="20"/>
        </w:rPr>
        <w:t xml:space="preserve"> </w:t>
      </w:r>
      <w:r>
        <w:rPr>
          <w:sz w:val="20"/>
        </w:rPr>
        <w:t>eletrônicos</w:t>
      </w:r>
      <w:r>
        <w:rPr>
          <w:spacing w:val="-14"/>
          <w:sz w:val="20"/>
        </w:rPr>
        <w:t xml:space="preserve"> </w:t>
      </w:r>
      <w:r>
        <w:rPr>
          <w:sz w:val="20"/>
        </w:rPr>
        <w:t>(R$2.129),</w:t>
      </w:r>
      <w:r>
        <w:rPr>
          <w:spacing w:val="-14"/>
          <w:sz w:val="20"/>
        </w:rPr>
        <w:t xml:space="preserve"> </w:t>
      </w:r>
      <w:r>
        <w:rPr>
          <w:sz w:val="20"/>
        </w:rPr>
        <w:t>honorários</w:t>
      </w:r>
      <w:r>
        <w:rPr>
          <w:spacing w:val="-14"/>
          <w:sz w:val="20"/>
        </w:rPr>
        <w:t xml:space="preserve"> </w:t>
      </w:r>
      <w:r>
        <w:rPr>
          <w:sz w:val="20"/>
        </w:rPr>
        <w:t>comitê</w:t>
      </w:r>
      <w:r>
        <w:rPr>
          <w:spacing w:val="-14"/>
          <w:sz w:val="20"/>
        </w:rPr>
        <w:t xml:space="preserve"> </w:t>
      </w:r>
      <w:r>
        <w:rPr>
          <w:sz w:val="20"/>
        </w:rPr>
        <w:t>auditoria</w:t>
      </w:r>
      <w:r>
        <w:rPr>
          <w:spacing w:val="-13"/>
          <w:sz w:val="20"/>
        </w:rPr>
        <w:t xml:space="preserve"> </w:t>
      </w:r>
      <w:r>
        <w:rPr>
          <w:sz w:val="20"/>
        </w:rPr>
        <w:t>(R$74),</w:t>
      </w:r>
      <w:r>
        <w:rPr>
          <w:spacing w:val="-14"/>
          <w:sz w:val="20"/>
        </w:rPr>
        <w:t xml:space="preserve"> </w:t>
      </w:r>
      <w:r>
        <w:rPr>
          <w:sz w:val="20"/>
        </w:rPr>
        <w:t>seguro</w:t>
      </w:r>
      <w:r>
        <w:rPr>
          <w:spacing w:val="-14"/>
          <w:sz w:val="20"/>
        </w:rPr>
        <w:t xml:space="preserve"> </w:t>
      </w:r>
      <w:r>
        <w:rPr>
          <w:sz w:val="20"/>
        </w:rPr>
        <w:t>de</w:t>
      </w:r>
      <w:r>
        <w:rPr>
          <w:spacing w:val="-14"/>
          <w:sz w:val="20"/>
        </w:rPr>
        <w:t xml:space="preserve"> </w:t>
      </w:r>
      <w:r>
        <w:rPr>
          <w:sz w:val="20"/>
        </w:rPr>
        <w:t>responsabilidade</w:t>
      </w:r>
    </w:p>
    <w:p w14:paraId="5F4C7A39" w14:textId="77777777" w:rsidR="006857A9" w:rsidRDefault="006857A9">
      <w:pPr>
        <w:pStyle w:val="PargrafodaLista"/>
        <w:jc w:val="both"/>
        <w:rPr>
          <w:sz w:val="20"/>
        </w:rPr>
        <w:sectPr w:rsidR="006857A9">
          <w:pgSz w:w="11910" w:h="16840"/>
          <w:pgMar w:top="1240" w:right="708" w:bottom="480" w:left="708" w:header="567" w:footer="293" w:gutter="0"/>
          <w:cols w:space="720"/>
        </w:sectPr>
      </w:pPr>
    </w:p>
    <w:p w14:paraId="13F9D68B" w14:textId="77777777" w:rsidR="006857A9" w:rsidRDefault="00606FBE">
      <w:pPr>
        <w:pStyle w:val="Corpodetexto"/>
        <w:spacing w:before="26"/>
        <w:ind w:left="144" w:right="422"/>
        <w:jc w:val="both"/>
      </w:pPr>
      <w:r>
        <w:lastRenderedPageBreak/>
        <w:t>civil</w:t>
      </w:r>
      <w:r>
        <w:rPr>
          <w:spacing w:val="-14"/>
        </w:rPr>
        <w:t xml:space="preserve"> </w:t>
      </w:r>
      <w:r>
        <w:t>(R$27),</w:t>
      </w:r>
      <w:r>
        <w:rPr>
          <w:spacing w:val="-14"/>
        </w:rPr>
        <w:t xml:space="preserve"> </w:t>
      </w:r>
      <w:r>
        <w:t>remuneração</w:t>
      </w:r>
      <w:r>
        <w:rPr>
          <w:spacing w:val="-14"/>
        </w:rPr>
        <w:t xml:space="preserve"> </w:t>
      </w:r>
      <w:r>
        <w:t>variável</w:t>
      </w:r>
      <w:r>
        <w:rPr>
          <w:spacing w:val="-14"/>
        </w:rPr>
        <w:t xml:space="preserve"> </w:t>
      </w:r>
      <w:r>
        <w:t>dos</w:t>
      </w:r>
      <w:r>
        <w:rPr>
          <w:spacing w:val="-14"/>
        </w:rPr>
        <w:t xml:space="preserve"> </w:t>
      </w:r>
      <w:r>
        <w:t>administradores</w:t>
      </w:r>
      <w:r>
        <w:rPr>
          <w:spacing w:val="-14"/>
        </w:rPr>
        <w:t xml:space="preserve"> </w:t>
      </w:r>
      <w:r>
        <w:t>(R$</w:t>
      </w:r>
      <w:r>
        <w:rPr>
          <w:spacing w:val="-14"/>
        </w:rPr>
        <w:t xml:space="preserve"> </w:t>
      </w:r>
      <w:r>
        <w:t>300)</w:t>
      </w:r>
      <w:r>
        <w:rPr>
          <w:spacing w:val="-14"/>
        </w:rPr>
        <w:t xml:space="preserve"> </w:t>
      </w:r>
      <w:r>
        <w:t>e</w:t>
      </w:r>
      <w:r>
        <w:rPr>
          <w:spacing w:val="-14"/>
        </w:rPr>
        <w:t xml:space="preserve"> </w:t>
      </w:r>
      <w:r>
        <w:t>Despesas</w:t>
      </w:r>
      <w:r>
        <w:rPr>
          <w:spacing w:val="-13"/>
        </w:rPr>
        <w:t xml:space="preserve"> </w:t>
      </w:r>
      <w:r>
        <w:t>não</w:t>
      </w:r>
      <w:r>
        <w:rPr>
          <w:spacing w:val="-14"/>
        </w:rPr>
        <w:t xml:space="preserve"> </w:t>
      </w:r>
      <w:r>
        <w:t>dedutíveis</w:t>
      </w:r>
      <w:r>
        <w:rPr>
          <w:spacing w:val="-14"/>
        </w:rPr>
        <w:t xml:space="preserve"> </w:t>
      </w:r>
      <w:r>
        <w:t>(R$</w:t>
      </w:r>
      <w:r>
        <w:rPr>
          <w:spacing w:val="-14"/>
        </w:rPr>
        <w:t xml:space="preserve"> </w:t>
      </w:r>
      <w:r>
        <w:t>57),</w:t>
      </w:r>
      <w:r>
        <w:rPr>
          <w:spacing w:val="-14"/>
        </w:rPr>
        <w:t xml:space="preserve"> </w:t>
      </w:r>
      <w:r>
        <w:t>apropriadas no período de junho/2026.</w:t>
      </w:r>
    </w:p>
    <w:p w14:paraId="72A8534E" w14:textId="77777777" w:rsidR="006857A9" w:rsidRDefault="006857A9">
      <w:pPr>
        <w:pStyle w:val="Corpodetexto"/>
        <w:spacing w:before="2"/>
      </w:pPr>
    </w:p>
    <w:p w14:paraId="3E90DC1C" w14:textId="77777777" w:rsidR="006857A9" w:rsidRDefault="00606FBE">
      <w:pPr>
        <w:pStyle w:val="Corpodetexto"/>
        <w:ind w:left="144"/>
        <w:jc w:val="both"/>
      </w:pPr>
      <w:r>
        <w:t>*Todos</w:t>
      </w:r>
      <w:r>
        <w:rPr>
          <w:spacing w:val="-4"/>
        </w:rPr>
        <w:t xml:space="preserve"> </w:t>
      </w:r>
      <w:r>
        <w:t>os</w:t>
      </w:r>
      <w:r>
        <w:rPr>
          <w:spacing w:val="-6"/>
        </w:rPr>
        <w:t xml:space="preserve"> </w:t>
      </w:r>
      <w:r>
        <w:t>valores</w:t>
      </w:r>
      <w:r>
        <w:rPr>
          <w:spacing w:val="-4"/>
        </w:rPr>
        <w:t xml:space="preserve"> </w:t>
      </w:r>
      <w:r>
        <w:t>são</w:t>
      </w:r>
      <w:r>
        <w:rPr>
          <w:spacing w:val="-7"/>
        </w:rPr>
        <w:t xml:space="preserve"> </w:t>
      </w:r>
      <w:r>
        <w:t>acumulados</w:t>
      </w:r>
      <w:r>
        <w:rPr>
          <w:spacing w:val="-3"/>
        </w:rPr>
        <w:t xml:space="preserve"> </w:t>
      </w:r>
      <w:r>
        <w:t>até</w:t>
      </w:r>
      <w:r>
        <w:rPr>
          <w:spacing w:val="-6"/>
        </w:rPr>
        <w:t xml:space="preserve"> </w:t>
      </w:r>
      <w:r>
        <w:t>o</w:t>
      </w:r>
      <w:r>
        <w:rPr>
          <w:spacing w:val="-6"/>
        </w:rPr>
        <w:t xml:space="preserve"> </w:t>
      </w:r>
      <w:r>
        <w:t>mês</w:t>
      </w:r>
      <w:r>
        <w:rPr>
          <w:spacing w:val="-4"/>
        </w:rPr>
        <w:t xml:space="preserve"> </w:t>
      </w:r>
      <w:r>
        <w:t>de</w:t>
      </w:r>
      <w:r>
        <w:rPr>
          <w:spacing w:val="-7"/>
        </w:rPr>
        <w:t xml:space="preserve"> </w:t>
      </w:r>
      <w:r>
        <w:rPr>
          <w:spacing w:val="-2"/>
        </w:rPr>
        <w:t>referência.</w:t>
      </w:r>
    </w:p>
    <w:p w14:paraId="5658F2EA" w14:textId="77777777" w:rsidR="006857A9" w:rsidRDefault="006857A9">
      <w:pPr>
        <w:pStyle w:val="Corpodetexto"/>
        <w:spacing w:before="229"/>
      </w:pPr>
    </w:p>
    <w:p w14:paraId="2D6BE58F" w14:textId="77777777" w:rsidR="006857A9" w:rsidRDefault="00606FBE">
      <w:pPr>
        <w:pStyle w:val="Corpodetexto"/>
        <w:ind w:left="144" w:right="422"/>
        <w:jc w:val="both"/>
      </w:pPr>
      <w:r>
        <w:t xml:space="preserve">**No item (ii) a variação de aproximadamente 33% comparado ao ano anterior se deve principalmente pelo aumento nas contas de serviços de consultoria, cursos, seminários e convenções, cessão temporária de manutenção e software, serviços de manutenção de equipamento de informática e serviços de clipping de </w:t>
      </w:r>
      <w:r>
        <w:rPr>
          <w:spacing w:val="-2"/>
        </w:rPr>
        <w:t>multimídia.</w:t>
      </w:r>
    </w:p>
    <w:p w14:paraId="1F525DAB" w14:textId="77777777" w:rsidR="006857A9" w:rsidRDefault="006857A9">
      <w:pPr>
        <w:pStyle w:val="Corpodetexto"/>
      </w:pPr>
    </w:p>
    <w:p w14:paraId="35E01DDF" w14:textId="77777777" w:rsidR="006857A9" w:rsidRDefault="006857A9">
      <w:pPr>
        <w:pStyle w:val="Corpodetexto"/>
      </w:pPr>
    </w:p>
    <w:p w14:paraId="71E6C90D" w14:textId="77777777" w:rsidR="006857A9" w:rsidRDefault="00606FBE">
      <w:pPr>
        <w:pStyle w:val="Corpodetexto"/>
        <w:ind w:left="144" w:right="425"/>
        <w:jc w:val="both"/>
      </w:pPr>
      <w:r>
        <w:t>**No item (iv) a variação de aproximadamente 84% comparado ao ano anterior se deve principalmente pelo aumento</w:t>
      </w:r>
      <w:r>
        <w:rPr>
          <w:spacing w:val="-4"/>
        </w:rPr>
        <w:t xml:space="preserve"> </w:t>
      </w:r>
      <w:r>
        <w:t>nas</w:t>
      </w:r>
      <w:r>
        <w:rPr>
          <w:spacing w:val="-2"/>
        </w:rPr>
        <w:t xml:space="preserve"> </w:t>
      </w:r>
      <w:r>
        <w:t>contas</w:t>
      </w:r>
      <w:r>
        <w:rPr>
          <w:spacing w:val="-2"/>
        </w:rPr>
        <w:t xml:space="preserve"> </w:t>
      </w:r>
      <w:r>
        <w:t>de</w:t>
      </w:r>
      <w:r>
        <w:rPr>
          <w:spacing w:val="-4"/>
        </w:rPr>
        <w:t xml:space="preserve"> </w:t>
      </w:r>
      <w:r>
        <w:t>viagens</w:t>
      </w:r>
      <w:r>
        <w:rPr>
          <w:spacing w:val="-5"/>
        </w:rPr>
        <w:t xml:space="preserve"> </w:t>
      </w:r>
      <w:r>
        <w:t>de</w:t>
      </w:r>
      <w:r>
        <w:rPr>
          <w:spacing w:val="-3"/>
        </w:rPr>
        <w:t xml:space="preserve"> </w:t>
      </w:r>
      <w:r>
        <w:t>empregados</w:t>
      </w:r>
      <w:r>
        <w:rPr>
          <w:spacing w:val="-4"/>
        </w:rPr>
        <w:t xml:space="preserve"> </w:t>
      </w:r>
      <w:r>
        <w:t>a</w:t>
      </w:r>
      <w:r>
        <w:rPr>
          <w:spacing w:val="-4"/>
        </w:rPr>
        <w:t xml:space="preserve"> </w:t>
      </w:r>
      <w:r>
        <w:t>serviço</w:t>
      </w:r>
      <w:r>
        <w:rPr>
          <w:spacing w:val="-6"/>
        </w:rPr>
        <w:t xml:space="preserve"> </w:t>
      </w:r>
      <w:r>
        <w:t>da</w:t>
      </w:r>
      <w:r>
        <w:rPr>
          <w:spacing w:val="-4"/>
        </w:rPr>
        <w:t xml:space="preserve"> </w:t>
      </w:r>
      <w:r>
        <w:t>empresa,</w:t>
      </w:r>
      <w:r>
        <w:rPr>
          <w:spacing w:val="-3"/>
        </w:rPr>
        <w:t xml:space="preserve"> </w:t>
      </w:r>
      <w:r>
        <w:t>assinaturas</w:t>
      </w:r>
      <w:r>
        <w:rPr>
          <w:spacing w:val="-5"/>
        </w:rPr>
        <w:t xml:space="preserve"> </w:t>
      </w:r>
      <w:r>
        <w:t>de</w:t>
      </w:r>
      <w:r>
        <w:rPr>
          <w:spacing w:val="-4"/>
        </w:rPr>
        <w:t xml:space="preserve"> </w:t>
      </w:r>
      <w:r>
        <w:t>banco</w:t>
      </w:r>
      <w:r>
        <w:rPr>
          <w:spacing w:val="-6"/>
        </w:rPr>
        <w:t xml:space="preserve"> </w:t>
      </w:r>
      <w:r>
        <w:t>de</w:t>
      </w:r>
      <w:r>
        <w:rPr>
          <w:spacing w:val="-3"/>
        </w:rPr>
        <w:t xml:space="preserve"> </w:t>
      </w:r>
      <w:r>
        <w:t>dados</w:t>
      </w:r>
      <w:r>
        <w:rPr>
          <w:spacing w:val="-5"/>
        </w:rPr>
        <w:t xml:space="preserve"> </w:t>
      </w:r>
      <w:r>
        <w:t>e</w:t>
      </w:r>
      <w:r>
        <w:rPr>
          <w:spacing w:val="-3"/>
        </w:rPr>
        <w:t xml:space="preserve"> </w:t>
      </w:r>
      <w:r>
        <w:t>portais eletrônicos, bem como a inclusão da provisão do RVA segregado dos honorários de diretoria.</w:t>
      </w:r>
    </w:p>
    <w:p w14:paraId="3DBBFE25" w14:textId="77777777" w:rsidR="006857A9" w:rsidRDefault="006857A9">
      <w:pPr>
        <w:pStyle w:val="Corpodetexto"/>
      </w:pPr>
    </w:p>
    <w:p w14:paraId="7011A62F" w14:textId="77777777" w:rsidR="006857A9" w:rsidRDefault="006857A9">
      <w:pPr>
        <w:pStyle w:val="Corpodetexto"/>
        <w:spacing w:before="2"/>
      </w:pPr>
    </w:p>
    <w:p w14:paraId="7021439F" w14:textId="77777777" w:rsidR="006857A9" w:rsidRDefault="00606FBE">
      <w:pPr>
        <w:pStyle w:val="Ttulo3"/>
        <w:numPr>
          <w:ilvl w:val="0"/>
          <w:numId w:val="3"/>
        </w:numPr>
        <w:tabs>
          <w:tab w:val="left" w:pos="569"/>
        </w:tabs>
        <w:ind w:left="569" w:hanging="425"/>
      </w:pPr>
      <w:r>
        <w:t>SUBSÍDIOS</w:t>
      </w:r>
      <w:r>
        <w:rPr>
          <w:spacing w:val="-8"/>
        </w:rPr>
        <w:t xml:space="preserve"> </w:t>
      </w:r>
      <w:r>
        <w:t>DO</w:t>
      </w:r>
      <w:r>
        <w:rPr>
          <w:spacing w:val="-7"/>
        </w:rPr>
        <w:t xml:space="preserve"> </w:t>
      </w:r>
      <w:r>
        <w:t>TESOURO</w:t>
      </w:r>
      <w:r>
        <w:rPr>
          <w:spacing w:val="-8"/>
        </w:rPr>
        <w:t xml:space="preserve"> </w:t>
      </w:r>
      <w:r>
        <w:rPr>
          <w:spacing w:val="-2"/>
        </w:rPr>
        <w:t>NACIONAL</w:t>
      </w:r>
    </w:p>
    <w:p w14:paraId="472C0FFD" w14:textId="77777777" w:rsidR="006857A9" w:rsidRDefault="00606FBE">
      <w:pPr>
        <w:pStyle w:val="Corpodetexto"/>
        <w:spacing w:before="229"/>
        <w:ind w:left="144" w:right="434"/>
        <w:jc w:val="both"/>
      </w:pPr>
      <w:r>
        <w:t>O saldo da conta representa os valores liberados pelo Tesouro Nacional, a título de subsídios públicos, com o objetivo de prover recursos para a cobertura dos custos, despesas e investimentos da EPE, na condição de empresa pública dependente e integrante do Orçamento Fiscal e da Seguridade Social.</w:t>
      </w:r>
    </w:p>
    <w:p w14:paraId="006E460A" w14:textId="77777777" w:rsidR="006857A9" w:rsidRDefault="006857A9">
      <w:pPr>
        <w:pStyle w:val="Corpodetexto"/>
        <w:spacing w:before="35"/>
      </w:pPr>
    </w:p>
    <w:tbl>
      <w:tblPr>
        <w:tblStyle w:val="TableNormal"/>
        <w:tblW w:w="0" w:type="auto"/>
        <w:tblInd w:w="151" w:type="dxa"/>
        <w:tblLayout w:type="fixed"/>
        <w:tblLook w:val="01E0" w:firstRow="1" w:lastRow="1" w:firstColumn="1" w:lastColumn="1" w:noHBand="0" w:noVBand="0"/>
      </w:tblPr>
      <w:tblGrid>
        <w:gridCol w:w="5627"/>
        <w:gridCol w:w="2871"/>
        <w:gridCol w:w="1406"/>
      </w:tblGrid>
      <w:tr w:rsidR="006857A9" w14:paraId="543B1CDF" w14:textId="77777777">
        <w:trPr>
          <w:trHeight w:val="249"/>
        </w:trPr>
        <w:tc>
          <w:tcPr>
            <w:tcW w:w="5627" w:type="dxa"/>
            <w:tcBorders>
              <w:bottom w:val="single" w:sz="4" w:space="0" w:color="000000"/>
            </w:tcBorders>
          </w:tcPr>
          <w:p w14:paraId="21819B0B" w14:textId="77777777" w:rsidR="006857A9" w:rsidRDefault="00606FBE">
            <w:pPr>
              <w:pStyle w:val="TableParagraph"/>
              <w:spacing w:line="223" w:lineRule="exact"/>
              <w:ind w:left="69"/>
              <w:rPr>
                <w:rFonts w:ascii="Arial" w:hAnsi="Arial"/>
                <w:b/>
                <w:sz w:val="20"/>
              </w:rPr>
            </w:pPr>
            <w:r>
              <w:rPr>
                <w:rFonts w:ascii="Arial" w:hAnsi="Arial"/>
                <w:b/>
                <w:spacing w:val="-2"/>
                <w:sz w:val="20"/>
              </w:rPr>
              <w:t>Descrição</w:t>
            </w:r>
          </w:p>
        </w:tc>
        <w:tc>
          <w:tcPr>
            <w:tcW w:w="2871" w:type="dxa"/>
            <w:tcBorders>
              <w:bottom w:val="single" w:sz="4" w:space="0" w:color="000000"/>
            </w:tcBorders>
          </w:tcPr>
          <w:p w14:paraId="0425AB53" w14:textId="77777777" w:rsidR="006857A9" w:rsidRDefault="00606FBE">
            <w:pPr>
              <w:pStyle w:val="TableParagraph"/>
              <w:spacing w:line="223" w:lineRule="exact"/>
              <w:ind w:right="333"/>
              <w:jc w:val="right"/>
              <w:rPr>
                <w:rFonts w:ascii="Arial"/>
                <w:b/>
                <w:sz w:val="20"/>
              </w:rPr>
            </w:pPr>
            <w:r>
              <w:rPr>
                <w:rFonts w:ascii="Arial"/>
                <w:b/>
                <w:spacing w:val="-2"/>
                <w:sz w:val="20"/>
              </w:rPr>
              <w:t>30/06/2026</w:t>
            </w:r>
          </w:p>
        </w:tc>
        <w:tc>
          <w:tcPr>
            <w:tcW w:w="1406" w:type="dxa"/>
            <w:tcBorders>
              <w:bottom w:val="single" w:sz="4" w:space="0" w:color="000000"/>
            </w:tcBorders>
          </w:tcPr>
          <w:p w14:paraId="342A4238" w14:textId="77777777" w:rsidR="006857A9" w:rsidRDefault="00606FBE">
            <w:pPr>
              <w:pStyle w:val="TableParagraph"/>
              <w:spacing w:line="223" w:lineRule="exact"/>
              <w:ind w:right="71"/>
              <w:jc w:val="right"/>
              <w:rPr>
                <w:rFonts w:ascii="Arial"/>
                <w:b/>
                <w:sz w:val="20"/>
              </w:rPr>
            </w:pPr>
            <w:r>
              <w:rPr>
                <w:rFonts w:ascii="Arial"/>
                <w:b/>
                <w:spacing w:val="-2"/>
                <w:sz w:val="20"/>
              </w:rPr>
              <w:t>30/06/2025</w:t>
            </w:r>
          </w:p>
        </w:tc>
      </w:tr>
      <w:tr w:rsidR="006857A9" w14:paraId="16823B21" w14:textId="77777777">
        <w:trPr>
          <w:trHeight w:val="282"/>
        </w:trPr>
        <w:tc>
          <w:tcPr>
            <w:tcW w:w="5627" w:type="dxa"/>
            <w:tcBorders>
              <w:top w:val="single" w:sz="4" w:space="0" w:color="000000"/>
              <w:bottom w:val="dashSmallGap" w:sz="8" w:space="0" w:color="7E7E7E"/>
            </w:tcBorders>
          </w:tcPr>
          <w:p w14:paraId="7ACF73E2" w14:textId="77777777" w:rsidR="006857A9" w:rsidRDefault="00606FBE">
            <w:pPr>
              <w:pStyle w:val="TableParagraph"/>
              <w:spacing w:before="26"/>
              <w:ind w:left="69"/>
              <w:rPr>
                <w:sz w:val="20"/>
              </w:rPr>
            </w:pPr>
            <w:r>
              <w:rPr>
                <w:sz w:val="20"/>
              </w:rPr>
              <w:t>A</w:t>
            </w:r>
            <w:r>
              <w:rPr>
                <w:spacing w:val="-7"/>
                <w:sz w:val="20"/>
              </w:rPr>
              <w:t xml:space="preserve"> </w:t>
            </w:r>
            <w:r>
              <w:rPr>
                <w:sz w:val="20"/>
              </w:rPr>
              <w:t>–</w:t>
            </w:r>
            <w:r>
              <w:rPr>
                <w:spacing w:val="-6"/>
                <w:sz w:val="20"/>
              </w:rPr>
              <w:t xml:space="preserve"> </w:t>
            </w:r>
            <w:r>
              <w:rPr>
                <w:sz w:val="20"/>
              </w:rPr>
              <w:t>Recursos</w:t>
            </w:r>
            <w:r>
              <w:rPr>
                <w:spacing w:val="-5"/>
                <w:sz w:val="20"/>
              </w:rPr>
              <w:t xml:space="preserve"> </w:t>
            </w:r>
            <w:r>
              <w:rPr>
                <w:sz w:val="20"/>
              </w:rPr>
              <w:t>recebidos</w:t>
            </w:r>
            <w:r>
              <w:rPr>
                <w:spacing w:val="-5"/>
                <w:sz w:val="20"/>
              </w:rPr>
              <w:t xml:space="preserve"> </w:t>
            </w:r>
            <w:r>
              <w:rPr>
                <w:sz w:val="20"/>
              </w:rPr>
              <w:t>do</w:t>
            </w:r>
            <w:r>
              <w:rPr>
                <w:spacing w:val="-4"/>
                <w:sz w:val="20"/>
              </w:rPr>
              <w:t xml:space="preserve"> </w:t>
            </w:r>
            <w:r>
              <w:rPr>
                <w:sz w:val="20"/>
              </w:rPr>
              <w:t>Tesouro</w:t>
            </w:r>
            <w:r>
              <w:rPr>
                <w:spacing w:val="-6"/>
                <w:sz w:val="20"/>
              </w:rPr>
              <w:t xml:space="preserve"> </w:t>
            </w:r>
            <w:r>
              <w:rPr>
                <w:spacing w:val="-2"/>
                <w:sz w:val="20"/>
              </w:rPr>
              <w:t>Nacional</w:t>
            </w:r>
          </w:p>
        </w:tc>
        <w:tc>
          <w:tcPr>
            <w:tcW w:w="2871" w:type="dxa"/>
            <w:tcBorders>
              <w:top w:val="single" w:sz="4" w:space="0" w:color="000000"/>
              <w:bottom w:val="dashSmallGap" w:sz="8" w:space="0" w:color="7E7E7E"/>
            </w:tcBorders>
          </w:tcPr>
          <w:p w14:paraId="039D9799" w14:textId="77777777" w:rsidR="006857A9" w:rsidRDefault="00606FBE">
            <w:pPr>
              <w:pStyle w:val="TableParagraph"/>
              <w:spacing w:before="26"/>
              <w:ind w:right="334"/>
              <w:jc w:val="right"/>
              <w:rPr>
                <w:sz w:val="20"/>
              </w:rPr>
            </w:pPr>
            <w:r>
              <w:rPr>
                <w:spacing w:val="-2"/>
                <w:sz w:val="20"/>
              </w:rPr>
              <w:t>75.966</w:t>
            </w:r>
          </w:p>
        </w:tc>
        <w:tc>
          <w:tcPr>
            <w:tcW w:w="1406" w:type="dxa"/>
            <w:tcBorders>
              <w:top w:val="single" w:sz="4" w:space="0" w:color="000000"/>
              <w:bottom w:val="dashSmallGap" w:sz="8" w:space="0" w:color="7E7E7E"/>
            </w:tcBorders>
          </w:tcPr>
          <w:p w14:paraId="4FCD6AAC" w14:textId="77777777" w:rsidR="006857A9" w:rsidRDefault="00606FBE">
            <w:pPr>
              <w:pStyle w:val="TableParagraph"/>
              <w:spacing w:before="26"/>
              <w:ind w:right="71"/>
              <w:jc w:val="right"/>
              <w:rPr>
                <w:sz w:val="20"/>
              </w:rPr>
            </w:pPr>
            <w:r>
              <w:rPr>
                <w:spacing w:val="-2"/>
                <w:sz w:val="20"/>
              </w:rPr>
              <w:t>85.919</w:t>
            </w:r>
          </w:p>
        </w:tc>
      </w:tr>
      <w:tr w:rsidR="006857A9" w14:paraId="2A383099" w14:textId="77777777">
        <w:trPr>
          <w:trHeight w:val="255"/>
        </w:trPr>
        <w:tc>
          <w:tcPr>
            <w:tcW w:w="5627" w:type="dxa"/>
            <w:tcBorders>
              <w:top w:val="dashSmallGap" w:sz="8" w:space="0" w:color="7E7E7E"/>
            </w:tcBorders>
          </w:tcPr>
          <w:p w14:paraId="1D231105" w14:textId="77777777" w:rsidR="006857A9" w:rsidRDefault="00606FBE">
            <w:pPr>
              <w:pStyle w:val="TableParagraph"/>
              <w:spacing w:before="25" w:line="210" w:lineRule="exact"/>
              <w:ind w:left="69"/>
              <w:rPr>
                <w:rFonts w:ascii="Arial"/>
                <w:b/>
                <w:sz w:val="20"/>
              </w:rPr>
            </w:pPr>
            <w:r>
              <w:rPr>
                <w:rFonts w:ascii="Arial"/>
                <w:b/>
                <w:spacing w:val="-2"/>
                <w:sz w:val="20"/>
              </w:rPr>
              <w:t>Total</w:t>
            </w:r>
          </w:p>
        </w:tc>
        <w:tc>
          <w:tcPr>
            <w:tcW w:w="2871" w:type="dxa"/>
            <w:tcBorders>
              <w:top w:val="dashSmallGap" w:sz="8" w:space="0" w:color="7E7E7E"/>
            </w:tcBorders>
          </w:tcPr>
          <w:p w14:paraId="6550B0D9" w14:textId="77777777" w:rsidR="006857A9" w:rsidRDefault="00606FBE">
            <w:pPr>
              <w:pStyle w:val="TableParagraph"/>
              <w:spacing w:before="25" w:line="210" w:lineRule="exact"/>
              <w:ind w:right="334"/>
              <w:jc w:val="right"/>
              <w:rPr>
                <w:rFonts w:ascii="Arial"/>
                <w:b/>
                <w:sz w:val="20"/>
              </w:rPr>
            </w:pPr>
            <w:r>
              <w:rPr>
                <w:rFonts w:ascii="Arial"/>
                <w:b/>
                <w:spacing w:val="-2"/>
                <w:sz w:val="20"/>
              </w:rPr>
              <w:t>75.966</w:t>
            </w:r>
          </w:p>
        </w:tc>
        <w:tc>
          <w:tcPr>
            <w:tcW w:w="1406" w:type="dxa"/>
            <w:tcBorders>
              <w:top w:val="dashSmallGap" w:sz="8" w:space="0" w:color="7E7E7E"/>
            </w:tcBorders>
          </w:tcPr>
          <w:p w14:paraId="639D7256" w14:textId="77777777" w:rsidR="006857A9" w:rsidRDefault="00606FBE">
            <w:pPr>
              <w:pStyle w:val="TableParagraph"/>
              <w:spacing w:before="25" w:line="210" w:lineRule="exact"/>
              <w:ind w:right="71"/>
              <w:jc w:val="right"/>
              <w:rPr>
                <w:rFonts w:ascii="Arial"/>
                <w:b/>
                <w:sz w:val="20"/>
              </w:rPr>
            </w:pPr>
            <w:r>
              <w:rPr>
                <w:rFonts w:ascii="Arial"/>
                <w:b/>
                <w:spacing w:val="-2"/>
                <w:sz w:val="20"/>
              </w:rPr>
              <w:t>85.919</w:t>
            </w:r>
          </w:p>
        </w:tc>
      </w:tr>
    </w:tbl>
    <w:p w14:paraId="48AD31E0" w14:textId="77777777" w:rsidR="006857A9" w:rsidRDefault="006857A9">
      <w:pPr>
        <w:pStyle w:val="Corpodetexto"/>
      </w:pPr>
    </w:p>
    <w:p w14:paraId="375F457A" w14:textId="77777777" w:rsidR="006857A9" w:rsidRDefault="006857A9">
      <w:pPr>
        <w:pStyle w:val="Corpodetexto"/>
      </w:pPr>
    </w:p>
    <w:p w14:paraId="5CF930C3" w14:textId="77777777" w:rsidR="006857A9" w:rsidRDefault="006857A9">
      <w:pPr>
        <w:pStyle w:val="Corpodetexto"/>
        <w:spacing w:before="27"/>
      </w:pPr>
    </w:p>
    <w:p w14:paraId="5ED081B4" w14:textId="77777777" w:rsidR="006857A9" w:rsidRDefault="00606FBE">
      <w:pPr>
        <w:pStyle w:val="Ttulo3"/>
        <w:numPr>
          <w:ilvl w:val="0"/>
          <w:numId w:val="3"/>
        </w:numPr>
        <w:tabs>
          <w:tab w:val="left" w:pos="569"/>
        </w:tabs>
        <w:ind w:left="569" w:hanging="425"/>
      </w:pPr>
      <w:r>
        <w:t>REEMBOLSO</w:t>
      </w:r>
      <w:r>
        <w:rPr>
          <w:spacing w:val="-6"/>
        </w:rPr>
        <w:t xml:space="preserve"> </w:t>
      </w:r>
      <w:r>
        <w:t>DE</w:t>
      </w:r>
      <w:r>
        <w:rPr>
          <w:spacing w:val="-6"/>
        </w:rPr>
        <w:t xml:space="preserve"> </w:t>
      </w:r>
      <w:r>
        <w:t>CUSTOS</w:t>
      </w:r>
      <w:r>
        <w:rPr>
          <w:spacing w:val="-6"/>
        </w:rPr>
        <w:t xml:space="preserve"> </w:t>
      </w:r>
      <w:r>
        <w:t>E</w:t>
      </w:r>
      <w:r>
        <w:rPr>
          <w:spacing w:val="-5"/>
        </w:rPr>
        <w:t xml:space="preserve"> </w:t>
      </w:r>
      <w:r>
        <w:t>DESPESAS</w:t>
      </w:r>
      <w:r>
        <w:rPr>
          <w:spacing w:val="-2"/>
        </w:rPr>
        <w:t xml:space="preserve"> </w:t>
      </w:r>
      <w:r>
        <w:t>–</w:t>
      </w:r>
      <w:r>
        <w:rPr>
          <w:spacing w:val="-6"/>
        </w:rPr>
        <w:t xml:space="preserve"> </w:t>
      </w:r>
      <w:r>
        <w:t>LEILÕES</w:t>
      </w:r>
      <w:r>
        <w:rPr>
          <w:spacing w:val="-6"/>
        </w:rPr>
        <w:t xml:space="preserve"> </w:t>
      </w:r>
      <w:r>
        <w:rPr>
          <w:spacing w:val="-2"/>
        </w:rPr>
        <w:t>ANEEL</w:t>
      </w:r>
    </w:p>
    <w:p w14:paraId="000CC091" w14:textId="77777777" w:rsidR="006857A9" w:rsidRDefault="006857A9">
      <w:pPr>
        <w:pStyle w:val="Corpodetexto"/>
        <w:spacing w:before="1"/>
        <w:rPr>
          <w:rFonts w:ascii="Arial"/>
          <w:b/>
        </w:rPr>
      </w:pPr>
    </w:p>
    <w:p w14:paraId="04443CEB" w14:textId="77777777" w:rsidR="006857A9" w:rsidRDefault="00606FBE">
      <w:pPr>
        <w:pStyle w:val="Corpodetexto"/>
        <w:ind w:left="144" w:right="424"/>
        <w:jc w:val="both"/>
      </w:pPr>
      <w:r>
        <w:t>O saldo da conta refere-se aos ressarcimentos efetuados pela ANEEL relativos aos estudos constantes na documentação técnica dos empreendimentos que compõem os lotes do Leilão de Transmissão, conforme previsto</w:t>
      </w:r>
      <w:r>
        <w:rPr>
          <w:spacing w:val="-14"/>
        </w:rPr>
        <w:t xml:space="preserve"> </w:t>
      </w:r>
      <w:r>
        <w:t>no</w:t>
      </w:r>
      <w:r>
        <w:rPr>
          <w:spacing w:val="-14"/>
        </w:rPr>
        <w:t xml:space="preserve"> </w:t>
      </w:r>
      <w:r>
        <w:t>Edital</w:t>
      </w:r>
      <w:r>
        <w:rPr>
          <w:spacing w:val="-14"/>
        </w:rPr>
        <w:t xml:space="preserve"> </w:t>
      </w:r>
      <w:r>
        <w:t>do</w:t>
      </w:r>
      <w:r>
        <w:rPr>
          <w:spacing w:val="-13"/>
        </w:rPr>
        <w:t xml:space="preserve"> </w:t>
      </w:r>
      <w:r>
        <w:t>Leilão</w:t>
      </w:r>
      <w:r>
        <w:rPr>
          <w:spacing w:val="-14"/>
        </w:rPr>
        <w:t xml:space="preserve"> </w:t>
      </w:r>
      <w:r>
        <w:t>ANEEL</w:t>
      </w:r>
      <w:r>
        <w:rPr>
          <w:spacing w:val="-14"/>
        </w:rPr>
        <w:t xml:space="preserve"> </w:t>
      </w:r>
      <w:r>
        <w:t>04-2025</w:t>
      </w:r>
      <w:r>
        <w:rPr>
          <w:spacing w:val="-14"/>
        </w:rPr>
        <w:t xml:space="preserve"> </w:t>
      </w:r>
      <w:r>
        <w:t>Processo</w:t>
      </w:r>
      <w:r>
        <w:rPr>
          <w:spacing w:val="-14"/>
        </w:rPr>
        <w:t xml:space="preserve"> </w:t>
      </w:r>
      <w:r>
        <w:t>48500.007344/2025-00</w:t>
      </w:r>
      <w:r>
        <w:rPr>
          <w:spacing w:val="-14"/>
        </w:rPr>
        <w:t xml:space="preserve"> </w:t>
      </w:r>
      <w:r>
        <w:t>e</w:t>
      </w:r>
      <w:r>
        <w:rPr>
          <w:spacing w:val="-14"/>
        </w:rPr>
        <w:t xml:space="preserve"> </w:t>
      </w:r>
      <w:r>
        <w:t>Leilão</w:t>
      </w:r>
      <w:r>
        <w:rPr>
          <w:spacing w:val="-14"/>
        </w:rPr>
        <w:t xml:space="preserve"> </w:t>
      </w:r>
      <w:r>
        <w:t>ANEEL</w:t>
      </w:r>
      <w:r>
        <w:rPr>
          <w:spacing w:val="-13"/>
        </w:rPr>
        <w:t xml:space="preserve"> </w:t>
      </w:r>
      <w:r>
        <w:t>01-2026</w:t>
      </w:r>
      <w:r>
        <w:rPr>
          <w:spacing w:val="-12"/>
        </w:rPr>
        <w:t xml:space="preserve"> </w:t>
      </w:r>
      <w:r>
        <w:t xml:space="preserve">Processo </w:t>
      </w:r>
      <w:r>
        <w:rPr>
          <w:spacing w:val="-2"/>
        </w:rPr>
        <w:t>48500.023612/2025-22.</w:t>
      </w:r>
    </w:p>
    <w:p w14:paraId="48E1A65D" w14:textId="77777777" w:rsidR="006857A9" w:rsidRDefault="006857A9">
      <w:pPr>
        <w:pStyle w:val="Corpodetexto"/>
      </w:pPr>
    </w:p>
    <w:p w14:paraId="13B81E9D" w14:textId="77777777" w:rsidR="006857A9" w:rsidRDefault="006857A9">
      <w:pPr>
        <w:pStyle w:val="Corpodetexto"/>
        <w:spacing w:before="34"/>
      </w:pPr>
    </w:p>
    <w:tbl>
      <w:tblPr>
        <w:tblStyle w:val="TableNormal"/>
        <w:tblW w:w="0" w:type="auto"/>
        <w:tblInd w:w="151" w:type="dxa"/>
        <w:tblLayout w:type="fixed"/>
        <w:tblLook w:val="01E0" w:firstRow="1" w:lastRow="1" w:firstColumn="1" w:lastColumn="1" w:noHBand="0" w:noVBand="0"/>
      </w:tblPr>
      <w:tblGrid>
        <w:gridCol w:w="5939"/>
        <w:gridCol w:w="2559"/>
        <w:gridCol w:w="1406"/>
      </w:tblGrid>
      <w:tr w:rsidR="006857A9" w14:paraId="1864576F" w14:textId="77777777">
        <w:trPr>
          <w:trHeight w:val="249"/>
        </w:trPr>
        <w:tc>
          <w:tcPr>
            <w:tcW w:w="5939" w:type="dxa"/>
            <w:tcBorders>
              <w:bottom w:val="single" w:sz="4" w:space="0" w:color="000000"/>
            </w:tcBorders>
          </w:tcPr>
          <w:p w14:paraId="197B32B9" w14:textId="77777777" w:rsidR="006857A9" w:rsidRDefault="00606FBE">
            <w:pPr>
              <w:pStyle w:val="TableParagraph"/>
              <w:spacing w:line="223" w:lineRule="exact"/>
              <w:ind w:left="69"/>
              <w:rPr>
                <w:rFonts w:ascii="Arial" w:hAnsi="Arial"/>
                <w:b/>
                <w:sz w:val="20"/>
              </w:rPr>
            </w:pPr>
            <w:r>
              <w:rPr>
                <w:rFonts w:ascii="Arial" w:hAnsi="Arial"/>
                <w:b/>
                <w:spacing w:val="-2"/>
                <w:sz w:val="20"/>
              </w:rPr>
              <w:t>Descrição</w:t>
            </w:r>
          </w:p>
        </w:tc>
        <w:tc>
          <w:tcPr>
            <w:tcW w:w="2559" w:type="dxa"/>
            <w:tcBorders>
              <w:bottom w:val="single" w:sz="4" w:space="0" w:color="000000"/>
            </w:tcBorders>
          </w:tcPr>
          <w:p w14:paraId="265593D6" w14:textId="77777777" w:rsidR="006857A9" w:rsidRDefault="00606FBE">
            <w:pPr>
              <w:pStyle w:val="TableParagraph"/>
              <w:spacing w:line="223" w:lineRule="exact"/>
              <w:ind w:right="333"/>
              <w:jc w:val="right"/>
              <w:rPr>
                <w:rFonts w:ascii="Arial"/>
                <w:b/>
                <w:sz w:val="20"/>
              </w:rPr>
            </w:pPr>
            <w:r>
              <w:rPr>
                <w:rFonts w:ascii="Arial"/>
                <w:b/>
                <w:spacing w:val="-2"/>
                <w:sz w:val="20"/>
              </w:rPr>
              <w:t>30/06/2026</w:t>
            </w:r>
          </w:p>
        </w:tc>
        <w:tc>
          <w:tcPr>
            <w:tcW w:w="1406" w:type="dxa"/>
            <w:tcBorders>
              <w:bottom w:val="single" w:sz="4" w:space="0" w:color="000000"/>
            </w:tcBorders>
          </w:tcPr>
          <w:p w14:paraId="3C154E29" w14:textId="77777777" w:rsidR="006857A9" w:rsidRDefault="00606FBE">
            <w:pPr>
              <w:pStyle w:val="TableParagraph"/>
              <w:spacing w:line="223" w:lineRule="exact"/>
              <w:ind w:right="71"/>
              <w:jc w:val="right"/>
              <w:rPr>
                <w:rFonts w:ascii="Arial"/>
                <w:b/>
                <w:sz w:val="20"/>
              </w:rPr>
            </w:pPr>
            <w:r>
              <w:rPr>
                <w:rFonts w:ascii="Arial"/>
                <w:b/>
                <w:spacing w:val="-2"/>
                <w:sz w:val="20"/>
              </w:rPr>
              <w:t>30/06/2025</w:t>
            </w:r>
          </w:p>
        </w:tc>
      </w:tr>
      <w:tr w:rsidR="006857A9" w14:paraId="6C736977" w14:textId="77777777">
        <w:trPr>
          <w:trHeight w:val="277"/>
        </w:trPr>
        <w:tc>
          <w:tcPr>
            <w:tcW w:w="5939" w:type="dxa"/>
            <w:tcBorders>
              <w:top w:val="single" w:sz="4" w:space="0" w:color="000000"/>
              <w:bottom w:val="single" w:sz="4" w:space="0" w:color="000000"/>
            </w:tcBorders>
          </w:tcPr>
          <w:p w14:paraId="5C7AFD50" w14:textId="77777777" w:rsidR="006857A9" w:rsidRDefault="00606FBE">
            <w:pPr>
              <w:pStyle w:val="TableParagraph"/>
              <w:spacing w:before="26"/>
              <w:ind w:left="69"/>
              <w:rPr>
                <w:sz w:val="20"/>
              </w:rPr>
            </w:pPr>
            <w:r>
              <w:rPr>
                <w:sz w:val="20"/>
              </w:rPr>
              <w:t>Reembolso</w:t>
            </w:r>
            <w:r>
              <w:rPr>
                <w:spacing w:val="-7"/>
                <w:sz w:val="20"/>
              </w:rPr>
              <w:t xml:space="preserve"> </w:t>
            </w:r>
            <w:r>
              <w:rPr>
                <w:sz w:val="20"/>
              </w:rPr>
              <w:t>de</w:t>
            </w:r>
            <w:r>
              <w:rPr>
                <w:spacing w:val="-5"/>
                <w:sz w:val="20"/>
              </w:rPr>
              <w:t xml:space="preserve"> </w:t>
            </w:r>
            <w:r>
              <w:rPr>
                <w:sz w:val="20"/>
              </w:rPr>
              <w:t>Custos</w:t>
            </w:r>
            <w:r>
              <w:rPr>
                <w:spacing w:val="-5"/>
                <w:sz w:val="20"/>
              </w:rPr>
              <w:t xml:space="preserve"> </w:t>
            </w:r>
            <w:r>
              <w:rPr>
                <w:sz w:val="20"/>
              </w:rPr>
              <w:t>e</w:t>
            </w:r>
            <w:r>
              <w:rPr>
                <w:spacing w:val="-5"/>
                <w:sz w:val="20"/>
              </w:rPr>
              <w:t xml:space="preserve"> </w:t>
            </w:r>
            <w:r>
              <w:rPr>
                <w:sz w:val="20"/>
              </w:rPr>
              <w:t>Despesas</w:t>
            </w:r>
            <w:r>
              <w:rPr>
                <w:spacing w:val="-3"/>
                <w:sz w:val="20"/>
              </w:rPr>
              <w:t xml:space="preserve"> </w:t>
            </w:r>
            <w:r>
              <w:rPr>
                <w:sz w:val="20"/>
              </w:rPr>
              <w:t>–</w:t>
            </w:r>
            <w:r>
              <w:rPr>
                <w:spacing w:val="-7"/>
                <w:sz w:val="20"/>
              </w:rPr>
              <w:t xml:space="preserve"> </w:t>
            </w:r>
            <w:r>
              <w:rPr>
                <w:sz w:val="20"/>
              </w:rPr>
              <w:t>Leilões</w:t>
            </w:r>
            <w:r>
              <w:rPr>
                <w:spacing w:val="-4"/>
                <w:sz w:val="20"/>
              </w:rPr>
              <w:t xml:space="preserve"> ANEEL</w:t>
            </w:r>
          </w:p>
        </w:tc>
        <w:tc>
          <w:tcPr>
            <w:tcW w:w="2559" w:type="dxa"/>
            <w:tcBorders>
              <w:top w:val="single" w:sz="4" w:space="0" w:color="000000"/>
              <w:bottom w:val="dashSmallGap" w:sz="8" w:space="0" w:color="7E7E7E"/>
            </w:tcBorders>
          </w:tcPr>
          <w:p w14:paraId="7554C48B" w14:textId="77777777" w:rsidR="006857A9" w:rsidRDefault="00606FBE">
            <w:pPr>
              <w:pStyle w:val="TableParagraph"/>
              <w:spacing w:before="26"/>
              <w:ind w:right="334"/>
              <w:jc w:val="right"/>
              <w:rPr>
                <w:sz w:val="20"/>
              </w:rPr>
            </w:pPr>
            <w:r>
              <w:rPr>
                <w:spacing w:val="-2"/>
                <w:sz w:val="20"/>
              </w:rPr>
              <w:t>3.818</w:t>
            </w:r>
          </w:p>
        </w:tc>
        <w:tc>
          <w:tcPr>
            <w:tcW w:w="1406" w:type="dxa"/>
            <w:tcBorders>
              <w:top w:val="single" w:sz="4" w:space="0" w:color="000000"/>
              <w:bottom w:val="single" w:sz="4" w:space="0" w:color="000000"/>
            </w:tcBorders>
          </w:tcPr>
          <w:p w14:paraId="50050A92" w14:textId="77777777" w:rsidR="006857A9" w:rsidRDefault="00606FBE">
            <w:pPr>
              <w:pStyle w:val="TableParagraph"/>
              <w:spacing w:before="26"/>
              <w:ind w:right="70"/>
              <w:jc w:val="right"/>
              <w:rPr>
                <w:sz w:val="20"/>
              </w:rPr>
            </w:pPr>
            <w:r>
              <w:rPr>
                <w:sz w:val="20"/>
              </w:rPr>
              <w:t>-</w:t>
            </w:r>
          </w:p>
        </w:tc>
      </w:tr>
      <w:tr w:rsidR="006857A9" w14:paraId="6F9BD329" w14:textId="77777777">
        <w:trPr>
          <w:trHeight w:val="260"/>
        </w:trPr>
        <w:tc>
          <w:tcPr>
            <w:tcW w:w="5939" w:type="dxa"/>
            <w:tcBorders>
              <w:top w:val="single" w:sz="4" w:space="0" w:color="000000"/>
            </w:tcBorders>
          </w:tcPr>
          <w:p w14:paraId="22A1DFAF" w14:textId="77777777" w:rsidR="006857A9" w:rsidRDefault="00606FBE">
            <w:pPr>
              <w:pStyle w:val="TableParagraph"/>
              <w:spacing w:before="30" w:line="210" w:lineRule="exact"/>
              <w:ind w:left="69"/>
              <w:rPr>
                <w:rFonts w:ascii="Arial"/>
                <w:b/>
                <w:sz w:val="20"/>
              </w:rPr>
            </w:pPr>
            <w:r>
              <w:rPr>
                <w:rFonts w:ascii="Arial"/>
                <w:b/>
                <w:spacing w:val="-2"/>
                <w:sz w:val="20"/>
              </w:rPr>
              <w:t>Total</w:t>
            </w:r>
          </w:p>
        </w:tc>
        <w:tc>
          <w:tcPr>
            <w:tcW w:w="2559" w:type="dxa"/>
            <w:tcBorders>
              <w:top w:val="dashSmallGap" w:sz="8" w:space="0" w:color="7E7E7E"/>
            </w:tcBorders>
          </w:tcPr>
          <w:p w14:paraId="370F1451" w14:textId="77777777" w:rsidR="006857A9" w:rsidRDefault="00606FBE">
            <w:pPr>
              <w:pStyle w:val="TableParagraph"/>
              <w:spacing w:before="30" w:line="210" w:lineRule="exact"/>
              <w:ind w:right="334"/>
              <w:jc w:val="right"/>
              <w:rPr>
                <w:rFonts w:ascii="Arial"/>
                <w:b/>
                <w:sz w:val="20"/>
              </w:rPr>
            </w:pPr>
            <w:r>
              <w:rPr>
                <w:rFonts w:ascii="Arial"/>
                <w:b/>
                <w:spacing w:val="-2"/>
                <w:sz w:val="20"/>
              </w:rPr>
              <w:t>3.818</w:t>
            </w:r>
          </w:p>
        </w:tc>
        <w:tc>
          <w:tcPr>
            <w:tcW w:w="1406" w:type="dxa"/>
            <w:tcBorders>
              <w:top w:val="single" w:sz="4" w:space="0" w:color="000000"/>
            </w:tcBorders>
          </w:tcPr>
          <w:p w14:paraId="588B35CD" w14:textId="77777777" w:rsidR="006857A9" w:rsidRDefault="00606FBE">
            <w:pPr>
              <w:pStyle w:val="TableParagraph"/>
              <w:spacing w:before="30" w:line="210" w:lineRule="exact"/>
              <w:ind w:right="70"/>
              <w:jc w:val="right"/>
              <w:rPr>
                <w:rFonts w:ascii="Arial"/>
                <w:b/>
                <w:sz w:val="20"/>
              </w:rPr>
            </w:pPr>
            <w:r>
              <w:rPr>
                <w:rFonts w:ascii="Arial"/>
                <w:b/>
                <w:sz w:val="20"/>
              </w:rPr>
              <w:t>-</w:t>
            </w:r>
          </w:p>
        </w:tc>
      </w:tr>
    </w:tbl>
    <w:p w14:paraId="4800B5FE" w14:textId="77777777" w:rsidR="006857A9" w:rsidRDefault="00606FBE">
      <w:pPr>
        <w:spacing w:before="30"/>
        <w:ind w:left="144"/>
        <w:rPr>
          <w:rFonts w:ascii="Arial"/>
          <w:i/>
          <w:sz w:val="16"/>
        </w:rPr>
      </w:pPr>
      <w:r>
        <w:rPr>
          <w:rFonts w:ascii="Arial"/>
          <w:i/>
          <w:spacing w:val="-10"/>
          <w:sz w:val="16"/>
        </w:rPr>
        <w:t>.</w:t>
      </w:r>
    </w:p>
    <w:p w14:paraId="5E52B2E7" w14:textId="77777777" w:rsidR="006857A9" w:rsidRDefault="006857A9">
      <w:pPr>
        <w:pStyle w:val="Corpodetexto"/>
        <w:rPr>
          <w:rFonts w:ascii="Arial"/>
          <w:i/>
          <w:sz w:val="16"/>
        </w:rPr>
      </w:pPr>
    </w:p>
    <w:tbl>
      <w:tblPr>
        <w:tblStyle w:val="TableNormal"/>
        <w:tblW w:w="0" w:type="auto"/>
        <w:tblInd w:w="163"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1E0" w:firstRow="1" w:lastRow="1" w:firstColumn="1" w:lastColumn="1" w:noHBand="0" w:noVBand="0"/>
      </w:tblPr>
      <w:tblGrid>
        <w:gridCol w:w="831"/>
        <w:gridCol w:w="1536"/>
        <w:gridCol w:w="1258"/>
        <w:gridCol w:w="1397"/>
        <w:gridCol w:w="1957"/>
        <w:gridCol w:w="1604"/>
        <w:gridCol w:w="1332"/>
      </w:tblGrid>
      <w:tr w:rsidR="006857A9" w14:paraId="754F5445" w14:textId="77777777">
        <w:trPr>
          <w:trHeight w:val="340"/>
        </w:trPr>
        <w:tc>
          <w:tcPr>
            <w:tcW w:w="9915" w:type="dxa"/>
            <w:gridSpan w:val="7"/>
            <w:tcBorders>
              <w:right w:val="nil"/>
            </w:tcBorders>
          </w:tcPr>
          <w:p w14:paraId="25A63BC2" w14:textId="77777777" w:rsidR="006857A9" w:rsidRDefault="00606FBE">
            <w:pPr>
              <w:pStyle w:val="TableParagraph"/>
              <w:spacing w:before="54"/>
              <w:ind w:left="15" w:right="15"/>
              <w:jc w:val="center"/>
              <w:rPr>
                <w:rFonts w:ascii="Arial" w:hAnsi="Arial"/>
                <w:b/>
                <w:sz w:val="20"/>
              </w:rPr>
            </w:pPr>
            <w:r>
              <w:rPr>
                <w:rFonts w:ascii="Arial" w:hAnsi="Arial"/>
                <w:b/>
                <w:sz w:val="20"/>
              </w:rPr>
              <w:t>Leilão</w:t>
            </w:r>
            <w:r>
              <w:rPr>
                <w:rFonts w:ascii="Arial" w:hAnsi="Arial"/>
                <w:b/>
                <w:spacing w:val="-14"/>
                <w:sz w:val="20"/>
              </w:rPr>
              <w:t xml:space="preserve"> </w:t>
            </w:r>
            <w:r>
              <w:rPr>
                <w:rFonts w:ascii="Arial" w:hAnsi="Arial"/>
                <w:b/>
                <w:sz w:val="20"/>
              </w:rPr>
              <w:t>ANEEL</w:t>
            </w:r>
            <w:r>
              <w:rPr>
                <w:rFonts w:ascii="Arial" w:hAnsi="Arial"/>
                <w:b/>
                <w:spacing w:val="-13"/>
                <w:sz w:val="20"/>
              </w:rPr>
              <w:t xml:space="preserve"> </w:t>
            </w:r>
            <w:r>
              <w:rPr>
                <w:rFonts w:ascii="Arial" w:hAnsi="Arial"/>
                <w:b/>
                <w:sz w:val="20"/>
              </w:rPr>
              <w:t>04-2025</w:t>
            </w:r>
            <w:r>
              <w:rPr>
                <w:rFonts w:ascii="Arial" w:hAnsi="Arial"/>
                <w:b/>
                <w:spacing w:val="-12"/>
                <w:sz w:val="20"/>
              </w:rPr>
              <w:t xml:space="preserve"> </w:t>
            </w:r>
            <w:r>
              <w:rPr>
                <w:rFonts w:ascii="Arial" w:hAnsi="Arial"/>
                <w:b/>
                <w:sz w:val="20"/>
              </w:rPr>
              <w:t>Processo</w:t>
            </w:r>
            <w:r>
              <w:rPr>
                <w:rFonts w:ascii="Arial" w:hAnsi="Arial"/>
                <w:b/>
                <w:spacing w:val="-11"/>
                <w:sz w:val="20"/>
              </w:rPr>
              <w:t xml:space="preserve"> </w:t>
            </w:r>
            <w:r>
              <w:rPr>
                <w:rFonts w:ascii="Arial" w:hAnsi="Arial"/>
                <w:b/>
                <w:sz w:val="20"/>
              </w:rPr>
              <w:t>48500.007344/2025-</w:t>
            </w:r>
            <w:r>
              <w:rPr>
                <w:rFonts w:ascii="Arial" w:hAnsi="Arial"/>
                <w:b/>
                <w:spacing w:val="-5"/>
                <w:sz w:val="20"/>
              </w:rPr>
              <w:t>00</w:t>
            </w:r>
          </w:p>
        </w:tc>
      </w:tr>
      <w:tr w:rsidR="006857A9" w14:paraId="63F72637" w14:textId="77777777">
        <w:trPr>
          <w:trHeight w:val="918"/>
        </w:trPr>
        <w:tc>
          <w:tcPr>
            <w:tcW w:w="831" w:type="dxa"/>
            <w:tcBorders>
              <w:left w:val="single" w:sz="4" w:space="0" w:color="000000"/>
              <w:bottom w:val="single" w:sz="4" w:space="0" w:color="000000"/>
              <w:right w:val="single" w:sz="4" w:space="0" w:color="000000"/>
            </w:tcBorders>
          </w:tcPr>
          <w:p w14:paraId="7F60D040" w14:textId="77777777" w:rsidR="006857A9" w:rsidRDefault="006857A9">
            <w:pPr>
              <w:pStyle w:val="TableParagraph"/>
              <w:spacing w:before="112"/>
              <w:rPr>
                <w:rFonts w:ascii="Arial"/>
                <w:i/>
                <w:sz w:val="20"/>
              </w:rPr>
            </w:pPr>
          </w:p>
          <w:p w14:paraId="40222AC0" w14:textId="77777777" w:rsidR="006857A9" w:rsidRDefault="00606FBE">
            <w:pPr>
              <w:pStyle w:val="TableParagraph"/>
              <w:ind w:left="15" w:right="2"/>
              <w:jc w:val="center"/>
              <w:rPr>
                <w:rFonts w:ascii="Arial"/>
                <w:b/>
                <w:sz w:val="20"/>
              </w:rPr>
            </w:pPr>
            <w:r>
              <w:rPr>
                <w:rFonts w:ascii="Arial"/>
                <w:b/>
                <w:spacing w:val="-2"/>
                <w:sz w:val="20"/>
              </w:rPr>
              <w:t>Lotes</w:t>
            </w:r>
          </w:p>
        </w:tc>
        <w:tc>
          <w:tcPr>
            <w:tcW w:w="1536" w:type="dxa"/>
            <w:tcBorders>
              <w:left w:val="single" w:sz="4" w:space="0" w:color="000000"/>
              <w:bottom w:val="single" w:sz="4" w:space="0" w:color="000000"/>
              <w:right w:val="single" w:sz="4" w:space="0" w:color="000000"/>
            </w:tcBorders>
          </w:tcPr>
          <w:p w14:paraId="79CED932" w14:textId="77777777" w:rsidR="006857A9" w:rsidRDefault="00606FBE">
            <w:pPr>
              <w:pStyle w:val="TableParagraph"/>
              <w:spacing w:before="114"/>
              <w:ind w:left="13"/>
              <w:jc w:val="center"/>
              <w:rPr>
                <w:rFonts w:ascii="Arial" w:hAnsi="Arial"/>
                <w:b/>
                <w:sz w:val="20"/>
              </w:rPr>
            </w:pPr>
            <w:r>
              <w:rPr>
                <w:rFonts w:ascii="Arial" w:hAnsi="Arial"/>
                <w:b/>
                <w:sz w:val="20"/>
              </w:rPr>
              <w:t>Mês</w:t>
            </w:r>
            <w:r>
              <w:rPr>
                <w:rFonts w:ascii="Arial" w:hAnsi="Arial"/>
                <w:b/>
                <w:spacing w:val="-14"/>
                <w:sz w:val="20"/>
              </w:rPr>
              <w:t xml:space="preserve"> </w:t>
            </w:r>
            <w:r>
              <w:rPr>
                <w:rFonts w:ascii="Arial" w:hAnsi="Arial"/>
                <w:b/>
                <w:sz w:val="20"/>
              </w:rPr>
              <w:t xml:space="preserve">inicial </w:t>
            </w:r>
            <w:r>
              <w:rPr>
                <w:rFonts w:ascii="Arial" w:hAnsi="Arial"/>
                <w:b/>
                <w:spacing w:val="-2"/>
                <w:sz w:val="20"/>
              </w:rPr>
              <w:t>correção monetária</w:t>
            </w:r>
          </w:p>
        </w:tc>
        <w:tc>
          <w:tcPr>
            <w:tcW w:w="1258" w:type="dxa"/>
            <w:tcBorders>
              <w:left w:val="single" w:sz="4" w:space="0" w:color="000000"/>
              <w:bottom w:val="single" w:sz="4" w:space="0" w:color="000000"/>
              <w:right w:val="single" w:sz="4" w:space="0" w:color="000000"/>
            </w:tcBorders>
          </w:tcPr>
          <w:p w14:paraId="0F6F3E04" w14:textId="77777777" w:rsidR="006857A9" w:rsidRDefault="00606FBE">
            <w:pPr>
              <w:pStyle w:val="TableParagraph"/>
              <w:spacing w:before="229"/>
              <w:ind w:left="251" w:right="237" w:firstLine="129"/>
              <w:rPr>
                <w:rFonts w:ascii="Arial"/>
                <w:b/>
                <w:sz w:val="20"/>
              </w:rPr>
            </w:pPr>
            <w:r>
              <w:rPr>
                <w:rFonts w:ascii="Arial"/>
                <w:b/>
                <w:spacing w:val="-2"/>
                <w:sz w:val="20"/>
              </w:rPr>
              <w:t>Valor Original</w:t>
            </w:r>
          </w:p>
        </w:tc>
        <w:tc>
          <w:tcPr>
            <w:tcW w:w="1397" w:type="dxa"/>
            <w:tcBorders>
              <w:left w:val="single" w:sz="4" w:space="0" w:color="000000"/>
              <w:bottom w:val="single" w:sz="4" w:space="0" w:color="000000"/>
              <w:right w:val="single" w:sz="4" w:space="0" w:color="000000"/>
            </w:tcBorders>
          </w:tcPr>
          <w:p w14:paraId="39AAD3D4" w14:textId="77777777" w:rsidR="006857A9" w:rsidRDefault="00606FBE">
            <w:pPr>
              <w:pStyle w:val="TableParagraph"/>
              <w:spacing w:before="114"/>
              <w:ind w:left="225" w:right="206" w:firstLine="50"/>
              <w:jc w:val="both"/>
              <w:rPr>
                <w:rFonts w:ascii="Arial" w:hAnsi="Arial"/>
                <w:b/>
                <w:sz w:val="20"/>
              </w:rPr>
            </w:pPr>
            <w:r>
              <w:rPr>
                <w:rFonts w:ascii="Arial" w:hAnsi="Arial"/>
                <w:b/>
                <w:sz w:val="20"/>
              </w:rPr>
              <w:t xml:space="preserve">Mês final </w:t>
            </w:r>
            <w:r>
              <w:rPr>
                <w:rFonts w:ascii="Arial" w:hAnsi="Arial"/>
                <w:b/>
                <w:spacing w:val="-2"/>
                <w:sz w:val="20"/>
              </w:rPr>
              <w:t>correção monetária</w:t>
            </w:r>
          </w:p>
        </w:tc>
        <w:tc>
          <w:tcPr>
            <w:tcW w:w="1957" w:type="dxa"/>
            <w:tcBorders>
              <w:left w:val="single" w:sz="4" w:space="0" w:color="000000"/>
              <w:bottom w:val="single" w:sz="4" w:space="0" w:color="000000"/>
              <w:right w:val="single" w:sz="4" w:space="0" w:color="000000"/>
            </w:tcBorders>
          </w:tcPr>
          <w:p w14:paraId="698D4494" w14:textId="77777777" w:rsidR="006857A9" w:rsidRDefault="00606FBE">
            <w:pPr>
              <w:pStyle w:val="TableParagraph"/>
              <w:spacing w:before="229"/>
              <w:ind w:left="503" w:right="486" w:firstLine="40"/>
              <w:rPr>
                <w:rFonts w:ascii="Arial" w:hAnsi="Arial"/>
                <w:b/>
                <w:sz w:val="20"/>
              </w:rPr>
            </w:pPr>
            <w:r>
              <w:rPr>
                <w:rFonts w:ascii="Arial" w:hAnsi="Arial"/>
                <w:b/>
                <w:spacing w:val="-2"/>
                <w:sz w:val="20"/>
              </w:rPr>
              <w:t>Correção monetária</w:t>
            </w:r>
          </w:p>
        </w:tc>
        <w:tc>
          <w:tcPr>
            <w:tcW w:w="1604" w:type="dxa"/>
            <w:tcBorders>
              <w:left w:val="single" w:sz="4" w:space="0" w:color="000000"/>
              <w:bottom w:val="single" w:sz="4" w:space="0" w:color="000000"/>
              <w:right w:val="single" w:sz="4" w:space="0" w:color="000000"/>
            </w:tcBorders>
          </w:tcPr>
          <w:p w14:paraId="6B8CD66D" w14:textId="77777777" w:rsidR="006857A9" w:rsidRDefault="00606FBE">
            <w:pPr>
              <w:pStyle w:val="TableParagraph"/>
              <w:spacing w:before="229"/>
              <w:ind w:left="207" w:firstLine="235"/>
              <w:rPr>
                <w:rFonts w:ascii="Arial"/>
                <w:b/>
                <w:sz w:val="20"/>
              </w:rPr>
            </w:pPr>
            <w:r>
              <w:rPr>
                <w:rFonts w:ascii="Arial"/>
                <w:b/>
                <w:sz w:val="20"/>
              </w:rPr>
              <w:t xml:space="preserve">Data de </w:t>
            </w:r>
            <w:r>
              <w:rPr>
                <w:rFonts w:ascii="Arial"/>
                <w:b/>
                <w:spacing w:val="-2"/>
                <w:sz w:val="20"/>
              </w:rPr>
              <w:t>recebimento</w:t>
            </w:r>
          </w:p>
        </w:tc>
        <w:tc>
          <w:tcPr>
            <w:tcW w:w="1332" w:type="dxa"/>
            <w:tcBorders>
              <w:left w:val="single" w:sz="4" w:space="0" w:color="000000"/>
              <w:bottom w:val="single" w:sz="4" w:space="0" w:color="000000"/>
              <w:right w:val="single" w:sz="4" w:space="0" w:color="000000"/>
            </w:tcBorders>
          </w:tcPr>
          <w:p w14:paraId="150B0CAF" w14:textId="77777777" w:rsidR="006857A9" w:rsidRDefault="00606FBE">
            <w:pPr>
              <w:pStyle w:val="TableParagraph"/>
              <w:ind w:left="80" w:right="63"/>
              <w:jc w:val="center"/>
              <w:rPr>
                <w:rFonts w:ascii="Arial" w:hAnsi="Arial"/>
                <w:b/>
                <w:sz w:val="20"/>
              </w:rPr>
            </w:pPr>
            <w:r>
              <w:rPr>
                <w:rFonts w:ascii="Arial" w:hAnsi="Arial"/>
                <w:b/>
                <w:sz w:val="20"/>
              </w:rPr>
              <w:t>Valor</w:t>
            </w:r>
            <w:r>
              <w:rPr>
                <w:rFonts w:ascii="Arial" w:hAnsi="Arial"/>
                <w:b/>
                <w:spacing w:val="-14"/>
                <w:sz w:val="20"/>
              </w:rPr>
              <w:t xml:space="preserve"> </w:t>
            </w:r>
            <w:r>
              <w:rPr>
                <w:rFonts w:ascii="Arial" w:hAnsi="Arial"/>
                <w:b/>
                <w:sz w:val="20"/>
              </w:rPr>
              <w:t xml:space="preserve">final </w:t>
            </w:r>
            <w:r>
              <w:rPr>
                <w:rFonts w:ascii="Arial" w:hAnsi="Arial"/>
                <w:b/>
                <w:spacing w:val="-4"/>
                <w:sz w:val="20"/>
              </w:rPr>
              <w:t xml:space="preserve">com </w:t>
            </w:r>
            <w:r>
              <w:rPr>
                <w:rFonts w:ascii="Arial" w:hAnsi="Arial"/>
                <w:b/>
                <w:spacing w:val="-2"/>
                <w:sz w:val="20"/>
              </w:rPr>
              <w:t>correção</w:t>
            </w:r>
          </w:p>
          <w:p w14:paraId="63F25D6E" w14:textId="77777777" w:rsidR="006857A9" w:rsidRDefault="00606FBE">
            <w:pPr>
              <w:pStyle w:val="TableParagraph"/>
              <w:spacing w:line="209" w:lineRule="exact"/>
              <w:ind w:left="75" w:right="63"/>
              <w:jc w:val="center"/>
              <w:rPr>
                <w:rFonts w:ascii="Arial" w:hAnsi="Arial"/>
                <w:b/>
                <w:sz w:val="20"/>
              </w:rPr>
            </w:pPr>
            <w:r>
              <w:rPr>
                <w:rFonts w:ascii="Arial" w:hAnsi="Arial"/>
                <w:b/>
                <w:spacing w:val="-2"/>
                <w:sz w:val="20"/>
              </w:rPr>
              <w:t>monetária</w:t>
            </w:r>
          </w:p>
        </w:tc>
      </w:tr>
      <w:tr w:rsidR="006857A9" w14:paraId="42A3F956" w14:textId="77777777">
        <w:trPr>
          <w:trHeight w:val="290"/>
        </w:trPr>
        <w:tc>
          <w:tcPr>
            <w:tcW w:w="831" w:type="dxa"/>
            <w:tcBorders>
              <w:top w:val="single" w:sz="4" w:space="0" w:color="000000"/>
              <w:left w:val="single" w:sz="4" w:space="0" w:color="000000"/>
              <w:bottom w:val="single" w:sz="4" w:space="0" w:color="000000"/>
              <w:right w:val="single" w:sz="4" w:space="0" w:color="000000"/>
            </w:tcBorders>
          </w:tcPr>
          <w:p w14:paraId="1B820358" w14:textId="77777777" w:rsidR="006857A9" w:rsidRDefault="00606FBE">
            <w:pPr>
              <w:pStyle w:val="TableParagraph"/>
              <w:spacing w:before="30"/>
              <w:ind w:left="15"/>
              <w:jc w:val="center"/>
              <w:rPr>
                <w:sz w:val="20"/>
              </w:rPr>
            </w:pPr>
            <w:r>
              <w:rPr>
                <w:spacing w:val="-10"/>
                <w:sz w:val="20"/>
              </w:rPr>
              <w:t>1</w:t>
            </w:r>
          </w:p>
        </w:tc>
        <w:tc>
          <w:tcPr>
            <w:tcW w:w="1536" w:type="dxa"/>
            <w:tcBorders>
              <w:top w:val="single" w:sz="4" w:space="0" w:color="000000"/>
              <w:left w:val="single" w:sz="4" w:space="0" w:color="000000"/>
              <w:bottom w:val="single" w:sz="4" w:space="0" w:color="000000"/>
              <w:right w:val="single" w:sz="4" w:space="0" w:color="000000"/>
            </w:tcBorders>
          </w:tcPr>
          <w:p w14:paraId="65C70801" w14:textId="77777777" w:rsidR="006857A9" w:rsidRDefault="00606FBE">
            <w:pPr>
              <w:pStyle w:val="TableParagraph"/>
              <w:spacing w:before="30"/>
              <w:ind w:left="13" w:right="4"/>
              <w:jc w:val="center"/>
              <w:rPr>
                <w:sz w:val="20"/>
              </w:rPr>
            </w:pPr>
            <w:r>
              <w:rPr>
                <w:spacing w:val="-2"/>
                <w:sz w:val="20"/>
              </w:rPr>
              <w:t>mar/25</w:t>
            </w:r>
          </w:p>
        </w:tc>
        <w:tc>
          <w:tcPr>
            <w:tcW w:w="1258" w:type="dxa"/>
            <w:tcBorders>
              <w:top w:val="single" w:sz="4" w:space="0" w:color="000000"/>
              <w:left w:val="single" w:sz="4" w:space="0" w:color="000000"/>
              <w:bottom w:val="single" w:sz="4" w:space="0" w:color="000000"/>
              <w:right w:val="single" w:sz="4" w:space="0" w:color="000000"/>
            </w:tcBorders>
          </w:tcPr>
          <w:p w14:paraId="1F8B01AE" w14:textId="77777777" w:rsidR="006857A9" w:rsidRDefault="00606FBE">
            <w:pPr>
              <w:pStyle w:val="TableParagraph"/>
              <w:spacing w:before="30"/>
              <w:ind w:right="57"/>
              <w:jc w:val="right"/>
              <w:rPr>
                <w:sz w:val="20"/>
              </w:rPr>
            </w:pPr>
            <w:r>
              <w:rPr>
                <w:spacing w:val="-5"/>
                <w:sz w:val="20"/>
              </w:rPr>
              <w:t>587</w:t>
            </w:r>
          </w:p>
        </w:tc>
        <w:tc>
          <w:tcPr>
            <w:tcW w:w="1397" w:type="dxa"/>
            <w:tcBorders>
              <w:top w:val="single" w:sz="4" w:space="0" w:color="000000"/>
              <w:left w:val="single" w:sz="4" w:space="0" w:color="000000"/>
              <w:bottom w:val="single" w:sz="4" w:space="0" w:color="000000"/>
              <w:right w:val="single" w:sz="4" w:space="0" w:color="000000"/>
            </w:tcBorders>
          </w:tcPr>
          <w:p w14:paraId="32CC3898" w14:textId="77777777" w:rsidR="006857A9" w:rsidRDefault="00606FBE">
            <w:pPr>
              <w:pStyle w:val="TableParagraph"/>
              <w:spacing w:before="30"/>
              <w:ind w:left="17"/>
              <w:jc w:val="center"/>
              <w:rPr>
                <w:sz w:val="20"/>
              </w:rPr>
            </w:pPr>
            <w:r>
              <w:rPr>
                <w:spacing w:val="-2"/>
                <w:sz w:val="20"/>
              </w:rPr>
              <w:t>dez/25</w:t>
            </w:r>
          </w:p>
        </w:tc>
        <w:tc>
          <w:tcPr>
            <w:tcW w:w="1957" w:type="dxa"/>
            <w:tcBorders>
              <w:top w:val="single" w:sz="4" w:space="0" w:color="000000"/>
              <w:left w:val="single" w:sz="4" w:space="0" w:color="000000"/>
              <w:bottom w:val="single" w:sz="4" w:space="0" w:color="000000"/>
              <w:right w:val="single" w:sz="4" w:space="0" w:color="000000"/>
            </w:tcBorders>
          </w:tcPr>
          <w:p w14:paraId="5FA3E487" w14:textId="77777777" w:rsidR="006857A9" w:rsidRDefault="00606FBE">
            <w:pPr>
              <w:pStyle w:val="TableParagraph"/>
              <w:spacing w:before="30"/>
              <w:ind w:right="56"/>
              <w:jc w:val="right"/>
              <w:rPr>
                <w:sz w:val="20"/>
              </w:rPr>
            </w:pPr>
            <w:r>
              <w:rPr>
                <w:spacing w:val="-5"/>
                <w:sz w:val="20"/>
              </w:rPr>
              <w:t>16</w:t>
            </w:r>
          </w:p>
        </w:tc>
        <w:tc>
          <w:tcPr>
            <w:tcW w:w="1604" w:type="dxa"/>
            <w:tcBorders>
              <w:top w:val="single" w:sz="4" w:space="0" w:color="000000"/>
              <w:left w:val="single" w:sz="4" w:space="0" w:color="000000"/>
              <w:bottom w:val="single" w:sz="4" w:space="0" w:color="000000"/>
              <w:right w:val="single" w:sz="4" w:space="0" w:color="000000"/>
            </w:tcBorders>
          </w:tcPr>
          <w:p w14:paraId="2D82E98F" w14:textId="77777777" w:rsidR="006857A9" w:rsidRDefault="00606FBE">
            <w:pPr>
              <w:pStyle w:val="TableParagraph"/>
              <w:spacing w:before="30"/>
              <w:ind w:right="59"/>
              <w:jc w:val="right"/>
              <w:rPr>
                <w:sz w:val="20"/>
              </w:rPr>
            </w:pPr>
            <w:r>
              <w:rPr>
                <w:spacing w:val="-2"/>
                <w:sz w:val="20"/>
              </w:rPr>
              <w:t>09/02/2026</w:t>
            </w:r>
          </w:p>
        </w:tc>
        <w:tc>
          <w:tcPr>
            <w:tcW w:w="1332" w:type="dxa"/>
            <w:tcBorders>
              <w:top w:val="single" w:sz="4" w:space="0" w:color="000000"/>
              <w:left w:val="single" w:sz="4" w:space="0" w:color="000000"/>
              <w:bottom w:val="single" w:sz="4" w:space="0" w:color="000000"/>
              <w:right w:val="single" w:sz="4" w:space="0" w:color="000000"/>
            </w:tcBorders>
          </w:tcPr>
          <w:p w14:paraId="1246D69D" w14:textId="77777777" w:rsidR="006857A9" w:rsidRDefault="00606FBE">
            <w:pPr>
              <w:pStyle w:val="TableParagraph"/>
              <w:spacing w:before="30"/>
              <w:ind w:right="56"/>
              <w:jc w:val="right"/>
              <w:rPr>
                <w:sz w:val="20"/>
              </w:rPr>
            </w:pPr>
            <w:r>
              <w:rPr>
                <w:spacing w:val="-5"/>
                <w:sz w:val="20"/>
              </w:rPr>
              <w:t>603</w:t>
            </w:r>
          </w:p>
        </w:tc>
      </w:tr>
      <w:tr w:rsidR="006857A9" w14:paraId="06024DF6" w14:textId="77777777">
        <w:trPr>
          <w:trHeight w:val="290"/>
        </w:trPr>
        <w:tc>
          <w:tcPr>
            <w:tcW w:w="831" w:type="dxa"/>
            <w:tcBorders>
              <w:top w:val="single" w:sz="4" w:space="0" w:color="000000"/>
              <w:left w:val="single" w:sz="4" w:space="0" w:color="000000"/>
              <w:bottom w:val="single" w:sz="4" w:space="0" w:color="000000"/>
              <w:right w:val="single" w:sz="4" w:space="0" w:color="000000"/>
            </w:tcBorders>
          </w:tcPr>
          <w:p w14:paraId="27A129D7" w14:textId="77777777" w:rsidR="006857A9" w:rsidRDefault="00606FBE">
            <w:pPr>
              <w:pStyle w:val="TableParagraph"/>
              <w:spacing w:before="30"/>
              <w:ind w:left="15"/>
              <w:jc w:val="center"/>
              <w:rPr>
                <w:sz w:val="20"/>
              </w:rPr>
            </w:pPr>
            <w:r>
              <w:rPr>
                <w:spacing w:val="-10"/>
                <w:sz w:val="20"/>
              </w:rPr>
              <w:t>2</w:t>
            </w:r>
          </w:p>
        </w:tc>
        <w:tc>
          <w:tcPr>
            <w:tcW w:w="1536" w:type="dxa"/>
            <w:tcBorders>
              <w:top w:val="single" w:sz="4" w:space="0" w:color="000000"/>
              <w:left w:val="single" w:sz="4" w:space="0" w:color="000000"/>
              <w:bottom w:val="single" w:sz="4" w:space="0" w:color="000000"/>
              <w:right w:val="single" w:sz="4" w:space="0" w:color="000000"/>
            </w:tcBorders>
          </w:tcPr>
          <w:p w14:paraId="6CCEEF86" w14:textId="77777777" w:rsidR="006857A9" w:rsidRDefault="00606FBE">
            <w:pPr>
              <w:pStyle w:val="TableParagraph"/>
              <w:spacing w:before="30"/>
              <w:ind w:left="13" w:right="4"/>
              <w:jc w:val="center"/>
              <w:rPr>
                <w:sz w:val="20"/>
              </w:rPr>
            </w:pPr>
            <w:r>
              <w:rPr>
                <w:spacing w:val="-2"/>
                <w:sz w:val="20"/>
              </w:rPr>
              <w:t>mar/25</w:t>
            </w:r>
          </w:p>
        </w:tc>
        <w:tc>
          <w:tcPr>
            <w:tcW w:w="1258" w:type="dxa"/>
            <w:tcBorders>
              <w:top w:val="single" w:sz="4" w:space="0" w:color="000000"/>
              <w:left w:val="single" w:sz="4" w:space="0" w:color="000000"/>
              <w:bottom w:val="single" w:sz="4" w:space="0" w:color="000000"/>
              <w:right w:val="single" w:sz="4" w:space="0" w:color="000000"/>
            </w:tcBorders>
          </w:tcPr>
          <w:p w14:paraId="59C7E063" w14:textId="77777777" w:rsidR="006857A9" w:rsidRDefault="00606FBE">
            <w:pPr>
              <w:pStyle w:val="TableParagraph"/>
              <w:spacing w:before="30"/>
              <w:ind w:right="57"/>
              <w:jc w:val="right"/>
              <w:rPr>
                <w:sz w:val="20"/>
              </w:rPr>
            </w:pPr>
            <w:r>
              <w:rPr>
                <w:spacing w:val="-5"/>
                <w:sz w:val="20"/>
              </w:rPr>
              <w:t>398</w:t>
            </w:r>
          </w:p>
        </w:tc>
        <w:tc>
          <w:tcPr>
            <w:tcW w:w="1397" w:type="dxa"/>
            <w:tcBorders>
              <w:top w:val="single" w:sz="4" w:space="0" w:color="000000"/>
              <w:left w:val="single" w:sz="4" w:space="0" w:color="000000"/>
              <w:bottom w:val="single" w:sz="4" w:space="0" w:color="000000"/>
              <w:right w:val="single" w:sz="4" w:space="0" w:color="000000"/>
            </w:tcBorders>
          </w:tcPr>
          <w:p w14:paraId="63F827C7" w14:textId="77777777" w:rsidR="006857A9" w:rsidRDefault="00606FBE">
            <w:pPr>
              <w:pStyle w:val="TableParagraph"/>
              <w:spacing w:before="30"/>
              <w:ind w:left="17"/>
              <w:jc w:val="center"/>
              <w:rPr>
                <w:sz w:val="20"/>
              </w:rPr>
            </w:pPr>
            <w:r>
              <w:rPr>
                <w:spacing w:val="-2"/>
                <w:sz w:val="20"/>
              </w:rPr>
              <w:t>dez/25</w:t>
            </w:r>
          </w:p>
        </w:tc>
        <w:tc>
          <w:tcPr>
            <w:tcW w:w="1957" w:type="dxa"/>
            <w:tcBorders>
              <w:top w:val="single" w:sz="4" w:space="0" w:color="000000"/>
              <w:left w:val="single" w:sz="4" w:space="0" w:color="000000"/>
              <w:bottom w:val="single" w:sz="4" w:space="0" w:color="000000"/>
              <w:right w:val="single" w:sz="4" w:space="0" w:color="000000"/>
            </w:tcBorders>
          </w:tcPr>
          <w:p w14:paraId="421AFA20" w14:textId="77777777" w:rsidR="006857A9" w:rsidRDefault="00606FBE">
            <w:pPr>
              <w:pStyle w:val="TableParagraph"/>
              <w:spacing w:before="30"/>
              <w:ind w:right="56"/>
              <w:jc w:val="right"/>
              <w:rPr>
                <w:sz w:val="20"/>
              </w:rPr>
            </w:pPr>
            <w:r>
              <w:rPr>
                <w:spacing w:val="-5"/>
                <w:sz w:val="20"/>
              </w:rPr>
              <w:t>11</w:t>
            </w:r>
          </w:p>
        </w:tc>
        <w:tc>
          <w:tcPr>
            <w:tcW w:w="1604" w:type="dxa"/>
            <w:tcBorders>
              <w:top w:val="single" w:sz="4" w:space="0" w:color="000000"/>
              <w:left w:val="single" w:sz="4" w:space="0" w:color="000000"/>
              <w:bottom w:val="single" w:sz="4" w:space="0" w:color="000000"/>
              <w:right w:val="single" w:sz="4" w:space="0" w:color="000000"/>
            </w:tcBorders>
          </w:tcPr>
          <w:p w14:paraId="1FFA68A1" w14:textId="77777777" w:rsidR="006857A9" w:rsidRDefault="00606FBE">
            <w:pPr>
              <w:pStyle w:val="TableParagraph"/>
              <w:spacing w:before="30"/>
              <w:ind w:right="59"/>
              <w:jc w:val="right"/>
              <w:rPr>
                <w:sz w:val="20"/>
              </w:rPr>
            </w:pPr>
            <w:r>
              <w:rPr>
                <w:spacing w:val="-2"/>
                <w:sz w:val="20"/>
              </w:rPr>
              <w:t>30/01/2026</w:t>
            </w:r>
          </w:p>
        </w:tc>
        <w:tc>
          <w:tcPr>
            <w:tcW w:w="1332" w:type="dxa"/>
            <w:tcBorders>
              <w:top w:val="single" w:sz="4" w:space="0" w:color="000000"/>
              <w:left w:val="single" w:sz="4" w:space="0" w:color="000000"/>
              <w:bottom w:val="single" w:sz="4" w:space="0" w:color="000000"/>
              <w:right w:val="single" w:sz="4" w:space="0" w:color="000000"/>
            </w:tcBorders>
          </w:tcPr>
          <w:p w14:paraId="648CBB82" w14:textId="77777777" w:rsidR="006857A9" w:rsidRDefault="00606FBE">
            <w:pPr>
              <w:pStyle w:val="TableParagraph"/>
              <w:spacing w:before="30"/>
              <w:ind w:right="56"/>
              <w:jc w:val="right"/>
              <w:rPr>
                <w:sz w:val="20"/>
              </w:rPr>
            </w:pPr>
            <w:r>
              <w:rPr>
                <w:spacing w:val="-5"/>
                <w:sz w:val="20"/>
              </w:rPr>
              <w:t>409</w:t>
            </w:r>
          </w:p>
        </w:tc>
      </w:tr>
      <w:tr w:rsidR="006857A9" w14:paraId="444247C0" w14:textId="77777777">
        <w:trPr>
          <w:trHeight w:val="290"/>
        </w:trPr>
        <w:tc>
          <w:tcPr>
            <w:tcW w:w="831" w:type="dxa"/>
            <w:tcBorders>
              <w:top w:val="single" w:sz="4" w:space="0" w:color="000000"/>
              <w:left w:val="single" w:sz="4" w:space="0" w:color="000000"/>
              <w:bottom w:val="single" w:sz="4" w:space="0" w:color="000000"/>
              <w:right w:val="single" w:sz="4" w:space="0" w:color="000000"/>
            </w:tcBorders>
          </w:tcPr>
          <w:p w14:paraId="217580C7" w14:textId="77777777" w:rsidR="006857A9" w:rsidRDefault="00606FBE">
            <w:pPr>
              <w:pStyle w:val="TableParagraph"/>
              <w:spacing w:before="30"/>
              <w:ind w:left="15"/>
              <w:jc w:val="center"/>
              <w:rPr>
                <w:sz w:val="20"/>
              </w:rPr>
            </w:pPr>
            <w:r>
              <w:rPr>
                <w:spacing w:val="-10"/>
                <w:sz w:val="20"/>
              </w:rPr>
              <w:t>3</w:t>
            </w:r>
          </w:p>
        </w:tc>
        <w:tc>
          <w:tcPr>
            <w:tcW w:w="1536" w:type="dxa"/>
            <w:tcBorders>
              <w:top w:val="single" w:sz="4" w:space="0" w:color="000000"/>
              <w:left w:val="single" w:sz="4" w:space="0" w:color="000000"/>
              <w:bottom w:val="single" w:sz="4" w:space="0" w:color="000000"/>
              <w:right w:val="single" w:sz="4" w:space="0" w:color="000000"/>
            </w:tcBorders>
          </w:tcPr>
          <w:p w14:paraId="33DA24CA" w14:textId="77777777" w:rsidR="006857A9" w:rsidRDefault="00606FBE">
            <w:pPr>
              <w:pStyle w:val="TableParagraph"/>
              <w:spacing w:before="30"/>
              <w:ind w:left="13" w:right="4"/>
              <w:jc w:val="center"/>
              <w:rPr>
                <w:sz w:val="20"/>
              </w:rPr>
            </w:pPr>
            <w:r>
              <w:rPr>
                <w:spacing w:val="-2"/>
                <w:sz w:val="20"/>
              </w:rPr>
              <w:t>mar/25</w:t>
            </w:r>
          </w:p>
        </w:tc>
        <w:tc>
          <w:tcPr>
            <w:tcW w:w="1258" w:type="dxa"/>
            <w:tcBorders>
              <w:top w:val="single" w:sz="4" w:space="0" w:color="000000"/>
              <w:left w:val="single" w:sz="4" w:space="0" w:color="000000"/>
              <w:bottom w:val="single" w:sz="4" w:space="0" w:color="000000"/>
              <w:right w:val="single" w:sz="4" w:space="0" w:color="000000"/>
            </w:tcBorders>
          </w:tcPr>
          <w:p w14:paraId="52C232B2" w14:textId="77777777" w:rsidR="006857A9" w:rsidRDefault="00606FBE">
            <w:pPr>
              <w:pStyle w:val="TableParagraph"/>
              <w:spacing w:before="30"/>
              <w:ind w:right="57"/>
              <w:jc w:val="right"/>
              <w:rPr>
                <w:sz w:val="20"/>
              </w:rPr>
            </w:pPr>
            <w:r>
              <w:rPr>
                <w:spacing w:val="-5"/>
                <w:sz w:val="20"/>
              </w:rPr>
              <w:t>662</w:t>
            </w:r>
          </w:p>
        </w:tc>
        <w:tc>
          <w:tcPr>
            <w:tcW w:w="1397" w:type="dxa"/>
            <w:tcBorders>
              <w:top w:val="single" w:sz="4" w:space="0" w:color="000000"/>
              <w:left w:val="single" w:sz="4" w:space="0" w:color="000000"/>
              <w:bottom w:val="single" w:sz="4" w:space="0" w:color="000000"/>
              <w:right w:val="single" w:sz="4" w:space="0" w:color="000000"/>
            </w:tcBorders>
          </w:tcPr>
          <w:p w14:paraId="7F1FC448" w14:textId="77777777" w:rsidR="006857A9" w:rsidRDefault="00606FBE">
            <w:pPr>
              <w:pStyle w:val="TableParagraph"/>
              <w:spacing w:before="30"/>
              <w:ind w:left="17"/>
              <w:jc w:val="center"/>
              <w:rPr>
                <w:sz w:val="20"/>
              </w:rPr>
            </w:pPr>
            <w:r>
              <w:rPr>
                <w:spacing w:val="-2"/>
                <w:sz w:val="20"/>
              </w:rPr>
              <w:t>dez/25</w:t>
            </w:r>
          </w:p>
        </w:tc>
        <w:tc>
          <w:tcPr>
            <w:tcW w:w="1957" w:type="dxa"/>
            <w:tcBorders>
              <w:top w:val="single" w:sz="4" w:space="0" w:color="000000"/>
              <w:left w:val="single" w:sz="4" w:space="0" w:color="000000"/>
              <w:bottom w:val="single" w:sz="4" w:space="0" w:color="000000"/>
              <w:right w:val="single" w:sz="4" w:space="0" w:color="000000"/>
            </w:tcBorders>
          </w:tcPr>
          <w:p w14:paraId="00B9F466" w14:textId="77777777" w:rsidR="006857A9" w:rsidRDefault="00606FBE">
            <w:pPr>
              <w:pStyle w:val="TableParagraph"/>
              <w:spacing w:before="30"/>
              <w:ind w:right="56"/>
              <w:jc w:val="right"/>
              <w:rPr>
                <w:sz w:val="20"/>
              </w:rPr>
            </w:pPr>
            <w:r>
              <w:rPr>
                <w:spacing w:val="-5"/>
                <w:sz w:val="20"/>
              </w:rPr>
              <w:t>18</w:t>
            </w:r>
          </w:p>
        </w:tc>
        <w:tc>
          <w:tcPr>
            <w:tcW w:w="1604" w:type="dxa"/>
            <w:tcBorders>
              <w:top w:val="single" w:sz="4" w:space="0" w:color="000000"/>
              <w:left w:val="single" w:sz="4" w:space="0" w:color="000000"/>
              <w:bottom w:val="single" w:sz="4" w:space="0" w:color="000000"/>
              <w:right w:val="single" w:sz="4" w:space="0" w:color="000000"/>
            </w:tcBorders>
          </w:tcPr>
          <w:p w14:paraId="78E19271" w14:textId="77777777" w:rsidR="006857A9" w:rsidRDefault="00606FBE">
            <w:pPr>
              <w:pStyle w:val="TableParagraph"/>
              <w:spacing w:before="30"/>
              <w:ind w:right="59"/>
              <w:jc w:val="right"/>
              <w:rPr>
                <w:sz w:val="20"/>
              </w:rPr>
            </w:pPr>
            <w:r>
              <w:rPr>
                <w:spacing w:val="-2"/>
                <w:sz w:val="20"/>
              </w:rPr>
              <w:t>24/01/2026</w:t>
            </w:r>
          </w:p>
        </w:tc>
        <w:tc>
          <w:tcPr>
            <w:tcW w:w="1332" w:type="dxa"/>
            <w:tcBorders>
              <w:top w:val="single" w:sz="4" w:space="0" w:color="000000"/>
              <w:left w:val="single" w:sz="4" w:space="0" w:color="000000"/>
              <w:bottom w:val="single" w:sz="4" w:space="0" w:color="000000"/>
              <w:right w:val="single" w:sz="4" w:space="0" w:color="000000"/>
            </w:tcBorders>
          </w:tcPr>
          <w:p w14:paraId="00BBEB66" w14:textId="77777777" w:rsidR="006857A9" w:rsidRDefault="00606FBE">
            <w:pPr>
              <w:pStyle w:val="TableParagraph"/>
              <w:spacing w:before="30"/>
              <w:ind w:right="56"/>
              <w:jc w:val="right"/>
              <w:rPr>
                <w:sz w:val="20"/>
              </w:rPr>
            </w:pPr>
            <w:r>
              <w:rPr>
                <w:spacing w:val="-5"/>
                <w:sz w:val="20"/>
              </w:rPr>
              <w:t>680</w:t>
            </w:r>
          </w:p>
        </w:tc>
      </w:tr>
      <w:tr w:rsidR="006857A9" w14:paraId="12E2F1F7" w14:textId="77777777">
        <w:trPr>
          <w:trHeight w:val="290"/>
        </w:trPr>
        <w:tc>
          <w:tcPr>
            <w:tcW w:w="831" w:type="dxa"/>
            <w:tcBorders>
              <w:top w:val="single" w:sz="4" w:space="0" w:color="000000"/>
              <w:left w:val="single" w:sz="4" w:space="0" w:color="000000"/>
              <w:bottom w:val="single" w:sz="4" w:space="0" w:color="000000"/>
              <w:right w:val="single" w:sz="4" w:space="0" w:color="000000"/>
            </w:tcBorders>
          </w:tcPr>
          <w:p w14:paraId="3DC76439" w14:textId="77777777" w:rsidR="006857A9" w:rsidRDefault="00606FBE">
            <w:pPr>
              <w:pStyle w:val="TableParagraph"/>
              <w:spacing w:before="30"/>
              <w:ind w:left="15"/>
              <w:jc w:val="center"/>
              <w:rPr>
                <w:sz w:val="20"/>
              </w:rPr>
            </w:pPr>
            <w:r>
              <w:rPr>
                <w:spacing w:val="-10"/>
                <w:sz w:val="20"/>
              </w:rPr>
              <w:t>4</w:t>
            </w:r>
          </w:p>
        </w:tc>
        <w:tc>
          <w:tcPr>
            <w:tcW w:w="1536" w:type="dxa"/>
            <w:tcBorders>
              <w:top w:val="single" w:sz="4" w:space="0" w:color="000000"/>
              <w:left w:val="single" w:sz="4" w:space="0" w:color="000000"/>
              <w:bottom w:val="single" w:sz="4" w:space="0" w:color="000000"/>
              <w:right w:val="single" w:sz="4" w:space="0" w:color="000000"/>
            </w:tcBorders>
          </w:tcPr>
          <w:p w14:paraId="255CAAFC" w14:textId="77777777" w:rsidR="006857A9" w:rsidRDefault="00606FBE">
            <w:pPr>
              <w:pStyle w:val="TableParagraph"/>
              <w:spacing w:before="30"/>
              <w:ind w:left="13" w:right="4"/>
              <w:jc w:val="center"/>
              <w:rPr>
                <w:sz w:val="20"/>
              </w:rPr>
            </w:pPr>
            <w:r>
              <w:rPr>
                <w:spacing w:val="-2"/>
                <w:sz w:val="20"/>
              </w:rPr>
              <w:t>mar/25</w:t>
            </w:r>
          </w:p>
        </w:tc>
        <w:tc>
          <w:tcPr>
            <w:tcW w:w="1258" w:type="dxa"/>
            <w:tcBorders>
              <w:top w:val="single" w:sz="4" w:space="0" w:color="000000"/>
              <w:left w:val="single" w:sz="4" w:space="0" w:color="000000"/>
              <w:bottom w:val="single" w:sz="4" w:space="0" w:color="000000"/>
              <w:right w:val="single" w:sz="4" w:space="0" w:color="000000"/>
            </w:tcBorders>
          </w:tcPr>
          <w:p w14:paraId="6F185BF0" w14:textId="77777777" w:rsidR="006857A9" w:rsidRDefault="00606FBE">
            <w:pPr>
              <w:pStyle w:val="TableParagraph"/>
              <w:spacing w:before="30"/>
              <w:ind w:right="57"/>
              <w:jc w:val="right"/>
              <w:rPr>
                <w:sz w:val="20"/>
              </w:rPr>
            </w:pPr>
            <w:r>
              <w:rPr>
                <w:spacing w:val="-5"/>
                <w:sz w:val="20"/>
              </w:rPr>
              <w:t>776</w:t>
            </w:r>
          </w:p>
        </w:tc>
        <w:tc>
          <w:tcPr>
            <w:tcW w:w="1397" w:type="dxa"/>
            <w:tcBorders>
              <w:top w:val="single" w:sz="4" w:space="0" w:color="000000"/>
              <w:left w:val="single" w:sz="4" w:space="0" w:color="000000"/>
              <w:bottom w:val="single" w:sz="4" w:space="0" w:color="000000"/>
              <w:right w:val="single" w:sz="4" w:space="0" w:color="000000"/>
            </w:tcBorders>
          </w:tcPr>
          <w:p w14:paraId="148BF097" w14:textId="77777777" w:rsidR="006857A9" w:rsidRDefault="00606FBE">
            <w:pPr>
              <w:pStyle w:val="TableParagraph"/>
              <w:spacing w:before="30"/>
              <w:ind w:left="17"/>
              <w:jc w:val="center"/>
              <w:rPr>
                <w:sz w:val="20"/>
              </w:rPr>
            </w:pPr>
            <w:r>
              <w:rPr>
                <w:spacing w:val="-2"/>
                <w:sz w:val="20"/>
              </w:rPr>
              <w:t>dez/25</w:t>
            </w:r>
          </w:p>
        </w:tc>
        <w:tc>
          <w:tcPr>
            <w:tcW w:w="1957" w:type="dxa"/>
            <w:tcBorders>
              <w:top w:val="single" w:sz="4" w:space="0" w:color="000000"/>
              <w:left w:val="single" w:sz="4" w:space="0" w:color="000000"/>
              <w:bottom w:val="single" w:sz="4" w:space="0" w:color="000000"/>
              <w:right w:val="single" w:sz="4" w:space="0" w:color="000000"/>
            </w:tcBorders>
          </w:tcPr>
          <w:p w14:paraId="579981A2" w14:textId="77777777" w:rsidR="006857A9" w:rsidRDefault="00606FBE">
            <w:pPr>
              <w:pStyle w:val="TableParagraph"/>
              <w:spacing w:before="30"/>
              <w:ind w:right="56"/>
              <w:jc w:val="right"/>
              <w:rPr>
                <w:sz w:val="20"/>
              </w:rPr>
            </w:pPr>
            <w:r>
              <w:rPr>
                <w:spacing w:val="-5"/>
                <w:sz w:val="20"/>
              </w:rPr>
              <w:t>21</w:t>
            </w:r>
          </w:p>
        </w:tc>
        <w:tc>
          <w:tcPr>
            <w:tcW w:w="1604" w:type="dxa"/>
            <w:tcBorders>
              <w:top w:val="single" w:sz="4" w:space="0" w:color="000000"/>
              <w:left w:val="single" w:sz="4" w:space="0" w:color="000000"/>
              <w:bottom w:val="single" w:sz="4" w:space="0" w:color="000000"/>
              <w:right w:val="single" w:sz="4" w:space="0" w:color="000000"/>
            </w:tcBorders>
          </w:tcPr>
          <w:p w14:paraId="370F0735" w14:textId="77777777" w:rsidR="006857A9" w:rsidRDefault="00606FBE">
            <w:pPr>
              <w:pStyle w:val="TableParagraph"/>
              <w:spacing w:before="30"/>
              <w:ind w:right="59"/>
              <w:jc w:val="right"/>
              <w:rPr>
                <w:sz w:val="20"/>
              </w:rPr>
            </w:pPr>
            <w:r>
              <w:rPr>
                <w:spacing w:val="-2"/>
                <w:sz w:val="20"/>
              </w:rPr>
              <w:t>30/01/2026</w:t>
            </w:r>
          </w:p>
        </w:tc>
        <w:tc>
          <w:tcPr>
            <w:tcW w:w="1332" w:type="dxa"/>
            <w:tcBorders>
              <w:top w:val="single" w:sz="4" w:space="0" w:color="000000"/>
              <w:left w:val="single" w:sz="4" w:space="0" w:color="000000"/>
              <w:bottom w:val="single" w:sz="4" w:space="0" w:color="000000"/>
              <w:right w:val="single" w:sz="4" w:space="0" w:color="000000"/>
            </w:tcBorders>
          </w:tcPr>
          <w:p w14:paraId="5694508C" w14:textId="77777777" w:rsidR="006857A9" w:rsidRDefault="00606FBE">
            <w:pPr>
              <w:pStyle w:val="TableParagraph"/>
              <w:spacing w:before="30"/>
              <w:ind w:right="56"/>
              <w:jc w:val="right"/>
              <w:rPr>
                <w:sz w:val="20"/>
              </w:rPr>
            </w:pPr>
            <w:r>
              <w:rPr>
                <w:spacing w:val="-5"/>
                <w:sz w:val="20"/>
              </w:rPr>
              <w:t>797</w:t>
            </w:r>
          </w:p>
        </w:tc>
      </w:tr>
      <w:tr w:rsidR="006857A9" w14:paraId="472F4308" w14:textId="77777777">
        <w:trPr>
          <w:trHeight w:val="290"/>
        </w:trPr>
        <w:tc>
          <w:tcPr>
            <w:tcW w:w="831" w:type="dxa"/>
            <w:tcBorders>
              <w:top w:val="single" w:sz="4" w:space="0" w:color="000000"/>
              <w:left w:val="single" w:sz="4" w:space="0" w:color="000000"/>
              <w:bottom w:val="single" w:sz="4" w:space="0" w:color="000000"/>
              <w:right w:val="single" w:sz="4" w:space="0" w:color="000000"/>
            </w:tcBorders>
          </w:tcPr>
          <w:p w14:paraId="276941CF" w14:textId="77777777" w:rsidR="006857A9" w:rsidRDefault="00606FBE">
            <w:pPr>
              <w:pStyle w:val="TableParagraph"/>
              <w:spacing w:before="30"/>
              <w:ind w:left="15"/>
              <w:jc w:val="center"/>
              <w:rPr>
                <w:sz w:val="20"/>
              </w:rPr>
            </w:pPr>
            <w:r>
              <w:rPr>
                <w:spacing w:val="-10"/>
                <w:sz w:val="20"/>
              </w:rPr>
              <w:t>5</w:t>
            </w:r>
          </w:p>
        </w:tc>
        <w:tc>
          <w:tcPr>
            <w:tcW w:w="1536" w:type="dxa"/>
            <w:tcBorders>
              <w:top w:val="single" w:sz="4" w:space="0" w:color="000000"/>
              <w:left w:val="single" w:sz="4" w:space="0" w:color="000000"/>
              <w:bottom w:val="single" w:sz="4" w:space="0" w:color="000000"/>
              <w:right w:val="single" w:sz="4" w:space="0" w:color="000000"/>
            </w:tcBorders>
          </w:tcPr>
          <w:p w14:paraId="0C0E7B11" w14:textId="77777777" w:rsidR="006857A9" w:rsidRDefault="00606FBE">
            <w:pPr>
              <w:pStyle w:val="TableParagraph"/>
              <w:spacing w:before="30"/>
              <w:ind w:left="13" w:right="4"/>
              <w:jc w:val="center"/>
              <w:rPr>
                <w:sz w:val="20"/>
              </w:rPr>
            </w:pPr>
            <w:r>
              <w:rPr>
                <w:spacing w:val="-2"/>
                <w:sz w:val="20"/>
              </w:rPr>
              <w:t>mar/25</w:t>
            </w:r>
          </w:p>
        </w:tc>
        <w:tc>
          <w:tcPr>
            <w:tcW w:w="1258" w:type="dxa"/>
            <w:tcBorders>
              <w:top w:val="single" w:sz="4" w:space="0" w:color="000000"/>
              <w:left w:val="single" w:sz="4" w:space="0" w:color="000000"/>
              <w:bottom w:val="single" w:sz="4" w:space="0" w:color="000000"/>
              <w:right w:val="single" w:sz="4" w:space="0" w:color="000000"/>
            </w:tcBorders>
          </w:tcPr>
          <w:p w14:paraId="2293FEFD" w14:textId="77777777" w:rsidR="006857A9" w:rsidRDefault="00606FBE">
            <w:pPr>
              <w:pStyle w:val="TableParagraph"/>
              <w:spacing w:before="30"/>
              <w:ind w:right="57"/>
              <w:jc w:val="right"/>
              <w:rPr>
                <w:sz w:val="20"/>
              </w:rPr>
            </w:pPr>
            <w:r>
              <w:rPr>
                <w:spacing w:val="-5"/>
                <w:sz w:val="20"/>
              </w:rPr>
              <w:t>585</w:t>
            </w:r>
          </w:p>
        </w:tc>
        <w:tc>
          <w:tcPr>
            <w:tcW w:w="1397" w:type="dxa"/>
            <w:tcBorders>
              <w:top w:val="single" w:sz="4" w:space="0" w:color="000000"/>
              <w:left w:val="single" w:sz="4" w:space="0" w:color="000000"/>
              <w:bottom w:val="single" w:sz="4" w:space="0" w:color="000000"/>
              <w:right w:val="single" w:sz="4" w:space="0" w:color="000000"/>
            </w:tcBorders>
          </w:tcPr>
          <w:p w14:paraId="22A9F226" w14:textId="77777777" w:rsidR="006857A9" w:rsidRDefault="00606FBE">
            <w:pPr>
              <w:pStyle w:val="TableParagraph"/>
              <w:spacing w:before="30"/>
              <w:ind w:left="17"/>
              <w:jc w:val="center"/>
              <w:rPr>
                <w:sz w:val="20"/>
              </w:rPr>
            </w:pPr>
            <w:r>
              <w:rPr>
                <w:spacing w:val="-2"/>
                <w:sz w:val="20"/>
              </w:rPr>
              <w:t>dez/25</w:t>
            </w:r>
          </w:p>
        </w:tc>
        <w:tc>
          <w:tcPr>
            <w:tcW w:w="1957" w:type="dxa"/>
            <w:tcBorders>
              <w:top w:val="single" w:sz="4" w:space="0" w:color="000000"/>
              <w:left w:val="single" w:sz="4" w:space="0" w:color="000000"/>
              <w:bottom w:val="single" w:sz="4" w:space="0" w:color="000000"/>
              <w:right w:val="single" w:sz="4" w:space="0" w:color="000000"/>
            </w:tcBorders>
          </w:tcPr>
          <w:p w14:paraId="6CBB6528" w14:textId="77777777" w:rsidR="006857A9" w:rsidRDefault="00606FBE">
            <w:pPr>
              <w:pStyle w:val="TableParagraph"/>
              <w:spacing w:before="30"/>
              <w:ind w:right="56"/>
              <w:jc w:val="right"/>
              <w:rPr>
                <w:sz w:val="20"/>
              </w:rPr>
            </w:pPr>
            <w:r>
              <w:rPr>
                <w:spacing w:val="-5"/>
                <w:sz w:val="20"/>
              </w:rPr>
              <w:t>16</w:t>
            </w:r>
          </w:p>
        </w:tc>
        <w:tc>
          <w:tcPr>
            <w:tcW w:w="1604" w:type="dxa"/>
            <w:tcBorders>
              <w:top w:val="single" w:sz="4" w:space="0" w:color="000000"/>
              <w:left w:val="single" w:sz="4" w:space="0" w:color="000000"/>
              <w:bottom w:val="single" w:sz="4" w:space="0" w:color="000000"/>
              <w:right w:val="single" w:sz="4" w:space="0" w:color="000000"/>
            </w:tcBorders>
          </w:tcPr>
          <w:p w14:paraId="6C24A910" w14:textId="77777777" w:rsidR="006857A9" w:rsidRDefault="00606FBE">
            <w:pPr>
              <w:pStyle w:val="TableParagraph"/>
              <w:spacing w:before="30"/>
              <w:ind w:right="59"/>
              <w:jc w:val="right"/>
              <w:rPr>
                <w:sz w:val="20"/>
              </w:rPr>
            </w:pPr>
            <w:r>
              <w:rPr>
                <w:spacing w:val="-2"/>
                <w:sz w:val="20"/>
              </w:rPr>
              <w:t>15/01/2026</w:t>
            </w:r>
          </w:p>
        </w:tc>
        <w:tc>
          <w:tcPr>
            <w:tcW w:w="1332" w:type="dxa"/>
            <w:tcBorders>
              <w:top w:val="single" w:sz="4" w:space="0" w:color="000000"/>
              <w:left w:val="single" w:sz="4" w:space="0" w:color="000000"/>
              <w:bottom w:val="single" w:sz="4" w:space="0" w:color="000000"/>
              <w:right w:val="single" w:sz="4" w:space="0" w:color="000000"/>
            </w:tcBorders>
          </w:tcPr>
          <w:p w14:paraId="5576BCA1" w14:textId="77777777" w:rsidR="006857A9" w:rsidRDefault="00606FBE">
            <w:pPr>
              <w:pStyle w:val="TableParagraph"/>
              <w:spacing w:before="30"/>
              <w:ind w:right="56"/>
              <w:jc w:val="right"/>
              <w:rPr>
                <w:sz w:val="20"/>
              </w:rPr>
            </w:pPr>
            <w:r>
              <w:rPr>
                <w:spacing w:val="-5"/>
                <w:sz w:val="20"/>
              </w:rPr>
              <w:t>601</w:t>
            </w:r>
          </w:p>
        </w:tc>
      </w:tr>
      <w:tr w:rsidR="006857A9" w14:paraId="3C060CF2" w14:textId="77777777">
        <w:trPr>
          <w:trHeight w:val="290"/>
        </w:trPr>
        <w:tc>
          <w:tcPr>
            <w:tcW w:w="831" w:type="dxa"/>
            <w:tcBorders>
              <w:top w:val="single" w:sz="4" w:space="0" w:color="000000"/>
              <w:left w:val="single" w:sz="4" w:space="0" w:color="000000"/>
              <w:bottom w:val="single" w:sz="4" w:space="0" w:color="000000"/>
              <w:right w:val="single" w:sz="4" w:space="0" w:color="000000"/>
            </w:tcBorders>
          </w:tcPr>
          <w:p w14:paraId="7B2B5BE0" w14:textId="77777777" w:rsidR="006857A9" w:rsidRDefault="00606FBE">
            <w:pPr>
              <w:pStyle w:val="TableParagraph"/>
              <w:spacing w:before="30"/>
              <w:ind w:left="15" w:right="4"/>
              <w:jc w:val="center"/>
              <w:rPr>
                <w:sz w:val="20"/>
              </w:rPr>
            </w:pPr>
            <w:r>
              <w:rPr>
                <w:spacing w:val="-5"/>
                <w:sz w:val="20"/>
              </w:rPr>
              <w:t>6A</w:t>
            </w:r>
          </w:p>
        </w:tc>
        <w:tc>
          <w:tcPr>
            <w:tcW w:w="1536" w:type="dxa"/>
            <w:tcBorders>
              <w:top w:val="single" w:sz="4" w:space="0" w:color="000000"/>
              <w:left w:val="single" w:sz="4" w:space="0" w:color="000000"/>
              <w:bottom w:val="single" w:sz="4" w:space="0" w:color="000000"/>
              <w:right w:val="single" w:sz="4" w:space="0" w:color="000000"/>
            </w:tcBorders>
          </w:tcPr>
          <w:p w14:paraId="497095A3" w14:textId="77777777" w:rsidR="006857A9" w:rsidRDefault="00606FBE">
            <w:pPr>
              <w:pStyle w:val="TableParagraph"/>
              <w:spacing w:before="30"/>
              <w:ind w:left="13" w:right="4"/>
              <w:jc w:val="center"/>
              <w:rPr>
                <w:sz w:val="20"/>
              </w:rPr>
            </w:pPr>
            <w:r>
              <w:rPr>
                <w:spacing w:val="-2"/>
                <w:sz w:val="20"/>
              </w:rPr>
              <w:t>mar/25</w:t>
            </w:r>
          </w:p>
        </w:tc>
        <w:tc>
          <w:tcPr>
            <w:tcW w:w="1258" w:type="dxa"/>
            <w:tcBorders>
              <w:top w:val="single" w:sz="4" w:space="0" w:color="000000"/>
              <w:left w:val="single" w:sz="4" w:space="0" w:color="000000"/>
              <w:bottom w:val="single" w:sz="4" w:space="0" w:color="000000"/>
              <w:right w:val="single" w:sz="4" w:space="0" w:color="000000"/>
            </w:tcBorders>
          </w:tcPr>
          <w:p w14:paraId="7F297264" w14:textId="77777777" w:rsidR="006857A9" w:rsidRDefault="00606FBE">
            <w:pPr>
              <w:pStyle w:val="TableParagraph"/>
              <w:spacing w:before="30"/>
              <w:ind w:right="57"/>
              <w:jc w:val="right"/>
              <w:rPr>
                <w:sz w:val="20"/>
              </w:rPr>
            </w:pPr>
            <w:r>
              <w:rPr>
                <w:spacing w:val="-5"/>
                <w:sz w:val="20"/>
              </w:rPr>
              <w:t>69</w:t>
            </w:r>
          </w:p>
        </w:tc>
        <w:tc>
          <w:tcPr>
            <w:tcW w:w="1397" w:type="dxa"/>
            <w:tcBorders>
              <w:top w:val="single" w:sz="4" w:space="0" w:color="000000"/>
              <w:left w:val="single" w:sz="4" w:space="0" w:color="000000"/>
              <w:bottom w:val="single" w:sz="4" w:space="0" w:color="000000"/>
              <w:right w:val="single" w:sz="4" w:space="0" w:color="000000"/>
            </w:tcBorders>
          </w:tcPr>
          <w:p w14:paraId="741660E8" w14:textId="77777777" w:rsidR="006857A9" w:rsidRDefault="00606FBE">
            <w:pPr>
              <w:pStyle w:val="TableParagraph"/>
              <w:spacing w:before="30"/>
              <w:ind w:left="17"/>
              <w:jc w:val="center"/>
              <w:rPr>
                <w:sz w:val="20"/>
              </w:rPr>
            </w:pPr>
            <w:r>
              <w:rPr>
                <w:spacing w:val="-2"/>
                <w:sz w:val="20"/>
              </w:rPr>
              <w:t>dez/25</w:t>
            </w:r>
          </w:p>
        </w:tc>
        <w:tc>
          <w:tcPr>
            <w:tcW w:w="1957" w:type="dxa"/>
            <w:tcBorders>
              <w:top w:val="single" w:sz="4" w:space="0" w:color="000000"/>
              <w:left w:val="single" w:sz="4" w:space="0" w:color="000000"/>
              <w:bottom w:val="single" w:sz="4" w:space="0" w:color="000000"/>
              <w:right w:val="single" w:sz="4" w:space="0" w:color="000000"/>
            </w:tcBorders>
          </w:tcPr>
          <w:p w14:paraId="1990AAC8" w14:textId="77777777" w:rsidR="006857A9" w:rsidRDefault="00606FBE">
            <w:pPr>
              <w:pStyle w:val="TableParagraph"/>
              <w:spacing w:before="30"/>
              <w:ind w:right="53"/>
              <w:jc w:val="right"/>
              <w:rPr>
                <w:sz w:val="20"/>
              </w:rPr>
            </w:pPr>
            <w:r>
              <w:rPr>
                <w:spacing w:val="-10"/>
                <w:sz w:val="20"/>
              </w:rPr>
              <w:t>2</w:t>
            </w:r>
          </w:p>
        </w:tc>
        <w:tc>
          <w:tcPr>
            <w:tcW w:w="1604" w:type="dxa"/>
            <w:tcBorders>
              <w:top w:val="single" w:sz="4" w:space="0" w:color="000000"/>
              <w:left w:val="single" w:sz="4" w:space="0" w:color="000000"/>
              <w:bottom w:val="single" w:sz="4" w:space="0" w:color="000000"/>
              <w:right w:val="single" w:sz="4" w:space="0" w:color="000000"/>
            </w:tcBorders>
          </w:tcPr>
          <w:p w14:paraId="5DF46FEE" w14:textId="77777777" w:rsidR="006857A9" w:rsidRDefault="00606FBE">
            <w:pPr>
              <w:pStyle w:val="TableParagraph"/>
              <w:spacing w:before="30"/>
              <w:ind w:right="59"/>
              <w:jc w:val="right"/>
              <w:rPr>
                <w:sz w:val="20"/>
              </w:rPr>
            </w:pPr>
            <w:r>
              <w:rPr>
                <w:spacing w:val="-2"/>
                <w:sz w:val="20"/>
              </w:rPr>
              <w:t>26/01/2026</w:t>
            </w:r>
          </w:p>
        </w:tc>
        <w:tc>
          <w:tcPr>
            <w:tcW w:w="1332" w:type="dxa"/>
            <w:tcBorders>
              <w:top w:val="single" w:sz="4" w:space="0" w:color="000000"/>
              <w:left w:val="single" w:sz="4" w:space="0" w:color="000000"/>
              <w:bottom w:val="single" w:sz="4" w:space="0" w:color="000000"/>
              <w:right w:val="single" w:sz="4" w:space="0" w:color="000000"/>
            </w:tcBorders>
          </w:tcPr>
          <w:p w14:paraId="0576DCEC" w14:textId="77777777" w:rsidR="006857A9" w:rsidRDefault="00606FBE">
            <w:pPr>
              <w:pStyle w:val="TableParagraph"/>
              <w:spacing w:before="30"/>
              <w:ind w:right="56"/>
              <w:jc w:val="right"/>
              <w:rPr>
                <w:sz w:val="20"/>
              </w:rPr>
            </w:pPr>
            <w:r>
              <w:rPr>
                <w:spacing w:val="-5"/>
                <w:sz w:val="20"/>
              </w:rPr>
              <w:t>71</w:t>
            </w:r>
          </w:p>
        </w:tc>
      </w:tr>
      <w:tr w:rsidR="006857A9" w14:paraId="496F1514" w14:textId="77777777">
        <w:trPr>
          <w:trHeight w:val="289"/>
        </w:trPr>
        <w:tc>
          <w:tcPr>
            <w:tcW w:w="831" w:type="dxa"/>
            <w:tcBorders>
              <w:top w:val="single" w:sz="4" w:space="0" w:color="000000"/>
              <w:left w:val="single" w:sz="4" w:space="0" w:color="000000"/>
              <w:right w:val="single" w:sz="4" w:space="0" w:color="000000"/>
            </w:tcBorders>
          </w:tcPr>
          <w:p w14:paraId="4F2B7721" w14:textId="77777777" w:rsidR="006857A9" w:rsidRDefault="00606FBE">
            <w:pPr>
              <w:pStyle w:val="TableParagraph"/>
              <w:spacing w:before="30"/>
              <w:ind w:left="15" w:right="4"/>
              <w:jc w:val="center"/>
              <w:rPr>
                <w:sz w:val="20"/>
              </w:rPr>
            </w:pPr>
            <w:r>
              <w:rPr>
                <w:spacing w:val="-5"/>
                <w:sz w:val="20"/>
              </w:rPr>
              <w:t>6B</w:t>
            </w:r>
          </w:p>
        </w:tc>
        <w:tc>
          <w:tcPr>
            <w:tcW w:w="1536" w:type="dxa"/>
            <w:tcBorders>
              <w:top w:val="single" w:sz="4" w:space="0" w:color="000000"/>
              <w:left w:val="single" w:sz="4" w:space="0" w:color="000000"/>
              <w:right w:val="single" w:sz="4" w:space="0" w:color="000000"/>
            </w:tcBorders>
          </w:tcPr>
          <w:p w14:paraId="51861750" w14:textId="77777777" w:rsidR="006857A9" w:rsidRDefault="00606FBE">
            <w:pPr>
              <w:pStyle w:val="TableParagraph"/>
              <w:spacing w:before="30"/>
              <w:ind w:left="13" w:right="4"/>
              <w:jc w:val="center"/>
              <w:rPr>
                <w:sz w:val="20"/>
              </w:rPr>
            </w:pPr>
            <w:r>
              <w:rPr>
                <w:spacing w:val="-2"/>
                <w:sz w:val="20"/>
              </w:rPr>
              <w:t>mar/25</w:t>
            </w:r>
          </w:p>
        </w:tc>
        <w:tc>
          <w:tcPr>
            <w:tcW w:w="1258" w:type="dxa"/>
            <w:tcBorders>
              <w:top w:val="single" w:sz="4" w:space="0" w:color="000000"/>
              <w:left w:val="single" w:sz="4" w:space="0" w:color="000000"/>
              <w:right w:val="single" w:sz="4" w:space="0" w:color="000000"/>
            </w:tcBorders>
          </w:tcPr>
          <w:p w14:paraId="2039283D" w14:textId="77777777" w:rsidR="006857A9" w:rsidRDefault="00606FBE">
            <w:pPr>
              <w:pStyle w:val="TableParagraph"/>
              <w:spacing w:before="30"/>
              <w:ind w:right="57"/>
              <w:jc w:val="right"/>
              <w:rPr>
                <w:sz w:val="20"/>
              </w:rPr>
            </w:pPr>
            <w:r>
              <w:rPr>
                <w:spacing w:val="-5"/>
                <w:sz w:val="20"/>
              </w:rPr>
              <w:t>69</w:t>
            </w:r>
          </w:p>
        </w:tc>
        <w:tc>
          <w:tcPr>
            <w:tcW w:w="1397" w:type="dxa"/>
            <w:tcBorders>
              <w:top w:val="single" w:sz="4" w:space="0" w:color="000000"/>
              <w:left w:val="single" w:sz="4" w:space="0" w:color="000000"/>
              <w:right w:val="single" w:sz="4" w:space="0" w:color="000000"/>
            </w:tcBorders>
          </w:tcPr>
          <w:p w14:paraId="4BC96D46" w14:textId="77777777" w:rsidR="006857A9" w:rsidRDefault="00606FBE">
            <w:pPr>
              <w:pStyle w:val="TableParagraph"/>
              <w:spacing w:before="30"/>
              <w:ind w:left="17"/>
              <w:jc w:val="center"/>
              <w:rPr>
                <w:sz w:val="20"/>
              </w:rPr>
            </w:pPr>
            <w:r>
              <w:rPr>
                <w:spacing w:val="-2"/>
                <w:sz w:val="20"/>
              </w:rPr>
              <w:t>dez/25</w:t>
            </w:r>
          </w:p>
        </w:tc>
        <w:tc>
          <w:tcPr>
            <w:tcW w:w="1957" w:type="dxa"/>
            <w:tcBorders>
              <w:top w:val="single" w:sz="4" w:space="0" w:color="000000"/>
              <w:left w:val="single" w:sz="4" w:space="0" w:color="000000"/>
              <w:right w:val="single" w:sz="4" w:space="0" w:color="000000"/>
            </w:tcBorders>
          </w:tcPr>
          <w:p w14:paraId="0971EA5A" w14:textId="77777777" w:rsidR="006857A9" w:rsidRDefault="00606FBE">
            <w:pPr>
              <w:pStyle w:val="TableParagraph"/>
              <w:spacing w:before="30"/>
              <w:ind w:right="53"/>
              <w:jc w:val="right"/>
              <w:rPr>
                <w:sz w:val="20"/>
              </w:rPr>
            </w:pPr>
            <w:r>
              <w:rPr>
                <w:spacing w:val="-10"/>
                <w:sz w:val="20"/>
              </w:rPr>
              <w:t>2</w:t>
            </w:r>
          </w:p>
        </w:tc>
        <w:tc>
          <w:tcPr>
            <w:tcW w:w="1604" w:type="dxa"/>
            <w:tcBorders>
              <w:top w:val="single" w:sz="4" w:space="0" w:color="000000"/>
              <w:left w:val="single" w:sz="4" w:space="0" w:color="000000"/>
              <w:right w:val="single" w:sz="4" w:space="0" w:color="000000"/>
            </w:tcBorders>
          </w:tcPr>
          <w:p w14:paraId="723842F4" w14:textId="77777777" w:rsidR="006857A9" w:rsidRDefault="00606FBE">
            <w:pPr>
              <w:pStyle w:val="TableParagraph"/>
              <w:spacing w:before="30"/>
              <w:ind w:right="59"/>
              <w:jc w:val="right"/>
              <w:rPr>
                <w:sz w:val="20"/>
              </w:rPr>
            </w:pPr>
            <w:r>
              <w:rPr>
                <w:spacing w:val="-2"/>
                <w:sz w:val="20"/>
              </w:rPr>
              <w:t>26/01/2026</w:t>
            </w:r>
          </w:p>
        </w:tc>
        <w:tc>
          <w:tcPr>
            <w:tcW w:w="1332" w:type="dxa"/>
            <w:tcBorders>
              <w:top w:val="single" w:sz="4" w:space="0" w:color="000000"/>
              <w:left w:val="single" w:sz="4" w:space="0" w:color="000000"/>
              <w:bottom w:val="single" w:sz="4" w:space="0" w:color="000000"/>
              <w:right w:val="single" w:sz="4" w:space="0" w:color="000000"/>
            </w:tcBorders>
          </w:tcPr>
          <w:p w14:paraId="736D76AF" w14:textId="77777777" w:rsidR="006857A9" w:rsidRDefault="00606FBE">
            <w:pPr>
              <w:pStyle w:val="TableParagraph"/>
              <w:spacing w:before="30"/>
              <w:ind w:right="56"/>
              <w:jc w:val="right"/>
              <w:rPr>
                <w:sz w:val="20"/>
              </w:rPr>
            </w:pPr>
            <w:r>
              <w:rPr>
                <w:spacing w:val="-5"/>
                <w:sz w:val="20"/>
              </w:rPr>
              <w:t>71</w:t>
            </w:r>
          </w:p>
        </w:tc>
      </w:tr>
      <w:tr w:rsidR="006857A9" w14:paraId="142CBC86" w14:textId="77777777">
        <w:trPr>
          <w:trHeight w:val="304"/>
        </w:trPr>
        <w:tc>
          <w:tcPr>
            <w:tcW w:w="831" w:type="dxa"/>
            <w:tcBorders>
              <w:left w:val="single" w:sz="4" w:space="0" w:color="000000"/>
              <w:bottom w:val="single" w:sz="4" w:space="0" w:color="000000"/>
              <w:right w:val="single" w:sz="4" w:space="0" w:color="000000"/>
            </w:tcBorders>
          </w:tcPr>
          <w:p w14:paraId="458883B2" w14:textId="77777777" w:rsidR="006857A9" w:rsidRDefault="006857A9">
            <w:pPr>
              <w:pStyle w:val="TableParagraph"/>
              <w:rPr>
                <w:rFonts w:ascii="Times New Roman"/>
                <w:sz w:val="18"/>
              </w:rPr>
            </w:pPr>
          </w:p>
        </w:tc>
        <w:tc>
          <w:tcPr>
            <w:tcW w:w="1536" w:type="dxa"/>
            <w:tcBorders>
              <w:left w:val="single" w:sz="4" w:space="0" w:color="000000"/>
              <w:bottom w:val="single" w:sz="4" w:space="0" w:color="000000"/>
              <w:right w:val="single" w:sz="4" w:space="0" w:color="000000"/>
            </w:tcBorders>
          </w:tcPr>
          <w:p w14:paraId="21311EEE" w14:textId="77777777" w:rsidR="006857A9" w:rsidRDefault="006857A9">
            <w:pPr>
              <w:pStyle w:val="TableParagraph"/>
              <w:rPr>
                <w:rFonts w:ascii="Times New Roman"/>
                <w:sz w:val="18"/>
              </w:rPr>
            </w:pPr>
          </w:p>
        </w:tc>
        <w:tc>
          <w:tcPr>
            <w:tcW w:w="1258" w:type="dxa"/>
            <w:tcBorders>
              <w:left w:val="single" w:sz="4" w:space="0" w:color="000000"/>
              <w:bottom w:val="single" w:sz="4" w:space="0" w:color="000000"/>
              <w:right w:val="single" w:sz="4" w:space="0" w:color="000000"/>
            </w:tcBorders>
          </w:tcPr>
          <w:p w14:paraId="747C4D13" w14:textId="77777777" w:rsidR="006857A9" w:rsidRDefault="00606FBE">
            <w:pPr>
              <w:pStyle w:val="TableParagraph"/>
              <w:spacing w:before="37"/>
              <w:ind w:right="57"/>
              <w:jc w:val="right"/>
              <w:rPr>
                <w:rFonts w:ascii="Arial"/>
                <w:b/>
                <w:sz w:val="20"/>
              </w:rPr>
            </w:pPr>
            <w:r>
              <w:rPr>
                <w:rFonts w:ascii="Arial"/>
                <w:b/>
                <w:spacing w:val="-2"/>
                <w:sz w:val="20"/>
              </w:rPr>
              <w:t>3.146</w:t>
            </w:r>
          </w:p>
        </w:tc>
        <w:tc>
          <w:tcPr>
            <w:tcW w:w="1397" w:type="dxa"/>
            <w:tcBorders>
              <w:left w:val="single" w:sz="4" w:space="0" w:color="000000"/>
              <w:bottom w:val="single" w:sz="4" w:space="0" w:color="000000"/>
              <w:right w:val="single" w:sz="4" w:space="0" w:color="000000"/>
            </w:tcBorders>
          </w:tcPr>
          <w:p w14:paraId="5FA5D014" w14:textId="77777777" w:rsidR="006857A9" w:rsidRDefault="006857A9">
            <w:pPr>
              <w:pStyle w:val="TableParagraph"/>
              <w:rPr>
                <w:rFonts w:ascii="Times New Roman"/>
                <w:sz w:val="18"/>
              </w:rPr>
            </w:pPr>
          </w:p>
        </w:tc>
        <w:tc>
          <w:tcPr>
            <w:tcW w:w="1957" w:type="dxa"/>
            <w:tcBorders>
              <w:left w:val="single" w:sz="4" w:space="0" w:color="000000"/>
              <w:bottom w:val="single" w:sz="4" w:space="0" w:color="000000"/>
              <w:right w:val="single" w:sz="4" w:space="0" w:color="000000"/>
            </w:tcBorders>
          </w:tcPr>
          <w:p w14:paraId="772C8AF8" w14:textId="77777777" w:rsidR="006857A9" w:rsidRDefault="00606FBE">
            <w:pPr>
              <w:pStyle w:val="TableParagraph"/>
              <w:spacing w:before="37"/>
              <w:ind w:right="56"/>
              <w:jc w:val="right"/>
              <w:rPr>
                <w:rFonts w:ascii="Arial"/>
                <w:b/>
                <w:sz w:val="20"/>
              </w:rPr>
            </w:pPr>
            <w:r>
              <w:rPr>
                <w:rFonts w:ascii="Arial"/>
                <w:b/>
                <w:spacing w:val="-5"/>
                <w:sz w:val="20"/>
              </w:rPr>
              <w:t>86</w:t>
            </w:r>
          </w:p>
        </w:tc>
        <w:tc>
          <w:tcPr>
            <w:tcW w:w="1604" w:type="dxa"/>
            <w:tcBorders>
              <w:left w:val="single" w:sz="4" w:space="0" w:color="000000"/>
              <w:bottom w:val="single" w:sz="4" w:space="0" w:color="000000"/>
              <w:right w:val="single" w:sz="4" w:space="0" w:color="000000"/>
            </w:tcBorders>
          </w:tcPr>
          <w:p w14:paraId="02DC4807" w14:textId="77777777" w:rsidR="006857A9" w:rsidRDefault="006857A9">
            <w:pPr>
              <w:pStyle w:val="TableParagraph"/>
              <w:rPr>
                <w:rFonts w:ascii="Times New Roman"/>
                <w:sz w:val="18"/>
              </w:rPr>
            </w:pPr>
          </w:p>
        </w:tc>
        <w:tc>
          <w:tcPr>
            <w:tcW w:w="1332" w:type="dxa"/>
            <w:tcBorders>
              <w:top w:val="single" w:sz="4" w:space="0" w:color="000000"/>
              <w:left w:val="single" w:sz="4" w:space="0" w:color="000000"/>
              <w:bottom w:val="single" w:sz="4" w:space="0" w:color="000000"/>
              <w:right w:val="single" w:sz="4" w:space="0" w:color="000000"/>
            </w:tcBorders>
          </w:tcPr>
          <w:p w14:paraId="57C3F8CD" w14:textId="77777777" w:rsidR="006857A9" w:rsidRDefault="00606FBE">
            <w:pPr>
              <w:pStyle w:val="TableParagraph"/>
              <w:spacing w:before="73" w:line="211" w:lineRule="exact"/>
              <w:ind w:right="56"/>
              <w:jc w:val="right"/>
              <w:rPr>
                <w:rFonts w:ascii="Arial"/>
                <w:b/>
                <w:sz w:val="20"/>
              </w:rPr>
            </w:pPr>
            <w:r>
              <w:rPr>
                <w:rFonts w:ascii="Arial"/>
                <w:b/>
                <w:spacing w:val="-2"/>
                <w:sz w:val="20"/>
              </w:rPr>
              <w:t>3.232</w:t>
            </w:r>
          </w:p>
        </w:tc>
      </w:tr>
    </w:tbl>
    <w:p w14:paraId="13492850" w14:textId="77777777" w:rsidR="006857A9" w:rsidRDefault="00606FBE">
      <w:pPr>
        <w:pStyle w:val="Corpodetexto"/>
        <w:spacing w:before="117"/>
        <w:rPr>
          <w:rFonts w:ascii="Arial"/>
          <w:i/>
        </w:rPr>
      </w:pPr>
      <w:r>
        <w:rPr>
          <w:rFonts w:ascii="Arial"/>
          <w:i/>
          <w:noProof/>
        </w:rPr>
        <mc:AlternateContent>
          <mc:Choice Requires="wpg">
            <w:drawing>
              <wp:anchor distT="0" distB="0" distL="0" distR="0" simplePos="0" relativeHeight="487600640" behindDoc="1" locked="0" layoutInCell="1" allowOverlap="1" wp14:anchorId="6BA5F692" wp14:editId="58F123D1">
                <wp:simplePos x="0" y="0"/>
                <wp:positionH relativeFrom="page">
                  <wp:posOffset>541019</wp:posOffset>
                </wp:positionH>
                <wp:positionV relativeFrom="paragraph">
                  <wp:posOffset>235661</wp:posOffset>
                </wp:positionV>
                <wp:extent cx="6301740" cy="241300"/>
                <wp:effectExtent l="0" t="0" r="0" b="0"/>
                <wp:wrapTopAndBottom/>
                <wp:docPr id="91" name="Group 91"/>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6301740" cy="241300"/>
                          <a:chOff x="0" y="0"/>
                          <a:chExt cx="6301740" cy="241300"/>
                        </a:xfrm>
                      </wpg:grpSpPr>
                      <wps:wsp>
                        <wps:cNvPr id="92" name="Graphic 92"/>
                        <wps:cNvSpPr/>
                        <wps:spPr>
                          <a:xfrm>
                            <a:off x="0" y="12"/>
                            <a:ext cx="6301740" cy="241300"/>
                          </a:xfrm>
                          <a:custGeom>
                            <a:avLst/>
                            <a:gdLst/>
                            <a:ahLst/>
                            <a:cxnLst/>
                            <a:rect l="l" t="t" r="r" b="b"/>
                            <a:pathLst>
                              <a:path w="6301740" h="241300">
                                <a:moveTo>
                                  <a:pt x="6301486" y="228600"/>
                                </a:moveTo>
                                <a:lnTo>
                                  <a:pt x="12192" y="228600"/>
                                </a:lnTo>
                                <a:lnTo>
                                  <a:pt x="0" y="228600"/>
                                </a:lnTo>
                                <a:lnTo>
                                  <a:pt x="0" y="240779"/>
                                </a:lnTo>
                                <a:lnTo>
                                  <a:pt x="12192" y="240779"/>
                                </a:lnTo>
                                <a:lnTo>
                                  <a:pt x="6301486" y="240779"/>
                                </a:lnTo>
                                <a:lnTo>
                                  <a:pt x="6301486" y="228600"/>
                                </a:lnTo>
                                <a:close/>
                              </a:path>
                              <a:path w="6301740" h="241300">
                                <a:moveTo>
                                  <a:pt x="6301486" y="0"/>
                                </a:moveTo>
                                <a:lnTo>
                                  <a:pt x="12192" y="0"/>
                                </a:lnTo>
                                <a:lnTo>
                                  <a:pt x="0" y="0"/>
                                </a:lnTo>
                                <a:lnTo>
                                  <a:pt x="0" y="12179"/>
                                </a:lnTo>
                                <a:lnTo>
                                  <a:pt x="0" y="228587"/>
                                </a:lnTo>
                                <a:lnTo>
                                  <a:pt x="12192" y="228587"/>
                                </a:lnTo>
                                <a:lnTo>
                                  <a:pt x="12192" y="12179"/>
                                </a:lnTo>
                                <a:lnTo>
                                  <a:pt x="6301486" y="12179"/>
                                </a:lnTo>
                                <a:lnTo>
                                  <a:pt x="6301486" y="0"/>
                                </a:lnTo>
                                <a:close/>
                              </a:path>
                            </a:pathLst>
                          </a:custGeom>
                          <a:solidFill>
                            <a:srgbClr val="000000"/>
                          </a:solidFill>
                        </wps:spPr>
                        <wps:bodyPr wrap="square" lIns="0" tIns="0" rIns="0" bIns="0" rtlCol="0">
                          <a:prstTxWarp prst="textNoShape">
                            <a:avLst/>
                          </a:prstTxWarp>
                          <a:noAutofit/>
                        </wps:bodyPr>
                      </wps:wsp>
                      <wps:wsp>
                        <wps:cNvPr id="93" name="Textbox 93"/>
                        <wps:cNvSpPr txBox="1"/>
                        <wps:spPr>
                          <a:xfrm>
                            <a:off x="12191" y="12191"/>
                            <a:ext cx="6289675" cy="216535"/>
                          </a:xfrm>
                          <a:prstGeom prst="rect">
                            <a:avLst/>
                          </a:prstGeom>
                        </wps:spPr>
                        <wps:txbx>
                          <w:txbxContent>
                            <w:p w14:paraId="23B886E6" w14:textId="77777777" w:rsidR="006857A9" w:rsidRDefault="00606FBE">
                              <w:pPr>
                                <w:spacing w:before="55"/>
                                <w:ind w:right="15"/>
                                <w:jc w:val="center"/>
                                <w:rPr>
                                  <w:rFonts w:ascii="Arial" w:hAnsi="Arial"/>
                                  <w:b/>
                                  <w:sz w:val="20"/>
                                </w:rPr>
                              </w:pPr>
                              <w:r>
                                <w:rPr>
                                  <w:rFonts w:ascii="Arial" w:hAnsi="Arial"/>
                                  <w:b/>
                                  <w:sz w:val="20"/>
                                </w:rPr>
                                <w:t>Leilão</w:t>
                              </w:r>
                              <w:r>
                                <w:rPr>
                                  <w:rFonts w:ascii="Arial" w:hAnsi="Arial"/>
                                  <w:b/>
                                  <w:spacing w:val="-14"/>
                                  <w:sz w:val="20"/>
                                </w:rPr>
                                <w:t xml:space="preserve"> </w:t>
                              </w:r>
                              <w:r>
                                <w:rPr>
                                  <w:rFonts w:ascii="Arial" w:hAnsi="Arial"/>
                                  <w:b/>
                                  <w:sz w:val="20"/>
                                </w:rPr>
                                <w:t>ANEEL</w:t>
                              </w:r>
                              <w:r>
                                <w:rPr>
                                  <w:rFonts w:ascii="Arial" w:hAnsi="Arial"/>
                                  <w:b/>
                                  <w:spacing w:val="-13"/>
                                  <w:sz w:val="20"/>
                                </w:rPr>
                                <w:t xml:space="preserve"> </w:t>
                              </w:r>
                              <w:r>
                                <w:rPr>
                                  <w:rFonts w:ascii="Arial" w:hAnsi="Arial"/>
                                  <w:b/>
                                  <w:sz w:val="20"/>
                                </w:rPr>
                                <w:t>01-2026</w:t>
                              </w:r>
                              <w:r>
                                <w:rPr>
                                  <w:rFonts w:ascii="Arial" w:hAnsi="Arial"/>
                                  <w:b/>
                                  <w:spacing w:val="-12"/>
                                  <w:sz w:val="20"/>
                                </w:rPr>
                                <w:t xml:space="preserve"> </w:t>
                              </w:r>
                              <w:r>
                                <w:rPr>
                                  <w:rFonts w:ascii="Arial" w:hAnsi="Arial"/>
                                  <w:b/>
                                  <w:sz w:val="20"/>
                                </w:rPr>
                                <w:t>Processo</w:t>
                              </w:r>
                              <w:r>
                                <w:rPr>
                                  <w:rFonts w:ascii="Arial" w:hAnsi="Arial"/>
                                  <w:b/>
                                  <w:spacing w:val="-11"/>
                                  <w:sz w:val="20"/>
                                </w:rPr>
                                <w:t xml:space="preserve"> </w:t>
                              </w:r>
                              <w:r>
                                <w:rPr>
                                  <w:rFonts w:ascii="Arial" w:hAnsi="Arial"/>
                                  <w:b/>
                                  <w:sz w:val="20"/>
                                </w:rPr>
                                <w:t>48500.023612/2025-</w:t>
                              </w:r>
                              <w:r>
                                <w:rPr>
                                  <w:rFonts w:ascii="Arial" w:hAnsi="Arial"/>
                                  <w:b/>
                                  <w:spacing w:val="-5"/>
                                  <w:sz w:val="20"/>
                                </w:rPr>
                                <w:t>22</w:t>
                              </w:r>
                            </w:p>
                          </w:txbxContent>
                        </wps:txbx>
                        <wps:bodyPr wrap="square" lIns="0" tIns="0" rIns="0" bIns="0" rtlCol="0">
                          <a:noAutofit/>
                        </wps:bodyPr>
                      </wps:wsp>
                    </wpg:wgp>
                  </a:graphicData>
                </a:graphic>
              </wp:anchor>
            </w:drawing>
          </mc:Choice>
          <mc:Fallback>
            <w:pict>
              <v:group w14:anchorId="6BA5F692" id="Group 91" o:spid="_x0000_s1026" style="position:absolute;margin-left:42.6pt;margin-top:18.55pt;width:496.2pt;height:19pt;z-index:-15715840;mso-wrap-distance-left:0;mso-wrap-distance-right:0;mso-position-horizontal-relative:page" coordsize="63017,241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Zx2FwMAALUJAAAOAAAAZHJzL2Uyb0RvYy54bWy0Vl1vmzAUfZ+0/2D5fSWQb1RSbe0aTZq6&#10;Ss20Z8eYDw2wZzuB/vtdG0xYui1pu/EA1/j6cu8518dcXjVlgfZMqpxXEfYvRhixivI4r9IIf93c&#10;vltgpDSpYlLwikX4kSl8tXr75rIWIQt4xouYSQRBKhXWIsKZ1iL0PEUzVhJ1wQWrYDLhsiQahjL1&#10;YklqiF4WXjAazbyay1hITplS8PamncQrGz9JGNVfkkQxjYoIQ27a3qW9b83dW12SMJVEZDnt0iAv&#10;yKIkeQUf7UPdEE3QTuZPQpU5lVzxRF9QXno8SXLKbA1QjT86qmYt+U7YWtKwTkUPE0B7hNOLw9K7&#10;/VqKB3Ev2+zB/MzpdwW4eLVIw+G8GacH5yaRpVkERaDGIvrYI8oajSi8nI1H/nwCwFOYCyb+eNRB&#10;TjPg5ckymn38+0KPhO1nbXJ9MrWA7lEHgNTrAHrIiGAWd2UAuJcojyO8DDCqSAlNvO76Bd4ATubj&#10;4GUw7Eaqg/O3CPl2EQlPQNRXSkK6U3rNuAWb7D8r3TZt7CySOYs2lTMltL5p+sI2vcYIml5iBE2/&#10;bZteEG3WGQaNieoBW1lPlpku+Z5tuHXUhjJD6mQxw8hwGixmLaeQ8MGxqIYL/MA34B27Oyf3FDY6&#10;NMuzHCej+XxpSoIEXCT3bCMOPn/a+Zfinuk+xMKlQAuuWJudgfmVcNvdcxbSztPl4Z5DkM/xAfBO&#10;wNsTNl3Mz+UhWJzvfDqDIWfP8z5G4AlbgHW/UcAebkXFizy+zYvCcKpkur0uJNoTc9DYq8Ni4Aai&#10;pcJWHIy15fEjaEsNahJh9WNHJMOo+FSBepmjyhnSGVtnSF1cc3ug2XaSSm+ab0QKJMCMsAZpueNO&#10;xEjoNMPU0vualRV/v9M8yY2g2NzajLoBCGorbv9fWcdOWTeQ+pY3aDk26A2UFenmAwft8d37P2is&#10;2eu+VZDWgigDqQ0Wy9l82p1G/mw6nnYkOaU2+Bip7ZA0ImqP9SMIWzU+olM326ZL+h8xewY/9hyE&#10;fwMrf91/jPn5GI4tn4e/rdVPAAAA//8DAFBLAwQUAAYACAAAACEA3rrMw98AAAAJAQAADwAAAGRy&#10;cy9kb3ducmV2LnhtbEyPQWvCQBSE74X+h+UVequbKDGS5kVE2p6kUC2U3p7ZZxLM7obsmsR/3/VU&#10;j8MMM9/k60m3YuDeNdYgxLMIBJvSqsZUCN+H95cVCOfJKGqtYYQrO1gXjw85ZcqO5ouHva9EKDEu&#10;I4Ta+y6T0pU1a3Iz27EJ3sn2mnyQfSVVT2Mo162cR9FSampMWKip423N5Xl/0QgfI42bRfw27M6n&#10;7fX3kHz+7GJGfH6aNq8gPE/+Pww3/IAORWA62otRTrQIq2QekgiLNAZx86M0XYI4IqRJDLLI5f2D&#10;4g8AAP//AwBQSwECLQAUAAYACAAAACEAtoM4kv4AAADhAQAAEwAAAAAAAAAAAAAAAAAAAAAAW0Nv&#10;bnRlbnRfVHlwZXNdLnhtbFBLAQItABQABgAIAAAAIQA4/SH/1gAAAJQBAAALAAAAAAAAAAAAAAAA&#10;AC8BAABfcmVscy8ucmVsc1BLAQItABQABgAIAAAAIQBqWZx2FwMAALUJAAAOAAAAAAAAAAAAAAAA&#10;AC4CAABkcnMvZTJvRG9jLnhtbFBLAQItABQABgAIAAAAIQDeuszD3wAAAAkBAAAPAAAAAAAAAAAA&#10;AAAAAHEFAABkcnMvZG93bnJldi54bWxQSwUGAAAAAAQABADzAAAAfQYAAAAA&#10;">
                <v:shape id="Graphic 92" o:spid="_x0000_s1027" style="position:absolute;width:63017;height:2413;visibility:visible;mso-wrap-style:square;v-text-anchor:top" coordsize="6301740,2413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s5TYwwAAANsAAAAPAAAAZHJzL2Rvd25yZXYueG1sRI9Bi8Iw&#10;FITvwv6H8Bb2IppaRLQaZVfYxZtYxfOzebbF5qU0se3+eyMIHoeZ+YZZbXpTiZYaV1pWMBlHIIgz&#10;q0vOFZyOv6M5COeRNVaWScE/OdisPwYrTLTt+EBt6nMRIOwSVFB4XydSuqwgg25sa+LgXW1j0AfZ&#10;5FI32AW4qWQcRTNpsOSwUGBN24KyW3o3CrbR4rSfxvNzN0n9T3Y53v/a2VCpr8/+ewnCU+/f4Vd7&#10;pxUsYnh+CT9Arh8AAAD//wMAUEsBAi0AFAAGAAgAAAAhANvh9svuAAAAhQEAABMAAAAAAAAAAAAA&#10;AAAAAAAAAFtDb250ZW50X1R5cGVzXS54bWxQSwECLQAUAAYACAAAACEAWvQsW78AAAAVAQAACwAA&#10;AAAAAAAAAAAAAAAfAQAAX3JlbHMvLnJlbHNQSwECLQAUAAYACAAAACEA1rOU2MMAAADbAAAADwAA&#10;AAAAAAAAAAAAAAAHAgAAZHJzL2Rvd25yZXYueG1sUEsFBgAAAAADAAMAtwAAAPcCAAAAAA==&#10;" path="m6301486,228600r-6289294,l,228600r,12179l12192,240779r6289294,l6301486,228600xem6301486,l12192,,,,,12179,,228587r12192,l12192,12179r6289294,l6301486,xe" fillcolor="black" stroked="f">
                  <v:path arrowok="t"/>
                </v:shape>
                <v:shapetype id="_x0000_t202" coordsize="21600,21600" o:spt="202" path="m,l,21600r21600,l21600,xe">
                  <v:stroke joinstyle="miter"/>
                  <v:path gradientshapeok="t" o:connecttype="rect"/>
                </v:shapetype>
                <v:shape id="Textbox 93" o:spid="_x0000_s1028" type="#_x0000_t202" style="position:absolute;left:121;top:121;width:62897;height:216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OD+awwAAANsAAAAPAAAAZHJzL2Rvd25yZXYueG1sRI9Ba8JA&#10;FITvBf/D8gre6qYKUlNXEVEQhGKMB4+v2WeymH0bs6vGf98VCh6HmfmGmc47W4sbtd44VvA5SEAQ&#10;F04bLhUc8vXHFwgfkDXWjknBgzzMZ723Kaba3Tmj2z6UIkLYp6igCqFJpfRFRRb9wDXE0Tu51mKI&#10;si2lbvEe4baWwyQZS4uG40KFDS0rKs77q1WwOHK2Mpef3112ykyeTxLejs9K9d+7xTeIQF14hf/b&#10;G61gMoLnl/gD5OwPAAD//wMAUEsBAi0AFAAGAAgAAAAhANvh9svuAAAAhQEAABMAAAAAAAAAAAAA&#10;AAAAAAAAAFtDb250ZW50X1R5cGVzXS54bWxQSwECLQAUAAYACAAAACEAWvQsW78AAAAVAQAACwAA&#10;AAAAAAAAAAAAAAAfAQAAX3JlbHMvLnJlbHNQSwECLQAUAAYACAAAACEAiDg/msMAAADbAAAADwAA&#10;AAAAAAAAAAAAAAAHAgAAZHJzL2Rvd25yZXYueG1sUEsFBgAAAAADAAMAtwAAAPcCAAAAAA==&#10;" filled="f" stroked="f">
                  <v:textbox inset="0,0,0,0">
                    <w:txbxContent>
                      <w:p w14:paraId="23B886E6" w14:textId="77777777" w:rsidR="006857A9" w:rsidRDefault="00606FBE">
                        <w:pPr>
                          <w:spacing w:before="55"/>
                          <w:ind w:right="15"/>
                          <w:jc w:val="center"/>
                          <w:rPr>
                            <w:rFonts w:ascii="Arial" w:hAnsi="Arial"/>
                            <w:b/>
                            <w:sz w:val="20"/>
                          </w:rPr>
                        </w:pPr>
                        <w:r>
                          <w:rPr>
                            <w:rFonts w:ascii="Arial" w:hAnsi="Arial"/>
                            <w:b/>
                            <w:sz w:val="20"/>
                          </w:rPr>
                          <w:t>Leilão</w:t>
                        </w:r>
                        <w:r>
                          <w:rPr>
                            <w:rFonts w:ascii="Arial" w:hAnsi="Arial"/>
                            <w:b/>
                            <w:spacing w:val="-14"/>
                            <w:sz w:val="20"/>
                          </w:rPr>
                          <w:t xml:space="preserve"> </w:t>
                        </w:r>
                        <w:r>
                          <w:rPr>
                            <w:rFonts w:ascii="Arial" w:hAnsi="Arial"/>
                            <w:b/>
                            <w:sz w:val="20"/>
                          </w:rPr>
                          <w:t>ANEEL</w:t>
                        </w:r>
                        <w:r>
                          <w:rPr>
                            <w:rFonts w:ascii="Arial" w:hAnsi="Arial"/>
                            <w:b/>
                            <w:spacing w:val="-13"/>
                            <w:sz w:val="20"/>
                          </w:rPr>
                          <w:t xml:space="preserve"> </w:t>
                        </w:r>
                        <w:r>
                          <w:rPr>
                            <w:rFonts w:ascii="Arial" w:hAnsi="Arial"/>
                            <w:b/>
                            <w:sz w:val="20"/>
                          </w:rPr>
                          <w:t>01-2026</w:t>
                        </w:r>
                        <w:r>
                          <w:rPr>
                            <w:rFonts w:ascii="Arial" w:hAnsi="Arial"/>
                            <w:b/>
                            <w:spacing w:val="-12"/>
                            <w:sz w:val="20"/>
                          </w:rPr>
                          <w:t xml:space="preserve"> </w:t>
                        </w:r>
                        <w:r>
                          <w:rPr>
                            <w:rFonts w:ascii="Arial" w:hAnsi="Arial"/>
                            <w:b/>
                            <w:sz w:val="20"/>
                          </w:rPr>
                          <w:t>Processo</w:t>
                        </w:r>
                        <w:r>
                          <w:rPr>
                            <w:rFonts w:ascii="Arial" w:hAnsi="Arial"/>
                            <w:b/>
                            <w:spacing w:val="-11"/>
                            <w:sz w:val="20"/>
                          </w:rPr>
                          <w:t xml:space="preserve"> </w:t>
                        </w:r>
                        <w:r>
                          <w:rPr>
                            <w:rFonts w:ascii="Arial" w:hAnsi="Arial"/>
                            <w:b/>
                            <w:sz w:val="20"/>
                          </w:rPr>
                          <w:t>48500.023612/2025-</w:t>
                        </w:r>
                        <w:r>
                          <w:rPr>
                            <w:rFonts w:ascii="Arial" w:hAnsi="Arial"/>
                            <w:b/>
                            <w:spacing w:val="-5"/>
                            <w:sz w:val="20"/>
                          </w:rPr>
                          <w:t>22</w:t>
                        </w:r>
                      </w:p>
                    </w:txbxContent>
                  </v:textbox>
                </v:shape>
                <w10:wrap type="topAndBottom" anchorx="page"/>
              </v:group>
            </w:pict>
          </mc:Fallback>
        </mc:AlternateContent>
      </w:r>
    </w:p>
    <w:p w14:paraId="789C5169" w14:textId="77777777" w:rsidR="006857A9" w:rsidRDefault="006857A9">
      <w:pPr>
        <w:pStyle w:val="Corpodetexto"/>
        <w:rPr>
          <w:rFonts w:ascii="Arial"/>
          <w:i/>
        </w:rPr>
        <w:sectPr w:rsidR="006857A9">
          <w:pgSz w:w="11910" w:h="16840"/>
          <w:pgMar w:top="1240" w:right="708" w:bottom="480" w:left="708" w:header="567" w:footer="293" w:gutter="0"/>
          <w:cols w:space="720"/>
        </w:sectPr>
      </w:pPr>
    </w:p>
    <w:p w14:paraId="1FEC2CDF" w14:textId="77777777" w:rsidR="006857A9" w:rsidRDefault="006857A9">
      <w:pPr>
        <w:pStyle w:val="Corpodetexto"/>
        <w:spacing w:before="6"/>
        <w:rPr>
          <w:rFonts w:ascii="Arial"/>
          <w:i/>
          <w:sz w:val="2"/>
        </w:rPr>
      </w:pPr>
    </w:p>
    <w:tbl>
      <w:tblPr>
        <w:tblStyle w:val="TableNormal"/>
        <w:tblW w:w="0" w:type="auto"/>
        <w:tblInd w:w="15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831"/>
        <w:gridCol w:w="1536"/>
        <w:gridCol w:w="1258"/>
        <w:gridCol w:w="1397"/>
        <w:gridCol w:w="1957"/>
        <w:gridCol w:w="1604"/>
        <w:gridCol w:w="1332"/>
      </w:tblGrid>
      <w:tr w:rsidR="006857A9" w14:paraId="45BCABA8" w14:textId="77777777">
        <w:trPr>
          <w:trHeight w:val="919"/>
        </w:trPr>
        <w:tc>
          <w:tcPr>
            <w:tcW w:w="831" w:type="dxa"/>
          </w:tcPr>
          <w:p w14:paraId="42822713" w14:textId="77777777" w:rsidR="006857A9" w:rsidRDefault="006857A9">
            <w:pPr>
              <w:pStyle w:val="TableParagraph"/>
              <w:spacing w:before="113"/>
              <w:rPr>
                <w:rFonts w:ascii="Arial"/>
                <w:i/>
                <w:sz w:val="20"/>
              </w:rPr>
            </w:pPr>
          </w:p>
          <w:p w14:paraId="1621E95C" w14:textId="77777777" w:rsidR="006857A9" w:rsidRDefault="00606FBE">
            <w:pPr>
              <w:pStyle w:val="TableParagraph"/>
              <w:ind w:left="15" w:right="11"/>
              <w:jc w:val="center"/>
              <w:rPr>
                <w:rFonts w:ascii="Arial"/>
                <w:b/>
                <w:sz w:val="20"/>
              </w:rPr>
            </w:pPr>
            <w:r>
              <w:rPr>
                <w:rFonts w:ascii="Arial"/>
                <w:b/>
                <w:spacing w:val="-2"/>
                <w:sz w:val="20"/>
              </w:rPr>
              <w:t>Lotes</w:t>
            </w:r>
          </w:p>
        </w:tc>
        <w:tc>
          <w:tcPr>
            <w:tcW w:w="1536" w:type="dxa"/>
          </w:tcPr>
          <w:p w14:paraId="2E021FA7" w14:textId="77777777" w:rsidR="006857A9" w:rsidRDefault="00606FBE">
            <w:pPr>
              <w:pStyle w:val="TableParagraph"/>
              <w:spacing w:before="114"/>
              <w:ind w:left="13" w:right="10"/>
              <w:jc w:val="center"/>
              <w:rPr>
                <w:rFonts w:ascii="Arial" w:hAnsi="Arial"/>
                <w:b/>
                <w:sz w:val="20"/>
              </w:rPr>
            </w:pPr>
            <w:r>
              <w:rPr>
                <w:rFonts w:ascii="Arial" w:hAnsi="Arial"/>
                <w:b/>
                <w:sz w:val="20"/>
              </w:rPr>
              <w:t>Mês</w:t>
            </w:r>
            <w:r>
              <w:rPr>
                <w:rFonts w:ascii="Arial" w:hAnsi="Arial"/>
                <w:b/>
                <w:spacing w:val="-14"/>
                <w:sz w:val="20"/>
              </w:rPr>
              <w:t xml:space="preserve"> </w:t>
            </w:r>
            <w:r>
              <w:rPr>
                <w:rFonts w:ascii="Arial" w:hAnsi="Arial"/>
                <w:b/>
                <w:sz w:val="20"/>
              </w:rPr>
              <w:t xml:space="preserve">inicial </w:t>
            </w:r>
            <w:r>
              <w:rPr>
                <w:rFonts w:ascii="Arial" w:hAnsi="Arial"/>
                <w:b/>
                <w:spacing w:val="-2"/>
                <w:sz w:val="20"/>
              </w:rPr>
              <w:t>correção monetária</w:t>
            </w:r>
          </w:p>
        </w:tc>
        <w:tc>
          <w:tcPr>
            <w:tcW w:w="1258" w:type="dxa"/>
          </w:tcPr>
          <w:p w14:paraId="22850A1C" w14:textId="77777777" w:rsidR="006857A9" w:rsidRDefault="00606FBE">
            <w:pPr>
              <w:pStyle w:val="TableParagraph"/>
              <w:spacing w:before="227"/>
              <w:ind w:left="246" w:right="242" w:firstLine="129"/>
              <w:rPr>
                <w:rFonts w:ascii="Arial"/>
                <w:b/>
                <w:sz w:val="20"/>
              </w:rPr>
            </w:pPr>
            <w:r>
              <w:rPr>
                <w:rFonts w:ascii="Arial"/>
                <w:b/>
                <w:spacing w:val="-2"/>
                <w:sz w:val="20"/>
              </w:rPr>
              <w:t>Valor Original</w:t>
            </w:r>
          </w:p>
        </w:tc>
        <w:tc>
          <w:tcPr>
            <w:tcW w:w="1397" w:type="dxa"/>
          </w:tcPr>
          <w:p w14:paraId="64E18FBD" w14:textId="77777777" w:rsidR="006857A9" w:rsidRDefault="00606FBE">
            <w:pPr>
              <w:pStyle w:val="TableParagraph"/>
              <w:spacing w:before="114"/>
              <w:ind w:left="220" w:right="211" w:firstLine="50"/>
              <w:jc w:val="both"/>
              <w:rPr>
                <w:rFonts w:ascii="Arial" w:hAnsi="Arial"/>
                <w:b/>
                <w:sz w:val="20"/>
              </w:rPr>
            </w:pPr>
            <w:r>
              <w:rPr>
                <w:rFonts w:ascii="Arial" w:hAnsi="Arial"/>
                <w:b/>
                <w:sz w:val="20"/>
              </w:rPr>
              <w:t xml:space="preserve">Mês final </w:t>
            </w:r>
            <w:r>
              <w:rPr>
                <w:rFonts w:ascii="Arial" w:hAnsi="Arial"/>
                <w:b/>
                <w:spacing w:val="-2"/>
                <w:sz w:val="20"/>
              </w:rPr>
              <w:t>correção monetária</w:t>
            </w:r>
          </w:p>
        </w:tc>
        <w:tc>
          <w:tcPr>
            <w:tcW w:w="1957" w:type="dxa"/>
          </w:tcPr>
          <w:p w14:paraId="3C542F03" w14:textId="77777777" w:rsidR="006857A9" w:rsidRDefault="00606FBE">
            <w:pPr>
              <w:pStyle w:val="TableParagraph"/>
              <w:spacing w:before="227"/>
              <w:ind w:left="499" w:right="490" w:firstLine="40"/>
              <w:rPr>
                <w:rFonts w:ascii="Arial" w:hAnsi="Arial"/>
                <w:b/>
                <w:sz w:val="20"/>
              </w:rPr>
            </w:pPr>
            <w:r>
              <w:rPr>
                <w:rFonts w:ascii="Arial" w:hAnsi="Arial"/>
                <w:b/>
                <w:spacing w:val="-2"/>
                <w:sz w:val="20"/>
              </w:rPr>
              <w:t>Correção monetária</w:t>
            </w:r>
          </w:p>
        </w:tc>
        <w:tc>
          <w:tcPr>
            <w:tcW w:w="1604" w:type="dxa"/>
          </w:tcPr>
          <w:p w14:paraId="049C4868" w14:textId="77777777" w:rsidR="006857A9" w:rsidRDefault="00606FBE">
            <w:pPr>
              <w:pStyle w:val="TableParagraph"/>
              <w:spacing w:before="227"/>
              <w:ind w:left="203" w:firstLine="235"/>
              <w:rPr>
                <w:rFonts w:ascii="Arial"/>
                <w:b/>
                <w:sz w:val="20"/>
              </w:rPr>
            </w:pPr>
            <w:r>
              <w:rPr>
                <w:rFonts w:ascii="Arial"/>
                <w:b/>
                <w:sz w:val="20"/>
              </w:rPr>
              <w:t xml:space="preserve">Data de </w:t>
            </w:r>
            <w:r>
              <w:rPr>
                <w:rFonts w:ascii="Arial"/>
                <w:b/>
                <w:spacing w:val="-2"/>
                <w:sz w:val="20"/>
              </w:rPr>
              <w:t>recebimento</w:t>
            </w:r>
          </w:p>
        </w:tc>
        <w:tc>
          <w:tcPr>
            <w:tcW w:w="1332" w:type="dxa"/>
          </w:tcPr>
          <w:p w14:paraId="7A9267BD" w14:textId="77777777" w:rsidR="006857A9" w:rsidRDefault="00606FBE">
            <w:pPr>
              <w:pStyle w:val="TableParagraph"/>
              <w:ind w:left="75" w:right="68"/>
              <w:jc w:val="center"/>
              <w:rPr>
                <w:rFonts w:ascii="Arial" w:hAnsi="Arial"/>
                <w:b/>
                <w:sz w:val="20"/>
              </w:rPr>
            </w:pPr>
            <w:r>
              <w:rPr>
                <w:rFonts w:ascii="Arial" w:hAnsi="Arial"/>
                <w:b/>
                <w:sz w:val="20"/>
              </w:rPr>
              <w:t>Valor</w:t>
            </w:r>
            <w:r>
              <w:rPr>
                <w:rFonts w:ascii="Arial" w:hAnsi="Arial"/>
                <w:b/>
                <w:spacing w:val="-14"/>
                <w:sz w:val="20"/>
              </w:rPr>
              <w:t xml:space="preserve"> </w:t>
            </w:r>
            <w:r>
              <w:rPr>
                <w:rFonts w:ascii="Arial" w:hAnsi="Arial"/>
                <w:b/>
                <w:sz w:val="20"/>
              </w:rPr>
              <w:t xml:space="preserve">final </w:t>
            </w:r>
            <w:r>
              <w:rPr>
                <w:rFonts w:ascii="Arial" w:hAnsi="Arial"/>
                <w:b/>
                <w:spacing w:val="-4"/>
                <w:sz w:val="20"/>
              </w:rPr>
              <w:t xml:space="preserve">com </w:t>
            </w:r>
            <w:r>
              <w:rPr>
                <w:rFonts w:ascii="Arial" w:hAnsi="Arial"/>
                <w:b/>
                <w:spacing w:val="-2"/>
                <w:sz w:val="20"/>
              </w:rPr>
              <w:t>correção</w:t>
            </w:r>
          </w:p>
          <w:p w14:paraId="5DA2B312" w14:textId="77777777" w:rsidR="006857A9" w:rsidRDefault="00606FBE">
            <w:pPr>
              <w:pStyle w:val="TableParagraph"/>
              <w:spacing w:line="210" w:lineRule="exact"/>
              <w:ind w:left="75" w:right="73"/>
              <w:jc w:val="center"/>
              <w:rPr>
                <w:rFonts w:ascii="Arial" w:hAnsi="Arial"/>
                <w:b/>
                <w:sz w:val="20"/>
              </w:rPr>
            </w:pPr>
            <w:r>
              <w:rPr>
                <w:rFonts w:ascii="Arial" w:hAnsi="Arial"/>
                <w:b/>
                <w:spacing w:val="-2"/>
                <w:sz w:val="20"/>
              </w:rPr>
              <w:t>monetária</w:t>
            </w:r>
          </w:p>
        </w:tc>
      </w:tr>
      <w:tr w:rsidR="006857A9" w14:paraId="7FAF65D4" w14:textId="77777777">
        <w:trPr>
          <w:trHeight w:val="290"/>
        </w:trPr>
        <w:tc>
          <w:tcPr>
            <w:tcW w:w="831" w:type="dxa"/>
          </w:tcPr>
          <w:p w14:paraId="72121801" w14:textId="77777777" w:rsidR="006857A9" w:rsidRDefault="00606FBE">
            <w:pPr>
              <w:pStyle w:val="TableParagraph"/>
              <w:spacing w:before="30"/>
              <w:ind w:left="15" w:right="10"/>
              <w:jc w:val="center"/>
              <w:rPr>
                <w:sz w:val="20"/>
              </w:rPr>
            </w:pPr>
            <w:r>
              <w:rPr>
                <w:spacing w:val="-10"/>
                <w:sz w:val="20"/>
              </w:rPr>
              <w:t>1</w:t>
            </w:r>
          </w:p>
        </w:tc>
        <w:tc>
          <w:tcPr>
            <w:tcW w:w="1536" w:type="dxa"/>
          </w:tcPr>
          <w:p w14:paraId="3B2FE59C" w14:textId="77777777" w:rsidR="006857A9" w:rsidRDefault="00606FBE">
            <w:pPr>
              <w:pStyle w:val="TableParagraph"/>
              <w:spacing w:before="30"/>
              <w:ind w:left="13" w:right="13"/>
              <w:jc w:val="center"/>
              <w:rPr>
                <w:sz w:val="20"/>
              </w:rPr>
            </w:pPr>
            <w:r>
              <w:rPr>
                <w:spacing w:val="-2"/>
                <w:sz w:val="20"/>
              </w:rPr>
              <w:t>ago/25</w:t>
            </w:r>
          </w:p>
        </w:tc>
        <w:tc>
          <w:tcPr>
            <w:tcW w:w="1258" w:type="dxa"/>
          </w:tcPr>
          <w:p w14:paraId="37886644" w14:textId="77777777" w:rsidR="006857A9" w:rsidRDefault="00606FBE">
            <w:pPr>
              <w:pStyle w:val="TableParagraph"/>
              <w:spacing w:before="30"/>
              <w:ind w:right="62"/>
              <w:jc w:val="right"/>
              <w:rPr>
                <w:sz w:val="20"/>
              </w:rPr>
            </w:pPr>
            <w:r>
              <w:rPr>
                <w:spacing w:val="-5"/>
                <w:sz w:val="20"/>
              </w:rPr>
              <w:t>356</w:t>
            </w:r>
          </w:p>
        </w:tc>
        <w:tc>
          <w:tcPr>
            <w:tcW w:w="1397" w:type="dxa"/>
          </w:tcPr>
          <w:p w14:paraId="06C81B51" w14:textId="77777777" w:rsidR="006857A9" w:rsidRDefault="00606FBE">
            <w:pPr>
              <w:pStyle w:val="TableParagraph"/>
              <w:spacing w:before="30"/>
              <w:ind w:left="17" w:right="10"/>
              <w:jc w:val="center"/>
              <w:rPr>
                <w:sz w:val="20"/>
              </w:rPr>
            </w:pPr>
            <w:r>
              <w:rPr>
                <w:spacing w:val="-2"/>
                <w:sz w:val="20"/>
              </w:rPr>
              <w:t>abr/26</w:t>
            </w:r>
          </w:p>
        </w:tc>
        <w:tc>
          <w:tcPr>
            <w:tcW w:w="1957" w:type="dxa"/>
          </w:tcPr>
          <w:p w14:paraId="45CCB962" w14:textId="77777777" w:rsidR="006857A9" w:rsidRDefault="00606FBE">
            <w:pPr>
              <w:pStyle w:val="TableParagraph"/>
              <w:spacing w:before="30"/>
              <w:ind w:right="61"/>
              <w:jc w:val="right"/>
              <w:rPr>
                <w:sz w:val="20"/>
              </w:rPr>
            </w:pPr>
            <w:r>
              <w:rPr>
                <w:spacing w:val="-5"/>
                <w:sz w:val="20"/>
              </w:rPr>
              <w:t>13</w:t>
            </w:r>
          </w:p>
        </w:tc>
        <w:tc>
          <w:tcPr>
            <w:tcW w:w="1604" w:type="dxa"/>
          </w:tcPr>
          <w:p w14:paraId="59F0BEF7" w14:textId="77777777" w:rsidR="006857A9" w:rsidRDefault="00606FBE">
            <w:pPr>
              <w:pStyle w:val="TableParagraph"/>
              <w:spacing w:before="30"/>
              <w:ind w:right="64"/>
              <w:jc w:val="right"/>
              <w:rPr>
                <w:sz w:val="20"/>
              </w:rPr>
            </w:pPr>
            <w:r>
              <w:rPr>
                <w:spacing w:val="-2"/>
                <w:sz w:val="20"/>
              </w:rPr>
              <w:t>22/05/2026</w:t>
            </w:r>
          </w:p>
        </w:tc>
        <w:tc>
          <w:tcPr>
            <w:tcW w:w="1332" w:type="dxa"/>
          </w:tcPr>
          <w:p w14:paraId="03DAE5D2" w14:textId="77777777" w:rsidR="006857A9" w:rsidRDefault="00606FBE">
            <w:pPr>
              <w:pStyle w:val="TableParagraph"/>
              <w:spacing w:before="30"/>
              <w:ind w:right="61"/>
              <w:jc w:val="right"/>
              <w:rPr>
                <w:sz w:val="20"/>
              </w:rPr>
            </w:pPr>
            <w:r>
              <w:rPr>
                <w:spacing w:val="-5"/>
                <w:sz w:val="20"/>
              </w:rPr>
              <w:t>369</w:t>
            </w:r>
          </w:p>
        </w:tc>
      </w:tr>
      <w:tr w:rsidR="006857A9" w14:paraId="2CBAD962" w14:textId="77777777">
        <w:trPr>
          <w:trHeight w:val="290"/>
        </w:trPr>
        <w:tc>
          <w:tcPr>
            <w:tcW w:w="831" w:type="dxa"/>
          </w:tcPr>
          <w:p w14:paraId="06E26D3B" w14:textId="77777777" w:rsidR="006857A9" w:rsidRDefault="00606FBE">
            <w:pPr>
              <w:pStyle w:val="TableParagraph"/>
              <w:spacing w:before="30"/>
              <w:ind w:left="15" w:right="10"/>
              <w:jc w:val="center"/>
              <w:rPr>
                <w:sz w:val="20"/>
              </w:rPr>
            </w:pPr>
            <w:r>
              <w:rPr>
                <w:spacing w:val="-10"/>
                <w:sz w:val="20"/>
              </w:rPr>
              <w:t>2</w:t>
            </w:r>
          </w:p>
        </w:tc>
        <w:tc>
          <w:tcPr>
            <w:tcW w:w="1536" w:type="dxa"/>
          </w:tcPr>
          <w:p w14:paraId="3785239C" w14:textId="77777777" w:rsidR="006857A9" w:rsidRDefault="00606FBE">
            <w:pPr>
              <w:pStyle w:val="TableParagraph"/>
              <w:spacing w:before="30"/>
              <w:ind w:left="13" w:right="13"/>
              <w:jc w:val="center"/>
              <w:rPr>
                <w:sz w:val="20"/>
              </w:rPr>
            </w:pPr>
            <w:r>
              <w:rPr>
                <w:spacing w:val="-2"/>
                <w:sz w:val="20"/>
              </w:rPr>
              <w:t>ago/25</w:t>
            </w:r>
          </w:p>
        </w:tc>
        <w:tc>
          <w:tcPr>
            <w:tcW w:w="1258" w:type="dxa"/>
          </w:tcPr>
          <w:p w14:paraId="09B3F3D6" w14:textId="77777777" w:rsidR="006857A9" w:rsidRDefault="00606FBE">
            <w:pPr>
              <w:pStyle w:val="TableParagraph"/>
              <w:spacing w:before="30"/>
              <w:ind w:right="62"/>
              <w:jc w:val="right"/>
              <w:rPr>
                <w:sz w:val="20"/>
              </w:rPr>
            </w:pPr>
            <w:r>
              <w:rPr>
                <w:spacing w:val="-5"/>
                <w:sz w:val="20"/>
              </w:rPr>
              <w:t>65</w:t>
            </w:r>
          </w:p>
        </w:tc>
        <w:tc>
          <w:tcPr>
            <w:tcW w:w="1397" w:type="dxa"/>
          </w:tcPr>
          <w:p w14:paraId="579E1C40" w14:textId="77777777" w:rsidR="006857A9" w:rsidRDefault="00606FBE">
            <w:pPr>
              <w:pStyle w:val="TableParagraph"/>
              <w:spacing w:before="30"/>
              <w:ind w:left="17" w:right="10"/>
              <w:jc w:val="center"/>
              <w:rPr>
                <w:sz w:val="20"/>
              </w:rPr>
            </w:pPr>
            <w:r>
              <w:rPr>
                <w:spacing w:val="-2"/>
                <w:sz w:val="20"/>
              </w:rPr>
              <w:t>abr/26</w:t>
            </w:r>
          </w:p>
        </w:tc>
        <w:tc>
          <w:tcPr>
            <w:tcW w:w="1957" w:type="dxa"/>
          </w:tcPr>
          <w:p w14:paraId="67AEB656" w14:textId="77777777" w:rsidR="006857A9" w:rsidRDefault="00606FBE">
            <w:pPr>
              <w:pStyle w:val="TableParagraph"/>
              <w:spacing w:before="30"/>
              <w:ind w:right="58"/>
              <w:jc w:val="right"/>
              <w:rPr>
                <w:sz w:val="20"/>
              </w:rPr>
            </w:pPr>
            <w:r>
              <w:rPr>
                <w:spacing w:val="-10"/>
                <w:sz w:val="20"/>
              </w:rPr>
              <w:t>2</w:t>
            </w:r>
          </w:p>
        </w:tc>
        <w:tc>
          <w:tcPr>
            <w:tcW w:w="1604" w:type="dxa"/>
          </w:tcPr>
          <w:p w14:paraId="34960172" w14:textId="77777777" w:rsidR="006857A9" w:rsidRDefault="00606FBE">
            <w:pPr>
              <w:pStyle w:val="TableParagraph"/>
              <w:spacing w:before="30"/>
              <w:ind w:right="64"/>
              <w:jc w:val="right"/>
              <w:rPr>
                <w:sz w:val="20"/>
              </w:rPr>
            </w:pPr>
            <w:r>
              <w:rPr>
                <w:spacing w:val="-2"/>
                <w:sz w:val="20"/>
              </w:rPr>
              <w:t>25/05/2026</w:t>
            </w:r>
          </w:p>
        </w:tc>
        <w:tc>
          <w:tcPr>
            <w:tcW w:w="1332" w:type="dxa"/>
          </w:tcPr>
          <w:p w14:paraId="79C24415" w14:textId="77777777" w:rsidR="006857A9" w:rsidRDefault="00606FBE">
            <w:pPr>
              <w:pStyle w:val="TableParagraph"/>
              <w:spacing w:before="30"/>
              <w:ind w:right="61"/>
              <w:jc w:val="right"/>
              <w:rPr>
                <w:sz w:val="20"/>
              </w:rPr>
            </w:pPr>
            <w:r>
              <w:rPr>
                <w:spacing w:val="-5"/>
                <w:sz w:val="20"/>
              </w:rPr>
              <w:t>67</w:t>
            </w:r>
          </w:p>
        </w:tc>
      </w:tr>
      <w:tr w:rsidR="006857A9" w14:paraId="67AE1196" w14:textId="77777777">
        <w:trPr>
          <w:trHeight w:val="290"/>
        </w:trPr>
        <w:tc>
          <w:tcPr>
            <w:tcW w:w="831" w:type="dxa"/>
          </w:tcPr>
          <w:p w14:paraId="173252E8" w14:textId="77777777" w:rsidR="006857A9" w:rsidRDefault="00606FBE">
            <w:pPr>
              <w:pStyle w:val="TableParagraph"/>
              <w:spacing w:before="30"/>
              <w:ind w:left="15" w:right="10"/>
              <w:jc w:val="center"/>
              <w:rPr>
                <w:sz w:val="20"/>
              </w:rPr>
            </w:pPr>
            <w:r>
              <w:rPr>
                <w:spacing w:val="-10"/>
                <w:sz w:val="20"/>
              </w:rPr>
              <w:t>3</w:t>
            </w:r>
          </w:p>
        </w:tc>
        <w:tc>
          <w:tcPr>
            <w:tcW w:w="1536" w:type="dxa"/>
          </w:tcPr>
          <w:p w14:paraId="00A33AA5" w14:textId="77777777" w:rsidR="006857A9" w:rsidRDefault="00606FBE">
            <w:pPr>
              <w:pStyle w:val="TableParagraph"/>
              <w:spacing w:before="30"/>
              <w:ind w:left="13" w:right="13"/>
              <w:jc w:val="center"/>
              <w:rPr>
                <w:sz w:val="20"/>
              </w:rPr>
            </w:pPr>
            <w:r>
              <w:rPr>
                <w:spacing w:val="-2"/>
                <w:sz w:val="20"/>
              </w:rPr>
              <w:t>ago/25</w:t>
            </w:r>
          </w:p>
        </w:tc>
        <w:tc>
          <w:tcPr>
            <w:tcW w:w="1258" w:type="dxa"/>
          </w:tcPr>
          <w:p w14:paraId="110D6D70" w14:textId="77777777" w:rsidR="006857A9" w:rsidRDefault="00606FBE">
            <w:pPr>
              <w:pStyle w:val="TableParagraph"/>
              <w:spacing w:before="30"/>
              <w:ind w:right="62"/>
              <w:jc w:val="right"/>
              <w:rPr>
                <w:sz w:val="20"/>
              </w:rPr>
            </w:pPr>
            <w:r>
              <w:rPr>
                <w:spacing w:val="-5"/>
                <w:sz w:val="20"/>
              </w:rPr>
              <w:t>62</w:t>
            </w:r>
          </w:p>
        </w:tc>
        <w:tc>
          <w:tcPr>
            <w:tcW w:w="1397" w:type="dxa"/>
          </w:tcPr>
          <w:p w14:paraId="4B2C1C95" w14:textId="77777777" w:rsidR="006857A9" w:rsidRDefault="00606FBE">
            <w:pPr>
              <w:pStyle w:val="TableParagraph"/>
              <w:spacing w:before="30"/>
              <w:ind w:left="17" w:right="10"/>
              <w:jc w:val="center"/>
              <w:rPr>
                <w:sz w:val="20"/>
              </w:rPr>
            </w:pPr>
            <w:r>
              <w:rPr>
                <w:spacing w:val="-2"/>
                <w:sz w:val="20"/>
              </w:rPr>
              <w:t>abr/26</w:t>
            </w:r>
          </w:p>
        </w:tc>
        <w:tc>
          <w:tcPr>
            <w:tcW w:w="1957" w:type="dxa"/>
          </w:tcPr>
          <w:p w14:paraId="76515CA0" w14:textId="77777777" w:rsidR="006857A9" w:rsidRDefault="00606FBE">
            <w:pPr>
              <w:pStyle w:val="TableParagraph"/>
              <w:spacing w:before="30"/>
              <w:ind w:right="58"/>
              <w:jc w:val="right"/>
              <w:rPr>
                <w:sz w:val="20"/>
              </w:rPr>
            </w:pPr>
            <w:r>
              <w:rPr>
                <w:spacing w:val="-10"/>
                <w:sz w:val="20"/>
              </w:rPr>
              <w:t>2</w:t>
            </w:r>
          </w:p>
        </w:tc>
        <w:tc>
          <w:tcPr>
            <w:tcW w:w="1604" w:type="dxa"/>
          </w:tcPr>
          <w:p w14:paraId="2A5B5C37" w14:textId="77777777" w:rsidR="006857A9" w:rsidRDefault="00606FBE">
            <w:pPr>
              <w:pStyle w:val="TableParagraph"/>
              <w:spacing w:before="30"/>
              <w:ind w:right="64"/>
              <w:jc w:val="right"/>
              <w:rPr>
                <w:sz w:val="20"/>
              </w:rPr>
            </w:pPr>
            <w:r>
              <w:rPr>
                <w:spacing w:val="-2"/>
                <w:sz w:val="20"/>
              </w:rPr>
              <w:t>25/05/2026</w:t>
            </w:r>
          </w:p>
        </w:tc>
        <w:tc>
          <w:tcPr>
            <w:tcW w:w="1332" w:type="dxa"/>
          </w:tcPr>
          <w:p w14:paraId="0DED67A6" w14:textId="77777777" w:rsidR="006857A9" w:rsidRDefault="00606FBE">
            <w:pPr>
              <w:pStyle w:val="TableParagraph"/>
              <w:spacing w:before="30"/>
              <w:ind w:right="61"/>
              <w:jc w:val="right"/>
              <w:rPr>
                <w:sz w:val="20"/>
              </w:rPr>
            </w:pPr>
            <w:r>
              <w:rPr>
                <w:spacing w:val="-5"/>
                <w:sz w:val="20"/>
              </w:rPr>
              <w:t>64</w:t>
            </w:r>
          </w:p>
        </w:tc>
      </w:tr>
      <w:tr w:rsidR="006857A9" w14:paraId="200E0F76" w14:textId="77777777">
        <w:trPr>
          <w:trHeight w:val="290"/>
        </w:trPr>
        <w:tc>
          <w:tcPr>
            <w:tcW w:w="831" w:type="dxa"/>
          </w:tcPr>
          <w:p w14:paraId="1BE58FDF" w14:textId="77777777" w:rsidR="006857A9" w:rsidRDefault="00606FBE">
            <w:pPr>
              <w:pStyle w:val="TableParagraph"/>
              <w:spacing w:before="30"/>
              <w:ind w:left="15" w:right="10"/>
              <w:jc w:val="center"/>
              <w:rPr>
                <w:sz w:val="20"/>
              </w:rPr>
            </w:pPr>
            <w:r>
              <w:rPr>
                <w:spacing w:val="-10"/>
                <w:sz w:val="20"/>
              </w:rPr>
              <w:t>4</w:t>
            </w:r>
          </w:p>
        </w:tc>
        <w:tc>
          <w:tcPr>
            <w:tcW w:w="1536" w:type="dxa"/>
          </w:tcPr>
          <w:p w14:paraId="50CD1276" w14:textId="77777777" w:rsidR="006857A9" w:rsidRDefault="00606FBE">
            <w:pPr>
              <w:pStyle w:val="TableParagraph"/>
              <w:spacing w:before="30"/>
              <w:ind w:left="13" w:right="13"/>
              <w:jc w:val="center"/>
              <w:rPr>
                <w:sz w:val="20"/>
              </w:rPr>
            </w:pPr>
            <w:r>
              <w:rPr>
                <w:spacing w:val="-2"/>
                <w:sz w:val="20"/>
              </w:rPr>
              <w:t>ago/25</w:t>
            </w:r>
          </w:p>
        </w:tc>
        <w:tc>
          <w:tcPr>
            <w:tcW w:w="1258" w:type="dxa"/>
          </w:tcPr>
          <w:p w14:paraId="664A1866" w14:textId="77777777" w:rsidR="006857A9" w:rsidRDefault="00606FBE">
            <w:pPr>
              <w:pStyle w:val="TableParagraph"/>
              <w:spacing w:before="30"/>
              <w:ind w:right="62"/>
              <w:jc w:val="right"/>
              <w:rPr>
                <w:sz w:val="20"/>
              </w:rPr>
            </w:pPr>
            <w:r>
              <w:rPr>
                <w:spacing w:val="-5"/>
                <w:sz w:val="20"/>
              </w:rPr>
              <w:t>123</w:t>
            </w:r>
          </w:p>
        </w:tc>
        <w:tc>
          <w:tcPr>
            <w:tcW w:w="1397" w:type="dxa"/>
          </w:tcPr>
          <w:p w14:paraId="4396F199" w14:textId="77777777" w:rsidR="006857A9" w:rsidRDefault="00606FBE">
            <w:pPr>
              <w:pStyle w:val="TableParagraph"/>
              <w:spacing w:before="30"/>
              <w:ind w:left="17" w:right="10"/>
              <w:jc w:val="center"/>
              <w:rPr>
                <w:sz w:val="20"/>
              </w:rPr>
            </w:pPr>
            <w:r>
              <w:rPr>
                <w:spacing w:val="-2"/>
                <w:sz w:val="20"/>
              </w:rPr>
              <w:t>abr/26</w:t>
            </w:r>
          </w:p>
        </w:tc>
        <w:tc>
          <w:tcPr>
            <w:tcW w:w="1957" w:type="dxa"/>
          </w:tcPr>
          <w:p w14:paraId="10BF4DAE" w14:textId="77777777" w:rsidR="006857A9" w:rsidRDefault="00606FBE">
            <w:pPr>
              <w:pStyle w:val="TableParagraph"/>
              <w:spacing w:before="30"/>
              <w:ind w:right="58"/>
              <w:jc w:val="right"/>
              <w:rPr>
                <w:sz w:val="20"/>
              </w:rPr>
            </w:pPr>
            <w:r>
              <w:rPr>
                <w:spacing w:val="-10"/>
                <w:sz w:val="20"/>
              </w:rPr>
              <w:t>4</w:t>
            </w:r>
          </w:p>
        </w:tc>
        <w:tc>
          <w:tcPr>
            <w:tcW w:w="1604" w:type="dxa"/>
          </w:tcPr>
          <w:p w14:paraId="1613D08C" w14:textId="77777777" w:rsidR="006857A9" w:rsidRDefault="00606FBE">
            <w:pPr>
              <w:pStyle w:val="TableParagraph"/>
              <w:spacing w:before="30"/>
              <w:ind w:right="64"/>
              <w:jc w:val="right"/>
              <w:rPr>
                <w:sz w:val="20"/>
              </w:rPr>
            </w:pPr>
            <w:r>
              <w:rPr>
                <w:spacing w:val="-2"/>
                <w:sz w:val="20"/>
              </w:rPr>
              <w:t>25/05/2026</w:t>
            </w:r>
          </w:p>
        </w:tc>
        <w:tc>
          <w:tcPr>
            <w:tcW w:w="1332" w:type="dxa"/>
          </w:tcPr>
          <w:p w14:paraId="11345784" w14:textId="77777777" w:rsidR="006857A9" w:rsidRDefault="00606FBE">
            <w:pPr>
              <w:pStyle w:val="TableParagraph"/>
              <w:spacing w:before="30"/>
              <w:ind w:right="61"/>
              <w:jc w:val="right"/>
              <w:rPr>
                <w:sz w:val="20"/>
              </w:rPr>
            </w:pPr>
            <w:r>
              <w:rPr>
                <w:spacing w:val="-5"/>
                <w:sz w:val="20"/>
              </w:rPr>
              <w:t>127</w:t>
            </w:r>
          </w:p>
        </w:tc>
      </w:tr>
      <w:tr w:rsidR="006857A9" w14:paraId="3E523468" w14:textId="77777777">
        <w:trPr>
          <w:trHeight w:val="289"/>
        </w:trPr>
        <w:tc>
          <w:tcPr>
            <w:tcW w:w="831" w:type="dxa"/>
            <w:tcBorders>
              <w:bottom w:val="single" w:sz="8" w:space="0" w:color="000000"/>
            </w:tcBorders>
          </w:tcPr>
          <w:p w14:paraId="5673F7A9" w14:textId="77777777" w:rsidR="006857A9" w:rsidRDefault="00606FBE">
            <w:pPr>
              <w:pStyle w:val="TableParagraph"/>
              <w:spacing w:before="30"/>
              <w:ind w:left="15" w:right="10"/>
              <w:jc w:val="center"/>
              <w:rPr>
                <w:sz w:val="20"/>
              </w:rPr>
            </w:pPr>
            <w:r>
              <w:rPr>
                <w:spacing w:val="-10"/>
                <w:sz w:val="20"/>
              </w:rPr>
              <w:t>5</w:t>
            </w:r>
          </w:p>
        </w:tc>
        <w:tc>
          <w:tcPr>
            <w:tcW w:w="1536" w:type="dxa"/>
            <w:tcBorders>
              <w:bottom w:val="single" w:sz="8" w:space="0" w:color="000000"/>
            </w:tcBorders>
          </w:tcPr>
          <w:p w14:paraId="39F0E769" w14:textId="77777777" w:rsidR="006857A9" w:rsidRDefault="00606FBE">
            <w:pPr>
              <w:pStyle w:val="TableParagraph"/>
              <w:spacing w:before="30"/>
              <w:ind w:left="13" w:right="13"/>
              <w:jc w:val="center"/>
              <w:rPr>
                <w:sz w:val="20"/>
              </w:rPr>
            </w:pPr>
            <w:r>
              <w:rPr>
                <w:spacing w:val="-2"/>
                <w:sz w:val="20"/>
              </w:rPr>
              <w:t>ago/25</w:t>
            </w:r>
          </w:p>
        </w:tc>
        <w:tc>
          <w:tcPr>
            <w:tcW w:w="1258" w:type="dxa"/>
            <w:tcBorders>
              <w:bottom w:val="single" w:sz="8" w:space="0" w:color="000000"/>
            </w:tcBorders>
          </w:tcPr>
          <w:p w14:paraId="69EA78E4" w14:textId="77777777" w:rsidR="006857A9" w:rsidRDefault="00606FBE">
            <w:pPr>
              <w:pStyle w:val="TableParagraph"/>
              <w:spacing w:before="30"/>
              <w:ind w:right="62"/>
              <w:jc w:val="right"/>
              <w:rPr>
                <w:sz w:val="20"/>
              </w:rPr>
            </w:pPr>
            <w:r>
              <w:rPr>
                <w:spacing w:val="-5"/>
                <w:sz w:val="20"/>
              </w:rPr>
              <w:t>66</w:t>
            </w:r>
          </w:p>
        </w:tc>
        <w:tc>
          <w:tcPr>
            <w:tcW w:w="1397" w:type="dxa"/>
            <w:tcBorders>
              <w:bottom w:val="single" w:sz="8" w:space="0" w:color="000000"/>
            </w:tcBorders>
          </w:tcPr>
          <w:p w14:paraId="632CA32F" w14:textId="77777777" w:rsidR="006857A9" w:rsidRDefault="00606FBE">
            <w:pPr>
              <w:pStyle w:val="TableParagraph"/>
              <w:spacing w:before="30"/>
              <w:ind w:left="17" w:right="10"/>
              <w:jc w:val="center"/>
              <w:rPr>
                <w:sz w:val="20"/>
              </w:rPr>
            </w:pPr>
            <w:r>
              <w:rPr>
                <w:spacing w:val="-2"/>
                <w:sz w:val="20"/>
              </w:rPr>
              <w:t>abr/26</w:t>
            </w:r>
          </w:p>
        </w:tc>
        <w:tc>
          <w:tcPr>
            <w:tcW w:w="1957" w:type="dxa"/>
            <w:tcBorders>
              <w:bottom w:val="single" w:sz="8" w:space="0" w:color="000000"/>
            </w:tcBorders>
          </w:tcPr>
          <w:p w14:paraId="427D328B" w14:textId="77777777" w:rsidR="006857A9" w:rsidRDefault="00606FBE">
            <w:pPr>
              <w:pStyle w:val="TableParagraph"/>
              <w:spacing w:before="30"/>
              <w:ind w:right="58"/>
              <w:jc w:val="right"/>
              <w:rPr>
                <w:sz w:val="20"/>
              </w:rPr>
            </w:pPr>
            <w:r>
              <w:rPr>
                <w:spacing w:val="-10"/>
                <w:sz w:val="20"/>
              </w:rPr>
              <w:t>2</w:t>
            </w:r>
          </w:p>
        </w:tc>
        <w:tc>
          <w:tcPr>
            <w:tcW w:w="1604" w:type="dxa"/>
            <w:tcBorders>
              <w:bottom w:val="single" w:sz="8" w:space="0" w:color="000000"/>
            </w:tcBorders>
          </w:tcPr>
          <w:p w14:paraId="5808CA9F" w14:textId="77777777" w:rsidR="006857A9" w:rsidRDefault="00606FBE">
            <w:pPr>
              <w:pStyle w:val="TableParagraph"/>
              <w:spacing w:before="30"/>
              <w:ind w:right="64"/>
              <w:jc w:val="right"/>
              <w:rPr>
                <w:sz w:val="20"/>
              </w:rPr>
            </w:pPr>
            <w:r>
              <w:rPr>
                <w:spacing w:val="-2"/>
                <w:sz w:val="20"/>
              </w:rPr>
              <w:t>25/05/2026</w:t>
            </w:r>
          </w:p>
        </w:tc>
        <w:tc>
          <w:tcPr>
            <w:tcW w:w="1332" w:type="dxa"/>
          </w:tcPr>
          <w:p w14:paraId="64522494" w14:textId="77777777" w:rsidR="006857A9" w:rsidRDefault="00606FBE">
            <w:pPr>
              <w:pStyle w:val="TableParagraph"/>
              <w:spacing w:before="30"/>
              <w:ind w:right="61"/>
              <w:jc w:val="right"/>
              <w:rPr>
                <w:sz w:val="20"/>
              </w:rPr>
            </w:pPr>
            <w:r>
              <w:rPr>
                <w:spacing w:val="-5"/>
                <w:sz w:val="20"/>
              </w:rPr>
              <w:t>68</w:t>
            </w:r>
          </w:p>
        </w:tc>
      </w:tr>
      <w:tr w:rsidR="006857A9" w14:paraId="4B91A877" w14:textId="77777777">
        <w:trPr>
          <w:trHeight w:val="304"/>
        </w:trPr>
        <w:tc>
          <w:tcPr>
            <w:tcW w:w="831" w:type="dxa"/>
            <w:tcBorders>
              <w:top w:val="single" w:sz="8" w:space="0" w:color="000000"/>
            </w:tcBorders>
          </w:tcPr>
          <w:p w14:paraId="72B1502C" w14:textId="77777777" w:rsidR="006857A9" w:rsidRDefault="006857A9">
            <w:pPr>
              <w:pStyle w:val="TableParagraph"/>
              <w:rPr>
                <w:rFonts w:ascii="Times New Roman"/>
                <w:sz w:val="18"/>
              </w:rPr>
            </w:pPr>
          </w:p>
        </w:tc>
        <w:tc>
          <w:tcPr>
            <w:tcW w:w="1536" w:type="dxa"/>
            <w:tcBorders>
              <w:top w:val="single" w:sz="8" w:space="0" w:color="000000"/>
            </w:tcBorders>
          </w:tcPr>
          <w:p w14:paraId="175D9263" w14:textId="77777777" w:rsidR="006857A9" w:rsidRDefault="006857A9">
            <w:pPr>
              <w:pStyle w:val="TableParagraph"/>
              <w:rPr>
                <w:rFonts w:ascii="Times New Roman"/>
                <w:sz w:val="18"/>
              </w:rPr>
            </w:pPr>
          </w:p>
        </w:tc>
        <w:tc>
          <w:tcPr>
            <w:tcW w:w="1258" w:type="dxa"/>
            <w:tcBorders>
              <w:top w:val="single" w:sz="8" w:space="0" w:color="000000"/>
            </w:tcBorders>
          </w:tcPr>
          <w:p w14:paraId="7BC590BD" w14:textId="77777777" w:rsidR="006857A9" w:rsidRDefault="00606FBE">
            <w:pPr>
              <w:pStyle w:val="TableParagraph"/>
              <w:spacing w:before="37"/>
              <w:ind w:right="62"/>
              <w:jc w:val="right"/>
              <w:rPr>
                <w:rFonts w:ascii="Arial"/>
                <w:b/>
                <w:sz w:val="20"/>
              </w:rPr>
            </w:pPr>
            <w:r>
              <w:rPr>
                <w:rFonts w:ascii="Arial"/>
                <w:b/>
                <w:spacing w:val="-5"/>
                <w:sz w:val="20"/>
              </w:rPr>
              <w:t>672</w:t>
            </w:r>
          </w:p>
        </w:tc>
        <w:tc>
          <w:tcPr>
            <w:tcW w:w="1397" w:type="dxa"/>
            <w:tcBorders>
              <w:top w:val="single" w:sz="8" w:space="0" w:color="000000"/>
            </w:tcBorders>
          </w:tcPr>
          <w:p w14:paraId="654EAC60" w14:textId="77777777" w:rsidR="006857A9" w:rsidRDefault="006857A9">
            <w:pPr>
              <w:pStyle w:val="TableParagraph"/>
              <w:rPr>
                <w:rFonts w:ascii="Times New Roman"/>
                <w:sz w:val="18"/>
              </w:rPr>
            </w:pPr>
          </w:p>
        </w:tc>
        <w:tc>
          <w:tcPr>
            <w:tcW w:w="1957" w:type="dxa"/>
            <w:tcBorders>
              <w:top w:val="single" w:sz="8" w:space="0" w:color="000000"/>
            </w:tcBorders>
          </w:tcPr>
          <w:p w14:paraId="1637D9AF" w14:textId="77777777" w:rsidR="006857A9" w:rsidRDefault="00606FBE">
            <w:pPr>
              <w:pStyle w:val="TableParagraph"/>
              <w:spacing w:before="37"/>
              <w:ind w:right="61"/>
              <w:jc w:val="right"/>
              <w:rPr>
                <w:rFonts w:ascii="Arial"/>
                <w:b/>
                <w:sz w:val="20"/>
              </w:rPr>
            </w:pPr>
            <w:r>
              <w:rPr>
                <w:rFonts w:ascii="Arial"/>
                <w:b/>
                <w:spacing w:val="-5"/>
                <w:sz w:val="20"/>
              </w:rPr>
              <w:t>23</w:t>
            </w:r>
          </w:p>
        </w:tc>
        <w:tc>
          <w:tcPr>
            <w:tcW w:w="1604" w:type="dxa"/>
            <w:tcBorders>
              <w:top w:val="single" w:sz="8" w:space="0" w:color="000000"/>
            </w:tcBorders>
          </w:tcPr>
          <w:p w14:paraId="77A6DD3F" w14:textId="77777777" w:rsidR="006857A9" w:rsidRDefault="006857A9">
            <w:pPr>
              <w:pStyle w:val="TableParagraph"/>
              <w:rPr>
                <w:rFonts w:ascii="Times New Roman"/>
                <w:sz w:val="18"/>
              </w:rPr>
            </w:pPr>
          </w:p>
        </w:tc>
        <w:tc>
          <w:tcPr>
            <w:tcW w:w="1332" w:type="dxa"/>
          </w:tcPr>
          <w:p w14:paraId="5782AF73" w14:textId="77777777" w:rsidR="006857A9" w:rsidRDefault="00606FBE">
            <w:pPr>
              <w:pStyle w:val="TableParagraph"/>
              <w:spacing w:before="73" w:line="211" w:lineRule="exact"/>
              <w:ind w:right="61"/>
              <w:jc w:val="right"/>
              <w:rPr>
                <w:rFonts w:ascii="Arial"/>
                <w:b/>
                <w:sz w:val="20"/>
              </w:rPr>
            </w:pPr>
            <w:r>
              <w:rPr>
                <w:rFonts w:ascii="Arial"/>
                <w:b/>
                <w:spacing w:val="-5"/>
                <w:sz w:val="20"/>
              </w:rPr>
              <w:t>695</w:t>
            </w:r>
          </w:p>
        </w:tc>
      </w:tr>
    </w:tbl>
    <w:p w14:paraId="2DF8C755" w14:textId="77777777" w:rsidR="006857A9" w:rsidRDefault="006857A9">
      <w:pPr>
        <w:pStyle w:val="Corpodetexto"/>
        <w:spacing w:before="3"/>
        <w:rPr>
          <w:rFonts w:ascii="Arial"/>
          <w:i/>
          <w:sz w:val="16"/>
        </w:rPr>
      </w:pPr>
    </w:p>
    <w:p w14:paraId="3C03C326" w14:textId="77777777" w:rsidR="006857A9" w:rsidRDefault="00606FBE">
      <w:pPr>
        <w:ind w:left="144"/>
        <w:rPr>
          <w:rFonts w:ascii="Arial" w:hAnsi="Arial"/>
          <w:i/>
          <w:sz w:val="16"/>
        </w:rPr>
      </w:pPr>
      <w:r>
        <w:rPr>
          <w:rFonts w:ascii="Arial" w:hAnsi="Arial"/>
          <w:i/>
          <w:sz w:val="16"/>
        </w:rPr>
        <w:t>A</w:t>
      </w:r>
      <w:r>
        <w:rPr>
          <w:rFonts w:ascii="Arial" w:hAnsi="Arial"/>
          <w:i/>
          <w:spacing w:val="-8"/>
          <w:sz w:val="16"/>
        </w:rPr>
        <w:t xml:space="preserve"> </w:t>
      </w:r>
      <w:r>
        <w:rPr>
          <w:rFonts w:ascii="Arial" w:hAnsi="Arial"/>
          <w:i/>
          <w:sz w:val="16"/>
        </w:rPr>
        <w:t>correção</w:t>
      </w:r>
      <w:r>
        <w:rPr>
          <w:rFonts w:ascii="Arial" w:hAnsi="Arial"/>
          <w:i/>
          <w:spacing w:val="-7"/>
          <w:sz w:val="16"/>
        </w:rPr>
        <w:t xml:space="preserve"> </w:t>
      </w:r>
      <w:r>
        <w:rPr>
          <w:rFonts w:ascii="Arial" w:hAnsi="Arial"/>
          <w:i/>
          <w:sz w:val="16"/>
        </w:rPr>
        <w:t>monetária</w:t>
      </w:r>
      <w:r>
        <w:rPr>
          <w:rFonts w:ascii="Arial" w:hAnsi="Arial"/>
          <w:i/>
          <w:spacing w:val="-5"/>
          <w:sz w:val="16"/>
        </w:rPr>
        <w:t xml:space="preserve"> </w:t>
      </w:r>
      <w:r>
        <w:rPr>
          <w:rFonts w:ascii="Arial" w:hAnsi="Arial"/>
          <w:i/>
          <w:sz w:val="16"/>
        </w:rPr>
        <w:t>(R$</w:t>
      </w:r>
      <w:r>
        <w:rPr>
          <w:rFonts w:ascii="Arial" w:hAnsi="Arial"/>
          <w:i/>
          <w:spacing w:val="-4"/>
          <w:sz w:val="16"/>
        </w:rPr>
        <w:t xml:space="preserve"> </w:t>
      </w:r>
      <w:r>
        <w:rPr>
          <w:rFonts w:ascii="Arial" w:hAnsi="Arial"/>
          <w:i/>
          <w:sz w:val="16"/>
        </w:rPr>
        <w:t>109)</w:t>
      </w:r>
      <w:r>
        <w:rPr>
          <w:rFonts w:ascii="Arial" w:hAnsi="Arial"/>
          <w:i/>
          <w:spacing w:val="-5"/>
          <w:sz w:val="16"/>
        </w:rPr>
        <w:t xml:space="preserve"> </w:t>
      </w:r>
      <w:r>
        <w:rPr>
          <w:rFonts w:ascii="Arial" w:hAnsi="Arial"/>
          <w:i/>
          <w:sz w:val="16"/>
        </w:rPr>
        <w:t>está</w:t>
      </w:r>
      <w:r>
        <w:rPr>
          <w:rFonts w:ascii="Arial" w:hAnsi="Arial"/>
          <w:i/>
          <w:spacing w:val="-5"/>
          <w:sz w:val="16"/>
        </w:rPr>
        <w:t xml:space="preserve"> </w:t>
      </w:r>
      <w:r>
        <w:rPr>
          <w:rFonts w:ascii="Arial" w:hAnsi="Arial"/>
          <w:i/>
          <w:sz w:val="16"/>
        </w:rPr>
        <w:t>apresentada</w:t>
      </w:r>
      <w:r>
        <w:rPr>
          <w:rFonts w:ascii="Arial" w:hAnsi="Arial"/>
          <w:i/>
          <w:spacing w:val="-5"/>
          <w:sz w:val="16"/>
        </w:rPr>
        <w:t xml:space="preserve"> </w:t>
      </w:r>
      <w:r>
        <w:rPr>
          <w:rFonts w:ascii="Arial" w:hAnsi="Arial"/>
          <w:i/>
          <w:sz w:val="16"/>
        </w:rPr>
        <w:t>na</w:t>
      </w:r>
      <w:r>
        <w:rPr>
          <w:rFonts w:ascii="Arial" w:hAnsi="Arial"/>
          <w:i/>
          <w:spacing w:val="-6"/>
          <w:sz w:val="16"/>
        </w:rPr>
        <w:t xml:space="preserve"> </w:t>
      </w:r>
      <w:r>
        <w:rPr>
          <w:rFonts w:ascii="Arial" w:hAnsi="Arial"/>
          <w:i/>
          <w:sz w:val="16"/>
        </w:rPr>
        <w:t>linha</w:t>
      </w:r>
      <w:r>
        <w:rPr>
          <w:rFonts w:ascii="Arial" w:hAnsi="Arial"/>
          <w:i/>
          <w:spacing w:val="-5"/>
          <w:sz w:val="16"/>
        </w:rPr>
        <w:t xml:space="preserve"> </w:t>
      </w:r>
      <w:r>
        <w:rPr>
          <w:rFonts w:ascii="Arial" w:hAnsi="Arial"/>
          <w:i/>
          <w:sz w:val="16"/>
        </w:rPr>
        <w:t>‘Rendas</w:t>
      </w:r>
      <w:r>
        <w:rPr>
          <w:rFonts w:ascii="Arial" w:hAnsi="Arial"/>
          <w:i/>
          <w:spacing w:val="-6"/>
          <w:sz w:val="16"/>
        </w:rPr>
        <w:t xml:space="preserve"> </w:t>
      </w:r>
      <w:r>
        <w:rPr>
          <w:rFonts w:ascii="Arial" w:hAnsi="Arial"/>
          <w:i/>
          <w:sz w:val="16"/>
        </w:rPr>
        <w:t>de</w:t>
      </w:r>
      <w:r>
        <w:rPr>
          <w:rFonts w:ascii="Arial" w:hAnsi="Arial"/>
          <w:i/>
          <w:spacing w:val="-5"/>
          <w:sz w:val="16"/>
        </w:rPr>
        <w:t xml:space="preserve"> </w:t>
      </w:r>
      <w:r>
        <w:rPr>
          <w:rFonts w:ascii="Arial" w:hAnsi="Arial"/>
          <w:i/>
          <w:sz w:val="16"/>
        </w:rPr>
        <w:t>variações</w:t>
      </w:r>
      <w:r>
        <w:rPr>
          <w:rFonts w:ascii="Arial" w:hAnsi="Arial"/>
          <w:i/>
          <w:spacing w:val="-5"/>
          <w:sz w:val="16"/>
        </w:rPr>
        <w:t xml:space="preserve"> </w:t>
      </w:r>
      <w:r>
        <w:rPr>
          <w:rFonts w:ascii="Arial" w:hAnsi="Arial"/>
          <w:i/>
          <w:sz w:val="16"/>
        </w:rPr>
        <w:t>monetárias”</w:t>
      </w:r>
      <w:r>
        <w:rPr>
          <w:rFonts w:ascii="Arial" w:hAnsi="Arial"/>
          <w:i/>
          <w:spacing w:val="-1"/>
          <w:sz w:val="16"/>
        </w:rPr>
        <w:t xml:space="preserve"> </w:t>
      </w:r>
      <w:r>
        <w:rPr>
          <w:rFonts w:ascii="Arial" w:hAnsi="Arial"/>
          <w:i/>
          <w:sz w:val="16"/>
        </w:rPr>
        <w:t>da</w:t>
      </w:r>
      <w:r>
        <w:rPr>
          <w:rFonts w:ascii="Arial" w:hAnsi="Arial"/>
          <w:i/>
          <w:spacing w:val="-5"/>
          <w:sz w:val="16"/>
        </w:rPr>
        <w:t xml:space="preserve"> </w:t>
      </w:r>
      <w:r>
        <w:rPr>
          <w:rFonts w:ascii="Arial" w:hAnsi="Arial"/>
          <w:i/>
          <w:sz w:val="16"/>
        </w:rPr>
        <w:t>demonstração</w:t>
      </w:r>
      <w:r>
        <w:rPr>
          <w:rFonts w:ascii="Arial" w:hAnsi="Arial"/>
          <w:i/>
          <w:spacing w:val="-8"/>
          <w:sz w:val="16"/>
        </w:rPr>
        <w:t xml:space="preserve"> </w:t>
      </w:r>
      <w:r>
        <w:rPr>
          <w:rFonts w:ascii="Arial" w:hAnsi="Arial"/>
          <w:i/>
          <w:sz w:val="16"/>
        </w:rPr>
        <w:t>do</w:t>
      </w:r>
      <w:r>
        <w:rPr>
          <w:rFonts w:ascii="Arial" w:hAnsi="Arial"/>
          <w:i/>
          <w:spacing w:val="-4"/>
          <w:sz w:val="16"/>
        </w:rPr>
        <w:t xml:space="preserve"> </w:t>
      </w:r>
      <w:r>
        <w:rPr>
          <w:rFonts w:ascii="Arial" w:hAnsi="Arial"/>
          <w:i/>
          <w:spacing w:val="-2"/>
          <w:sz w:val="16"/>
        </w:rPr>
        <w:t>resultado.</w:t>
      </w:r>
    </w:p>
    <w:p w14:paraId="77625647" w14:textId="77777777" w:rsidR="006857A9" w:rsidRDefault="006857A9">
      <w:pPr>
        <w:pStyle w:val="Corpodetexto"/>
        <w:rPr>
          <w:rFonts w:ascii="Arial"/>
          <w:i/>
        </w:rPr>
      </w:pPr>
    </w:p>
    <w:p w14:paraId="1294DAF5" w14:textId="77777777" w:rsidR="006857A9" w:rsidRDefault="006857A9">
      <w:pPr>
        <w:pStyle w:val="Corpodetexto"/>
        <w:spacing w:before="5"/>
        <w:rPr>
          <w:rFonts w:ascii="Arial"/>
          <w:i/>
        </w:rPr>
      </w:pPr>
    </w:p>
    <w:tbl>
      <w:tblPr>
        <w:tblStyle w:val="TableNormal"/>
        <w:tblW w:w="0" w:type="auto"/>
        <w:tblInd w:w="101" w:type="dxa"/>
        <w:tblLayout w:type="fixed"/>
        <w:tblLook w:val="01E0" w:firstRow="1" w:lastRow="1" w:firstColumn="1" w:lastColumn="1" w:noHBand="0" w:noVBand="0"/>
      </w:tblPr>
      <w:tblGrid>
        <w:gridCol w:w="6524"/>
        <w:gridCol w:w="1635"/>
        <w:gridCol w:w="209"/>
        <w:gridCol w:w="1632"/>
      </w:tblGrid>
      <w:tr w:rsidR="006857A9" w14:paraId="7512D469" w14:textId="77777777">
        <w:trPr>
          <w:trHeight w:val="353"/>
        </w:trPr>
        <w:tc>
          <w:tcPr>
            <w:tcW w:w="6524" w:type="dxa"/>
          </w:tcPr>
          <w:p w14:paraId="73A0918A" w14:textId="77777777" w:rsidR="006857A9" w:rsidRDefault="00606FBE">
            <w:pPr>
              <w:pStyle w:val="TableParagraph"/>
              <w:spacing w:line="223" w:lineRule="exact"/>
              <w:ind w:left="50"/>
              <w:rPr>
                <w:rFonts w:ascii="Arial" w:hAnsi="Arial"/>
                <w:b/>
                <w:sz w:val="20"/>
              </w:rPr>
            </w:pPr>
            <w:r>
              <w:rPr>
                <w:rFonts w:ascii="Arial" w:hAnsi="Arial"/>
                <w:b/>
                <w:sz w:val="20"/>
              </w:rPr>
              <w:t>25.</w:t>
            </w:r>
            <w:r>
              <w:rPr>
                <w:rFonts w:ascii="Arial" w:hAnsi="Arial"/>
                <w:b/>
                <w:spacing w:val="77"/>
                <w:sz w:val="20"/>
              </w:rPr>
              <w:t xml:space="preserve"> </w:t>
            </w:r>
            <w:r>
              <w:rPr>
                <w:rFonts w:ascii="Arial" w:hAnsi="Arial"/>
                <w:b/>
                <w:sz w:val="20"/>
              </w:rPr>
              <w:t>RESULTADO</w:t>
            </w:r>
            <w:r>
              <w:rPr>
                <w:rFonts w:ascii="Arial" w:hAnsi="Arial"/>
                <w:b/>
                <w:spacing w:val="-6"/>
                <w:sz w:val="20"/>
              </w:rPr>
              <w:t xml:space="preserve"> </w:t>
            </w:r>
            <w:r>
              <w:rPr>
                <w:rFonts w:ascii="Arial" w:hAnsi="Arial"/>
                <w:b/>
                <w:sz w:val="20"/>
              </w:rPr>
              <w:t>FINANCEIRO</w:t>
            </w:r>
            <w:r>
              <w:rPr>
                <w:rFonts w:ascii="Arial" w:hAnsi="Arial"/>
                <w:b/>
                <w:spacing w:val="-6"/>
                <w:sz w:val="20"/>
              </w:rPr>
              <w:t xml:space="preserve"> </w:t>
            </w:r>
            <w:r>
              <w:rPr>
                <w:rFonts w:ascii="Arial" w:hAnsi="Arial"/>
                <w:b/>
                <w:spacing w:val="-2"/>
                <w:sz w:val="20"/>
              </w:rPr>
              <w:t>LÍQUIDO</w:t>
            </w:r>
          </w:p>
        </w:tc>
        <w:tc>
          <w:tcPr>
            <w:tcW w:w="3476" w:type="dxa"/>
            <w:gridSpan w:val="3"/>
          </w:tcPr>
          <w:p w14:paraId="71FC3F3C" w14:textId="77777777" w:rsidR="006857A9" w:rsidRDefault="006857A9">
            <w:pPr>
              <w:pStyle w:val="TableParagraph"/>
              <w:rPr>
                <w:rFonts w:ascii="Times New Roman"/>
                <w:sz w:val="18"/>
              </w:rPr>
            </w:pPr>
          </w:p>
        </w:tc>
      </w:tr>
      <w:tr w:rsidR="006857A9" w14:paraId="0029EB30" w14:textId="77777777">
        <w:trPr>
          <w:trHeight w:val="378"/>
        </w:trPr>
        <w:tc>
          <w:tcPr>
            <w:tcW w:w="6524" w:type="dxa"/>
          </w:tcPr>
          <w:p w14:paraId="6E6BA479" w14:textId="77777777" w:rsidR="006857A9" w:rsidRDefault="006857A9">
            <w:pPr>
              <w:pStyle w:val="TableParagraph"/>
              <w:rPr>
                <w:rFonts w:ascii="Times New Roman"/>
                <w:sz w:val="18"/>
              </w:rPr>
            </w:pPr>
          </w:p>
        </w:tc>
        <w:tc>
          <w:tcPr>
            <w:tcW w:w="1635" w:type="dxa"/>
            <w:tcBorders>
              <w:bottom w:val="single" w:sz="8" w:space="0" w:color="000000"/>
            </w:tcBorders>
          </w:tcPr>
          <w:p w14:paraId="32919830" w14:textId="77777777" w:rsidR="006857A9" w:rsidRDefault="00606FBE">
            <w:pPr>
              <w:pStyle w:val="TableParagraph"/>
              <w:spacing w:before="124"/>
              <w:ind w:right="70"/>
              <w:jc w:val="right"/>
              <w:rPr>
                <w:rFonts w:ascii="Arial"/>
                <w:b/>
                <w:sz w:val="20"/>
              </w:rPr>
            </w:pPr>
            <w:r>
              <w:rPr>
                <w:rFonts w:ascii="Arial"/>
                <w:b/>
                <w:spacing w:val="-2"/>
                <w:sz w:val="20"/>
              </w:rPr>
              <w:t>30/06/2026</w:t>
            </w:r>
          </w:p>
        </w:tc>
        <w:tc>
          <w:tcPr>
            <w:tcW w:w="209" w:type="dxa"/>
          </w:tcPr>
          <w:p w14:paraId="16884860" w14:textId="77777777" w:rsidR="006857A9" w:rsidRDefault="006857A9">
            <w:pPr>
              <w:pStyle w:val="TableParagraph"/>
              <w:rPr>
                <w:rFonts w:ascii="Times New Roman"/>
                <w:sz w:val="18"/>
              </w:rPr>
            </w:pPr>
          </w:p>
        </w:tc>
        <w:tc>
          <w:tcPr>
            <w:tcW w:w="1632" w:type="dxa"/>
            <w:tcBorders>
              <w:bottom w:val="single" w:sz="8" w:space="0" w:color="000000"/>
            </w:tcBorders>
          </w:tcPr>
          <w:p w14:paraId="054D43AD" w14:textId="77777777" w:rsidR="006857A9" w:rsidRDefault="00606FBE">
            <w:pPr>
              <w:pStyle w:val="TableParagraph"/>
              <w:spacing w:before="124"/>
              <w:ind w:right="69"/>
              <w:jc w:val="right"/>
              <w:rPr>
                <w:rFonts w:ascii="Arial"/>
                <w:b/>
                <w:sz w:val="20"/>
              </w:rPr>
            </w:pPr>
            <w:r>
              <w:rPr>
                <w:rFonts w:ascii="Arial"/>
                <w:b/>
                <w:spacing w:val="-2"/>
                <w:sz w:val="20"/>
              </w:rPr>
              <w:t>30/06/2025</w:t>
            </w:r>
          </w:p>
        </w:tc>
      </w:tr>
      <w:tr w:rsidR="006857A9" w14:paraId="6759F502" w14:textId="77777777">
        <w:trPr>
          <w:trHeight w:val="280"/>
        </w:trPr>
        <w:tc>
          <w:tcPr>
            <w:tcW w:w="6524" w:type="dxa"/>
          </w:tcPr>
          <w:p w14:paraId="633051C6" w14:textId="77777777" w:rsidR="006857A9" w:rsidRDefault="00606FBE">
            <w:pPr>
              <w:pStyle w:val="TableParagraph"/>
              <w:spacing w:before="25"/>
              <w:ind w:left="119"/>
              <w:rPr>
                <w:sz w:val="20"/>
              </w:rPr>
            </w:pPr>
            <w:r>
              <w:rPr>
                <w:sz w:val="20"/>
              </w:rPr>
              <w:t>Rendas</w:t>
            </w:r>
            <w:r>
              <w:rPr>
                <w:spacing w:val="-9"/>
                <w:sz w:val="20"/>
              </w:rPr>
              <w:t xml:space="preserve"> </w:t>
            </w:r>
            <w:r>
              <w:rPr>
                <w:sz w:val="20"/>
              </w:rPr>
              <w:t>de</w:t>
            </w:r>
            <w:r>
              <w:rPr>
                <w:spacing w:val="-8"/>
                <w:sz w:val="20"/>
              </w:rPr>
              <w:t xml:space="preserve"> </w:t>
            </w:r>
            <w:r>
              <w:rPr>
                <w:sz w:val="20"/>
              </w:rPr>
              <w:t>Variações</w:t>
            </w:r>
            <w:r>
              <w:rPr>
                <w:spacing w:val="-9"/>
                <w:sz w:val="20"/>
              </w:rPr>
              <w:t xml:space="preserve"> </w:t>
            </w:r>
            <w:r>
              <w:rPr>
                <w:spacing w:val="-2"/>
                <w:sz w:val="20"/>
              </w:rPr>
              <w:t>Monetárias</w:t>
            </w:r>
          </w:p>
        </w:tc>
        <w:tc>
          <w:tcPr>
            <w:tcW w:w="1635" w:type="dxa"/>
            <w:tcBorders>
              <w:top w:val="single" w:sz="8" w:space="0" w:color="000000"/>
              <w:bottom w:val="single" w:sz="8" w:space="0" w:color="000000"/>
            </w:tcBorders>
          </w:tcPr>
          <w:p w14:paraId="4FBE01C1" w14:textId="77777777" w:rsidR="006857A9" w:rsidRDefault="00606FBE">
            <w:pPr>
              <w:pStyle w:val="TableParagraph"/>
              <w:spacing w:before="25"/>
              <w:ind w:right="72"/>
              <w:jc w:val="right"/>
              <w:rPr>
                <w:sz w:val="20"/>
              </w:rPr>
            </w:pPr>
            <w:r>
              <w:rPr>
                <w:spacing w:val="-5"/>
                <w:sz w:val="20"/>
              </w:rPr>
              <w:t>539</w:t>
            </w:r>
          </w:p>
        </w:tc>
        <w:tc>
          <w:tcPr>
            <w:tcW w:w="209" w:type="dxa"/>
          </w:tcPr>
          <w:p w14:paraId="475635C2" w14:textId="77777777" w:rsidR="006857A9" w:rsidRDefault="006857A9">
            <w:pPr>
              <w:pStyle w:val="TableParagraph"/>
              <w:rPr>
                <w:rFonts w:ascii="Times New Roman"/>
                <w:sz w:val="18"/>
              </w:rPr>
            </w:pPr>
          </w:p>
        </w:tc>
        <w:tc>
          <w:tcPr>
            <w:tcW w:w="1632" w:type="dxa"/>
            <w:tcBorders>
              <w:top w:val="single" w:sz="8" w:space="0" w:color="000000"/>
              <w:bottom w:val="single" w:sz="8" w:space="0" w:color="000000"/>
            </w:tcBorders>
          </w:tcPr>
          <w:p w14:paraId="51593BDA" w14:textId="77777777" w:rsidR="006857A9" w:rsidRDefault="00606FBE">
            <w:pPr>
              <w:pStyle w:val="TableParagraph"/>
              <w:spacing w:before="25"/>
              <w:ind w:right="72"/>
              <w:jc w:val="right"/>
              <w:rPr>
                <w:sz w:val="20"/>
              </w:rPr>
            </w:pPr>
            <w:r>
              <w:rPr>
                <w:spacing w:val="-5"/>
                <w:sz w:val="20"/>
              </w:rPr>
              <w:t>392</w:t>
            </w:r>
          </w:p>
        </w:tc>
      </w:tr>
      <w:tr w:rsidR="006857A9" w14:paraId="70E0AF55" w14:textId="77777777">
        <w:trPr>
          <w:trHeight w:val="394"/>
        </w:trPr>
        <w:tc>
          <w:tcPr>
            <w:tcW w:w="6524" w:type="dxa"/>
          </w:tcPr>
          <w:p w14:paraId="01192D44" w14:textId="77777777" w:rsidR="006857A9" w:rsidRDefault="00606FBE">
            <w:pPr>
              <w:pStyle w:val="TableParagraph"/>
              <w:spacing w:line="229" w:lineRule="exact"/>
              <w:ind w:left="119"/>
              <w:rPr>
                <w:rFonts w:ascii="Arial"/>
                <w:b/>
                <w:sz w:val="20"/>
              </w:rPr>
            </w:pPr>
            <w:r>
              <w:rPr>
                <w:rFonts w:ascii="Arial"/>
                <w:b/>
                <w:spacing w:val="-2"/>
                <w:sz w:val="20"/>
              </w:rPr>
              <w:t>Total</w:t>
            </w:r>
          </w:p>
        </w:tc>
        <w:tc>
          <w:tcPr>
            <w:tcW w:w="1635" w:type="dxa"/>
            <w:tcBorders>
              <w:top w:val="single" w:sz="8" w:space="0" w:color="000000"/>
            </w:tcBorders>
          </w:tcPr>
          <w:p w14:paraId="3DEA2D85" w14:textId="77777777" w:rsidR="006857A9" w:rsidRDefault="00606FBE">
            <w:pPr>
              <w:pStyle w:val="TableParagraph"/>
              <w:tabs>
                <w:tab w:val="left" w:pos="1221"/>
              </w:tabs>
              <w:spacing w:line="229" w:lineRule="exact"/>
              <w:ind w:right="-15"/>
              <w:jc w:val="right"/>
              <w:rPr>
                <w:rFonts w:ascii="Arial"/>
                <w:b/>
                <w:sz w:val="20"/>
              </w:rPr>
            </w:pPr>
            <w:r>
              <w:rPr>
                <w:rFonts w:ascii="Arial"/>
                <w:b/>
                <w:sz w:val="20"/>
                <w:u w:val="single"/>
              </w:rPr>
              <w:tab/>
            </w:r>
            <w:r>
              <w:rPr>
                <w:rFonts w:ascii="Arial"/>
                <w:b/>
                <w:spacing w:val="-5"/>
                <w:sz w:val="20"/>
                <w:u w:val="single"/>
              </w:rPr>
              <w:t>539</w:t>
            </w:r>
            <w:r>
              <w:rPr>
                <w:rFonts w:ascii="Arial"/>
                <w:b/>
                <w:spacing w:val="40"/>
                <w:sz w:val="20"/>
                <w:u w:val="single"/>
              </w:rPr>
              <w:t xml:space="preserve"> </w:t>
            </w:r>
          </w:p>
        </w:tc>
        <w:tc>
          <w:tcPr>
            <w:tcW w:w="209" w:type="dxa"/>
          </w:tcPr>
          <w:p w14:paraId="5BE11A69" w14:textId="77777777" w:rsidR="006857A9" w:rsidRDefault="006857A9">
            <w:pPr>
              <w:pStyle w:val="TableParagraph"/>
              <w:rPr>
                <w:rFonts w:ascii="Times New Roman"/>
                <w:sz w:val="18"/>
              </w:rPr>
            </w:pPr>
          </w:p>
        </w:tc>
        <w:tc>
          <w:tcPr>
            <w:tcW w:w="1632" w:type="dxa"/>
            <w:tcBorders>
              <w:top w:val="single" w:sz="8" w:space="0" w:color="000000"/>
            </w:tcBorders>
          </w:tcPr>
          <w:p w14:paraId="65BF244E" w14:textId="77777777" w:rsidR="006857A9" w:rsidRDefault="00606FBE">
            <w:pPr>
              <w:pStyle w:val="TableParagraph"/>
              <w:tabs>
                <w:tab w:val="left" w:pos="1219"/>
              </w:tabs>
              <w:spacing w:line="229" w:lineRule="exact"/>
              <w:jc w:val="right"/>
              <w:rPr>
                <w:rFonts w:ascii="Arial"/>
                <w:b/>
                <w:sz w:val="20"/>
              </w:rPr>
            </w:pPr>
            <w:r>
              <w:rPr>
                <w:rFonts w:ascii="Arial"/>
                <w:b/>
                <w:sz w:val="20"/>
                <w:u w:val="single"/>
              </w:rPr>
              <w:tab/>
            </w:r>
            <w:r>
              <w:rPr>
                <w:rFonts w:ascii="Arial"/>
                <w:b/>
                <w:spacing w:val="-5"/>
                <w:sz w:val="20"/>
                <w:u w:val="single"/>
              </w:rPr>
              <w:t>392</w:t>
            </w:r>
            <w:r>
              <w:rPr>
                <w:rFonts w:ascii="Arial"/>
                <w:b/>
                <w:spacing w:val="40"/>
                <w:sz w:val="20"/>
                <w:u w:val="single"/>
              </w:rPr>
              <w:t xml:space="preserve"> </w:t>
            </w:r>
          </w:p>
        </w:tc>
      </w:tr>
      <w:tr w:rsidR="006857A9" w14:paraId="769C29A2" w14:textId="77777777">
        <w:trPr>
          <w:trHeight w:val="694"/>
        </w:trPr>
        <w:tc>
          <w:tcPr>
            <w:tcW w:w="6524" w:type="dxa"/>
          </w:tcPr>
          <w:p w14:paraId="76B33867" w14:textId="77777777" w:rsidR="006857A9" w:rsidRDefault="00606FBE">
            <w:pPr>
              <w:pStyle w:val="TableParagraph"/>
              <w:spacing w:before="158"/>
              <w:ind w:left="119"/>
              <w:rPr>
                <w:rFonts w:ascii="Arial"/>
                <w:b/>
                <w:sz w:val="20"/>
              </w:rPr>
            </w:pPr>
            <w:r>
              <w:rPr>
                <w:rFonts w:ascii="Arial"/>
                <w:b/>
                <w:spacing w:val="-2"/>
                <w:sz w:val="20"/>
              </w:rPr>
              <w:t>Despesas</w:t>
            </w:r>
            <w:r>
              <w:rPr>
                <w:rFonts w:ascii="Arial"/>
                <w:b/>
                <w:sz w:val="20"/>
              </w:rPr>
              <w:t xml:space="preserve"> </w:t>
            </w:r>
            <w:r>
              <w:rPr>
                <w:rFonts w:ascii="Arial"/>
                <w:b/>
                <w:spacing w:val="-2"/>
                <w:sz w:val="20"/>
              </w:rPr>
              <w:t>Financeiras</w:t>
            </w:r>
          </w:p>
          <w:p w14:paraId="5487B03E" w14:textId="77777777" w:rsidR="006857A9" w:rsidRDefault="00606FBE">
            <w:pPr>
              <w:pStyle w:val="TableParagraph"/>
              <w:spacing w:before="49"/>
              <w:ind w:left="119"/>
              <w:rPr>
                <w:sz w:val="20"/>
              </w:rPr>
            </w:pPr>
            <w:r>
              <w:rPr>
                <w:sz w:val="20"/>
              </w:rPr>
              <w:t>Encargos</w:t>
            </w:r>
            <w:r>
              <w:rPr>
                <w:spacing w:val="-5"/>
                <w:sz w:val="20"/>
              </w:rPr>
              <w:t xml:space="preserve"> </w:t>
            </w:r>
            <w:r>
              <w:rPr>
                <w:sz w:val="20"/>
              </w:rPr>
              <w:t>do</w:t>
            </w:r>
            <w:r>
              <w:rPr>
                <w:spacing w:val="-8"/>
                <w:sz w:val="20"/>
              </w:rPr>
              <w:t xml:space="preserve"> </w:t>
            </w:r>
            <w:r>
              <w:rPr>
                <w:spacing w:val="-2"/>
                <w:sz w:val="20"/>
              </w:rPr>
              <w:t>arrendamento</w:t>
            </w:r>
          </w:p>
        </w:tc>
        <w:tc>
          <w:tcPr>
            <w:tcW w:w="1635" w:type="dxa"/>
          </w:tcPr>
          <w:p w14:paraId="748118DB" w14:textId="77777777" w:rsidR="006857A9" w:rsidRDefault="006857A9">
            <w:pPr>
              <w:pStyle w:val="TableParagraph"/>
              <w:spacing w:before="207"/>
              <w:rPr>
                <w:rFonts w:ascii="Arial"/>
                <w:i/>
                <w:sz w:val="20"/>
              </w:rPr>
            </w:pPr>
          </w:p>
          <w:p w14:paraId="17A37DB3" w14:textId="77777777" w:rsidR="006857A9" w:rsidRDefault="00606FBE">
            <w:pPr>
              <w:pStyle w:val="TableParagraph"/>
              <w:ind w:right="73"/>
              <w:jc w:val="right"/>
              <w:rPr>
                <w:sz w:val="20"/>
              </w:rPr>
            </w:pPr>
            <w:r>
              <w:rPr>
                <w:spacing w:val="-2"/>
                <w:sz w:val="20"/>
              </w:rPr>
              <w:t>(352)</w:t>
            </w:r>
          </w:p>
        </w:tc>
        <w:tc>
          <w:tcPr>
            <w:tcW w:w="209" w:type="dxa"/>
          </w:tcPr>
          <w:p w14:paraId="761A047B" w14:textId="77777777" w:rsidR="006857A9" w:rsidRDefault="006857A9">
            <w:pPr>
              <w:pStyle w:val="TableParagraph"/>
              <w:rPr>
                <w:rFonts w:ascii="Times New Roman"/>
                <w:sz w:val="18"/>
              </w:rPr>
            </w:pPr>
          </w:p>
        </w:tc>
        <w:tc>
          <w:tcPr>
            <w:tcW w:w="1632" w:type="dxa"/>
          </w:tcPr>
          <w:p w14:paraId="5F2AD553" w14:textId="77777777" w:rsidR="006857A9" w:rsidRDefault="006857A9">
            <w:pPr>
              <w:pStyle w:val="TableParagraph"/>
              <w:spacing w:before="207"/>
              <w:rPr>
                <w:rFonts w:ascii="Arial"/>
                <w:i/>
                <w:sz w:val="20"/>
              </w:rPr>
            </w:pPr>
          </w:p>
          <w:p w14:paraId="0946A7B3" w14:textId="77777777" w:rsidR="006857A9" w:rsidRDefault="00606FBE">
            <w:pPr>
              <w:pStyle w:val="TableParagraph"/>
              <w:ind w:right="73"/>
              <w:jc w:val="right"/>
              <w:rPr>
                <w:sz w:val="20"/>
              </w:rPr>
            </w:pPr>
            <w:r>
              <w:rPr>
                <w:spacing w:val="-2"/>
                <w:sz w:val="20"/>
              </w:rPr>
              <w:t>(400)</w:t>
            </w:r>
          </w:p>
        </w:tc>
      </w:tr>
      <w:tr w:rsidR="006857A9" w14:paraId="185972D9" w14:textId="77777777">
        <w:trPr>
          <w:trHeight w:val="275"/>
        </w:trPr>
        <w:tc>
          <w:tcPr>
            <w:tcW w:w="6524" w:type="dxa"/>
          </w:tcPr>
          <w:p w14:paraId="5FF6211D" w14:textId="77777777" w:rsidR="006857A9" w:rsidRDefault="00606FBE">
            <w:pPr>
              <w:pStyle w:val="TableParagraph"/>
              <w:spacing w:before="20"/>
              <w:ind w:left="119"/>
              <w:rPr>
                <w:sz w:val="20"/>
              </w:rPr>
            </w:pPr>
            <w:r>
              <w:rPr>
                <w:sz w:val="20"/>
              </w:rPr>
              <w:t>Variação</w:t>
            </w:r>
            <w:r>
              <w:rPr>
                <w:spacing w:val="-11"/>
                <w:sz w:val="20"/>
              </w:rPr>
              <w:t xml:space="preserve"> </w:t>
            </w:r>
            <w:r>
              <w:rPr>
                <w:spacing w:val="-2"/>
                <w:sz w:val="20"/>
              </w:rPr>
              <w:t>monetária</w:t>
            </w:r>
          </w:p>
        </w:tc>
        <w:tc>
          <w:tcPr>
            <w:tcW w:w="1635" w:type="dxa"/>
            <w:tcBorders>
              <w:bottom w:val="single" w:sz="8" w:space="0" w:color="000000"/>
            </w:tcBorders>
          </w:tcPr>
          <w:p w14:paraId="006139B8" w14:textId="77777777" w:rsidR="006857A9" w:rsidRDefault="00606FBE">
            <w:pPr>
              <w:pStyle w:val="TableParagraph"/>
              <w:spacing w:before="20"/>
              <w:ind w:right="73"/>
              <w:jc w:val="right"/>
              <w:rPr>
                <w:sz w:val="20"/>
              </w:rPr>
            </w:pPr>
            <w:r>
              <w:rPr>
                <w:spacing w:val="-2"/>
                <w:sz w:val="20"/>
              </w:rPr>
              <w:t>(414)</w:t>
            </w:r>
          </w:p>
        </w:tc>
        <w:tc>
          <w:tcPr>
            <w:tcW w:w="209" w:type="dxa"/>
          </w:tcPr>
          <w:p w14:paraId="2CEFF5B4" w14:textId="77777777" w:rsidR="006857A9" w:rsidRDefault="006857A9">
            <w:pPr>
              <w:pStyle w:val="TableParagraph"/>
              <w:rPr>
                <w:rFonts w:ascii="Times New Roman"/>
                <w:sz w:val="18"/>
              </w:rPr>
            </w:pPr>
          </w:p>
        </w:tc>
        <w:tc>
          <w:tcPr>
            <w:tcW w:w="1632" w:type="dxa"/>
            <w:tcBorders>
              <w:bottom w:val="single" w:sz="8" w:space="0" w:color="000000"/>
            </w:tcBorders>
          </w:tcPr>
          <w:p w14:paraId="0CB1B42A" w14:textId="77777777" w:rsidR="006857A9" w:rsidRDefault="00606FBE">
            <w:pPr>
              <w:pStyle w:val="TableParagraph"/>
              <w:spacing w:before="20"/>
              <w:ind w:right="73"/>
              <w:jc w:val="right"/>
              <w:rPr>
                <w:sz w:val="20"/>
              </w:rPr>
            </w:pPr>
            <w:r>
              <w:rPr>
                <w:spacing w:val="-2"/>
                <w:sz w:val="20"/>
              </w:rPr>
              <w:t>(403)</w:t>
            </w:r>
          </w:p>
        </w:tc>
      </w:tr>
      <w:tr w:rsidR="006857A9" w14:paraId="32489DF0" w14:textId="77777777">
        <w:trPr>
          <w:trHeight w:val="280"/>
        </w:trPr>
        <w:tc>
          <w:tcPr>
            <w:tcW w:w="6524" w:type="dxa"/>
          </w:tcPr>
          <w:p w14:paraId="3A979C2A" w14:textId="77777777" w:rsidR="006857A9" w:rsidRDefault="00606FBE">
            <w:pPr>
              <w:pStyle w:val="TableParagraph"/>
              <w:spacing w:before="25"/>
              <w:ind w:left="119"/>
              <w:rPr>
                <w:rFonts w:ascii="Arial"/>
                <w:b/>
                <w:sz w:val="20"/>
              </w:rPr>
            </w:pPr>
            <w:r>
              <w:rPr>
                <w:rFonts w:ascii="Arial"/>
                <w:b/>
                <w:spacing w:val="-2"/>
                <w:sz w:val="20"/>
              </w:rPr>
              <w:t>Total</w:t>
            </w:r>
          </w:p>
        </w:tc>
        <w:tc>
          <w:tcPr>
            <w:tcW w:w="1635" w:type="dxa"/>
            <w:tcBorders>
              <w:top w:val="single" w:sz="8" w:space="0" w:color="000000"/>
              <w:bottom w:val="single" w:sz="8" w:space="0" w:color="000000"/>
            </w:tcBorders>
          </w:tcPr>
          <w:p w14:paraId="654ECCF9" w14:textId="77777777" w:rsidR="006857A9" w:rsidRDefault="00606FBE">
            <w:pPr>
              <w:pStyle w:val="TableParagraph"/>
              <w:spacing w:before="25"/>
              <w:ind w:right="73"/>
              <w:jc w:val="right"/>
              <w:rPr>
                <w:rFonts w:ascii="Arial"/>
                <w:b/>
                <w:sz w:val="20"/>
              </w:rPr>
            </w:pPr>
            <w:r>
              <w:rPr>
                <w:rFonts w:ascii="Arial"/>
                <w:b/>
                <w:spacing w:val="-2"/>
                <w:sz w:val="20"/>
              </w:rPr>
              <w:t>(766)</w:t>
            </w:r>
          </w:p>
        </w:tc>
        <w:tc>
          <w:tcPr>
            <w:tcW w:w="209" w:type="dxa"/>
          </w:tcPr>
          <w:p w14:paraId="1B1A64DF" w14:textId="77777777" w:rsidR="006857A9" w:rsidRDefault="006857A9">
            <w:pPr>
              <w:pStyle w:val="TableParagraph"/>
              <w:rPr>
                <w:rFonts w:ascii="Times New Roman"/>
                <w:sz w:val="18"/>
              </w:rPr>
            </w:pPr>
          </w:p>
        </w:tc>
        <w:tc>
          <w:tcPr>
            <w:tcW w:w="1632" w:type="dxa"/>
            <w:tcBorders>
              <w:top w:val="single" w:sz="8" w:space="0" w:color="000000"/>
              <w:bottom w:val="single" w:sz="8" w:space="0" w:color="000000"/>
            </w:tcBorders>
          </w:tcPr>
          <w:p w14:paraId="5E9C6E84" w14:textId="77777777" w:rsidR="006857A9" w:rsidRDefault="00606FBE">
            <w:pPr>
              <w:pStyle w:val="TableParagraph"/>
              <w:spacing w:before="25"/>
              <w:ind w:right="73"/>
              <w:jc w:val="right"/>
              <w:rPr>
                <w:rFonts w:ascii="Arial"/>
                <w:b/>
                <w:sz w:val="20"/>
              </w:rPr>
            </w:pPr>
            <w:r>
              <w:rPr>
                <w:rFonts w:ascii="Arial"/>
                <w:b/>
                <w:spacing w:val="-2"/>
                <w:sz w:val="20"/>
              </w:rPr>
              <w:t>(803)</w:t>
            </w:r>
          </w:p>
        </w:tc>
      </w:tr>
      <w:tr w:rsidR="006857A9" w14:paraId="21CABE03" w14:textId="77777777">
        <w:trPr>
          <w:trHeight w:val="277"/>
        </w:trPr>
        <w:tc>
          <w:tcPr>
            <w:tcW w:w="6524" w:type="dxa"/>
          </w:tcPr>
          <w:p w14:paraId="26DFCDD1" w14:textId="77777777" w:rsidR="006857A9" w:rsidRDefault="006857A9">
            <w:pPr>
              <w:pStyle w:val="TableParagraph"/>
              <w:rPr>
                <w:rFonts w:ascii="Times New Roman"/>
                <w:sz w:val="18"/>
              </w:rPr>
            </w:pPr>
          </w:p>
        </w:tc>
        <w:tc>
          <w:tcPr>
            <w:tcW w:w="1635" w:type="dxa"/>
            <w:tcBorders>
              <w:top w:val="single" w:sz="8" w:space="0" w:color="000000"/>
              <w:bottom w:val="single" w:sz="8" w:space="0" w:color="000000"/>
            </w:tcBorders>
          </w:tcPr>
          <w:p w14:paraId="72E7854B" w14:textId="77777777" w:rsidR="006857A9" w:rsidRDefault="006857A9">
            <w:pPr>
              <w:pStyle w:val="TableParagraph"/>
              <w:rPr>
                <w:rFonts w:ascii="Times New Roman"/>
                <w:sz w:val="18"/>
              </w:rPr>
            </w:pPr>
          </w:p>
        </w:tc>
        <w:tc>
          <w:tcPr>
            <w:tcW w:w="209" w:type="dxa"/>
          </w:tcPr>
          <w:p w14:paraId="36F17B31" w14:textId="77777777" w:rsidR="006857A9" w:rsidRDefault="006857A9">
            <w:pPr>
              <w:pStyle w:val="TableParagraph"/>
              <w:rPr>
                <w:rFonts w:ascii="Times New Roman"/>
                <w:sz w:val="18"/>
              </w:rPr>
            </w:pPr>
          </w:p>
        </w:tc>
        <w:tc>
          <w:tcPr>
            <w:tcW w:w="1632" w:type="dxa"/>
            <w:tcBorders>
              <w:top w:val="single" w:sz="8" w:space="0" w:color="000000"/>
              <w:bottom w:val="single" w:sz="8" w:space="0" w:color="000000"/>
            </w:tcBorders>
          </w:tcPr>
          <w:p w14:paraId="690FE4D5" w14:textId="77777777" w:rsidR="006857A9" w:rsidRDefault="006857A9">
            <w:pPr>
              <w:pStyle w:val="TableParagraph"/>
              <w:rPr>
                <w:rFonts w:ascii="Times New Roman"/>
                <w:sz w:val="18"/>
              </w:rPr>
            </w:pPr>
          </w:p>
        </w:tc>
      </w:tr>
      <w:tr w:rsidR="006857A9" w14:paraId="26A340EA" w14:textId="77777777">
        <w:trPr>
          <w:trHeight w:val="280"/>
        </w:trPr>
        <w:tc>
          <w:tcPr>
            <w:tcW w:w="6524" w:type="dxa"/>
          </w:tcPr>
          <w:p w14:paraId="79E82B83" w14:textId="77777777" w:rsidR="006857A9" w:rsidRDefault="00606FBE">
            <w:pPr>
              <w:pStyle w:val="TableParagraph"/>
              <w:spacing w:before="25"/>
              <w:ind w:left="119"/>
              <w:rPr>
                <w:rFonts w:ascii="Arial" w:hAnsi="Arial"/>
                <w:b/>
                <w:sz w:val="20"/>
              </w:rPr>
            </w:pPr>
            <w:r>
              <w:rPr>
                <w:rFonts w:ascii="Arial" w:hAnsi="Arial"/>
                <w:b/>
                <w:sz w:val="20"/>
              </w:rPr>
              <w:t>Resultado</w:t>
            </w:r>
            <w:r>
              <w:rPr>
                <w:rFonts w:ascii="Arial" w:hAnsi="Arial"/>
                <w:b/>
                <w:spacing w:val="-8"/>
                <w:sz w:val="20"/>
              </w:rPr>
              <w:t xml:space="preserve"> </w:t>
            </w:r>
            <w:r>
              <w:rPr>
                <w:rFonts w:ascii="Arial" w:hAnsi="Arial"/>
                <w:b/>
                <w:sz w:val="20"/>
              </w:rPr>
              <w:t>Financeiro</w:t>
            </w:r>
            <w:r>
              <w:rPr>
                <w:rFonts w:ascii="Arial" w:hAnsi="Arial"/>
                <w:b/>
                <w:spacing w:val="-9"/>
                <w:sz w:val="20"/>
              </w:rPr>
              <w:t xml:space="preserve"> </w:t>
            </w:r>
            <w:r>
              <w:rPr>
                <w:rFonts w:ascii="Arial" w:hAnsi="Arial"/>
                <w:b/>
                <w:spacing w:val="-2"/>
                <w:sz w:val="20"/>
              </w:rPr>
              <w:t>Líquido</w:t>
            </w:r>
          </w:p>
        </w:tc>
        <w:tc>
          <w:tcPr>
            <w:tcW w:w="1635" w:type="dxa"/>
            <w:tcBorders>
              <w:top w:val="single" w:sz="8" w:space="0" w:color="000000"/>
              <w:bottom w:val="single" w:sz="8" w:space="0" w:color="000000"/>
            </w:tcBorders>
          </w:tcPr>
          <w:p w14:paraId="5ADA4A28" w14:textId="77777777" w:rsidR="006857A9" w:rsidRDefault="00606FBE">
            <w:pPr>
              <w:pStyle w:val="TableParagraph"/>
              <w:spacing w:before="25"/>
              <w:ind w:right="73"/>
              <w:jc w:val="right"/>
              <w:rPr>
                <w:rFonts w:ascii="Arial"/>
                <w:b/>
                <w:sz w:val="20"/>
              </w:rPr>
            </w:pPr>
            <w:r>
              <w:rPr>
                <w:rFonts w:ascii="Arial"/>
                <w:b/>
                <w:spacing w:val="-2"/>
                <w:sz w:val="20"/>
              </w:rPr>
              <w:t>(227)</w:t>
            </w:r>
          </w:p>
        </w:tc>
        <w:tc>
          <w:tcPr>
            <w:tcW w:w="209" w:type="dxa"/>
          </w:tcPr>
          <w:p w14:paraId="035BCD42" w14:textId="77777777" w:rsidR="006857A9" w:rsidRDefault="006857A9">
            <w:pPr>
              <w:pStyle w:val="TableParagraph"/>
              <w:rPr>
                <w:rFonts w:ascii="Times New Roman"/>
                <w:sz w:val="18"/>
              </w:rPr>
            </w:pPr>
          </w:p>
        </w:tc>
        <w:tc>
          <w:tcPr>
            <w:tcW w:w="1632" w:type="dxa"/>
            <w:tcBorders>
              <w:top w:val="single" w:sz="8" w:space="0" w:color="000000"/>
              <w:bottom w:val="single" w:sz="8" w:space="0" w:color="000000"/>
            </w:tcBorders>
          </w:tcPr>
          <w:p w14:paraId="73DDFF97" w14:textId="77777777" w:rsidR="006857A9" w:rsidRDefault="00606FBE">
            <w:pPr>
              <w:pStyle w:val="TableParagraph"/>
              <w:spacing w:before="25"/>
              <w:ind w:right="73"/>
              <w:jc w:val="right"/>
              <w:rPr>
                <w:rFonts w:ascii="Arial"/>
                <w:b/>
                <w:sz w:val="20"/>
              </w:rPr>
            </w:pPr>
            <w:r>
              <w:rPr>
                <w:rFonts w:ascii="Arial"/>
                <w:b/>
                <w:spacing w:val="-2"/>
                <w:sz w:val="20"/>
              </w:rPr>
              <w:t>(411)</w:t>
            </w:r>
          </w:p>
        </w:tc>
      </w:tr>
    </w:tbl>
    <w:p w14:paraId="5FFE0AA0" w14:textId="77777777" w:rsidR="006857A9" w:rsidRDefault="006857A9">
      <w:pPr>
        <w:pStyle w:val="Corpodetexto"/>
        <w:rPr>
          <w:rFonts w:ascii="Arial"/>
          <w:i/>
        </w:rPr>
      </w:pPr>
    </w:p>
    <w:p w14:paraId="2FEA901E" w14:textId="77777777" w:rsidR="006857A9" w:rsidRDefault="006857A9">
      <w:pPr>
        <w:pStyle w:val="Corpodetexto"/>
        <w:rPr>
          <w:rFonts w:ascii="Arial"/>
          <w:i/>
        </w:rPr>
      </w:pPr>
    </w:p>
    <w:p w14:paraId="54A78944" w14:textId="77777777" w:rsidR="006857A9" w:rsidRDefault="006857A9">
      <w:pPr>
        <w:pStyle w:val="Corpodetexto"/>
        <w:spacing w:before="4"/>
        <w:rPr>
          <w:rFonts w:ascii="Arial"/>
          <w:i/>
        </w:rPr>
      </w:pPr>
    </w:p>
    <w:p w14:paraId="3A49E2A6" w14:textId="77777777" w:rsidR="006857A9" w:rsidRDefault="00606FBE">
      <w:pPr>
        <w:pStyle w:val="Ttulo3"/>
        <w:numPr>
          <w:ilvl w:val="0"/>
          <w:numId w:val="2"/>
        </w:numPr>
        <w:tabs>
          <w:tab w:val="left" w:pos="569"/>
        </w:tabs>
        <w:ind w:left="569" w:hanging="425"/>
      </w:pPr>
      <w:r>
        <w:t>APURAÇÃO</w:t>
      </w:r>
      <w:r>
        <w:rPr>
          <w:spacing w:val="-6"/>
        </w:rPr>
        <w:t xml:space="preserve"> </w:t>
      </w:r>
      <w:r>
        <w:t>IRPJ</w:t>
      </w:r>
      <w:r>
        <w:rPr>
          <w:spacing w:val="-6"/>
        </w:rPr>
        <w:t xml:space="preserve"> </w:t>
      </w:r>
      <w:r>
        <w:t>E</w:t>
      </w:r>
      <w:r>
        <w:rPr>
          <w:spacing w:val="-7"/>
        </w:rPr>
        <w:t xml:space="preserve"> </w:t>
      </w:r>
      <w:r>
        <w:rPr>
          <w:spacing w:val="-4"/>
        </w:rPr>
        <w:t>CSLL</w:t>
      </w:r>
    </w:p>
    <w:p w14:paraId="3F88D831" w14:textId="77777777" w:rsidR="006857A9" w:rsidRDefault="006857A9">
      <w:pPr>
        <w:pStyle w:val="Corpodetexto"/>
        <w:spacing w:before="119"/>
        <w:rPr>
          <w:rFonts w:ascii="Arial"/>
          <w:b/>
        </w:rPr>
      </w:pPr>
    </w:p>
    <w:p w14:paraId="7FDA9A20" w14:textId="77777777" w:rsidR="006857A9" w:rsidRDefault="00606FBE">
      <w:pPr>
        <w:pStyle w:val="PargrafodaLista"/>
        <w:numPr>
          <w:ilvl w:val="1"/>
          <w:numId w:val="2"/>
        </w:numPr>
        <w:tabs>
          <w:tab w:val="left" w:pos="862"/>
          <w:tab w:val="left" w:pos="864"/>
        </w:tabs>
        <w:ind w:right="424"/>
        <w:rPr>
          <w:sz w:val="20"/>
        </w:rPr>
      </w:pPr>
      <w:r>
        <w:rPr>
          <w:sz w:val="20"/>
        </w:rPr>
        <w:t>Em</w:t>
      </w:r>
      <w:r>
        <w:rPr>
          <w:spacing w:val="27"/>
          <w:sz w:val="20"/>
        </w:rPr>
        <w:t xml:space="preserve"> </w:t>
      </w:r>
      <w:r>
        <w:rPr>
          <w:sz w:val="20"/>
        </w:rPr>
        <w:t>2026</w:t>
      </w:r>
      <w:r>
        <w:rPr>
          <w:spacing w:val="27"/>
          <w:sz w:val="20"/>
        </w:rPr>
        <w:t xml:space="preserve"> </w:t>
      </w:r>
      <w:r>
        <w:rPr>
          <w:sz w:val="20"/>
        </w:rPr>
        <w:t>a</w:t>
      </w:r>
      <w:r>
        <w:rPr>
          <w:spacing w:val="27"/>
          <w:sz w:val="20"/>
        </w:rPr>
        <w:t xml:space="preserve"> </w:t>
      </w:r>
      <w:r>
        <w:rPr>
          <w:sz w:val="20"/>
        </w:rPr>
        <w:t>empresa</w:t>
      </w:r>
      <w:r>
        <w:rPr>
          <w:spacing w:val="25"/>
          <w:sz w:val="20"/>
        </w:rPr>
        <w:t xml:space="preserve"> </w:t>
      </w:r>
      <w:r>
        <w:rPr>
          <w:sz w:val="20"/>
        </w:rPr>
        <w:t>está</w:t>
      </w:r>
      <w:r>
        <w:rPr>
          <w:spacing w:val="27"/>
          <w:sz w:val="20"/>
        </w:rPr>
        <w:t xml:space="preserve"> </w:t>
      </w:r>
      <w:r>
        <w:rPr>
          <w:sz w:val="20"/>
        </w:rPr>
        <w:t>enquadrada</w:t>
      </w:r>
      <w:r>
        <w:rPr>
          <w:spacing w:val="27"/>
          <w:sz w:val="20"/>
        </w:rPr>
        <w:t xml:space="preserve"> </w:t>
      </w:r>
      <w:r>
        <w:rPr>
          <w:sz w:val="20"/>
        </w:rPr>
        <w:t>no</w:t>
      </w:r>
      <w:r>
        <w:rPr>
          <w:spacing w:val="27"/>
          <w:sz w:val="20"/>
        </w:rPr>
        <w:t xml:space="preserve"> </w:t>
      </w:r>
      <w:r>
        <w:rPr>
          <w:sz w:val="20"/>
        </w:rPr>
        <w:t>regime</w:t>
      </w:r>
      <w:r>
        <w:rPr>
          <w:spacing w:val="27"/>
          <w:sz w:val="20"/>
        </w:rPr>
        <w:t xml:space="preserve"> </w:t>
      </w:r>
      <w:r>
        <w:rPr>
          <w:sz w:val="20"/>
        </w:rPr>
        <w:t>tributário</w:t>
      </w:r>
      <w:r>
        <w:rPr>
          <w:spacing w:val="27"/>
          <w:sz w:val="20"/>
        </w:rPr>
        <w:t xml:space="preserve"> </w:t>
      </w:r>
      <w:r>
        <w:rPr>
          <w:sz w:val="20"/>
        </w:rPr>
        <w:t>Lucro</w:t>
      </w:r>
      <w:r>
        <w:rPr>
          <w:spacing w:val="25"/>
          <w:sz w:val="20"/>
        </w:rPr>
        <w:t xml:space="preserve"> </w:t>
      </w:r>
      <w:r>
        <w:rPr>
          <w:sz w:val="20"/>
        </w:rPr>
        <w:t>Real</w:t>
      </w:r>
      <w:r>
        <w:rPr>
          <w:spacing w:val="32"/>
          <w:sz w:val="20"/>
        </w:rPr>
        <w:t xml:space="preserve"> </w:t>
      </w:r>
      <w:r>
        <w:rPr>
          <w:sz w:val="20"/>
        </w:rPr>
        <w:t>trimestral</w:t>
      </w:r>
      <w:r>
        <w:rPr>
          <w:spacing w:val="26"/>
          <w:sz w:val="20"/>
        </w:rPr>
        <w:t xml:space="preserve"> </w:t>
      </w:r>
      <w:r>
        <w:rPr>
          <w:sz w:val="20"/>
        </w:rPr>
        <w:t>conforme</w:t>
      </w:r>
      <w:r>
        <w:rPr>
          <w:spacing w:val="27"/>
          <w:sz w:val="20"/>
        </w:rPr>
        <w:t xml:space="preserve"> </w:t>
      </w:r>
      <w:r>
        <w:rPr>
          <w:sz w:val="20"/>
        </w:rPr>
        <w:t xml:space="preserve">apuração </w:t>
      </w:r>
      <w:r>
        <w:rPr>
          <w:spacing w:val="-2"/>
          <w:sz w:val="20"/>
        </w:rPr>
        <w:t>abaixo:</w:t>
      </w:r>
    </w:p>
    <w:p w14:paraId="0057C506" w14:textId="77777777" w:rsidR="006857A9" w:rsidRDefault="006857A9">
      <w:pPr>
        <w:pStyle w:val="Corpodetexto"/>
      </w:pPr>
    </w:p>
    <w:p w14:paraId="422E3359" w14:textId="77777777" w:rsidR="006857A9" w:rsidRDefault="006857A9">
      <w:pPr>
        <w:pStyle w:val="Corpodetexto"/>
        <w:spacing w:before="97"/>
      </w:pPr>
    </w:p>
    <w:p w14:paraId="0174B1B5" w14:textId="77777777" w:rsidR="006857A9" w:rsidRDefault="00606FBE">
      <w:pPr>
        <w:tabs>
          <w:tab w:val="left" w:pos="8433"/>
        </w:tabs>
        <w:spacing w:before="1"/>
        <w:ind w:left="5972"/>
        <w:rPr>
          <w:rFonts w:ascii="Arial"/>
          <w:b/>
          <w:sz w:val="20"/>
        </w:rPr>
      </w:pPr>
      <w:r>
        <w:rPr>
          <w:rFonts w:ascii="Arial"/>
          <w:b/>
          <w:noProof/>
          <w:sz w:val="20"/>
        </w:rPr>
        <mc:AlternateContent>
          <mc:Choice Requires="wps">
            <w:drawing>
              <wp:anchor distT="0" distB="0" distL="0" distR="0" simplePos="0" relativeHeight="483966464" behindDoc="1" locked="0" layoutInCell="1" allowOverlap="1" wp14:anchorId="35F7EE9B" wp14:editId="03897672">
                <wp:simplePos x="0" y="0"/>
                <wp:positionH relativeFrom="page">
                  <wp:posOffset>5336413</wp:posOffset>
                </wp:positionH>
                <wp:positionV relativeFrom="paragraph">
                  <wp:posOffset>-25078</wp:posOffset>
                </wp:positionV>
                <wp:extent cx="6350" cy="196850"/>
                <wp:effectExtent l="0" t="0" r="0" b="0"/>
                <wp:wrapNone/>
                <wp:docPr id="94" name="Graphic 9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350" cy="196850"/>
                        </a:xfrm>
                        <a:custGeom>
                          <a:avLst/>
                          <a:gdLst/>
                          <a:ahLst/>
                          <a:cxnLst/>
                          <a:rect l="l" t="t" r="r" b="b"/>
                          <a:pathLst>
                            <a:path w="6350" h="196850">
                              <a:moveTo>
                                <a:pt x="6095" y="0"/>
                              </a:moveTo>
                              <a:lnTo>
                                <a:pt x="0" y="0"/>
                              </a:lnTo>
                              <a:lnTo>
                                <a:pt x="0" y="196596"/>
                              </a:lnTo>
                              <a:lnTo>
                                <a:pt x="6095" y="196596"/>
                              </a:lnTo>
                              <a:lnTo>
                                <a:pt x="6095" y="0"/>
                              </a:lnTo>
                              <a:close/>
                            </a:path>
                          </a:pathLst>
                        </a:custGeom>
                        <a:solidFill>
                          <a:srgbClr val="000000"/>
                        </a:solidFill>
                      </wps:spPr>
                      <wps:bodyPr wrap="square" lIns="0" tIns="0" rIns="0" bIns="0" rtlCol="0">
                        <a:prstTxWarp prst="textNoShape">
                          <a:avLst/>
                        </a:prstTxWarp>
                        <a:noAutofit/>
                      </wps:bodyPr>
                    </wps:wsp>
                  </a:graphicData>
                </a:graphic>
              </wp:anchor>
            </w:drawing>
          </mc:Choice>
          <mc:Fallback>
            <w:pict>
              <v:shape w14:anchorId="571475D2" id="Graphic 94" o:spid="_x0000_s1026" style="position:absolute;margin-left:420.2pt;margin-top:-1.95pt;width:.5pt;height:15.5pt;z-index:-19350016;visibility:visible;mso-wrap-style:square;mso-wrap-distance-left:0;mso-wrap-distance-top:0;mso-wrap-distance-right:0;mso-wrap-distance-bottom:0;mso-position-horizontal:absolute;mso-position-horizontal-relative:page;mso-position-vertical:absolute;mso-position-vertical-relative:text;v-text-anchor:top" coordsize="6350,1968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I5nAHQIAALYEAAAOAAAAZHJzL2Uyb0RvYy54bWysVMFu2zAMvQ/YPwi6L046JGiMOMXQosOA&#10;oivQDDsrshwbk0VNVGzn70fJlhtspw3LQaasJ/q9RzK7u6HVrFMOGzAFXy2WnCkjoWzMqeDfDo8f&#10;bjlDL0wpNBhV8ItCfrd//27X21zdQA26VI5REoN5bwtee2/zLENZq1bgAqwydFiBa4WnrTtlpRM9&#10;ZW91drNcbrIeXGkdSIVIbx/GQ76P+atKSf+1qlB5pgtO3HxcXVyPYc32O5GfnLB1Iyca4h9YtKIx&#10;9NE51YPwgp1d80eqtpEOECq/kNBmUFWNVFEDqVktf1PzWgurohYyB+1sE/6/tPK5e7UvLlBH+wTy&#10;B5IjWW8xn0/CBifMULk2YIk4G6KLl9lFNXgm6eXm45qclnSw2m5uKQ4ZRZ6uyjP6zwpiGtE9oR9L&#10;UKZI1CmSg0mho0KGEupYQs8ZldBxRiU8jiW0wod7gVsIWZ941DONcNZCpw4QUT4I2Cy3a86SBmL5&#10;BtDmGkiKrlDpLD1tTDZiSPR6u5lEJ0B6jsD5q3+DTT6mVFIDqtHaoDh6PLtASq59RtBN+dhoHZSj&#10;Ox3vtWOdCDMRfxPbK1hsgbHqof5HKC8vjvU0KAXHn2fhFGf6i6FODFOVApeCYwqc1/cQZy+a7tAf&#10;hu/CWWYpLLinpnmG1OciTw1B/ANgxIabBj6dPVRN6JbIbWQ0bWg4ov5pkMP0Xe8j6u3vZv8LAAD/&#10;/wMAUEsDBBQABgAIAAAAIQAlYwhA4gAAAAkBAAAPAAAAZHJzL2Rvd25yZXYueG1sTI/BTsMwDIbv&#10;SLxDZCRuW9pRoJS6EyABEhWHrWjSbllj2kKTlCbbyttjTnC0/en39+fLyfTiQKPvnEWI5xEIsrXT&#10;nW0Q3qrHWQrCB2W16p0lhG/ysCxOT3KVaXe0KzqsQyM4xPpMIbQhDJmUvm7JKD93A1m+vbvRqMDj&#10;2Eg9qiOHm14uouhKGtVZ/tCqgR5aqj/Xe4OwLZ9ftvflJq7K6oNWl1+b17R8Qjw/m+5uQQSawh8M&#10;v/qsDgU77dzeai96hDSJEkYRZhc3IBhIk5gXO4TFdQyyyOX/BsUPAAAA//8DAFBLAQItABQABgAI&#10;AAAAIQC2gziS/gAAAOEBAAATAAAAAAAAAAAAAAAAAAAAAABbQ29udGVudF9UeXBlc10ueG1sUEsB&#10;Ai0AFAAGAAgAAAAhADj9If/WAAAAlAEAAAsAAAAAAAAAAAAAAAAALwEAAF9yZWxzLy5yZWxzUEsB&#10;Ai0AFAAGAAgAAAAhAO0jmcAdAgAAtgQAAA4AAAAAAAAAAAAAAAAALgIAAGRycy9lMm9Eb2MueG1s&#10;UEsBAi0AFAAGAAgAAAAhACVjCEDiAAAACQEAAA8AAAAAAAAAAAAAAAAAdwQAAGRycy9kb3ducmV2&#10;LnhtbFBLBQYAAAAABAAEAPMAAACGBQAAAAA=&#10;" path="m6095,l,,,196596r6095,l6095,xe" fillcolor="black" stroked="f">
                <v:path arrowok="t"/>
                <w10:wrap anchorx="page"/>
              </v:shape>
            </w:pict>
          </mc:Fallback>
        </mc:AlternateContent>
      </w:r>
      <w:r>
        <w:rPr>
          <w:rFonts w:ascii="Arial"/>
          <w:b/>
          <w:noProof/>
          <w:sz w:val="20"/>
        </w:rPr>
        <mc:AlternateContent>
          <mc:Choice Requires="wps">
            <w:drawing>
              <wp:anchor distT="0" distB="0" distL="0" distR="0" simplePos="0" relativeHeight="15742464" behindDoc="0" locked="0" layoutInCell="1" allowOverlap="1" wp14:anchorId="4B91A77D" wp14:editId="2DD34977">
                <wp:simplePos x="0" y="0"/>
                <wp:positionH relativeFrom="page">
                  <wp:posOffset>3734434</wp:posOffset>
                </wp:positionH>
                <wp:positionV relativeFrom="paragraph">
                  <wp:posOffset>171517</wp:posOffset>
                </wp:positionV>
                <wp:extent cx="3208655" cy="2122170"/>
                <wp:effectExtent l="0" t="0" r="0" b="0"/>
                <wp:wrapNone/>
                <wp:docPr id="95" name="Textbox 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3208655" cy="2122170"/>
                        </a:xfrm>
                        <a:prstGeom prst="rect">
                          <a:avLst/>
                        </a:prstGeom>
                      </wps:spPr>
                      <wps:txbx>
                        <w:txbxContent>
                          <w:tbl>
                            <w:tblPr>
                              <w:tblStyle w:val="TableNormal"/>
                              <w:tblW w:w="0" w:type="auto"/>
                              <w:tblInd w:w="67" w:type="dxa"/>
                              <w:tblLayout w:type="fixed"/>
                              <w:tblLook w:val="01E0" w:firstRow="1" w:lastRow="1" w:firstColumn="1" w:lastColumn="1" w:noHBand="0" w:noVBand="0"/>
                            </w:tblPr>
                            <w:tblGrid>
                              <w:gridCol w:w="1444"/>
                              <w:gridCol w:w="1024"/>
                              <w:gridCol w:w="1462"/>
                              <w:gridCol w:w="1003"/>
                            </w:tblGrid>
                            <w:tr w:rsidR="006857A9" w14:paraId="7F721476" w14:textId="77777777">
                              <w:trPr>
                                <w:trHeight w:val="265"/>
                              </w:trPr>
                              <w:tc>
                                <w:tcPr>
                                  <w:tcW w:w="1444" w:type="dxa"/>
                                  <w:tcBorders>
                                    <w:top w:val="single" w:sz="8" w:space="0" w:color="000000"/>
                                    <w:bottom w:val="single" w:sz="8" w:space="0" w:color="000000"/>
                                  </w:tcBorders>
                                </w:tcPr>
                                <w:p w14:paraId="3CA3F69B" w14:textId="77777777" w:rsidR="006857A9" w:rsidRDefault="00606FBE">
                                  <w:pPr>
                                    <w:pStyle w:val="TableParagraph"/>
                                    <w:spacing w:before="18" w:line="227" w:lineRule="exact"/>
                                    <w:ind w:right="207"/>
                                    <w:jc w:val="right"/>
                                    <w:rPr>
                                      <w:rFonts w:ascii="Arial"/>
                                      <w:b/>
                                      <w:sz w:val="20"/>
                                    </w:rPr>
                                  </w:pPr>
                                  <w:r>
                                    <w:rPr>
                                      <w:rFonts w:ascii="Arial"/>
                                      <w:b/>
                                      <w:spacing w:val="-4"/>
                                      <w:sz w:val="20"/>
                                    </w:rPr>
                                    <w:t>IRPJ</w:t>
                                  </w:r>
                                </w:p>
                              </w:tc>
                              <w:tc>
                                <w:tcPr>
                                  <w:tcW w:w="1024" w:type="dxa"/>
                                  <w:tcBorders>
                                    <w:top w:val="single" w:sz="8" w:space="0" w:color="000000"/>
                                    <w:bottom w:val="single" w:sz="8" w:space="0" w:color="000000"/>
                                    <w:right w:val="single" w:sz="4" w:space="0" w:color="000000"/>
                                  </w:tcBorders>
                                </w:tcPr>
                                <w:p w14:paraId="79385FB6" w14:textId="77777777" w:rsidR="006857A9" w:rsidRDefault="00606FBE">
                                  <w:pPr>
                                    <w:pStyle w:val="TableParagraph"/>
                                    <w:spacing w:before="18" w:line="227" w:lineRule="exact"/>
                                    <w:ind w:right="68"/>
                                    <w:jc w:val="right"/>
                                    <w:rPr>
                                      <w:rFonts w:ascii="Arial"/>
                                      <w:b/>
                                      <w:sz w:val="20"/>
                                    </w:rPr>
                                  </w:pPr>
                                  <w:r>
                                    <w:rPr>
                                      <w:rFonts w:ascii="Arial"/>
                                      <w:b/>
                                      <w:spacing w:val="-4"/>
                                      <w:sz w:val="20"/>
                                    </w:rPr>
                                    <w:t>CSLL</w:t>
                                  </w:r>
                                </w:p>
                              </w:tc>
                              <w:tc>
                                <w:tcPr>
                                  <w:tcW w:w="1462" w:type="dxa"/>
                                  <w:tcBorders>
                                    <w:top w:val="single" w:sz="8" w:space="0" w:color="000000"/>
                                    <w:left w:val="single" w:sz="4" w:space="0" w:color="000000"/>
                                    <w:bottom w:val="single" w:sz="8" w:space="0" w:color="000000"/>
                                  </w:tcBorders>
                                </w:tcPr>
                                <w:p w14:paraId="02BCCD4B" w14:textId="77777777" w:rsidR="006857A9" w:rsidRDefault="00606FBE">
                                  <w:pPr>
                                    <w:pStyle w:val="TableParagraph"/>
                                    <w:spacing w:before="18" w:line="227" w:lineRule="exact"/>
                                    <w:ind w:right="297"/>
                                    <w:jc w:val="right"/>
                                    <w:rPr>
                                      <w:rFonts w:ascii="Arial"/>
                                      <w:b/>
                                      <w:sz w:val="20"/>
                                    </w:rPr>
                                  </w:pPr>
                                  <w:r>
                                    <w:rPr>
                                      <w:rFonts w:ascii="Arial"/>
                                      <w:b/>
                                      <w:spacing w:val="-4"/>
                                      <w:sz w:val="20"/>
                                    </w:rPr>
                                    <w:t>IRPJ</w:t>
                                  </w:r>
                                </w:p>
                              </w:tc>
                              <w:tc>
                                <w:tcPr>
                                  <w:tcW w:w="1003" w:type="dxa"/>
                                  <w:tcBorders>
                                    <w:top w:val="single" w:sz="8" w:space="0" w:color="000000"/>
                                    <w:bottom w:val="single" w:sz="8" w:space="0" w:color="000000"/>
                                  </w:tcBorders>
                                </w:tcPr>
                                <w:p w14:paraId="201C799C" w14:textId="77777777" w:rsidR="006857A9" w:rsidRDefault="00606FBE">
                                  <w:pPr>
                                    <w:pStyle w:val="TableParagraph"/>
                                    <w:spacing w:before="18" w:line="227" w:lineRule="exact"/>
                                    <w:ind w:right="70"/>
                                    <w:jc w:val="right"/>
                                    <w:rPr>
                                      <w:rFonts w:ascii="Arial"/>
                                      <w:b/>
                                      <w:sz w:val="20"/>
                                    </w:rPr>
                                  </w:pPr>
                                  <w:r>
                                    <w:rPr>
                                      <w:rFonts w:ascii="Arial"/>
                                      <w:b/>
                                      <w:spacing w:val="-4"/>
                                      <w:sz w:val="20"/>
                                    </w:rPr>
                                    <w:t>CSLL</w:t>
                                  </w:r>
                                </w:p>
                              </w:tc>
                            </w:tr>
                            <w:tr w:rsidR="006857A9" w14:paraId="1DAE126A" w14:textId="77777777">
                              <w:trPr>
                                <w:trHeight w:val="255"/>
                              </w:trPr>
                              <w:tc>
                                <w:tcPr>
                                  <w:tcW w:w="1444" w:type="dxa"/>
                                  <w:tcBorders>
                                    <w:top w:val="single" w:sz="8" w:space="0" w:color="000000"/>
                                  </w:tcBorders>
                                </w:tcPr>
                                <w:p w14:paraId="5687EBF3" w14:textId="77777777" w:rsidR="006857A9" w:rsidRDefault="00606FBE">
                                  <w:pPr>
                                    <w:pStyle w:val="TableParagraph"/>
                                    <w:spacing w:before="11" w:line="225" w:lineRule="exact"/>
                                    <w:ind w:right="206"/>
                                    <w:jc w:val="right"/>
                                    <w:rPr>
                                      <w:sz w:val="20"/>
                                    </w:rPr>
                                  </w:pPr>
                                  <w:r>
                                    <w:rPr>
                                      <w:spacing w:val="-2"/>
                                      <w:sz w:val="20"/>
                                    </w:rPr>
                                    <w:t>(14.541)</w:t>
                                  </w:r>
                                </w:p>
                              </w:tc>
                              <w:tc>
                                <w:tcPr>
                                  <w:tcW w:w="1024" w:type="dxa"/>
                                  <w:tcBorders>
                                    <w:top w:val="single" w:sz="8" w:space="0" w:color="000000"/>
                                    <w:right w:val="single" w:sz="4" w:space="0" w:color="000000"/>
                                  </w:tcBorders>
                                </w:tcPr>
                                <w:p w14:paraId="3773B77F" w14:textId="77777777" w:rsidR="006857A9" w:rsidRDefault="00606FBE">
                                  <w:pPr>
                                    <w:pStyle w:val="TableParagraph"/>
                                    <w:spacing w:before="11" w:line="225" w:lineRule="exact"/>
                                    <w:ind w:right="66"/>
                                    <w:jc w:val="right"/>
                                    <w:rPr>
                                      <w:sz w:val="20"/>
                                    </w:rPr>
                                  </w:pPr>
                                  <w:r>
                                    <w:rPr>
                                      <w:spacing w:val="-2"/>
                                      <w:sz w:val="20"/>
                                    </w:rPr>
                                    <w:t>(14.541)</w:t>
                                  </w:r>
                                </w:p>
                              </w:tc>
                              <w:tc>
                                <w:tcPr>
                                  <w:tcW w:w="1462" w:type="dxa"/>
                                  <w:tcBorders>
                                    <w:top w:val="single" w:sz="8" w:space="0" w:color="000000"/>
                                    <w:left w:val="single" w:sz="4" w:space="0" w:color="000000"/>
                                  </w:tcBorders>
                                </w:tcPr>
                                <w:p w14:paraId="6D536464" w14:textId="77777777" w:rsidR="006857A9" w:rsidRDefault="00606FBE">
                                  <w:pPr>
                                    <w:pStyle w:val="TableParagraph"/>
                                    <w:spacing w:before="11" w:line="225" w:lineRule="exact"/>
                                    <w:ind w:right="299"/>
                                    <w:jc w:val="right"/>
                                    <w:rPr>
                                      <w:sz w:val="20"/>
                                    </w:rPr>
                                  </w:pPr>
                                  <w:r>
                                    <w:rPr>
                                      <w:spacing w:val="-2"/>
                                      <w:sz w:val="20"/>
                                    </w:rPr>
                                    <w:t>(676)</w:t>
                                  </w:r>
                                </w:p>
                              </w:tc>
                              <w:tc>
                                <w:tcPr>
                                  <w:tcW w:w="1003" w:type="dxa"/>
                                  <w:tcBorders>
                                    <w:top w:val="single" w:sz="8" w:space="0" w:color="000000"/>
                                  </w:tcBorders>
                                </w:tcPr>
                                <w:p w14:paraId="333F47B1" w14:textId="77777777" w:rsidR="006857A9" w:rsidRDefault="00606FBE">
                                  <w:pPr>
                                    <w:pStyle w:val="TableParagraph"/>
                                    <w:spacing w:before="11" w:line="225" w:lineRule="exact"/>
                                    <w:ind w:right="71"/>
                                    <w:jc w:val="right"/>
                                    <w:rPr>
                                      <w:sz w:val="20"/>
                                    </w:rPr>
                                  </w:pPr>
                                  <w:r>
                                    <w:rPr>
                                      <w:spacing w:val="-2"/>
                                      <w:sz w:val="20"/>
                                    </w:rPr>
                                    <w:t>(676)</w:t>
                                  </w:r>
                                </w:p>
                              </w:tc>
                            </w:tr>
                            <w:tr w:rsidR="006857A9" w14:paraId="61F3D606" w14:textId="77777777">
                              <w:trPr>
                                <w:trHeight w:val="254"/>
                              </w:trPr>
                              <w:tc>
                                <w:tcPr>
                                  <w:tcW w:w="1444" w:type="dxa"/>
                                </w:tcPr>
                                <w:p w14:paraId="3A05406E" w14:textId="77777777" w:rsidR="006857A9" w:rsidRDefault="00606FBE">
                                  <w:pPr>
                                    <w:pStyle w:val="TableParagraph"/>
                                    <w:spacing w:before="7" w:line="227" w:lineRule="exact"/>
                                    <w:ind w:right="207"/>
                                    <w:jc w:val="right"/>
                                    <w:rPr>
                                      <w:sz w:val="20"/>
                                    </w:rPr>
                                  </w:pPr>
                                  <w:r>
                                    <w:rPr>
                                      <w:spacing w:val="-2"/>
                                      <w:sz w:val="20"/>
                                    </w:rPr>
                                    <w:t>1.238</w:t>
                                  </w:r>
                                </w:p>
                              </w:tc>
                              <w:tc>
                                <w:tcPr>
                                  <w:tcW w:w="1024" w:type="dxa"/>
                                  <w:tcBorders>
                                    <w:right w:val="single" w:sz="4" w:space="0" w:color="000000"/>
                                  </w:tcBorders>
                                </w:tcPr>
                                <w:p w14:paraId="76858038" w14:textId="77777777" w:rsidR="006857A9" w:rsidRDefault="00606FBE">
                                  <w:pPr>
                                    <w:pStyle w:val="TableParagraph"/>
                                    <w:spacing w:before="7" w:line="227" w:lineRule="exact"/>
                                    <w:ind w:right="67"/>
                                    <w:jc w:val="right"/>
                                    <w:rPr>
                                      <w:sz w:val="20"/>
                                    </w:rPr>
                                  </w:pPr>
                                  <w:r>
                                    <w:rPr>
                                      <w:spacing w:val="-2"/>
                                      <w:sz w:val="20"/>
                                    </w:rPr>
                                    <w:t>1.238</w:t>
                                  </w:r>
                                </w:p>
                              </w:tc>
                              <w:tc>
                                <w:tcPr>
                                  <w:tcW w:w="1462" w:type="dxa"/>
                                  <w:tcBorders>
                                    <w:left w:val="single" w:sz="4" w:space="0" w:color="000000"/>
                                  </w:tcBorders>
                                </w:tcPr>
                                <w:p w14:paraId="7A94D063" w14:textId="77777777" w:rsidR="006857A9" w:rsidRDefault="00606FBE">
                                  <w:pPr>
                                    <w:pStyle w:val="TableParagraph"/>
                                    <w:spacing w:before="7" w:line="227" w:lineRule="exact"/>
                                    <w:ind w:right="295"/>
                                    <w:jc w:val="right"/>
                                    <w:rPr>
                                      <w:sz w:val="20"/>
                                    </w:rPr>
                                  </w:pPr>
                                  <w:r>
                                    <w:rPr>
                                      <w:spacing w:val="-2"/>
                                      <w:sz w:val="20"/>
                                    </w:rPr>
                                    <w:t>2.321</w:t>
                                  </w:r>
                                </w:p>
                              </w:tc>
                              <w:tc>
                                <w:tcPr>
                                  <w:tcW w:w="1003" w:type="dxa"/>
                                </w:tcPr>
                                <w:p w14:paraId="3A0B6378" w14:textId="77777777" w:rsidR="006857A9" w:rsidRDefault="00606FBE">
                                  <w:pPr>
                                    <w:pStyle w:val="TableParagraph"/>
                                    <w:spacing w:before="7" w:line="227" w:lineRule="exact"/>
                                    <w:ind w:right="67"/>
                                    <w:jc w:val="right"/>
                                    <w:rPr>
                                      <w:sz w:val="20"/>
                                    </w:rPr>
                                  </w:pPr>
                                  <w:r>
                                    <w:rPr>
                                      <w:spacing w:val="-2"/>
                                      <w:sz w:val="20"/>
                                    </w:rPr>
                                    <w:t>2.321</w:t>
                                  </w:r>
                                </w:p>
                              </w:tc>
                            </w:tr>
                            <w:tr w:rsidR="006857A9" w14:paraId="6BC52FCA" w14:textId="77777777">
                              <w:trPr>
                                <w:trHeight w:val="259"/>
                              </w:trPr>
                              <w:tc>
                                <w:tcPr>
                                  <w:tcW w:w="1444" w:type="dxa"/>
                                  <w:tcBorders>
                                    <w:bottom w:val="single" w:sz="8" w:space="0" w:color="000000"/>
                                  </w:tcBorders>
                                </w:tcPr>
                                <w:p w14:paraId="62667F71" w14:textId="77777777" w:rsidR="006857A9" w:rsidRDefault="00606FBE">
                                  <w:pPr>
                                    <w:pStyle w:val="TableParagraph"/>
                                    <w:spacing w:before="10" w:line="230" w:lineRule="exact"/>
                                    <w:ind w:right="208"/>
                                    <w:jc w:val="right"/>
                                    <w:rPr>
                                      <w:sz w:val="20"/>
                                    </w:rPr>
                                  </w:pPr>
                                  <w:r>
                                    <w:rPr>
                                      <w:spacing w:val="-2"/>
                                      <w:sz w:val="20"/>
                                    </w:rPr>
                                    <w:t>(4.043)</w:t>
                                  </w:r>
                                </w:p>
                              </w:tc>
                              <w:tc>
                                <w:tcPr>
                                  <w:tcW w:w="1024" w:type="dxa"/>
                                  <w:tcBorders>
                                    <w:bottom w:val="single" w:sz="8" w:space="0" w:color="000000"/>
                                    <w:right w:val="single" w:sz="4" w:space="0" w:color="000000"/>
                                  </w:tcBorders>
                                </w:tcPr>
                                <w:p w14:paraId="1133F509" w14:textId="77777777" w:rsidR="006857A9" w:rsidRDefault="00606FBE">
                                  <w:pPr>
                                    <w:pStyle w:val="TableParagraph"/>
                                    <w:spacing w:before="10" w:line="230" w:lineRule="exact"/>
                                    <w:ind w:right="68"/>
                                    <w:jc w:val="right"/>
                                    <w:rPr>
                                      <w:sz w:val="20"/>
                                    </w:rPr>
                                  </w:pPr>
                                  <w:r>
                                    <w:rPr>
                                      <w:spacing w:val="-2"/>
                                      <w:sz w:val="20"/>
                                    </w:rPr>
                                    <w:t>(4.043)</w:t>
                                  </w:r>
                                </w:p>
                              </w:tc>
                              <w:tc>
                                <w:tcPr>
                                  <w:tcW w:w="1462" w:type="dxa"/>
                                  <w:tcBorders>
                                    <w:left w:val="single" w:sz="4" w:space="0" w:color="000000"/>
                                    <w:bottom w:val="single" w:sz="8" w:space="0" w:color="000000"/>
                                  </w:tcBorders>
                                </w:tcPr>
                                <w:p w14:paraId="114C0BBA" w14:textId="77777777" w:rsidR="006857A9" w:rsidRDefault="00606FBE">
                                  <w:pPr>
                                    <w:pStyle w:val="TableParagraph"/>
                                    <w:spacing w:before="10" w:line="230" w:lineRule="exact"/>
                                    <w:ind w:right="299"/>
                                    <w:jc w:val="right"/>
                                    <w:rPr>
                                      <w:sz w:val="20"/>
                                    </w:rPr>
                                  </w:pPr>
                                  <w:r>
                                    <w:rPr>
                                      <w:spacing w:val="-2"/>
                                      <w:sz w:val="20"/>
                                    </w:rPr>
                                    <w:t>(2.244)</w:t>
                                  </w:r>
                                </w:p>
                              </w:tc>
                              <w:tc>
                                <w:tcPr>
                                  <w:tcW w:w="1003" w:type="dxa"/>
                                  <w:tcBorders>
                                    <w:bottom w:val="single" w:sz="8" w:space="0" w:color="000000"/>
                                  </w:tcBorders>
                                </w:tcPr>
                                <w:p w14:paraId="2D6A8D8D" w14:textId="77777777" w:rsidR="006857A9" w:rsidRDefault="00606FBE">
                                  <w:pPr>
                                    <w:pStyle w:val="TableParagraph"/>
                                    <w:spacing w:before="10" w:line="230" w:lineRule="exact"/>
                                    <w:ind w:right="70"/>
                                    <w:jc w:val="right"/>
                                    <w:rPr>
                                      <w:sz w:val="20"/>
                                    </w:rPr>
                                  </w:pPr>
                                  <w:r>
                                    <w:rPr>
                                      <w:spacing w:val="-2"/>
                                      <w:sz w:val="20"/>
                                    </w:rPr>
                                    <w:t>(2.244)</w:t>
                                  </w:r>
                                </w:p>
                              </w:tc>
                            </w:tr>
                            <w:tr w:rsidR="006857A9" w14:paraId="4C90526D" w14:textId="77777777">
                              <w:trPr>
                                <w:trHeight w:val="536"/>
                              </w:trPr>
                              <w:tc>
                                <w:tcPr>
                                  <w:tcW w:w="1444" w:type="dxa"/>
                                  <w:tcBorders>
                                    <w:top w:val="single" w:sz="8" w:space="0" w:color="000000"/>
                                  </w:tcBorders>
                                </w:tcPr>
                                <w:p w14:paraId="06C742DC" w14:textId="77777777" w:rsidR="006857A9" w:rsidRDefault="00606FBE">
                                  <w:pPr>
                                    <w:pStyle w:val="TableParagraph"/>
                                    <w:spacing w:before="114"/>
                                    <w:ind w:right="206"/>
                                    <w:jc w:val="right"/>
                                    <w:rPr>
                                      <w:rFonts w:ascii="Arial"/>
                                      <w:b/>
                                      <w:sz w:val="20"/>
                                    </w:rPr>
                                  </w:pPr>
                                  <w:r>
                                    <w:rPr>
                                      <w:rFonts w:ascii="Arial"/>
                                      <w:b/>
                                      <w:spacing w:val="-2"/>
                                      <w:sz w:val="20"/>
                                    </w:rPr>
                                    <w:t>(17.346)</w:t>
                                  </w:r>
                                </w:p>
                              </w:tc>
                              <w:tc>
                                <w:tcPr>
                                  <w:tcW w:w="1024" w:type="dxa"/>
                                  <w:tcBorders>
                                    <w:top w:val="single" w:sz="8" w:space="0" w:color="000000"/>
                                    <w:right w:val="single" w:sz="4" w:space="0" w:color="000000"/>
                                  </w:tcBorders>
                                </w:tcPr>
                                <w:p w14:paraId="255CA9BF" w14:textId="77777777" w:rsidR="006857A9" w:rsidRDefault="00606FBE">
                                  <w:pPr>
                                    <w:pStyle w:val="TableParagraph"/>
                                    <w:spacing w:before="114"/>
                                    <w:ind w:right="66"/>
                                    <w:jc w:val="right"/>
                                    <w:rPr>
                                      <w:rFonts w:ascii="Arial"/>
                                      <w:b/>
                                      <w:sz w:val="20"/>
                                    </w:rPr>
                                  </w:pPr>
                                  <w:r>
                                    <w:rPr>
                                      <w:rFonts w:ascii="Arial"/>
                                      <w:b/>
                                      <w:spacing w:val="-2"/>
                                      <w:sz w:val="20"/>
                                    </w:rPr>
                                    <w:t>(17.346)</w:t>
                                  </w:r>
                                </w:p>
                              </w:tc>
                              <w:tc>
                                <w:tcPr>
                                  <w:tcW w:w="1462" w:type="dxa"/>
                                  <w:tcBorders>
                                    <w:top w:val="single" w:sz="8" w:space="0" w:color="000000"/>
                                    <w:left w:val="single" w:sz="4" w:space="0" w:color="000000"/>
                                  </w:tcBorders>
                                </w:tcPr>
                                <w:p w14:paraId="6EE8C439" w14:textId="77777777" w:rsidR="006857A9" w:rsidRDefault="00606FBE">
                                  <w:pPr>
                                    <w:pStyle w:val="TableParagraph"/>
                                    <w:spacing w:before="114"/>
                                    <w:ind w:right="296"/>
                                    <w:jc w:val="right"/>
                                    <w:rPr>
                                      <w:rFonts w:ascii="Arial"/>
                                      <w:b/>
                                      <w:sz w:val="20"/>
                                    </w:rPr>
                                  </w:pPr>
                                  <w:r>
                                    <w:rPr>
                                      <w:rFonts w:ascii="Arial"/>
                                      <w:b/>
                                      <w:spacing w:val="-2"/>
                                      <w:sz w:val="20"/>
                                    </w:rPr>
                                    <w:t>(599)</w:t>
                                  </w:r>
                                </w:p>
                              </w:tc>
                              <w:tc>
                                <w:tcPr>
                                  <w:tcW w:w="1003" w:type="dxa"/>
                                  <w:tcBorders>
                                    <w:top w:val="single" w:sz="8" w:space="0" w:color="000000"/>
                                  </w:tcBorders>
                                </w:tcPr>
                                <w:p w14:paraId="72BCB59E" w14:textId="77777777" w:rsidR="006857A9" w:rsidRDefault="00606FBE">
                                  <w:pPr>
                                    <w:pStyle w:val="TableParagraph"/>
                                    <w:spacing w:before="114"/>
                                    <w:ind w:right="68"/>
                                    <w:jc w:val="right"/>
                                    <w:rPr>
                                      <w:rFonts w:ascii="Arial"/>
                                      <w:b/>
                                      <w:sz w:val="20"/>
                                    </w:rPr>
                                  </w:pPr>
                                  <w:r>
                                    <w:rPr>
                                      <w:rFonts w:ascii="Arial"/>
                                      <w:b/>
                                      <w:spacing w:val="-2"/>
                                      <w:sz w:val="20"/>
                                    </w:rPr>
                                    <w:t>(599)</w:t>
                                  </w:r>
                                </w:p>
                              </w:tc>
                            </w:tr>
                            <w:tr w:rsidR="006857A9" w14:paraId="4766041F" w14:textId="77777777">
                              <w:trPr>
                                <w:trHeight w:val="428"/>
                              </w:trPr>
                              <w:tc>
                                <w:tcPr>
                                  <w:tcW w:w="1444" w:type="dxa"/>
                                </w:tcPr>
                                <w:p w14:paraId="57B70C51" w14:textId="77777777" w:rsidR="006857A9" w:rsidRDefault="00606FBE">
                                  <w:pPr>
                                    <w:pStyle w:val="TableParagraph"/>
                                    <w:spacing w:before="185" w:line="223" w:lineRule="exact"/>
                                    <w:ind w:right="207"/>
                                    <w:jc w:val="right"/>
                                    <w:rPr>
                                      <w:rFonts w:ascii="Arial"/>
                                      <w:b/>
                                      <w:sz w:val="20"/>
                                    </w:rPr>
                                  </w:pPr>
                                  <w:r>
                                    <w:rPr>
                                      <w:rFonts w:ascii="Arial"/>
                                      <w:b/>
                                      <w:sz w:val="20"/>
                                    </w:rPr>
                                    <w:t>15%</w:t>
                                  </w:r>
                                  <w:r>
                                    <w:rPr>
                                      <w:rFonts w:ascii="Arial"/>
                                      <w:b/>
                                      <w:spacing w:val="-6"/>
                                      <w:sz w:val="20"/>
                                    </w:rPr>
                                    <w:t xml:space="preserve"> </w:t>
                                  </w:r>
                                  <w:r>
                                    <w:rPr>
                                      <w:rFonts w:ascii="Arial"/>
                                      <w:b/>
                                      <w:sz w:val="20"/>
                                    </w:rPr>
                                    <w:t>e</w:t>
                                  </w:r>
                                  <w:r>
                                    <w:rPr>
                                      <w:rFonts w:ascii="Arial"/>
                                      <w:b/>
                                      <w:spacing w:val="-2"/>
                                      <w:sz w:val="20"/>
                                    </w:rPr>
                                    <w:t xml:space="preserve"> </w:t>
                                  </w:r>
                                  <w:r>
                                    <w:rPr>
                                      <w:rFonts w:ascii="Arial"/>
                                      <w:b/>
                                      <w:spacing w:val="-5"/>
                                      <w:sz w:val="20"/>
                                    </w:rPr>
                                    <w:t>10%</w:t>
                                  </w:r>
                                </w:p>
                              </w:tc>
                              <w:tc>
                                <w:tcPr>
                                  <w:tcW w:w="1024" w:type="dxa"/>
                                  <w:tcBorders>
                                    <w:right w:val="single" w:sz="4" w:space="0" w:color="000000"/>
                                  </w:tcBorders>
                                </w:tcPr>
                                <w:p w14:paraId="24606EC5" w14:textId="77777777" w:rsidR="006857A9" w:rsidRDefault="00606FBE">
                                  <w:pPr>
                                    <w:pStyle w:val="TableParagraph"/>
                                    <w:spacing w:before="185" w:line="223" w:lineRule="exact"/>
                                    <w:ind w:right="66"/>
                                    <w:jc w:val="right"/>
                                    <w:rPr>
                                      <w:rFonts w:ascii="Arial"/>
                                      <w:b/>
                                      <w:sz w:val="20"/>
                                    </w:rPr>
                                  </w:pPr>
                                  <w:r>
                                    <w:rPr>
                                      <w:rFonts w:ascii="Arial"/>
                                      <w:b/>
                                      <w:spacing w:val="-5"/>
                                      <w:sz w:val="20"/>
                                    </w:rPr>
                                    <w:t>9%</w:t>
                                  </w:r>
                                </w:p>
                              </w:tc>
                              <w:tc>
                                <w:tcPr>
                                  <w:tcW w:w="1462" w:type="dxa"/>
                                  <w:tcBorders>
                                    <w:left w:val="single" w:sz="4" w:space="0" w:color="000000"/>
                                  </w:tcBorders>
                                </w:tcPr>
                                <w:p w14:paraId="22865243" w14:textId="77777777" w:rsidR="006857A9" w:rsidRDefault="00606FBE">
                                  <w:pPr>
                                    <w:pStyle w:val="TableParagraph"/>
                                    <w:spacing w:before="185" w:line="223" w:lineRule="exact"/>
                                    <w:ind w:right="296"/>
                                    <w:jc w:val="right"/>
                                    <w:rPr>
                                      <w:rFonts w:ascii="Arial"/>
                                      <w:b/>
                                      <w:sz w:val="20"/>
                                    </w:rPr>
                                  </w:pPr>
                                  <w:r>
                                    <w:rPr>
                                      <w:rFonts w:ascii="Arial"/>
                                      <w:b/>
                                      <w:sz w:val="20"/>
                                    </w:rPr>
                                    <w:t>15%</w:t>
                                  </w:r>
                                  <w:r>
                                    <w:rPr>
                                      <w:rFonts w:ascii="Arial"/>
                                      <w:b/>
                                      <w:spacing w:val="-6"/>
                                      <w:sz w:val="20"/>
                                    </w:rPr>
                                    <w:t xml:space="preserve"> </w:t>
                                  </w:r>
                                  <w:r>
                                    <w:rPr>
                                      <w:rFonts w:ascii="Arial"/>
                                      <w:b/>
                                      <w:sz w:val="20"/>
                                    </w:rPr>
                                    <w:t>e</w:t>
                                  </w:r>
                                  <w:r>
                                    <w:rPr>
                                      <w:rFonts w:ascii="Arial"/>
                                      <w:b/>
                                      <w:spacing w:val="-1"/>
                                      <w:sz w:val="20"/>
                                    </w:rPr>
                                    <w:t xml:space="preserve"> </w:t>
                                  </w:r>
                                  <w:r>
                                    <w:rPr>
                                      <w:rFonts w:ascii="Arial"/>
                                      <w:b/>
                                      <w:spacing w:val="-5"/>
                                      <w:sz w:val="20"/>
                                    </w:rPr>
                                    <w:t>10%</w:t>
                                  </w:r>
                                </w:p>
                              </w:tc>
                              <w:tc>
                                <w:tcPr>
                                  <w:tcW w:w="1003" w:type="dxa"/>
                                </w:tcPr>
                                <w:p w14:paraId="160E8DE3" w14:textId="77777777" w:rsidR="006857A9" w:rsidRDefault="00606FBE">
                                  <w:pPr>
                                    <w:pStyle w:val="TableParagraph"/>
                                    <w:spacing w:before="185" w:line="223" w:lineRule="exact"/>
                                    <w:ind w:right="68"/>
                                    <w:jc w:val="right"/>
                                    <w:rPr>
                                      <w:rFonts w:ascii="Arial"/>
                                      <w:b/>
                                      <w:sz w:val="20"/>
                                    </w:rPr>
                                  </w:pPr>
                                  <w:r>
                                    <w:rPr>
                                      <w:rFonts w:ascii="Arial"/>
                                      <w:b/>
                                      <w:spacing w:val="-5"/>
                                      <w:sz w:val="20"/>
                                    </w:rPr>
                                    <w:t>9%</w:t>
                                  </w:r>
                                </w:p>
                              </w:tc>
                            </w:tr>
                            <w:tr w:rsidR="006857A9" w14:paraId="2EBDE82B" w14:textId="77777777">
                              <w:trPr>
                                <w:trHeight w:val="375"/>
                              </w:trPr>
                              <w:tc>
                                <w:tcPr>
                                  <w:tcW w:w="1444" w:type="dxa"/>
                                </w:tcPr>
                                <w:p w14:paraId="2FB8FE1E" w14:textId="77777777" w:rsidR="006857A9" w:rsidRDefault="00606FBE">
                                  <w:pPr>
                                    <w:pStyle w:val="TableParagraph"/>
                                    <w:spacing w:before="6"/>
                                    <w:ind w:right="206"/>
                                    <w:jc w:val="right"/>
                                    <w:rPr>
                                      <w:sz w:val="20"/>
                                    </w:rPr>
                                  </w:pPr>
                                  <w:r>
                                    <w:rPr>
                                      <w:sz w:val="20"/>
                                    </w:rPr>
                                    <w:t>-</w:t>
                                  </w:r>
                                </w:p>
                              </w:tc>
                              <w:tc>
                                <w:tcPr>
                                  <w:tcW w:w="1024" w:type="dxa"/>
                                  <w:tcBorders>
                                    <w:right w:val="single" w:sz="4" w:space="0" w:color="000000"/>
                                  </w:tcBorders>
                                </w:tcPr>
                                <w:p w14:paraId="66F98B1B" w14:textId="77777777" w:rsidR="006857A9" w:rsidRDefault="00606FBE">
                                  <w:pPr>
                                    <w:pStyle w:val="TableParagraph"/>
                                    <w:spacing w:before="6"/>
                                    <w:ind w:right="66"/>
                                    <w:jc w:val="right"/>
                                    <w:rPr>
                                      <w:sz w:val="20"/>
                                    </w:rPr>
                                  </w:pPr>
                                  <w:r>
                                    <w:rPr>
                                      <w:sz w:val="20"/>
                                    </w:rPr>
                                    <w:t>-</w:t>
                                  </w:r>
                                </w:p>
                              </w:tc>
                              <w:tc>
                                <w:tcPr>
                                  <w:tcW w:w="1462" w:type="dxa"/>
                                  <w:tcBorders>
                                    <w:left w:val="single" w:sz="4" w:space="0" w:color="000000"/>
                                  </w:tcBorders>
                                </w:tcPr>
                                <w:p w14:paraId="0E5A6C38" w14:textId="77777777" w:rsidR="006857A9" w:rsidRDefault="00606FBE">
                                  <w:pPr>
                                    <w:pStyle w:val="TableParagraph"/>
                                    <w:spacing w:before="6"/>
                                    <w:ind w:right="296"/>
                                    <w:jc w:val="right"/>
                                    <w:rPr>
                                      <w:sz w:val="20"/>
                                    </w:rPr>
                                  </w:pPr>
                                  <w:r>
                                    <w:rPr>
                                      <w:sz w:val="20"/>
                                    </w:rPr>
                                    <w:t>-</w:t>
                                  </w:r>
                                </w:p>
                              </w:tc>
                              <w:tc>
                                <w:tcPr>
                                  <w:tcW w:w="1003" w:type="dxa"/>
                                </w:tcPr>
                                <w:p w14:paraId="3DF658EA" w14:textId="77777777" w:rsidR="006857A9" w:rsidRDefault="00606FBE">
                                  <w:pPr>
                                    <w:pStyle w:val="TableParagraph"/>
                                    <w:spacing w:before="6"/>
                                    <w:ind w:right="68"/>
                                    <w:jc w:val="right"/>
                                    <w:rPr>
                                      <w:sz w:val="20"/>
                                    </w:rPr>
                                  </w:pPr>
                                  <w:r>
                                    <w:rPr>
                                      <w:sz w:val="20"/>
                                    </w:rPr>
                                    <w:t>-</w:t>
                                  </w:r>
                                </w:p>
                              </w:tc>
                            </w:tr>
                            <w:tr w:rsidR="006857A9" w14:paraId="7298E241" w14:textId="77777777">
                              <w:trPr>
                                <w:trHeight w:val="377"/>
                              </w:trPr>
                              <w:tc>
                                <w:tcPr>
                                  <w:tcW w:w="1444" w:type="dxa"/>
                                </w:tcPr>
                                <w:p w14:paraId="46808752" w14:textId="77777777" w:rsidR="006857A9" w:rsidRDefault="00606FBE">
                                  <w:pPr>
                                    <w:pStyle w:val="TableParagraph"/>
                                    <w:spacing w:before="132" w:line="225" w:lineRule="exact"/>
                                    <w:ind w:right="206"/>
                                    <w:jc w:val="right"/>
                                    <w:rPr>
                                      <w:rFonts w:ascii="Arial"/>
                                      <w:b/>
                                      <w:sz w:val="20"/>
                                    </w:rPr>
                                  </w:pPr>
                                  <w:r>
                                    <w:rPr>
                                      <w:rFonts w:ascii="Arial"/>
                                      <w:b/>
                                      <w:sz w:val="20"/>
                                    </w:rPr>
                                    <w:t>-</w:t>
                                  </w:r>
                                </w:p>
                              </w:tc>
                              <w:tc>
                                <w:tcPr>
                                  <w:tcW w:w="1024" w:type="dxa"/>
                                  <w:tcBorders>
                                    <w:right w:val="single" w:sz="4" w:space="0" w:color="000000"/>
                                  </w:tcBorders>
                                </w:tcPr>
                                <w:p w14:paraId="4BD43C7D" w14:textId="77777777" w:rsidR="006857A9" w:rsidRDefault="00606FBE">
                                  <w:pPr>
                                    <w:pStyle w:val="TableParagraph"/>
                                    <w:spacing w:before="132" w:line="225" w:lineRule="exact"/>
                                    <w:ind w:right="66"/>
                                    <w:jc w:val="right"/>
                                    <w:rPr>
                                      <w:rFonts w:ascii="Arial"/>
                                      <w:b/>
                                      <w:sz w:val="20"/>
                                    </w:rPr>
                                  </w:pPr>
                                  <w:r>
                                    <w:rPr>
                                      <w:rFonts w:ascii="Arial"/>
                                      <w:b/>
                                      <w:sz w:val="20"/>
                                    </w:rPr>
                                    <w:t>-</w:t>
                                  </w:r>
                                </w:p>
                              </w:tc>
                              <w:tc>
                                <w:tcPr>
                                  <w:tcW w:w="1462" w:type="dxa"/>
                                  <w:tcBorders>
                                    <w:left w:val="single" w:sz="4" w:space="0" w:color="000000"/>
                                  </w:tcBorders>
                                </w:tcPr>
                                <w:p w14:paraId="2821703D" w14:textId="77777777" w:rsidR="006857A9" w:rsidRDefault="00606FBE">
                                  <w:pPr>
                                    <w:pStyle w:val="TableParagraph"/>
                                    <w:spacing w:before="132" w:line="225" w:lineRule="exact"/>
                                    <w:ind w:right="296"/>
                                    <w:jc w:val="right"/>
                                    <w:rPr>
                                      <w:rFonts w:ascii="Arial"/>
                                      <w:b/>
                                      <w:sz w:val="20"/>
                                    </w:rPr>
                                  </w:pPr>
                                  <w:r>
                                    <w:rPr>
                                      <w:rFonts w:ascii="Arial"/>
                                      <w:b/>
                                      <w:sz w:val="20"/>
                                    </w:rPr>
                                    <w:t>-</w:t>
                                  </w:r>
                                </w:p>
                              </w:tc>
                              <w:tc>
                                <w:tcPr>
                                  <w:tcW w:w="1003" w:type="dxa"/>
                                </w:tcPr>
                                <w:p w14:paraId="25DB8C0F" w14:textId="77777777" w:rsidR="006857A9" w:rsidRDefault="00606FBE">
                                  <w:pPr>
                                    <w:pStyle w:val="TableParagraph"/>
                                    <w:spacing w:before="132" w:line="225" w:lineRule="exact"/>
                                    <w:ind w:right="68"/>
                                    <w:jc w:val="right"/>
                                    <w:rPr>
                                      <w:rFonts w:ascii="Arial"/>
                                      <w:b/>
                                      <w:sz w:val="20"/>
                                    </w:rPr>
                                  </w:pPr>
                                  <w:r>
                                    <w:rPr>
                                      <w:rFonts w:ascii="Arial"/>
                                      <w:b/>
                                      <w:sz w:val="20"/>
                                    </w:rPr>
                                    <w:t>-</w:t>
                                  </w:r>
                                </w:p>
                              </w:tc>
                            </w:tr>
                            <w:tr w:rsidR="006857A9" w14:paraId="64356A51" w14:textId="77777777">
                              <w:trPr>
                                <w:trHeight w:val="255"/>
                              </w:trPr>
                              <w:tc>
                                <w:tcPr>
                                  <w:tcW w:w="1444" w:type="dxa"/>
                                </w:tcPr>
                                <w:p w14:paraId="6E2CCA67" w14:textId="77777777" w:rsidR="006857A9" w:rsidRDefault="00606FBE">
                                  <w:pPr>
                                    <w:pStyle w:val="TableParagraph"/>
                                    <w:spacing w:before="7" w:line="228" w:lineRule="exact"/>
                                    <w:ind w:right="206"/>
                                    <w:jc w:val="right"/>
                                    <w:rPr>
                                      <w:sz w:val="20"/>
                                    </w:rPr>
                                  </w:pPr>
                                  <w:r>
                                    <w:rPr>
                                      <w:sz w:val="20"/>
                                    </w:rPr>
                                    <w:t>-</w:t>
                                  </w:r>
                                </w:p>
                              </w:tc>
                              <w:tc>
                                <w:tcPr>
                                  <w:tcW w:w="1024" w:type="dxa"/>
                                  <w:tcBorders>
                                    <w:right w:val="single" w:sz="4" w:space="0" w:color="000000"/>
                                  </w:tcBorders>
                                </w:tcPr>
                                <w:p w14:paraId="475DB5BF" w14:textId="77777777" w:rsidR="006857A9" w:rsidRDefault="00606FBE">
                                  <w:pPr>
                                    <w:pStyle w:val="TableParagraph"/>
                                    <w:spacing w:before="7" w:line="228" w:lineRule="exact"/>
                                    <w:ind w:right="66"/>
                                    <w:jc w:val="right"/>
                                    <w:rPr>
                                      <w:sz w:val="20"/>
                                    </w:rPr>
                                  </w:pPr>
                                  <w:r>
                                    <w:rPr>
                                      <w:sz w:val="20"/>
                                    </w:rPr>
                                    <w:t>-</w:t>
                                  </w:r>
                                </w:p>
                              </w:tc>
                              <w:tc>
                                <w:tcPr>
                                  <w:tcW w:w="1462" w:type="dxa"/>
                                  <w:tcBorders>
                                    <w:left w:val="single" w:sz="4" w:space="0" w:color="000000"/>
                                  </w:tcBorders>
                                </w:tcPr>
                                <w:p w14:paraId="7112429D" w14:textId="77777777" w:rsidR="006857A9" w:rsidRDefault="00606FBE">
                                  <w:pPr>
                                    <w:pStyle w:val="TableParagraph"/>
                                    <w:spacing w:before="7" w:line="228" w:lineRule="exact"/>
                                    <w:ind w:right="299"/>
                                    <w:jc w:val="right"/>
                                    <w:rPr>
                                      <w:sz w:val="20"/>
                                    </w:rPr>
                                  </w:pPr>
                                  <w:r>
                                    <w:rPr>
                                      <w:spacing w:val="-2"/>
                                      <w:sz w:val="20"/>
                                    </w:rPr>
                                    <w:t>(179)</w:t>
                                  </w:r>
                                </w:p>
                              </w:tc>
                              <w:tc>
                                <w:tcPr>
                                  <w:tcW w:w="1003" w:type="dxa"/>
                                </w:tcPr>
                                <w:p w14:paraId="64928641" w14:textId="77777777" w:rsidR="006857A9" w:rsidRDefault="00606FBE">
                                  <w:pPr>
                                    <w:pStyle w:val="TableParagraph"/>
                                    <w:spacing w:before="7" w:line="228" w:lineRule="exact"/>
                                    <w:ind w:right="68"/>
                                    <w:jc w:val="right"/>
                                    <w:rPr>
                                      <w:sz w:val="20"/>
                                    </w:rPr>
                                  </w:pPr>
                                  <w:r>
                                    <w:rPr>
                                      <w:spacing w:val="-4"/>
                                      <w:sz w:val="20"/>
                                    </w:rPr>
                                    <w:t>(66)</w:t>
                                  </w:r>
                                </w:p>
                              </w:tc>
                            </w:tr>
                            <w:tr w:rsidR="006857A9" w14:paraId="7D557140" w14:textId="77777777">
                              <w:trPr>
                                <w:trHeight w:val="258"/>
                              </w:trPr>
                              <w:tc>
                                <w:tcPr>
                                  <w:tcW w:w="1444" w:type="dxa"/>
                                  <w:tcBorders>
                                    <w:bottom w:val="single" w:sz="8" w:space="0" w:color="000000"/>
                                  </w:tcBorders>
                                </w:tcPr>
                                <w:p w14:paraId="703C852E" w14:textId="77777777" w:rsidR="006857A9" w:rsidRDefault="00606FBE">
                                  <w:pPr>
                                    <w:pStyle w:val="TableParagraph"/>
                                    <w:spacing w:before="11" w:line="227" w:lineRule="exact"/>
                                    <w:ind w:right="206"/>
                                    <w:jc w:val="right"/>
                                    <w:rPr>
                                      <w:rFonts w:ascii="Arial"/>
                                      <w:b/>
                                      <w:sz w:val="20"/>
                                    </w:rPr>
                                  </w:pPr>
                                  <w:r>
                                    <w:rPr>
                                      <w:rFonts w:ascii="Arial"/>
                                      <w:b/>
                                      <w:sz w:val="20"/>
                                    </w:rPr>
                                    <w:t>-</w:t>
                                  </w:r>
                                </w:p>
                              </w:tc>
                              <w:tc>
                                <w:tcPr>
                                  <w:tcW w:w="1024" w:type="dxa"/>
                                  <w:tcBorders>
                                    <w:bottom w:val="single" w:sz="8" w:space="0" w:color="000000"/>
                                    <w:right w:val="single" w:sz="4" w:space="0" w:color="000000"/>
                                  </w:tcBorders>
                                </w:tcPr>
                                <w:p w14:paraId="5CCE3B28" w14:textId="77777777" w:rsidR="006857A9" w:rsidRDefault="00606FBE">
                                  <w:pPr>
                                    <w:pStyle w:val="TableParagraph"/>
                                    <w:spacing w:before="11" w:line="227" w:lineRule="exact"/>
                                    <w:ind w:right="66"/>
                                    <w:jc w:val="right"/>
                                    <w:rPr>
                                      <w:rFonts w:ascii="Arial"/>
                                      <w:b/>
                                      <w:sz w:val="20"/>
                                    </w:rPr>
                                  </w:pPr>
                                  <w:r>
                                    <w:rPr>
                                      <w:rFonts w:ascii="Arial"/>
                                      <w:b/>
                                      <w:sz w:val="20"/>
                                    </w:rPr>
                                    <w:t>-</w:t>
                                  </w:r>
                                </w:p>
                              </w:tc>
                              <w:tc>
                                <w:tcPr>
                                  <w:tcW w:w="1462" w:type="dxa"/>
                                  <w:tcBorders>
                                    <w:left w:val="single" w:sz="4" w:space="0" w:color="000000"/>
                                    <w:bottom w:val="single" w:sz="8" w:space="0" w:color="000000"/>
                                  </w:tcBorders>
                                </w:tcPr>
                                <w:p w14:paraId="6EC05AB3" w14:textId="77777777" w:rsidR="006857A9" w:rsidRDefault="00606FBE">
                                  <w:pPr>
                                    <w:pStyle w:val="TableParagraph"/>
                                    <w:spacing w:before="11" w:line="227" w:lineRule="exact"/>
                                    <w:ind w:right="296"/>
                                    <w:jc w:val="right"/>
                                    <w:rPr>
                                      <w:rFonts w:ascii="Arial"/>
                                      <w:b/>
                                      <w:sz w:val="20"/>
                                    </w:rPr>
                                  </w:pPr>
                                  <w:r>
                                    <w:rPr>
                                      <w:rFonts w:ascii="Arial"/>
                                      <w:b/>
                                      <w:sz w:val="20"/>
                                    </w:rPr>
                                    <w:t>-</w:t>
                                  </w:r>
                                </w:p>
                              </w:tc>
                              <w:tc>
                                <w:tcPr>
                                  <w:tcW w:w="1003" w:type="dxa"/>
                                  <w:tcBorders>
                                    <w:bottom w:val="single" w:sz="8" w:space="0" w:color="000000"/>
                                  </w:tcBorders>
                                </w:tcPr>
                                <w:p w14:paraId="646477D1" w14:textId="77777777" w:rsidR="006857A9" w:rsidRDefault="00606FBE">
                                  <w:pPr>
                                    <w:pStyle w:val="TableParagraph"/>
                                    <w:spacing w:before="11" w:line="227" w:lineRule="exact"/>
                                    <w:ind w:right="68"/>
                                    <w:jc w:val="right"/>
                                    <w:rPr>
                                      <w:rFonts w:ascii="Arial"/>
                                      <w:b/>
                                      <w:sz w:val="20"/>
                                    </w:rPr>
                                  </w:pPr>
                                  <w:r>
                                    <w:rPr>
                                      <w:rFonts w:ascii="Arial"/>
                                      <w:b/>
                                      <w:sz w:val="20"/>
                                    </w:rPr>
                                    <w:t>-</w:t>
                                  </w:r>
                                </w:p>
                              </w:tc>
                            </w:tr>
                          </w:tbl>
                          <w:p w14:paraId="51E6ACC5" w14:textId="77777777" w:rsidR="006857A9" w:rsidRDefault="006857A9">
                            <w:pPr>
                              <w:pStyle w:val="Corpodetexto"/>
                            </w:pPr>
                          </w:p>
                        </w:txbxContent>
                      </wps:txbx>
                      <wps:bodyPr wrap="square" lIns="0" tIns="0" rIns="0" bIns="0" rtlCol="0">
                        <a:noAutofit/>
                      </wps:bodyPr>
                    </wps:wsp>
                  </a:graphicData>
                </a:graphic>
              </wp:anchor>
            </w:drawing>
          </mc:Choice>
          <mc:Fallback>
            <w:pict>
              <v:shape w14:anchorId="4B91A77D" id="Textbox 95" o:spid="_x0000_s1029" type="#_x0000_t202" style="position:absolute;left:0;text-align:left;margin-left:294.05pt;margin-top:13.5pt;width:252.65pt;height:167.1pt;z-index:15742464;visibility:visible;mso-wrap-style:square;mso-wrap-distance-left:0;mso-wrap-distance-top:0;mso-wrap-distance-right:0;mso-wrap-distance-bottom:0;mso-position-horizontal:absolute;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Nw9gmQEAACMDAAAOAAAAZHJzL2Uyb0RvYy54bWysUsGO0zAQvSPxD5bvNGnQLquo6QpYgZBW&#10;gLTwAa5jNxaxx8y4Tfr3jL1pi+CGuEzGM+OX9954cz/7URwNkoPQyfWqlsIEDb0L+05+//bh1Z0U&#10;lFTo1QjBdPJkSN5vX77YTLE1DQww9gYFgwRqp9jJIaXYVhXpwXhFK4gmcNMCepX4iPuqRzUxuh+r&#10;pq5vqwmwjwjaEHH14bkptwXfWqPTF2vJJDF2krmlErHEXY7VdqPaPao4OL3QUP/AwisX+KcXqAeV&#10;lDig+wvKO41AYNNKg6/AWqdN0cBq1vUfap4GFU3RwuZQvNhE/w9Wfz4+xa8o0vwOZl5gEUHxEfQP&#10;Ym+qKVK7zGRPqSWezkJniz5/WYLgi+zt6eKnmZPQXHzd1He3NzdSaO4166ZZvymOV9frESl9NOBF&#10;TjqJvLBCQR0fKWUCqj2PLGyeCWQqad7NwvWZNU/myg76E4uZeJ+dpJ8HhUaK8VNgw/Lyzwmek905&#10;wTS+h/JEsqYAbw8JrCsErrgLAd5E4bW8mrzq389l6vq2t78AAAD//wMAUEsDBBQABgAIAAAAIQDc&#10;zYyr4QAAAAsBAAAPAAAAZHJzL2Rvd25yZXYueG1sTI/BTsMwEETvSPyDtUjcqJ0UQhriVBWCUyVE&#10;Gg4cnXibRI3XIXbb9O9xT3Bc7dPMm3w9m4GdcHK9JQnRQgBDaqzuqZXwVb0/pMCcV6TVYAklXNDB&#10;uri9yVWm7ZlKPO18y0IIuUxJ6LwfM85d06FRbmFHpPDb28koH86p5XpS5xBuBh4LkXCjegoNnRrx&#10;tcPmsDsaCZtvKt/6n4/6s9yXfVWtBG2Tg5T3d/PmBZjH2f/BcNUP6lAEp9oeSTs2SHhK0yigEuLn&#10;sOkKiNXyEVgtYZlEMfAi5/83FL8AAAD//wMAUEsBAi0AFAAGAAgAAAAhALaDOJL+AAAA4QEAABMA&#10;AAAAAAAAAAAAAAAAAAAAAFtDb250ZW50X1R5cGVzXS54bWxQSwECLQAUAAYACAAAACEAOP0h/9YA&#10;AACUAQAACwAAAAAAAAAAAAAAAAAvAQAAX3JlbHMvLnJlbHNQSwECLQAUAAYACAAAACEAkjcPYJkB&#10;AAAjAwAADgAAAAAAAAAAAAAAAAAuAgAAZHJzL2Uyb0RvYy54bWxQSwECLQAUAAYACAAAACEA3M2M&#10;q+EAAAALAQAADwAAAAAAAAAAAAAAAADzAwAAZHJzL2Rvd25yZXYueG1sUEsFBgAAAAAEAAQA8wAA&#10;AAEFAAAAAA==&#10;" filled="f" stroked="f">
                <v:textbox inset="0,0,0,0">
                  <w:txbxContent>
                    <w:tbl>
                      <w:tblPr>
                        <w:tblStyle w:val="TableNormal"/>
                        <w:tblW w:w="0" w:type="auto"/>
                        <w:tblInd w:w="67" w:type="dxa"/>
                        <w:tblLayout w:type="fixed"/>
                        <w:tblLook w:val="01E0" w:firstRow="1" w:lastRow="1" w:firstColumn="1" w:lastColumn="1" w:noHBand="0" w:noVBand="0"/>
                      </w:tblPr>
                      <w:tblGrid>
                        <w:gridCol w:w="1444"/>
                        <w:gridCol w:w="1024"/>
                        <w:gridCol w:w="1462"/>
                        <w:gridCol w:w="1003"/>
                      </w:tblGrid>
                      <w:tr w:rsidR="006857A9" w14:paraId="7F721476" w14:textId="77777777">
                        <w:trPr>
                          <w:trHeight w:val="265"/>
                        </w:trPr>
                        <w:tc>
                          <w:tcPr>
                            <w:tcW w:w="1444" w:type="dxa"/>
                            <w:tcBorders>
                              <w:top w:val="single" w:sz="8" w:space="0" w:color="000000"/>
                              <w:bottom w:val="single" w:sz="8" w:space="0" w:color="000000"/>
                            </w:tcBorders>
                          </w:tcPr>
                          <w:p w14:paraId="3CA3F69B" w14:textId="77777777" w:rsidR="006857A9" w:rsidRDefault="00606FBE">
                            <w:pPr>
                              <w:pStyle w:val="TableParagraph"/>
                              <w:spacing w:before="18" w:line="227" w:lineRule="exact"/>
                              <w:ind w:right="207"/>
                              <w:jc w:val="right"/>
                              <w:rPr>
                                <w:rFonts w:ascii="Arial"/>
                                <w:b/>
                                <w:sz w:val="20"/>
                              </w:rPr>
                            </w:pPr>
                            <w:r>
                              <w:rPr>
                                <w:rFonts w:ascii="Arial"/>
                                <w:b/>
                                <w:spacing w:val="-4"/>
                                <w:sz w:val="20"/>
                              </w:rPr>
                              <w:t>IRPJ</w:t>
                            </w:r>
                          </w:p>
                        </w:tc>
                        <w:tc>
                          <w:tcPr>
                            <w:tcW w:w="1024" w:type="dxa"/>
                            <w:tcBorders>
                              <w:top w:val="single" w:sz="8" w:space="0" w:color="000000"/>
                              <w:bottom w:val="single" w:sz="8" w:space="0" w:color="000000"/>
                              <w:right w:val="single" w:sz="4" w:space="0" w:color="000000"/>
                            </w:tcBorders>
                          </w:tcPr>
                          <w:p w14:paraId="79385FB6" w14:textId="77777777" w:rsidR="006857A9" w:rsidRDefault="00606FBE">
                            <w:pPr>
                              <w:pStyle w:val="TableParagraph"/>
                              <w:spacing w:before="18" w:line="227" w:lineRule="exact"/>
                              <w:ind w:right="68"/>
                              <w:jc w:val="right"/>
                              <w:rPr>
                                <w:rFonts w:ascii="Arial"/>
                                <w:b/>
                                <w:sz w:val="20"/>
                              </w:rPr>
                            </w:pPr>
                            <w:r>
                              <w:rPr>
                                <w:rFonts w:ascii="Arial"/>
                                <w:b/>
                                <w:spacing w:val="-4"/>
                                <w:sz w:val="20"/>
                              </w:rPr>
                              <w:t>CSLL</w:t>
                            </w:r>
                          </w:p>
                        </w:tc>
                        <w:tc>
                          <w:tcPr>
                            <w:tcW w:w="1462" w:type="dxa"/>
                            <w:tcBorders>
                              <w:top w:val="single" w:sz="8" w:space="0" w:color="000000"/>
                              <w:left w:val="single" w:sz="4" w:space="0" w:color="000000"/>
                              <w:bottom w:val="single" w:sz="8" w:space="0" w:color="000000"/>
                            </w:tcBorders>
                          </w:tcPr>
                          <w:p w14:paraId="02BCCD4B" w14:textId="77777777" w:rsidR="006857A9" w:rsidRDefault="00606FBE">
                            <w:pPr>
                              <w:pStyle w:val="TableParagraph"/>
                              <w:spacing w:before="18" w:line="227" w:lineRule="exact"/>
                              <w:ind w:right="297"/>
                              <w:jc w:val="right"/>
                              <w:rPr>
                                <w:rFonts w:ascii="Arial"/>
                                <w:b/>
                                <w:sz w:val="20"/>
                              </w:rPr>
                            </w:pPr>
                            <w:r>
                              <w:rPr>
                                <w:rFonts w:ascii="Arial"/>
                                <w:b/>
                                <w:spacing w:val="-4"/>
                                <w:sz w:val="20"/>
                              </w:rPr>
                              <w:t>IRPJ</w:t>
                            </w:r>
                          </w:p>
                        </w:tc>
                        <w:tc>
                          <w:tcPr>
                            <w:tcW w:w="1003" w:type="dxa"/>
                            <w:tcBorders>
                              <w:top w:val="single" w:sz="8" w:space="0" w:color="000000"/>
                              <w:bottom w:val="single" w:sz="8" w:space="0" w:color="000000"/>
                            </w:tcBorders>
                          </w:tcPr>
                          <w:p w14:paraId="201C799C" w14:textId="77777777" w:rsidR="006857A9" w:rsidRDefault="00606FBE">
                            <w:pPr>
                              <w:pStyle w:val="TableParagraph"/>
                              <w:spacing w:before="18" w:line="227" w:lineRule="exact"/>
                              <w:ind w:right="70"/>
                              <w:jc w:val="right"/>
                              <w:rPr>
                                <w:rFonts w:ascii="Arial"/>
                                <w:b/>
                                <w:sz w:val="20"/>
                              </w:rPr>
                            </w:pPr>
                            <w:r>
                              <w:rPr>
                                <w:rFonts w:ascii="Arial"/>
                                <w:b/>
                                <w:spacing w:val="-4"/>
                                <w:sz w:val="20"/>
                              </w:rPr>
                              <w:t>CSLL</w:t>
                            </w:r>
                          </w:p>
                        </w:tc>
                      </w:tr>
                      <w:tr w:rsidR="006857A9" w14:paraId="1DAE126A" w14:textId="77777777">
                        <w:trPr>
                          <w:trHeight w:val="255"/>
                        </w:trPr>
                        <w:tc>
                          <w:tcPr>
                            <w:tcW w:w="1444" w:type="dxa"/>
                            <w:tcBorders>
                              <w:top w:val="single" w:sz="8" w:space="0" w:color="000000"/>
                            </w:tcBorders>
                          </w:tcPr>
                          <w:p w14:paraId="5687EBF3" w14:textId="77777777" w:rsidR="006857A9" w:rsidRDefault="00606FBE">
                            <w:pPr>
                              <w:pStyle w:val="TableParagraph"/>
                              <w:spacing w:before="11" w:line="225" w:lineRule="exact"/>
                              <w:ind w:right="206"/>
                              <w:jc w:val="right"/>
                              <w:rPr>
                                <w:sz w:val="20"/>
                              </w:rPr>
                            </w:pPr>
                            <w:r>
                              <w:rPr>
                                <w:spacing w:val="-2"/>
                                <w:sz w:val="20"/>
                              </w:rPr>
                              <w:t>(14.541)</w:t>
                            </w:r>
                          </w:p>
                        </w:tc>
                        <w:tc>
                          <w:tcPr>
                            <w:tcW w:w="1024" w:type="dxa"/>
                            <w:tcBorders>
                              <w:top w:val="single" w:sz="8" w:space="0" w:color="000000"/>
                              <w:right w:val="single" w:sz="4" w:space="0" w:color="000000"/>
                            </w:tcBorders>
                          </w:tcPr>
                          <w:p w14:paraId="3773B77F" w14:textId="77777777" w:rsidR="006857A9" w:rsidRDefault="00606FBE">
                            <w:pPr>
                              <w:pStyle w:val="TableParagraph"/>
                              <w:spacing w:before="11" w:line="225" w:lineRule="exact"/>
                              <w:ind w:right="66"/>
                              <w:jc w:val="right"/>
                              <w:rPr>
                                <w:sz w:val="20"/>
                              </w:rPr>
                            </w:pPr>
                            <w:r>
                              <w:rPr>
                                <w:spacing w:val="-2"/>
                                <w:sz w:val="20"/>
                              </w:rPr>
                              <w:t>(14.541)</w:t>
                            </w:r>
                          </w:p>
                        </w:tc>
                        <w:tc>
                          <w:tcPr>
                            <w:tcW w:w="1462" w:type="dxa"/>
                            <w:tcBorders>
                              <w:top w:val="single" w:sz="8" w:space="0" w:color="000000"/>
                              <w:left w:val="single" w:sz="4" w:space="0" w:color="000000"/>
                            </w:tcBorders>
                          </w:tcPr>
                          <w:p w14:paraId="6D536464" w14:textId="77777777" w:rsidR="006857A9" w:rsidRDefault="00606FBE">
                            <w:pPr>
                              <w:pStyle w:val="TableParagraph"/>
                              <w:spacing w:before="11" w:line="225" w:lineRule="exact"/>
                              <w:ind w:right="299"/>
                              <w:jc w:val="right"/>
                              <w:rPr>
                                <w:sz w:val="20"/>
                              </w:rPr>
                            </w:pPr>
                            <w:r>
                              <w:rPr>
                                <w:spacing w:val="-2"/>
                                <w:sz w:val="20"/>
                              </w:rPr>
                              <w:t>(676)</w:t>
                            </w:r>
                          </w:p>
                        </w:tc>
                        <w:tc>
                          <w:tcPr>
                            <w:tcW w:w="1003" w:type="dxa"/>
                            <w:tcBorders>
                              <w:top w:val="single" w:sz="8" w:space="0" w:color="000000"/>
                            </w:tcBorders>
                          </w:tcPr>
                          <w:p w14:paraId="333F47B1" w14:textId="77777777" w:rsidR="006857A9" w:rsidRDefault="00606FBE">
                            <w:pPr>
                              <w:pStyle w:val="TableParagraph"/>
                              <w:spacing w:before="11" w:line="225" w:lineRule="exact"/>
                              <w:ind w:right="71"/>
                              <w:jc w:val="right"/>
                              <w:rPr>
                                <w:sz w:val="20"/>
                              </w:rPr>
                            </w:pPr>
                            <w:r>
                              <w:rPr>
                                <w:spacing w:val="-2"/>
                                <w:sz w:val="20"/>
                              </w:rPr>
                              <w:t>(676)</w:t>
                            </w:r>
                          </w:p>
                        </w:tc>
                      </w:tr>
                      <w:tr w:rsidR="006857A9" w14:paraId="61F3D606" w14:textId="77777777">
                        <w:trPr>
                          <w:trHeight w:val="254"/>
                        </w:trPr>
                        <w:tc>
                          <w:tcPr>
                            <w:tcW w:w="1444" w:type="dxa"/>
                          </w:tcPr>
                          <w:p w14:paraId="3A05406E" w14:textId="77777777" w:rsidR="006857A9" w:rsidRDefault="00606FBE">
                            <w:pPr>
                              <w:pStyle w:val="TableParagraph"/>
                              <w:spacing w:before="7" w:line="227" w:lineRule="exact"/>
                              <w:ind w:right="207"/>
                              <w:jc w:val="right"/>
                              <w:rPr>
                                <w:sz w:val="20"/>
                              </w:rPr>
                            </w:pPr>
                            <w:r>
                              <w:rPr>
                                <w:spacing w:val="-2"/>
                                <w:sz w:val="20"/>
                              </w:rPr>
                              <w:t>1.238</w:t>
                            </w:r>
                          </w:p>
                        </w:tc>
                        <w:tc>
                          <w:tcPr>
                            <w:tcW w:w="1024" w:type="dxa"/>
                            <w:tcBorders>
                              <w:right w:val="single" w:sz="4" w:space="0" w:color="000000"/>
                            </w:tcBorders>
                          </w:tcPr>
                          <w:p w14:paraId="76858038" w14:textId="77777777" w:rsidR="006857A9" w:rsidRDefault="00606FBE">
                            <w:pPr>
                              <w:pStyle w:val="TableParagraph"/>
                              <w:spacing w:before="7" w:line="227" w:lineRule="exact"/>
                              <w:ind w:right="67"/>
                              <w:jc w:val="right"/>
                              <w:rPr>
                                <w:sz w:val="20"/>
                              </w:rPr>
                            </w:pPr>
                            <w:r>
                              <w:rPr>
                                <w:spacing w:val="-2"/>
                                <w:sz w:val="20"/>
                              </w:rPr>
                              <w:t>1.238</w:t>
                            </w:r>
                          </w:p>
                        </w:tc>
                        <w:tc>
                          <w:tcPr>
                            <w:tcW w:w="1462" w:type="dxa"/>
                            <w:tcBorders>
                              <w:left w:val="single" w:sz="4" w:space="0" w:color="000000"/>
                            </w:tcBorders>
                          </w:tcPr>
                          <w:p w14:paraId="7A94D063" w14:textId="77777777" w:rsidR="006857A9" w:rsidRDefault="00606FBE">
                            <w:pPr>
                              <w:pStyle w:val="TableParagraph"/>
                              <w:spacing w:before="7" w:line="227" w:lineRule="exact"/>
                              <w:ind w:right="295"/>
                              <w:jc w:val="right"/>
                              <w:rPr>
                                <w:sz w:val="20"/>
                              </w:rPr>
                            </w:pPr>
                            <w:r>
                              <w:rPr>
                                <w:spacing w:val="-2"/>
                                <w:sz w:val="20"/>
                              </w:rPr>
                              <w:t>2.321</w:t>
                            </w:r>
                          </w:p>
                        </w:tc>
                        <w:tc>
                          <w:tcPr>
                            <w:tcW w:w="1003" w:type="dxa"/>
                          </w:tcPr>
                          <w:p w14:paraId="3A0B6378" w14:textId="77777777" w:rsidR="006857A9" w:rsidRDefault="00606FBE">
                            <w:pPr>
                              <w:pStyle w:val="TableParagraph"/>
                              <w:spacing w:before="7" w:line="227" w:lineRule="exact"/>
                              <w:ind w:right="67"/>
                              <w:jc w:val="right"/>
                              <w:rPr>
                                <w:sz w:val="20"/>
                              </w:rPr>
                            </w:pPr>
                            <w:r>
                              <w:rPr>
                                <w:spacing w:val="-2"/>
                                <w:sz w:val="20"/>
                              </w:rPr>
                              <w:t>2.321</w:t>
                            </w:r>
                          </w:p>
                        </w:tc>
                      </w:tr>
                      <w:tr w:rsidR="006857A9" w14:paraId="6BC52FCA" w14:textId="77777777">
                        <w:trPr>
                          <w:trHeight w:val="259"/>
                        </w:trPr>
                        <w:tc>
                          <w:tcPr>
                            <w:tcW w:w="1444" w:type="dxa"/>
                            <w:tcBorders>
                              <w:bottom w:val="single" w:sz="8" w:space="0" w:color="000000"/>
                            </w:tcBorders>
                          </w:tcPr>
                          <w:p w14:paraId="62667F71" w14:textId="77777777" w:rsidR="006857A9" w:rsidRDefault="00606FBE">
                            <w:pPr>
                              <w:pStyle w:val="TableParagraph"/>
                              <w:spacing w:before="10" w:line="230" w:lineRule="exact"/>
                              <w:ind w:right="208"/>
                              <w:jc w:val="right"/>
                              <w:rPr>
                                <w:sz w:val="20"/>
                              </w:rPr>
                            </w:pPr>
                            <w:r>
                              <w:rPr>
                                <w:spacing w:val="-2"/>
                                <w:sz w:val="20"/>
                              </w:rPr>
                              <w:t>(4.043)</w:t>
                            </w:r>
                          </w:p>
                        </w:tc>
                        <w:tc>
                          <w:tcPr>
                            <w:tcW w:w="1024" w:type="dxa"/>
                            <w:tcBorders>
                              <w:bottom w:val="single" w:sz="8" w:space="0" w:color="000000"/>
                              <w:right w:val="single" w:sz="4" w:space="0" w:color="000000"/>
                            </w:tcBorders>
                          </w:tcPr>
                          <w:p w14:paraId="1133F509" w14:textId="77777777" w:rsidR="006857A9" w:rsidRDefault="00606FBE">
                            <w:pPr>
                              <w:pStyle w:val="TableParagraph"/>
                              <w:spacing w:before="10" w:line="230" w:lineRule="exact"/>
                              <w:ind w:right="68"/>
                              <w:jc w:val="right"/>
                              <w:rPr>
                                <w:sz w:val="20"/>
                              </w:rPr>
                            </w:pPr>
                            <w:r>
                              <w:rPr>
                                <w:spacing w:val="-2"/>
                                <w:sz w:val="20"/>
                              </w:rPr>
                              <w:t>(4.043)</w:t>
                            </w:r>
                          </w:p>
                        </w:tc>
                        <w:tc>
                          <w:tcPr>
                            <w:tcW w:w="1462" w:type="dxa"/>
                            <w:tcBorders>
                              <w:left w:val="single" w:sz="4" w:space="0" w:color="000000"/>
                              <w:bottom w:val="single" w:sz="8" w:space="0" w:color="000000"/>
                            </w:tcBorders>
                          </w:tcPr>
                          <w:p w14:paraId="114C0BBA" w14:textId="77777777" w:rsidR="006857A9" w:rsidRDefault="00606FBE">
                            <w:pPr>
                              <w:pStyle w:val="TableParagraph"/>
                              <w:spacing w:before="10" w:line="230" w:lineRule="exact"/>
                              <w:ind w:right="299"/>
                              <w:jc w:val="right"/>
                              <w:rPr>
                                <w:sz w:val="20"/>
                              </w:rPr>
                            </w:pPr>
                            <w:r>
                              <w:rPr>
                                <w:spacing w:val="-2"/>
                                <w:sz w:val="20"/>
                              </w:rPr>
                              <w:t>(2.244)</w:t>
                            </w:r>
                          </w:p>
                        </w:tc>
                        <w:tc>
                          <w:tcPr>
                            <w:tcW w:w="1003" w:type="dxa"/>
                            <w:tcBorders>
                              <w:bottom w:val="single" w:sz="8" w:space="0" w:color="000000"/>
                            </w:tcBorders>
                          </w:tcPr>
                          <w:p w14:paraId="2D6A8D8D" w14:textId="77777777" w:rsidR="006857A9" w:rsidRDefault="00606FBE">
                            <w:pPr>
                              <w:pStyle w:val="TableParagraph"/>
                              <w:spacing w:before="10" w:line="230" w:lineRule="exact"/>
                              <w:ind w:right="70"/>
                              <w:jc w:val="right"/>
                              <w:rPr>
                                <w:sz w:val="20"/>
                              </w:rPr>
                            </w:pPr>
                            <w:r>
                              <w:rPr>
                                <w:spacing w:val="-2"/>
                                <w:sz w:val="20"/>
                              </w:rPr>
                              <w:t>(2.244)</w:t>
                            </w:r>
                          </w:p>
                        </w:tc>
                      </w:tr>
                      <w:tr w:rsidR="006857A9" w14:paraId="4C90526D" w14:textId="77777777">
                        <w:trPr>
                          <w:trHeight w:val="536"/>
                        </w:trPr>
                        <w:tc>
                          <w:tcPr>
                            <w:tcW w:w="1444" w:type="dxa"/>
                            <w:tcBorders>
                              <w:top w:val="single" w:sz="8" w:space="0" w:color="000000"/>
                            </w:tcBorders>
                          </w:tcPr>
                          <w:p w14:paraId="06C742DC" w14:textId="77777777" w:rsidR="006857A9" w:rsidRDefault="00606FBE">
                            <w:pPr>
                              <w:pStyle w:val="TableParagraph"/>
                              <w:spacing w:before="114"/>
                              <w:ind w:right="206"/>
                              <w:jc w:val="right"/>
                              <w:rPr>
                                <w:rFonts w:ascii="Arial"/>
                                <w:b/>
                                <w:sz w:val="20"/>
                              </w:rPr>
                            </w:pPr>
                            <w:r>
                              <w:rPr>
                                <w:rFonts w:ascii="Arial"/>
                                <w:b/>
                                <w:spacing w:val="-2"/>
                                <w:sz w:val="20"/>
                              </w:rPr>
                              <w:t>(17.346)</w:t>
                            </w:r>
                          </w:p>
                        </w:tc>
                        <w:tc>
                          <w:tcPr>
                            <w:tcW w:w="1024" w:type="dxa"/>
                            <w:tcBorders>
                              <w:top w:val="single" w:sz="8" w:space="0" w:color="000000"/>
                              <w:right w:val="single" w:sz="4" w:space="0" w:color="000000"/>
                            </w:tcBorders>
                          </w:tcPr>
                          <w:p w14:paraId="255CA9BF" w14:textId="77777777" w:rsidR="006857A9" w:rsidRDefault="00606FBE">
                            <w:pPr>
                              <w:pStyle w:val="TableParagraph"/>
                              <w:spacing w:before="114"/>
                              <w:ind w:right="66"/>
                              <w:jc w:val="right"/>
                              <w:rPr>
                                <w:rFonts w:ascii="Arial"/>
                                <w:b/>
                                <w:sz w:val="20"/>
                              </w:rPr>
                            </w:pPr>
                            <w:r>
                              <w:rPr>
                                <w:rFonts w:ascii="Arial"/>
                                <w:b/>
                                <w:spacing w:val="-2"/>
                                <w:sz w:val="20"/>
                              </w:rPr>
                              <w:t>(17.346)</w:t>
                            </w:r>
                          </w:p>
                        </w:tc>
                        <w:tc>
                          <w:tcPr>
                            <w:tcW w:w="1462" w:type="dxa"/>
                            <w:tcBorders>
                              <w:top w:val="single" w:sz="8" w:space="0" w:color="000000"/>
                              <w:left w:val="single" w:sz="4" w:space="0" w:color="000000"/>
                            </w:tcBorders>
                          </w:tcPr>
                          <w:p w14:paraId="6EE8C439" w14:textId="77777777" w:rsidR="006857A9" w:rsidRDefault="00606FBE">
                            <w:pPr>
                              <w:pStyle w:val="TableParagraph"/>
                              <w:spacing w:before="114"/>
                              <w:ind w:right="296"/>
                              <w:jc w:val="right"/>
                              <w:rPr>
                                <w:rFonts w:ascii="Arial"/>
                                <w:b/>
                                <w:sz w:val="20"/>
                              </w:rPr>
                            </w:pPr>
                            <w:r>
                              <w:rPr>
                                <w:rFonts w:ascii="Arial"/>
                                <w:b/>
                                <w:spacing w:val="-2"/>
                                <w:sz w:val="20"/>
                              </w:rPr>
                              <w:t>(599)</w:t>
                            </w:r>
                          </w:p>
                        </w:tc>
                        <w:tc>
                          <w:tcPr>
                            <w:tcW w:w="1003" w:type="dxa"/>
                            <w:tcBorders>
                              <w:top w:val="single" w:sz="8" w:space="0" w:color="000000"/>
                            </w:tcBorders>
                          </w:tcPr>
                          <w:p w14:paraId="72BCB59E" w14:textId="77777777" w:rsidR="006857A9" w:rsidRDefault="00606FBE">
                            <w:pPr>
                              <w:pStyle w:val="TableParagraph"/>
                              <w:spacing w:before="114"/>
                              <w:ind w:right="68"/>
                              <w:jc w:val="right"/>
                              <w:rPr>
                                <w:rFonts w:ascii="Arial"/>
                                <w:b/>
                                <w:sz w:val="20"/>
                              </w:rPr>
                            </w:pPr>
                            <w:r>
                              <w:rPr>
                                <w:rFonts w:ascii="Arial"/>
                                <w:b/>
                                <w:spacing w:val="-2"/>
                                <w:sz w:val="20"/>
                              </w:rPr>
                              <w:t>(599)</w:t>
                            </w:r>
                          </w:p>
                        </w:tc>
                      </w:tr>
                      <w:tr w:rsidR="006857A9" w14:paraId="4766041F" w14:textId="77777777">
                        <w:trPr>
                          <w:trHeight w:val="428"/>
                        </w:trPr>
                        <w:tc>
                          <w:tcPr>
                            <w:tcW w:w="1444" w:type="dxa"/>
                          </w:tcPr>
                          <w:p w14:paraId="57B70C51" w14:textId="77777777" w:rsidR="006857A9" w:rsidRDefault="00606FBE">
                            <w:pPr>
                              <w:pStyle w:val="TableParagraph"/>
                              <w:spacing w:before="185" w:line="223" w:lineRule="exact"/>
                              <w:ind w:right="207"/>
                              <w:jc w:val="right"/>
                              <w:rPr>
                                <w:rFonts w:ascii="Arial"/>
                                <w:b/>
                                <w:sz w:val="20"/>
                              </w:rPr>
                            </w:pPr>
                            <w:r>
                              <w:rPr>
                                <w:rFonts w:ascii="Arial"/>
                                <w:b/>
                                <w:sz w:val="20"/>
                              </w:rPr>
                              <w:t>15%</w:t>
                            </w:r>
                            <w:r>
                              <w:rPr>
                                <w:rFonts w:ascii="Arial"/>
                                <w:b/>
                                <w:spacing w:val="-6"/>
                                <w:sz w:val="20"/>
                              </w:rPr>
                              <w:t xml:space="preserve"> </w:t>
                            </w:r>
                            <w:r>
                              <w:rPr>
                                <w:rFonts w:ascii="Arial"/>
                                <w:b/>
                                <w:sz w:val="20"/>
                              </w:rPr>
                              <w:t>e</w:t>
                            </w:r>
                            <w:r>
                              <w:rPr>
                                <w:rFonts w:ascii="Arial"/>
                                <w:b/>
                                <w:spacing w:val="-2"/>
                                <w:sz w:val="20"/>
                              </w:rPr>
                              <w:t xml:space="preserve"> </w:t>
                            </w:r>
                            <w:r>
                              <w:rPr>
                                <w:rFonts w:ascii="Arial"/>
                                <w:b/>
                                <w:spacing w:val="-5"/>
                                <w:sz w:val="20"/>
                              </w:rPr>
                              <w:t>10%</w:t>
                            </w:r>
                          </w:p>
                        </w:tc>
                        <w:tc>
                          <w:tcPr>
                            <w:tcW w:w="1024" w:type="dxa"/>
                            <w:tcBorders>
                              <w:right w:val="single" w:sz="4" w:space="0" w:color="000000"/>
                            </w:tcBorders>
                          </w:tcPr>
                          <w:p w14:paraId="24606EC5" w14:textId="77777777" w:rsidR="006857A9" w:rsidRDefault="00606FBE">
                            <w:pPr>
                              <w:pStyle w:val="TableParagraph"/>
                              <w:spacing w:before="185" w:line="223" w:lineRule="exact"/>
                              <w:ind w:right="66"/>
                              <w:jc w:val="right"/>
                              <w:rPr>
                                <w:rFonts w:ascii="Arial"/>
                                <w:b/>
                                <w:sz w:val="20"/>
                              </w:rPr>
                            </w:pPr>
                            <w:r>
                              <w:rPr>
                                <w:rFonts w:ascii="Arial"/>
                                <w:b/>
                                <w:spacing w:val="-5"/>
                                <w:sz w:val="20"/>
                              </w:rPr>
                              <w:t>9%</w:t>
                            </w:r>
                          </w:p>
                        </w:tc>
                        <w:tc>
                          <w:tcPr>
                            <w:tcW w:w="1462" w:type="dxa"/>
                            <w:tcBorders>
                              <w:left w:val="single" w:sz="4" w:space="0" w:color="000000"/>
                            </w:tcBorders>
                          </w:tcPr>
                          <w:p w14:paraId="22865243" w14:textId="77777777" w:rsidR="006857A9" w:rsidRDefault="00606FBE">
                            <w:pPr>
                              <w:pStyle w:val="TableParagraph"/>
                              <w:spacing w:before="185" w:line="223" w:lineRule="exact"/>
                              <w:ind w:right="296"/>
                              <w:jc w:val="right"/>
                              <w:rPr>
                                <w:rFonts w:ascii="Arial"/>
                                <w:b/>
                                <w:sz w:val="20"/>
                              </w:rPr>
                            </w:pPr>
                            <w:r>
                              <w:rPr>
                                <w:rFonts w:ascii="Arial"/>
                                <w:b/>
                                <w:sz w:val="20"/>
                              </w:rPr>
                              <w:t>15%</w:t>
                            </w:r>
                            <w:r>
                              <w:rPr>
                                <w:rFonts w:ascii="Arial"/>
                                <w:b/>
                                <w:spacing w:val="-6"/>
                                <w:sz w:val="20"/>
                              </w:rPr>
                              <w:t xml:space="preserve"> </w:t>
                            </w:r>
                            <w:r>
                              <w:rPr>
                                <w:rFonts w:ascii="Arial"/>
                                <w:b/>
                                <w:sz w:val="20"/>
                              </w:rPr>
                              <w:t>e</w:t>
                            </w:r>
                            <w:r>
                              <w:rPr>
                                <w:rFonts w:ascii="Arial"/>
                                <w:b/>
                                <w:spacing w:val="-1"/>
                                <w:sz w:val="20"/>
                              </w:rPr>
                              <w:t xml:space="preserve"> </w:t>
                            </w:r>
                            <w:r>
                              <w:rPr>
                                <w:rFonts w:ascii="Arial"/>
                                <w:b/>
                                <w:spacing w:val="-5"/>
                                <w:sz w:val="20"/>
                              </w:rPr>
                              <w:t>10%</w:t>
                            </w:r>
                          </w:p>
                        </w:tc>
                        <w:tc>
                          <w:tcPr>
                            <w:tcW w:w="1003" w:type="dxa"/>
                          </w:tcPr>
                          <w:p w14:paraId="160E8DE3" w14:textId="77777777" w:rsidR="006857A9" w:rsidRDefault="00606FBE">
                            <w:pPr>
                              <w:pStyle w:val="TableParagraph"/>
                              <w:spacing w:before="185" w:line="223" w:lineRule="exact"/>
                              <w:ind w:right="68"/>
                              <w:jc w:val="right"/>
                              <w:rPr>
                                <w:rFonts w:ascii="Arial"/>
                                <w:b/>
                                <w:sz w:val="20"/>
                              </w:rPr>
                            </w:pPr>
                            <w:r>
                              <w:rPr>
                                <w:rFonts w:ascii="Arial"/>
                                <w:b/>
                                <w:spacing w:val="-5"/>
                                <w:sz w:val="20"/>
                              </w:rPr>
                              <w:t>9%</w:t>
                            </w:r>
                          </w:p>
                        </w:tc>
                      </w:tr>
                      <w:tr w:rsidR="006857A9" w14:paraId="2EBDE82B" w14:textId="77777777">
                        <w:trPr>
                          <w:trHeight w:val="375"/>
                        </w:trPr>
                        <w:tc>
                          <w:tcPr>
                            <w:tcW w:w="1444" w:type="dxa"/>
                          </w:tcPr>
                          <w:p w14:paraId="2FB8FE1E" w14:textId="77777777" w:rsidR="006857A9" w:rsidRDefault="00606FBE">
                            <w:pPr>
                              <w:pStyle w:val="TableParagraph"/>
                              <w:spacing w:before="6"/>
                              <w:ind w:right="206"/>
                              <w:jc w:val="right"/>
                              <w:rPr>
                                <w:sz w:val="20"/>
                              </w:rPr>
                            </w:pPr>
                            <w:r>
                              <w:rPr>
                                <w:sz w:val="20"/>
                              </w:rPr>
                              <w:t>-</w:t>
                            </w:r>
                          </w:p>
                        </w:tc>
                        <w:tc>
                          <w:tcPr>
                            <w:tcW w:w="1024" w:type="dxa"/>
                            <w:tcBorders>
                              <w:right w:val="single" w:sz="4" w:space="0" w:color="000000"/>
                            </w:tcBorders>
                          </w:tcPr>
                          <w:p w14:paraId="66F98B1B" w14:textId="77777777" w:rsidR="006857A9" w:rsidRDefault="00606FBE">
                            <w:pPr>
                              <w:pStyle w:val="TableParagraph"/>
                              <w:spacing w:before="6"/>
                              <w:ind w:right="66"/>
                              <w:jc w:val="right"/>
                              <w:rPr>
                                <w:sz w:val="20"/>
                              </w:rPr>
                            </w:pPr>
                            <w:r>
                              <w:rPr>
                                <w:sz w:val="20"/>
                              </w:rPr>
                              <w:t>-</w:t>
                            </w:r>
                          </w:p>
                        </w:tc>
                        <w:tc>
                          <w:tcPr>
                            <w:tcW w:w="1462" w:type="dxa"/>
                            <w:tcBorders>
                              <w:left w:val="single" w:sz="4" w:space="0" w:color="000000"/>
                            </w:tcBorders>
                          </w:tcPr>
                          <w:p w14:paraId="0E5A6C38" w14:textId="77777777" w:rsidR="006857A9" w:rsidRDefault="00606FBE">
                            <w:pPr>
                              <w:pStyle w:val="TableParagraph"/>
                              <w:spacing w:before="6"/>
                              <w:ind w:right="296"/>
                              <w:jc w:val="right"/>
                              <w:rPr>
                                <w:sz w:val="20"/>
                              </w:rPr>
                            </w:pPr>
                            <w:r>
                              <w:rPr>
                                <w:sz w:val="20"/>
                              </w:rPr>
                              <w:t>-</w:t>
                            </w:r>
                          </w:p>
                        </w:tc>
                        <w:tc>
                          <w:tcPr>
                            <w:tcW w:w="1003" w:type="dxa"/>
                          </w:tcPr>
                          <w:p w14:paraId="3DF658EA" w14:textId="77777777" w:rsidR="006857A9" w:rsidRDefault="00606FBE">
                            <w:pPr>
                              <w:pStyle w:val="TableParagraph"/>
                              <w:spacing w:before="6"/>
                              <w:ind w:right="68"/>
                              <w:jc w:val="right"/>
                              <w:rPr>
                                <w:sz w:val="20"/>
                              </w:rPr>
                            </w:pPr>
                            <w:r>
                              <w:rPr>
                                <w:sz w:val="20"/>
                              </w:rPr>
                              <w:t>-</w:t>
                            </w:r>
                          </w:p>
                        </w:tc>
                      </w:tr>
                      <w:tr w:rsidR="006857A9" w14:paraId="7298E241" w14:textId="77777777">
                        <w:trPr>
                          <w:trHeight w:val="377"/>
                        </w:trPr>
                        <w:tc>
                          <w:tcPr>
                            <w:tcW w:w="1444" w:type="dxa"/>
                          </w:tcPr>
                          <w:p w14:paraId="46808752" w14:textId="77777777" w:rsidR="006857A9" w:rsidRDefault="00606FBE">
                            <w:pPr>
                              <w:pStyle w:val="TableParagraph"/>
                              <w:spacing w:before="132" w:line="225" w:lineRule="exact"/>
                              <w:ind w:right="206"/>
                              <w:jc w:val="right"/>
                              <w:rPr>
                                <w:rFonts w:ascii="Arial"/>
                                <w:b/>
                                <w:sz w:val="20"/>
                              </w:rPr>
                            </w:pPr>
                            <w:r>
                              <w:rPr>
                                <w:rFonts w:ascii="Arial"/>
                                <w:b/>
                                <w:sz w:val="20"/>
                              </w:rPr>
                              <w:t>-</w:t>
                            </w:r>
                          </w:p>
                        </w:tc>
                        <w:tc>
                          <w:tcPr>
                            <w:tcW w:w="1024" w:type="dxa"/>
                            <w:tcBorders>
                              <w:right w:val="single" w:sz="4" w:space="0" w:color="000000"/>
                            </w:tcBorders>
                          </w:tcPr>
                          <w:p w14:paraId="4BD43C7D" w14:textId="77777777" w:rsidR="006857A9" w:rsidRDefault="00606FBE">
                            <w:pPr>
                              <w:pStyle w:val="TableParagraph"/>
                              <w:spacing w:before="132" w:line="225" w:lineRule="exact"/>
                              <w:ind w:right="66"/>
                              <w:jc w:val="right"/>
                              <w:rPr>
                                <w:rFonts w:ascii="Arial"/>
                                <w:b/>
                                <w:sz w:val="20"/>
                              </w:rPr>
                            </w:pPr>
                            <w:r>
                              <w:rPr>
                                <w:rFonts w:ascii="Arial"/>
                                <w:b/>
                                <w:sz w:val="20"/>
                              </w:rPr>
                              <w:t>-</w:t>
                            </w:r>
                          </w:p>
                        </w:tc>
                        <w:tc>
                          <w:tcPr>
                            <w:tcW w:w="1462" w:type="dxa"/>
                            <w:tcBorders>
                              <w:left w:val="single" w:sz="4" w:space="0" w:color="000000"/>
                            </w:tcBorders>
                          </w:tcPr>
                          <w:p w14:paraId="2821703D" w14:textId="77777777" w:rsidR="006857A9" w:rsidRDefault="00606FBE">
                            <w:pPr>
                              <w:pStyle w:val="TableParagraph"/>
                              <w:spacing w:before="132" w:line="225" w:lineRule="exact"/>
                              <w:ind w:right="296"/>
                              <w:jc w:val="right"/>
                              <w:rPr>
                                <w:rFonts w:ascii="Arial"/>
                                <w:b/>
                                <w:sz w:val="20"/>
                              </w:rPr>
                            </w:pPr>
                            <w:r>
                              <w:rPr>
                                <w:rFonts w:ascii="Arial"/>
                                <w:b/>
                                <w:sz w:val="20"/>
                              </w:rPr>
                              <w:t>-</w:t>
                            </w:r>
                          </w:p>
                        </w:tc>
                        <w:tc>
                          <w:tcPr>
                            <w:tcW w:w="1003" w:type="dxa"/>
                          </w:tcPr>
                          <w:p w14:paraId="25DB8C0F" w14:textId="77777777" w:rsidR="006857A9" w:rsidRDefault="00606FBE">
                            <w:pPr>
                              <w:pStyle w:val="TableParagraph"/>
                              <w:spacing w:before="132" w:line="225" w:lineRule="exact"/>
                              <w:ind w:right="68"/>
                              <w:jc w:val="right"/>
                              <w:rPr>
                                <w:rFonts w:ascii="Arial"/>
                                <w:b/>
                                <w:sz w:val="20"/>
                              </w:rPr>
                            </w:pPr>
                            <w:r>
                              <w:rPr>
                                <w:rFonts w:ascii="Arial"/>
                                <w:b/>
                                <w:sz w:val="20"/>
                              </w:rPr>
                              <w:t>-</w:t>
                            </w:r>
                          </w:p>
                        </w:tc>
                      </w:tr>
                      <w:tr w:rsidR="006857A9" w14:paraId="64356A51" w14:textId="77777777">
                        <w:trPr>
                          <w:trHeight w:val="255"/>
                        </w:trPr>
                        <w:tc>
                          <w:tcPr>
                            <w:tcW w:w="1444" w:type="dxa"/>
                          </w:tcPr>
                          <w:p w14:paraId="6E2CCA67" w14:textId="77777777" w:rsidR="006857A9" w:rsidRDefault="00606FBE">
                            <w:pPr>
                              <w:pStyle w:val="TableParagraph"/>
                              <w:spacing w:before="7" w:line="228" w:lineRule="exact"/>
                              <w:ind w:right="206"/>
                              <w:jc w:val="right"/>
                              <w:rPr>
                                <w:sz w:val="20"/>
                              </w:rPr>
                            </w:pPr>
                            <w:r>
                              <w:rPr>
                                <w:sz w:val="20"/>
                              </w:rPr>
                              <w:t>-</w:t>
                            </w:r>
                          </w:p>
                        </w:tc>
                        <w:tc>
                          <w:tcPr>
                            <w:tcW w:w="1024" w:type="dxa"/>
                            <w:tcBorders>
                              <w:right w:val="single" w:sz="4" w:space="0" w:color="000000"/>
                            </w:tcBorders>
                          </w:tcPr>
                          <w:p w14:paraId="475DB5BF" w14:textId="77777777" w:rsidR="006857A9" w:rsidRDefault="00606FBE">
                            <w:pPr>
                              <w:pStyle w:val="TableParagraph"/>
                              <w:spacing w:before="7" w:line="228" w:lineRule="exact"/>
                              <w:ind w:right="66"/>
                              <w:jc w:val="right"/>
                              <w:rPr>
                                <w:sz w:val="20"/>
                              </w:rPr>
                            </w:pPr>
                            <w:r>
                              <w:rPr>
                                <w:sz w:val="20"/>
                              </w:rPr>
                              <w:t>-</w:t>
                            </w:r>
                          </w:p>
                        </w:tc>
                        <w:tc>
                          <w:tcPr>
                            <w:tcW w:w="1462" w:type="dxa"/>
                            <w:tcBorders>
                              <w:left w:val="single" w:sz="4" w:space="0" w:color="000000"/>
                            </w:tcBorders>
                          </w:tcPr>
                          <w:p w14:paraId="7112429D" w14:textId="77777777" w:rsidR="006857A9" w:rsidRDefault="00606FBE">
                            <w:pPr>
                              <w:pStyle w:val="TableParagraph"/>
                              <w:spacing w:before="7" w:line="228" w:lineRule="exact"/>
                              <w:ind w:right="299"/>
                              <w:jc w:val="right"/>
                              <w:rPr>
                                <w:sz w:val="20"/>
                              </w:rPr>
                            </w:pPr>
                            <w:r>
                              <w:rPr>
                                <w:spacing w:val="-2"/>
                                <w:sz w:val="20"/>
                              </w:rPr>
                              <w:t>(179)</w:t>
                            </w:r>
                          </w:p>
                        </w:tc>
                        <w:tc>
                          <w:tcPr>
                            <w:tcW w:w="1003" w:type="dxa"/>
                          </w:tcPr>
                          <w:p w14:paraId="64928641" w14:textId="77777777" w:rsidR="006857A9" w:rsidRDefault="00606FBE">
                            <w:pPr>
                              <w:pStyle w:val="TableParagraph"/>
                              <w:spacing w:before="7" w:line="228" w:lineRule="exact"/>
                              <w:ind w:right="68"/>
                              <w:jc w:val="right"/>
                              <w:rPr>
                                <w:sz w:val="20"/>
                              </w:rPr>
                            </w:pPr>
                            <w:r>
                              <w:rPr>
                                <w:spacing w:val="-4"/>
                                <w:sz w:val="20"/>
                              </w:rPr>
                              <w:t>(66)</w:t>
                            </w:r>
                          </w:p>
                        </w:tc>
                      </w:tr>
                      <w:tr w:rsidR="006857A9" w14:paraId="7D557140" w14:textId="77777777">
                        <w:trPr>
                          <w:trHeight w:val="258"/>
                        </w:trPr>
                        <w:tc>
                          <w:tcPr>
                            <w:tcW w:w="1444" w:type="dxa"/>
                            <w:tcBorders>
                              <w:bottom w:val="single" w:sz="8" w:space="0" w:color="000000"/>
                            </w:tcBorders>
                          </w:tcPr>
                          <w:p w14:paraId="703C852E" w14:textId="77777777" w:rsidR="006857A9" w:rsidRDefault="00606FBE">
                            <w:pPr>
                              <w:pStyle w:val="TableParagraph"/>
                              <w:spacing w:before="11" w:line="227" w:lineRule="exact"/>
                              <w:ind w:right="206"/>
                              <w:jc w:val="right"/>
                              <w:rPr>
                                <w:rFonts w:ascii="Arial"/>
                                <w:b/>
                                <w:sz w:val="20"/>
                              </w:rPr>
                            </w:pPr>
                            <w:r>
                              <w:rPr>
                                <w:rFonts w:ascii="Arial"/>
                                <w:b/>
                                <w:sz w:val="20"/>
                              </w:rPr>
                              <w:t>-</w:t>
                            </w:r>
                          </w:p>
                        </w:tc>
                        <w:tc>
                          <w:tcPr>
                            <w:tcW w:w="1024" w:type="dxa"/>
                            <w:tcBorders>
                              <w:bottom w:val="single" w:sz="8" w:space="0" w:color="000000"/>
                              <w:right w:val="single" w:sz="4" w:space="0" w:color="000000"/>
                            </w:tcBorders>
                          </w:tcPr>
                          <w:p w14:paraId="5CCE3B28" w14:textId="77777777" w:rsidR="006857A9" w:rsidRDefault="00606FBE">
                            <w:pPr>
                              <w:pStyle w:val="TableParagraph"/>
                              <w:spacing w:before="11" w:line="227" w:lineRule="exact"/>
                              <w:ind w:right="66"/>
                              <w:jc w:val="right"/>
                              <w:rPr>
                                <w:rFonts w:ascii="Arial"/>
                                <w:b/>
                                <w:sz w:val="20"/>
                              </w:rPr>
                            </w:pPr>
                            <w:r>
                              <w:rPr>
                                <w:rFonts w:ascii="Arial"/>
                                <w:b/>
                                <w:sz w:val="20"/>
                              </w:rPr>
                              <w:t>-</w:t>
                            </w:r>
                          </w:p>
                        </w:tc>
                        <w:tc>
                          <w:tcPr>
                            <w:tcW w:w="1462" w:type="dxa"/>
                            <w:tcBorders>
                              <w:left w:val="single" w:sz="4" w:space="0" w:color="000000"/>
                              <w:bottom w:val="single" w:sz="8" w:space="0" w:color="000000"/>
                            </w:tcBorders>
                          </w:tcPr>
                          <w:p w14:paraId="6EC05AB3" w14:textId="77777777" w:rsidR="006857A9" w:rsidRDefault="00606FBE">
                            <w:pPr>
                              <w:pStyle w:val="TableParagraph"/>
                              <w:spacing w:before="11" w:line="227" w:lineRule="exact"/>
                              <w:ind w:right="296"/>
                              <w:jc w:val="right"/>
                              <w:rPr>
                                <w:rFonts w:ascii="Arial"/>
                                <w:b/>
                                <w:sz w:val="20"/>
                              </w:rPr>
                            </w:pPr>
                            <w:r>
                              <w:rPr>
                                <w:rFonts w:ascii="Arial"/>
                                <w:b/>
                                <w:sz w:val="20"/>
                              </w:rPr>
                              <w:t>-</w:t>
                            </w:r>
                          </w:p>
                        </w:tc>
                        <w:tc>
                          <w:tcPr>
                            <w:tcW w:w="1003" w:type="dxa"/>
                            <w:tcBorders>
                              <w:bottom w:val="single" w:sz="8" w:space="0" w:color="000000"/>
                            </w:tcBorders>
                          </w:tcPr>
                          <w:p w14:paraId="646477D1" w14:textId="77777777" w:rsidR="006857A9" w:rsidRDefault="00606FBE">
                            <w:pPr>
                              <w:pStyle w:val="TableParagraph"/>
                              <w:spacing w:before="11" w:line="227" w:lineRule="exact"/>
                              <w:ind w:right="68"/>
                              <w:jc w:val="right"/>
                              <w:rPr>
                                <w:rFonts w:ascii="Arial"/>
                                <w:b/>
                                <w:sz w:val="20"/>
                              </w:rPr>
                            </w:pPr>
                            <w:r>
                              <w:rPr>
                                <w:rFonts w:ascii="Arial"/>
                                <w:b/>
                                <w:sz w:val="20"/>
                              </w:rPr>
                              <w:t>-</w:t>
                            </w:r>
                          </w:p>
                        </w:tc>
                      </w:tr>
                    </w:tbl>
                    <w:p w14:paraId="51E6ACC5" w14:textId="77777777" w:rsidR="006857A9" w:rsidRDefault="006857A9">
                      <w:pPr>
                        <w:pStyle w:val="Corpodetexto"/>
                      </w:pPr>
                    </w:p>
                  </w:txbxContent>
                </v:textbox>
                <w10:wrap anchorx="page"/>
              </v:shape>
            </w:pict>
          </mc:Fallback>
        </mc:AlternateContent>
      </w:r>
      <w:r>
        <w:rPr>
          <w:rFonts w:ascii="Arial"/>
          <w:b/>
          <w:spacing w:val="-2"/>
          <w:sz w:val="20"/>
        </w:rPr>
        <w:t>30/06/2026</w:t>
      </w:r>
      <w:r>
        <w:rPr>
          <w:rFonts w:ascii="Arial"/>
          <w:b/>
          <w:sz w:val="20"/>
        </w:rPr>
        <w:tab/>
      </w:r>
      <w:r>
        <w:rPr>
          <w:rFonts w:ascii="Arial"/>
          <w:b/>
          <w:spacing w:val="-2"/>
          <w:sz w:val="20"/>
        </w:rPr>
        <w:t>30/06/2025</w:t>
      </w:r>
    </w:p>
    <w:p w14:paraId="74D21C7B" w14:textId="77777777" w:rsidR="006857A9" w:rsidRDefault="006857A9">
      <w:pPr>
        <w:pStyle w:val="Corpodetexto"/>
        <w:spacing w:before="125"/>
        <w:rPr>
          <w:rFonts w:ascii="Arial"/>
          <w:b/>
        </w:rPr>
      </w:pPr>
    </w:p>
    <w:p w14:paraId="3B9B8F93" w14:textId="77777777" w:rsidR="006857A9" w:rsidRDefault="00606FBE">
      <w:pPr>
        <w:pStyle w:val="Corpodetexto"/>
        <w:spacing w:line="264" w:lineRule="auto"/>
        <w:ind w:left="1073" w:right="5182"/>
      </w:pPr>
      <w:r>
        <w:t>Lucro/Prejuízo</w:t>
      </w:r>
      <w:r>
        <w:rPr>
          <w:spacing w:val="-7"/>
        </w:rPr>
        <w:t xml:space="preserve"> </w:t>
      </w:r>
      <w:r>
        <w:t>antes</w:t>
      </w:r>
      <w:r>
        <w:rPr>
          <w:spacing w:val="-6"/>
        </w:rPr>
        <w:t xml:space="preserve"> </w:t>
      </w:r>
      <w:r>
        <w:t>do</w:t>
      </w:r>
      <w:r>
        <w:rPr>
          <w:spacing w:val="-7"/>
        </w:rPr>
        <w:t xml:space="preserve"> </w:t>
      </w:r>
      <w:r>
        <w:t>IRPJ</w:t>
      </w:r>
      <w:r>
        <w:rPr>
          <w:spacing w:val="-6"/>
        </w:rPr>
        <w:t xml:space="preserve"> </w:t>
      </w:r>
      <w:r>
        <w:t>e</w:t>
      </w:r>
      <w:r>
        <w:rPr>
          <w:spacing w:val="-8"/>
        </w:rPr>
        <w:t xml:space="preserve"> </w:t>
      </w:r>
      <w:r>
        <w:t>da</w:t>
      </w:r>
      <w:r>
        <w:rPr>
          <w:spacing w:val="-7"/>
        </w:rPr>
        <w:t xml:space="preserve"> </w:t>
      </w:r>
      <w:r>
        <w:t xml:space="preserve">CSLL </w:t>
      </w:r>
      <w:r>
        <w:rPr>
          <w:spacing w:val="-2"/>
        </w:rPr>
        <w:t>Adições</w:t>
      </w:r>
    </w:p>
    <w:p w14:paraId="59DFC734" w14:textId="77777777" w:rsidR="006857A9" w:rsidRDefault="00606FBE">
      <w:pPr>
        <w:pStyle w:val="Corpodetexto"/>
        <w:spacing w:before="3"/>
        <w:ind w:left="1073"/>
      </w:pPr>
      <w:r>
        <w:rPr>
          <w:spacing w:val="-2"/>
        </w:rPr>
        <w:t>Exclusões</w:t>
      </w:r>
    </w:p>
    <w:p w14:paraId="78E9F6B2" w14:textId="77777777" w:rsidR="006857A9" w:rsidRDefault="00606FBE">
      <w:pPr>
        <w:spacing w:before="39"/>
        <w:ind w:left="907" w:right="5182"/>
        <w:rPr>
          <w:rFonts w:ascii="Arial" w:hAnsi="Arial"/>
          <w:b/>
          <w:sz w:val="20"/>
        </w:rPr>
      </w:pPr>
      <w:r>
        <w:rPr>
          <w:rFonts w:ascii="Arial" w:hAnsi="Arial"/>
          <w:b/>
          <w:sz w:val="20"/>
        </w:rPr>
        <w:t>Base</w:t>
      </w:r>
      <w:r>
        <w:rPr>
          <w:rFonts w:ascii="Arial" w:hAnsi="Arial"/>
          <w:b/>
          <w:spacing w:val="-9"/>
          <w:sz w:val="20"/>
        </w:rPr>
        <w:t xml:space="preserve"> </w:t>
      </w:r>
      <w:r>
        <w:rPr>
          <w:rFonts w:ascii="Arial" w:hAnsi="Arial"/>
          <w:b/>
          <w:sz w:val="20"/>
        </w:rPr>
        <w:t>de</w:t>
      </w:r>
      <w:r>
        <w:rPr>
          <w:rFonts w:ascii="Arial" w:hAnsi="Arial"/>
          <w:b/>
          <w:spacing w:val="-8"/>
          <w:sz w:val="20"/>
        </w:rPr>
        <w:t xml:space="preserve"> </w:t>
      </w:r>
      <w:r>
        <w:rPr>
          <w:rFonts w:ascii="Arial" w:hAnsi="Arial"/>
          <w:b/>
          <w:sz w:val="20"/>
        </w:rPr>
        <w:t>cálculo</w:t>
      </w:r>
      <w:r>
        <w:rPr>
          <w:rFonts w:ascii="Arial" w:hAnsi="Arial"/>
          <w:b/>
          <w:spacing w:val="-7"/>
          <w:sz w:val="20"/>
        </w:rPr>
        <w:t xml:space="preserve"> </w:t>
      </w:r>
      <w:r>
        <w:rPr>
          <w:rFonts w:ascii="Arial" w:hAnsi="Arial"/>
          <w:b/>
          <w:sz w:val="20"/>
        </w:rPr>
        <w:t>antes</w:t>
      </w:r>
      <w:r>
        <w:rPr>
          <w:rFonts w:ascii="Arial" w:hAnsi="Arial"/>
          <w:b/>
          <w:spacing w:val="-8"/>
          <w:sz w:val="20"/>
        </w:rPr>
        <w:t xml:space="preserve"> </w:t>
      </w:r>
      <w:r>
        <w:rPr>
          <w:rFonts w:ascii="Arial" w:hAnsi="Arial"/>
          <w:b/>
          <w:sz w:val="20"/>
        </w:rPr>
        <w:t>das</w:t>
      </w:r>
      <w:r>
        <w:rPr>
          <w:rFonts w:ascii="Arial" w:hAnsi="Arial"/>
          <w:b/>
          <w:spacing w:val="-8"/>
          <w:sz w:val="20"/>
        </w:rPr>
        <w:t xml:space="preserve"> </w:t>
      </w:r>
      <w:r>
        <w:rPr>
          <w:rFonts w:ascii="Arial" w:hAnsi="Arial"/>
          <w:b/>
          <w:sz w:val="20"/>
        </w:rPr>
        <w:t xml:space="preserve">compensações </w:t>
      </w:r>
      <w:r>
        <w:rPr>
          <w:rFonts w:ascii="Arial" w:hAnsi="Arial"/>
          <w:b/>
          <w:spacing w:val="-2"/>
          <w:sz w:val="20"/>
        </w:rPr>
        <w:t>negativas</w:t>
      </w:r>
    </w:p>
    <w:p w14:paraId="42A9FE94" w14:textId="77777777" w:rsidR="006857A9" w:rsidRDefault="006857A9">
      <w:pPr>
        <w:pStyle w:val="Corpodetexto"/>
        <w:spacing w:before="32"/>
        <w:rPr>
          <w:rFonts w:ascii="Arial"/>
          <w:b/>
        </w:rPr>
      </w:pPr>
    </w:p>
    <w:p w14:paraId="0E984D9C" w14:textId="77777777" w:rsidR="006857A9" w:rsidRDefault="00606FBE">
      <w:pPr>
        <w:pStyle w:val="Corpodetexto"/>
        <w:spacing w:line="261" w:lineRule="auto"/>
        <w:ind w:left="1073" w:right="6379"/>
      </w:pPr>
      <w:r>
        <w:t>Alíquota</w:t>
      </w:r>
      <w:r>
        <w:rPr>
          <w:spacing w:val="-13"/>
        </w:rPr>
        <w:t xml:space="preserve"> </w:t>
      </w:r>
      <w:r>
        <w:t>utilizada</w:t>
      </w:r>
      <w:r>
        <w:rPr>
          <w:spacing w:val="-13"/>
        </w:rPr>
        <w:t xml:space="preserve"> </w:t>
      </w:r>
      <w:r>
        <w:t>para</w:t>
      </w:r>
      <w:r>
        <w:rPr>
          <w:spacing w:val="-14"/>
        </w:rPr>
        <w:t xml:space="preserve"> </w:t>
      </w:r>
      <w:r>
        <w:t>cálculo Total dos incentivos fiscais</w:t>
      </w:r>
    </w:p>
    <w:p w14:paraId="03E604FC" w14:textId="77777777" w:rsidR="006857A9" w:rsidRDefault="006857A9">
      <w:pPr>
        <w:pStyle w:val="Corpodetexto"/>
        <w:spacing w:before="21"/>
      </w:pPr>
    </w:p>
    <w:p w14:paraId="2A59EA93" w14:textId="77777777" w:rsidR="006857A9" w:rsidRDefault="00606FBE">
      <w:pPr>
        <w:pStyle w:val="Ttulo3"/>
        <w:ind w:left="1073" w:firstLine="0"/>
      </w:pPr>
      <w:r>
        <w:t>DESPESA</w:t>
      </w:r>
      <w:r>
        <w:rPr>
          <w:spacing w:val="-10"/>
        </w:rPr>
        <w:t xml:space="preserve"> </w:t>
      </w:r>
      <w:r>
        <w:rPr>
          <w:spacing w:val="-2"/>
        </w:rPr>
        <w:t>IRPJ/CSLL</w:t>
      </w:r>
    </w:p>
    <w:p w14:paraId="5688D7A0" w14:textId="77777777" w:rsidR="006857A9" w:rsidRDefault="00606FBE">
      <w:pPr>
        <w:pStyle w:val="Corpodetexto"/>
        <w:spacing w:before="22"/>
        <w:ind w:left="1073"/>
      </w:pPr>
      <w:r>
        <w:t>IRPJ/CSLL</w:t>
      </w:r>
      <w:r>
        <w:rPr>
          <w:spacing w:val="-7"/>
        </w:rPr>
        <w:t xml:space="preserve"> </w:t>
      </w:r>
      <w:r>
        <w:t>pagos</w:t>
      </w:r>
      <w:r>
        <w:rPr>
          <w:spacing w:val="-6"/>
        </w:rPr>
        <w:t xml:space="preserve"> </w:t>
      </w:r>
      <w:r>
        <w:t>por</w:t>
      </w:r>
      <w:r>
        <w:rPr>
          <w:spacing w:val="-7"/>
        </w:rPr>
        <w:t xml:space="preserve"> </w:t>
      </w:r>
      <w:r>
        <w:rPr>
          <w:spacing w:val="-2"/>
        </w:rPr>
        <w:t>estimativa</w:t>
      </w:r>
    </w:p>
    <w:p w14:paraId="5AC5073D" w14:textId="77777777" w:rsidR="006857A9" w:rsidRDefault="00606FBE">
      <w:pPr>
        <w:spacing w:before="29"/>
        <w:ind w:left="1018"/>
        <w:rPr>
          <w:rFonts w:ascii="Arial"/>
          <w:b/>
          <w:sz w:val="20"/>
        </w:rPr>
      </w:pPr>
      <w:r>
        <w:rPr>
          <w:rFonts w:ascii="Arial"/>
          <w:b/>
          <w:sz w:val="20"/>
        </w:rPr>
        <w:t>IRPJ</w:t>
      </w:r>
      <w:r>
        <w:rPr>
          <w:rFonts w:ascii="Arial"/>
          <w:b/>
          <w:spacing w:val="-4"/>
          <w:sz w:val="20"/>
        </w:rPr>
        <w:t xml:space="preserve"> </w:t>
      </w:r>
      <w:r>
        <w:rPr>
          <w:rFonts w:ascii="Arial"/>
          <w:b/>
          <w:sz w:val="20"/>
        </w:rPr>
        <w:t>/</w:t>
      </w:r>
      <w:r>
        <w:rPr>
          <w:rFonts w:ascii="Arial"/>
          <w:b/>
          <w:spacing w:val="-3"/>
          <w:sz w:val="20"/>
        </w:rPr>
        <w:t xml:space="preserve"> </w:t>
      </w:r>
      <w:r>
        <w:rPr>
          <w:rFonts w:ascii="Arial"/>
          <w:b/>
          <w:sz w:val="20"/>
        </w:rPr>
        <w:t>CSLL</w:t>
      </w:r>
      <w:r>
        <w:rPr>
          <w:rFonts w:ascii="Arial"/>
          <w:b/>
          <w:spacing w:val="-2"/>
          <w:sz w:val="20"/>
        </w:rPr>
        <w:t xml:space="preserve"> </w:t>
      </w:r>
      <w:r>
        <w:rPr>
          <w:rFonts w:ascii="Arial"/>
          <w:b/>
          <w:sz w:val="20"/>
        </w:rPr>
        <w:t>a</w:t>
      </w:r>
      <w:r>
        <w:rPr>
          <w:rFonts w:ascii="Arial"/>
          <w:b/>
          <w:spacing w:val="-2"/>
          <w:sz w:val="20"/>
        </w:rPr>
        <w:t xml:space="preserve"> recolher</w:t>
      </w:r>
    </w:p>
    <w:p w14:paraId="53B3A180" w14:textId="77777777" w:rsidR="006857A9" w:rsidRDefault="006857A9">
      <w:pPr>
        <w:pStyle w:val="Corpodetexto"/>
        <w:rPr>
          <w:rFonts w:ascii="Arial"/>
          <w:b/>
        </w:rPr>
      </w:pPr>
    </w:p>
    <w:p w14:paraId="2D478C62" w14:textId="77777777" w:rsidR="006857A9" w:rsidRDefault="006857A9">
      <w:pPr>
        <w:pStyle w:val="Corpodetexto"/>
        <w:spacing w:before="92"/>
        <w:rPr>
          <w:rFonts w:ascii="Arial"/>
          <w:b/>
        </w:rPr>
      </w:pPr>
    </w:p>
    <w:p w14:paraId="2CE1601F" w14:textId="77777777" w:rsidR="006857A9" w:rsidRDefault="00606FBE">
      <w:pPr>
        <w:pStyle w:val="PargrafodaLista"/>
        <w:numPr>
          <w:ilvl w:val="1"/>
          <w:numId w:val="2"/>
        </w:numPr>
        <w:tabs>
          <w:tab w:val="left" w:pos="862"/>
        </w:tabs>
        <w:spacing w:before="1"/>
        <w:ind w:left="862" w:hanging="358"/>
        <w:rPr>
          <w:sz w:val="20"/>
        </w:rPr>
      </w:pPr>
      <w:r>
        <w:rPr>
          <w:sz w:val="20"/>
        </w:rPr>
        <w:t>Reconciliação</w:t>
      </w:r>
      <w:r>
        <w:rPr>
          <w:spacing w:val="-8"/>
          <w:sz w:val="20"/>
        </w:rPr>
        <w:t xml:space="preserve"> </w:t>
      </w:r>
      <w:r>
        <w:rPr>
          <w:sz w:val="20"/>
        </w:rPr>
        <w:t>do</w:t>
      </w:r>
      <w:r>
        <w:rPr>
          <w:spacing w:val="-7"/>
          <w:sz w:val="20"/>
        </w:rPr>
        <w:t xml:space="preserve"> </w:t>
      </w:r>
      <w:r>
        <w:rPr>
          <w:sz w:val="20"/>
        </w:rPr>
        <w:t>efeito</w:t>
      </w:r>
      <w:r>
        <w:rPr>
          <w:spacing w:val="-7"/>
          <w:sz w:val="20"/>
        </w:rPr>
        <w:t xml:space="preserve"> </w:t>
      </w:r>
      <w:r>
        <w:rPr>
          <w:sz w:val="20"/>
        </w:rPr>
        <w:t>tributário</w:t>
      </w:r>
      <w:r>
        <w:rPr>
          <w:spacing w:val="-5"/>
          <w:sz w:val="20"/>
        </w:rPr>
        <w:t xml:space="preserve"> </w:t>
      </w:r>
      <w:r>
        <w:rPr>
          <w:sz w:val="20"/>
        </w:rPr>
        <w:t>sobre</w:t>
      </w:r>
      <w:r>
        <w:rPr>
          <w:spacing w:val="-5"/>
          <w:sz w:val="20"/>
        </w:rPr>
        <w:t xml:space="preserve"> </w:t>
      </w:r>
      <w:r>
        <w:rPr>
          <w:sz w:val="20"/>
        </w:rPr>
        <w:t>o</w:t>
      </w:r>
      <w:r>
        <w:rPr>
          <w:spacing w:val="-7"/>
          <w:sz w:val="20"/>
        </w:rPr>
        <w:t xml:space="preserve"> </w:t>
      </w:r>
      <w:r>
        <w:rPr>
          <w:sz w:val="20"/>
        </w:rPr>
        <w:t>lucro</w:t>
      </w:r>
      <w:r>
        <w:rPr>
          <w:spacing w:val="-7"/>
          <w:sz w:val="20"/>
        </w:rPr>
        <w:t xml:space="preserve"> </w:t>
      </w:r>
      <w:r>
        <w:rPr>
          <w:sz w:val="20"/>
        </w:rPr>
        <w:t>antes</w:t>
      </w:r>
      <w:r>
        <w:rPr>
          <w:spacing w:val="-6"/>
          <w:sz w:val="20"/>
        </w:rPr>
        <w:t xml:space="preserve"> </w:t>
      </w:r>
      <w:r>
        <w:rPr>
          <w:sz w:val="20"/>
        </w:rPr>
        <w:t>do</w:t>
      </w:r>
      <w:r>
        <w:rPr>
          <w:spacing w:val="-7"/>
          <w:sz w:val="20"/>
        </w:rPr>
        <w:t xml:space="preserve"> </w:t>
      </w:r>
      <w:r>
        <w:rPr>
          <w:sz w:val="20"/>
        </w:rPr>
        <w:t>imposto</w:t>
      </w:r>
      <w:r>
        <w:rPr>
          <w:spacing w:val="-6"/>
          <w:sz w:val="20"/>
        </w:rPr>
        <w:t xml:space="preserve"> </w:t>
      </w:r>
      <w:r>
        <w:rPr>
          <w:sz w:val="20"/>
        </w:rPr>
        <w:t>de</w:t>
      </w:r>
      <w:r>
        <w:rPr>
          <w:spacing w:val="-7"/>
          <w:sz w:val="20"/>
        </w:rPr>
        <w:t xml:space="preserve"> </w:t>
      </w:r>
      <w:r>
        <w:rPr>
          <w:sz w:val="20"/>
        </w:rPr>
        <w:t>renda</w:t>
      </w:r>
      <w:r>
        <w:rPr>
          <w:spacing w:val="-6"/>
          <w:sz w:val="20"/>
        </w:rPr>
        <w:t xml:space="preserve"> </w:t>
      </w:r>
      <w:r>
        <w:rPr>
          <w:sz w:val="20"/>
        </w:rPr>
        <w:t>e</w:t>
      </w:r>
      <w:r>
        <w:rPr>
          <w:spacing w:val="-8"/>
          <w:sz w:val="20"/>
        </w:rPr>
        <w:t xml:space="preserve"> </w:t>
      </w:r>
      <w:r>
        <w:rPr>
          <w:sz w:val="20"/>
        </w:rPr>
        <w:t>contribuição</w:t>
      </w:r>
      <w:r>
        <w:rPr>
          <w:spacing w:val="-7"/>
          <w:sz w:val="20"/>
        </w:rPr>
        <w:t xml:space="preserve"> </w:t>
      </w:r>
      <w:r>
        <w:rPr>
          <w:spacing w:val="-2"/>
          <w:sz w:val="20"/>
        </w:rPr>
        <w:t>social.</w:t>
      </w:r>
    </w:p>
    <w:p w14:paraId="5D315AE7" w14:textId="77777777" w:rsidR="006857A9" w:rsidRDefault="006857A9">
      <w:pPr>
        <w:pStyle w:val="Corpodetexto"/>
        <w:spacing w:before="120"/>
      </w:pPr>
    </w:p>
    <w:p w14:paraId="4979415C" w14:textId="77777777" w:rsidR="006857A9" w:rsidRDefault="00606FBE">
      <w:pPr>
        <w:tabs>
          <w:tab w:val="left" w:pos="7254"/>
          <w:tab w:val="left" w:pos="9013"/>
        </w:tabs>
        <w:ind w:left="6740"/>
        <w:rPr>
          <w:rFonts w:ascii="Arial"/>
          <w:b/>
          <w:sz w:val="20"/>
        </w:rPr>
      </w:pPr>
      <w:r>
        <w:rPr>
          <w:rFonts w:ascii="Arial"/>
          <w:b/>
          <w:sz w:val="20"/>
          <w:u w:val="single"/>
        </w:rPr>
        <w:tab/>
        <w:t xml:space="preserve">30/06/2026 </w:t>
      </w:r>
      <w:r>
        <w:rPr>
          <w:rFonts w:ascii="Arial"/>
          <w:b/>
          <w:spacing w:val="117"/>
          <w:sz w:val="20"/>
        </w:rPr>
        <w:t xml:space="preserve"> </w:t>
      </w:r>
      <w:r>
        <w:rPr>
          <w:rFonts w:ascii="Arial"/>
          <w:b/>
          <w:sz w:val="20"/>
          <w:u w:val="single"/>
        </w:rPr>
        <w:tab/>
      </w:r>
      <w:r>
        <w:rPr>
          <w:rFonts w:ascii="Arial"/>
          <w:b/>
          <w:spacing w:val="-2"/>
          <w:sz w:val="20"/>
          <w:u w:val="single"/>
        </w:rPr>
        <w:t>30/06/2025</w:t>
      </w:r>
      <w:r>
        <w:rPr>
          <w:rFonts w:ascii="Arial"/>
          <w:b/>
          <w:spacing w:val="40"/>
          <w:sz w:val="20"/>
          <w:u w:val="single"/>
        </w:rPr>
        <w:t xml:space="preserve"> </w:t>
      </w:r>
    </w:p>
    <w:p w14:paraId="4BCD4069" w14:textId="77777777" w:rsidR="006857A9" w:rsidRDefault="006857A9">
      <w:pPr>
        <w:pStyle w:val="Corpodetexto"/>
        <w:spacing w:before="23"/>
        <w:rPr>
          <w:rFonts w:ascii="Arial"/>
          <w:b/>
        </w:rPr>
      </w:pPr>
    </w:p>
    <w:tbl>
      <w:tblPr>
        <w:tblStyle w:val="TableNormal"/>
        <w:tblW w:w="0" w:type="auto"/>
        <w:tblInd w:w="879" w:type="dxa"/>
        <w:tblLayout w:type="fixed"/>
        <w:tblLook w:val="01E0" w:firstRow="1" w:lastRow="1" w:firstColumn="1" w:lastColumn="1" w:noHBand="0" w:noVBand="0"/>
      </w:tblPr>
      <w:tblGrid>
        <w:gridCol w:w="5159"/>
        <w:gridCol w:w="2870"/>
        <w:gridCol w:w="1161"/>
      </w:tblGrid>
      <w:tr w:rsidR="006857A9" w14:paraId="16E2694A" w14:textId="77777777">
        <w:trPr>
          <w:trHeight w:val="227"/>
        </w:trPr>
        <w:tc>
          <w:tcPr>
            <w:tcW w:w="5159" w:type="dxa"/>
          </w:tcPr>
          <w:p w14:paraId="1C2CDBC1" w14:textId="77777777" w:rsidR="006857A9" w:rsidRDefault="00606FBE">
            <w:pPr>
              <w:pStyle w:val="TableParagraph"/>
              <w:spacing w:line="208" w:lineRule="exact"/>
              <w:ind w:left="50"/>
              <w:rPr>
                <w:rFonts w:ascii="Arial" w:hAnsi="Arial"/>
                <w:b/>
                <w:sz w:val="20"/>
              </w:rPr>
            </w:pPr>
            <w:r>
              <w:rPr>
                <w:rFonts w:ascii="Arial" w:hAnsi="Arial"/>
                <w:b/>
                <w:sz w:val="20"/>
              </w:rPr>
              <w:t>Lucro</w:t>
            </w:r>
            <w:r>
              <w:rPr>
                <w:rFonts w:ascii="Arial" w:hAnsi="Arial"/>
                <w:b/>
                <w:spacing w:val="-6"/>
                <w:sz w:val="20"/>
              </w:rPr>
              <w:t xml:space="preserve"> </w:t>
            </w:r>
            <w:r>
              <w:rPr>
                <w:rFonts w:ascii="Arial" w:hAnsi="Arial"/>
                <w:b/>
                <w:sz w:val="20"/>
              </w:rPr>
              <w:t>(prejuízo)</w:t>
            </w:r>
            <w:r>
              <w:rPr>
                <w:rFonts w:ascii="Arial" w:hAnsi="Arial"/>
                <w:b/>
                <w:spacing w:val="-5"/>
                <w:sz w:val="20"/>
              </w:rPr>
              <w:t xml:space="preserve"> </w:t>
            </w:r>
            <w:r>
              <w:rPr>
                <w:rFonts w:ascii="Arial" w:hAnsi="Arial"/>
                <w:b/>
                <w:sz w:val="20"/>
              </w:rPr>
              <w:t>antes</w:t>
            </w:r>
            <w:r>
              <w:rPr>
                <w:rFonts w:ascii="Arial" w:hAnsi="Arial"/>
                <w:b/>
                <w:spacing w:val="-6"/>
                <w:sz w:val="20"/>
              </w:rPr>
              <w:t xml:space="preserve"> </w:t>
            </w:r>
            <w:r>
              <w:rPr>
                <w:rFonts w:ascii="Arial" w:hAnsi="Arial"/>
                <w:b/>
                <w:sz w:val="20"/>
              </w:rPr>
              <w:t>do</w:t>
            </w:r>
            <w:r>
              <w:rPr>
                <w:rFonts w:ascii="Arial" w:hAnsi="Arial"/>
                <w:b/>
                <w:spacing w:val="-3"/>
                <w:sz w:val="20"/>
              </w:rPr>
              <w:t xml:space="preserve"> </w:t>
            </w:r>
            <w:r>
              <w:rPr>
                <w:rFonts w:ascii="Arial" w:hAnsi="Arial"/>
                <w:b/>
                <w:sz w:val="20"/>
              </w:rPr>
              <w:t>IRPJ</w:t>
            </w:r>
            <w:r>
              <w:rPr>
                <w:rFonts w:ascii="Arial" w:hAnsi="Arial"/>
                <w:b/>
                <w:spacing w:val="-4"/>
                <w:sz w:val="20"/>
              </w:rPr>
              <w:t xml:space="preserve"> </w:t>
            </w:r>
            <w:r>
              <w:rPr>
                <w:rFonts w:ascii="Arial" w:hAnsi="Arial"/>
                <w:b/>
                <w:sz w:val="20"/>
              </w:rPr>
              <w:t>e</w:t>
            </w:r>
            <w:r>
              <w:rPr>
                <w:rFonts w:ascii="Arial" w:hAnsi="Arial"/>
                <w:b/>
                <w:spacing w:val="-6"/>
                <w:sz w:val="20"/>
              </w:rPr>
              <w:t xml:space="preserve"> </w:t>
            </w:r>
            <w:r>
              <w:rPr>
                <w:rFonts w:ascii="Arial" w:hAnsi="Arial"/>
                <w:b/>
                <w:spacing w:val="-4"/>
                <w:sz w:val="20"/>
              </w:rPr>
              <w:t>CSLL</w:t>
            </w:r>
          </w:p>
        </w:tc>
        <w:tc>
          <w:tcPr>
            <w:tcW w:w="2870" w:type="dxa"/>
          </w:tcPr>
          <w:p w14:paraId="7FF74C42" w14:textId="77777777" w:rsidR="006857A9" w:rsidRDefault="00606FBE">
            <w:pPr>
              <w:pStyle w:val="TableParagraph"/>
              <w:spacing w:line="208" w:lineRule="exact"/>
              <w:ind w:right="644"/>
              <w:jc w:val="right"/>
              <w:rPr>
                <w:rFonts w:ascii="Arial"/>
                <w:b/>
                <w:sz w:val="20"/>
              </w:rPr>
            </w:pPr>
            <w:r>
              <w:rPr>
                <w:rFonts w:ascii="Arial"/>
                <w:b/>
                <w:spacing w:val="-2"/>
                <w:sz w:val="20"/>
              </w:rPr>
              <w:t>(14.541)</w:t>
            </w:r>
          </w:p>
        </w:tc>
        <w:tc>
          <w:tcPr>
            <w:tcW w:w="1161" w:type="dxa"/>
          </w:tcPr>
          <w:p w14:paraId="4D357550" w14:textId="77777777" w:rsidR="006857A9" w:rsidRDefault="00606FBE">
            <w:pPr>
              <w:pStyle w:val="TableParagraph"/>
              <w:spacing w:line="208" w:lineRule="exact"/>
              <w:ind w:right="48"/>
              <w:jc w:val="right"/>
              <w:rPr>
                <w:rFonts w:ascii="Arial"/>
                <w:b/>
                <w:sz w:val="20"/>
              </w:rPr>
            </w:pPr>
            <w:r>
              <w:rPr>
                <w:rFonts w:ascii="Arial"/>
                <w:b/>
                <w:spacing w:val="-2"/>
                <w:sz w:val="20"/>
              </w:rPr>
              <w:t>(676)</w:t>
            </w:r>
          </w:p>
        </w:tc>
      </w:tr>
      <w:tr w:rsidR="006857A9" w14:paraId="7A9F30E4" w14:textId="77777777">
        <w:trPr>
          <w:trHeight w:val="227"/>
        </w:trPr>
        <w:tc>
          <w:tcPr>
            <w:tcW w:w="5159" w:type="dxa"/>
          </w:tcPr>
          <w:p w14:paraId="06EDEC97" w14:textId="77777777" w:rsidR="006857A9" w:rsidRDefault="00606FBE">
            <w:pPr>
              <w:pStyle w:val="TableParagraph"/>
              <w:spacing w:line="208" w:lineRule="exact"/>
              <w:ind w:left="50"/>
              <w:rPr>
                <w:sz w:val="20"/>
              </w:rPr>
            </w:pPr>
            <w:r>
              <w:rPr>
                <w:sz w:val="20"/>
              </w:rPr>
              <w:t>Alíquota</w:t>
            </w:r>
            <w:r>
              <w:rPr>
                <w:spacing w:val="-10"/>
                <w:sz w:val="20"/>
              </w:rPr>
              <w:t xml:space="preserve"> </w:t>
            </w:r>
            <w:r>
              <w:rPr>
                <w:sz w:val="20"/>
              </w:rPr>
              <w:t>nominal</w:t>
            </w:r>
            <w:r>
              <w:rPr>
                <w:spacing w:val="-10"/>
                <w:sz w:val="20"/>
              </w:rPr>
              <w:t xml:space="preserve"> </w:t>
            </w:r>
            <w:r>
              <w:rPr>
                <w:spacing w:val="-2"/>
                <w:sz w:val="20"/>
              </w:rPr>
              <w:t>vigente</w:t>
            </w:r>
          </w:p>
        </w:tc>
        <w:tc>
          <w:tcPr>
            <w:tcW w:w="2870" w:type="dxa"/>
          </w:tcPr>
          <w:p w14:paraId="709A12E0" w14:textId="77777777" w:rsidR="006857A9" w:rsidRDefault="00606FBE">
            <w:pPr>
              <w:pStyle w:val="TableParagraph"/>
              <w:spacing w:line="208" w:lineRule="exact"/>
              <w:ind w:right="647"/>
              <w:jc w:val="right"/>
              <w:rPr>
                <w:sz w:val="20"/>
              </w:rPr>
            </w:pPr>
            <w:r>
              <w:rPr>
                <w:spacing w:val="-5"/>
                <w:sz w:val="20"/>
              </w:rPr>
              <w:t>34%</w:t>
            </w:r>
          </w:p>
        </w:tc>
        <w:tc>
          <w:tcPr>
            <w:tcW w:w="1161" w:type="dxa"/>
          </w:tcPr>
          <w:p w14:paraId="61D31A27" w14:textId="77777777" w:rsidR="006857A9" w:rsidRDefault="00606FBE">
            <w:pPr>
              <w:pStyle w:val="TableParagraph"/>
              <w:spacing w:line="208" w:lineRule="exact"/>
              <w:ind w:right="48"/>
              <w:jc w:val="right"/>
              <w:rPr>
                <w:sz w:val="20"/>
              </w:rPr>
            </w:pPr>
            <w:r>
              <w:rPr>
                <w:spacing w:val="-5"/>
                <w:sz w:val="20"/>
              </w:rPr>
              <w:t>34%</w:t>
            </w:r>
          </w:p>
        </w:tc>
      </w:tr>
    </w:tbl>
    <w:p w14:paraId="48239C27" w14:textId="77777777" w:rsidR="006857A9" w:rsidRDefault="006857A9">
      <w:pPr>
        <w:pStyle w:val="TableParagraph"/>
        <w:spacing w:line="208" w:lineRule="exact"/>
        <w:jc w:val="right"/>
        <w:rPr>
          <w:sz w:val="20"/>
        </w:rPr>
        <w:sectPr w:rsidR="006857A9">
          <w:pgSz w:w="11910" w:h="16840"/>
          <w:pgMar w:top="1240" w:right="708" w:bottom="480" w:left="708" w:header="567" w:footer="293" w:gutter="0"/>
          <w:cols w:space="720"/>
        </w:sectPr>
      </w:pPr>
    </w:p>
    <w:p w14:paraId="192A71CA" w14:textId="77777777" w:rsidR="006857A9" w:rsidRDefault="006857A9">
      <w:pPr>
        <w:pStyle w:val="Corpodetexto"/>
        <w:spacing w:before="6"/>
        <w:rPr>
          <w:rFonts w:ascii="Arial"/>
          <w:b/>
          <w:sz w:val="3"/>
        </w:rPr>
      </w:pPr>
    </w:p>
    <w:tbl>
      <w:tblPr>
        <w:tblStyle w:val="TableNormal"/>
        <w:tblW w:w="0" w:type="auto"/>
        <w:tblInd w:w="879" w:type="dxa"/>
        <w:tblLayout w:type="fixed"/>
        <w:tblLook w:val="01E0" w:firstRow="1" w:lastRow="1" w:firstColumn="1" w:lastColumn="1" w:noHBand="0" w:noVBand="0"/>
      </w:tblPr>
      <w:tblGrid>
        <w:gridCol w:w="5854"/>
        <w:gridCol w:w="1599"/>
        <w:gridCol w:w="159"/>
        <w:gridCol w:w="1601"/>
      </w:tblGrid>
      <w:tr w:rsidR="006857A9" w14:paraId="576F7428" w14:textId="77777777">
        <w:trPr>
          <w:trHeight w:val="573"/>
        </w:trPr>
        <w:tc>
          <w:tcPr>
            <w:tcW w:w="5854" w:type="dxa"/>
          </w:tcPr>
          <w:p w14:paraId="0C5C2243" w14:textId="77777777" w:rsidR="006857A9" w:rsidRDefault="00606FBE">
            <w:pPr>
              <w:pStyle w:val="TableParagraph"/>
              <w:ind w:left="50"/>
              <w:rPr>
                <w:rFonts w:ascii="Arial" w:hAnsi="Arial"/>
                <w:b/>
                <w:sz w:val="20"/>
              </w:rPr>
            </w:pPr>
            <w:r>
              <w:rPr>
                <w:rFonts w:ascii="Arial" w:hAnsi="Arial"/>
                <w:b/>
                <w:sz w:val="20"/>
              </w:rPr>
              <w:t>Expectativa</w:t>
            </w:r>
            <w:r>
              <w:rPr>
                <w:rFonts w:ascii="Arial" w:hAnsi="Arial"/>
                <w:b/>
                <w:spacing w:val="-7"/>
                <w:sz w:val="20"/>
              </w:rPr>
              <w:t xml:space="preserve"> </w:t>
            </w:r>
            <w:r>
              <w:rPr>
                <w:rFonts w:ascii="Arial" w:hAnsi="Arial"/>
                <w:b/>
                <w:sz w:val="20"/>
              </w:rPr>
              <w:t>de</w:t>
            </w:r>
            <w:r>
              <w:rPr>
                <w:rFonts w:ascii="Arial" w:hAnsi="Arial"/>
                <w:b/>
                <w:spacing w:val="-6"/>
                <w:sz w:val="20"/>
              </w:rPr>
              <w:t xml:space="preserve"> </w:t>
            </w:r>
            <w:r>
              <w:rPr>
                <w:rFonts w:ascii="Arial" w:hAnsi="Arial"/>
                <w:b/>
                <w:sz w:val="20"/>
              </w:rPr>
              <w:t>crédito</w:t>
            </w:r>
            <w:r>
              <w:rPr>
                <w:rFonts w:ascii="Arial" w:hAnsi="Arial"/>
                <w:b/>
                <w:spacing w:val="-5"/>
                <w:sz w:val="20"/>
              </w:rPr>
              <w:t xml:space="preserve"> </w:t>
            </w:r>
            <w:r>
              <w:rPr>
                <w:rFonts w:ascii="Arial" w:hAnsi="Arial"/>
                <w:b/>
                <w:sz w:val="20"/>
              </w:rPr>
              <w:t>(débito)</w:t>
            </w:r>
            <w:r>
              <w:rPr>
                <w:rFonts w:ascii="Arial" w:hAnsi="Arial"/>
                <w:b/>
                <w:spacing w:val="-5"/>
                <w:sz w:val="20"/>
              </w:rPr>
              <w:t xml:space="preserve"> </w:t>
            </w:r>
            <w:r>
              <w:rPr>
                <w:rFonts w:ascii="Arial" w:hAnsi="Arial"/>
                <w:b/>
                <w:sz w:val="20"/>
              </w:rPr>
              <w:t>de</w:t>
            </w:r>
            <w:r>
              <w:rPr>
                <w:rFonts w:ascii="Arial" w:hAnsi="Arial"/>
                <w:b/>
                <w:spacing w:val="-6"/>
                <w:sz w:val="20"/>
              </w:rPr>
              <w:t xml:space="preserve"> </w:t>
            </w:r>
            <w:r>
              <w:rPr>
                <w:rFonts w:ascii="Arial" w:hAnsi="Arial"/>
                <w:b/>
                <w:sz w:val="20"/>
              </w:rPr>
              <w:t>imposto</w:t>
            </w:r>
            <w:r>
              <w:rPr>
                <w:rFonts w:ascii="Arial" w:hAnsi="Arial"/>
                <w:b/>
                <w:spacing w:val="-5"/>
                <w:sz w:val="20"/>
              </w:rPr>
              <w:t xml:space="preserve"> </w:t>
            </w:r>
            <w:r>
              <w:rPr>
                <w:rFonts w:ascii="Arial" w:hAnsi="Arial"/>
                <w:b/>
                <w:sz w:val="20"/>
              </w:rPr>
              <w:t>de</w:t>
            </w:r>
            <w:r>
              <w:rPr>
                <w:rFonts w:ascii="Arial" w:hAnsi="Arial"/>
                <w:b/>
                <w:spacing w:val="-6"/>
                <w:sz w:val="20"/>
              </w:rPr>
              <w:t xml:space="preserve"> </w:t>
            </w:r>
            <w:r>
              <w:rPr>
                <w:rFonts w:ascii="Arial" w:hAnsi="Arial"/>
                <w:b/>
                <w:sz w:val="20"/>
              </w:rPr>
              <w:t>renda</w:t>
            </w:r>
            <w:r>
              <w:rPr>
                <w:rFonts w:ascii="Arial" w:hAnsi="Arial"/>
                <w:b/>
                <w:spacing w:val="-6"/>
                <w:sz w:val="20"/>
              </w:rPr>
              <w:t xml:space="preserve"> </w:t>
            </w:r>
            <w:r>
              <w:rPr>
                <w:rFonts w:ascii="Arial" w:hAnsi="Arial"/>
                <w:b/>
                <w:sz w:val="20"/>
              </w:rPr>
              <w:t>e contribuição social às alíquotas vigentes</w:t>
            </w:r>
          </w:p>
        </w:tc>
        <w:tc>
          <w:tcPr>
            <w:tcW w:w="1599" w:type="dxa"/>
          </w:tcPr>
          <w:p w14:paraId="459B0994" w14:textId="77777777" w:rsidR="006857A9" w:rsidRDefault="00606FBE">
            <w:pPr>
              <w:pStyle w:val="TableParagraph"/>
              <w:spacing w:before="105"/>
              <w:ind w:right="70"/>
              <w:jc w:val="right"/>
              <w:rPr>
                <w:rFonts w:ascii="Arial"/>
                <w:b/>
                <w:sz w:val="20"/>
              </w:rPr>
            </w:pPr>
            <w:r>
              <w:rPr>
                <w:rFonts w:ascii="Arial"/>
                <w:b/>
                <w:spacing w:val="-2"/>
                <w:sz w:val="20"/>
              </w:rPr>
              <w:t>4.944</w:t>
            </w:r>
          </w:p>
        </w:tc>
        <w:tc>
          <w:tcPr>
            <w:tcW w:w="159" w:type="dxa"/>
          </w:tcPr>
          <w:p w14:paraId="67CB572B" w14:textId="77777777" w:rsidR="006857A9" w:rsidRDefault="006857A9">
            <w:pPr>
              <w:pStyle w:val="TableParagraph"/>
              <w:rPr>
                <w:rFonts w:ascii="Times New Roman"/>
                <w:sz w:val="18"/>
              </w:rPr>
            </w:pPr>
          </w:p>
        </w:tc>
        <w:tc>
          <w:tcPr>
            <w:tcW w:w="1601" w:type="dxa"/>
          </w:tcPr>
          <w:p w14:paraId="7EDBF5BE" w14:textId="77777777" w:rsidR="006857A9" w:rsidRDefault="00606FBE">
            <w:pPr>
              <w:pStyle w:val="TableParagraph"/>
              <w:spacing w:before="105"/>
              <w:ind w:right="71"/>
              <w:jc w:val="right"/>
              <w:rPr>
                <w:rFonts w:ascii="Arial"/>
                <w:b/>
                <w:sz w:val="20"/>
              </w:rPr>
            </w:pPr>
            <w:r>
              <w:rPr>
                <w:rFonts w:ascii="Arial"/>
                <w:b/>
                <w:spacing w:val="-2"/>
                <w:sz w:val="20"/>
              </w:rPr>
              <w:t>(4.356)</w:t>
            </w:r>
          </w:p>
        </w:tc>
      </w:tr>
      <w:tr w:rsidR="006857A9" w14:paraId="7349EA13" w14:textId="77777777">
        <w:trPr>
          <w:trHeight w:val="812"/>
        </w:trPr>
        <w:tc>
          <w:tcPr>
            <w:tcW w:w="5854" w:type="dxa"/>
          </w:tcPr>
          <w:p w14:paraId="69C7FF5D" w14:textId="77777777" w:rsidR="006857A9" w:rsidRDefault="00606FBE">
            <w:pPr>
              <w:pStyle w:val="TableParagraph"/>
              <w:spacing w:before="113" w:line="242" w:lineRule="auto"/>
              <w:ind w:left="50" w:right="1903"/>
              <w:rPr>
                <w:rFonts w:ascii="Arial" w:hAnsi="Arial"/>
                <w:b/>
                <w:sz w:val="20"/>
              </w:rPr>
            </w:pPr>
            <w:r>
              <w:rPr>
                <w:rFonts w:ascii="Arial" w:hAnsi="Arial"/>
                <w:b/>
                <w:sz w:val="20"/>
              </w:rPr>
              <w:t>Reconciliação</w:t>
            </w:r>
            <w:r>
              <w:rPr>
                <w:rFonts w:ascii="Arial" w:hAnsi="Arial"/>
                <w:b/>
                <w:spacing w:val="-11"/>
                <w:sz w:val="20"/>
              </w:rPr>
              <w:t xml:space="preserve"> </w:t>
            </w:r>
            <w:r>
              <w:rPr>
                <w:rFonts w:ascii="Arial" w:hAnsi="Arial"/>
                <w:b/>
                <w:sz w:val="20"/>
              </w:rPr>
              <w:t>para</w:t>
            </w:r>
            <w:r>
              <w:rPr>
                <w:rFonts w:ascii="Arial" w:hAnsi="Arial"/>
                <w:b/>
                <w:spacing w:val="-11"/>
                <w:sz w:val="20"/>
              </w:rPr>
              <w:t xml:space="preserve"> </w:t>
            </w:r>
            <w:r>
              <w:rPr>
                <w:rFonts w:ascii="Arial" w:hAnsi="Arial"/>
                <w:b/>
                <w:sz w:val="20"/>
              </w:rPr>
              <w:t>a</w:t>
            </w:r>
            <w:r>
              <w:rPr>
                <w:rFonts w:ascii="Arial" w:hAnsi="Arial"/>
                <w:b/>
                <w:spacing w:val="-12"/>
                <w:sz w:val="20"/>
              </w:rPr>
              <w:t xml:space="preserve"> </w:t>
            </w:r>
            <w:r>
              <w:rPr>
                <w:rFonts w:ascii="Arial" w:hAnsi="Arial"/>
                <w:b/>
                <w:sz w:val="20"/>
              </w:rPr>
              <w:t>taxa</w:t>
            </w:r>
            <w:r>
              <w:rPr>
                <w:rFonts w:ascii="Arial" w:hAnsi="Arial"/>
                <w:b/>
                <w:spacing w:val="-9"/>
                <w:sz w:val="20"/>
              </w:rPr>
              <w:t xml:space="preserve"> </w:t>
            </w:r>
            <w:r>
              <w:rPr>
                <w:rFonts w:ascii="Arial" w:hAnsi="Arial"/>
                <w:b/>
                <w:sz w:val="20"/>
              </w:rPr>
              <w:t xml:space="preserve">efetiva </w:t>
            </w:r>
            <w:r>
              <w:rPr>
                <w:rFonts w:ascii="Arial" w:hAnsi="Arial"/>
                <w:b/>
                <w:spacing w:val="-2"/>
                <w:sz w:val="20"/>
              </w:rPr>
              <w:t>Adições:</w:t>
            </w:r>
          </w:p>
          <w:p w14:paraId="389C9503" w14:textId="77777777" w:rsidR="006857A9" w:rsidRDefault="00606FBE">
            <w:pPr>
              <w:pStyle w:val="TableParagraph"/>
              <w:spacing w:before="1" w:line="214" w:lineRule="exact"/>
              <w:ind w:left="50"/>
              <w:rPr>
                <w:sz w:val="20"/>
              </w:rPr>
            </w:pPr>
            <w:r>
              <w:rPr>
                <w:sz w:val="20"/>
              </w:rPr>
              <w:t>Licença</w:t>
            </w:r>
            <w:r>
              <w:rPr>
                <w:spacing w:val="-10"/>
                <w:sz w:val="20"/>
              </w:rPr>
              <w:t xml:space="preserve"> </w:t>
            </w:r>
            <w:r>
              <w:rPr>
                <w:sz w:val="20"/>
              </w:rPr>
              <w:t>paternidade</w:t>
            </w:r>
            <w:r>
              <w:rPr>
                <w:spacing w:val="-11"/>
                <w:sz w:val="20"/>
              </w:rPr>
              <w:t xml:space="preserve"> </w:t>
            </w:r>
            <w:r>
              <w:rPr>
                <w:sz w:val="20"/>
              </w:rPr>
              <w:t>e</w:t>
            </w:r>
            <w:r>
              <w:rPr>
                <w:spacing w:val="-10"/>
                <w:sz w:val="20"/>
              </w:rPr>
              <w:t xml:space="preserve"> </w:t>
            </w:r>
            <w:r>
              <w:rPr>
                <w:sz w:val="20"/>
              </w:rPr>
              <w:t>maternidade</w:t>
            </w:r>
            <w:r>
              <w:rPr>
                <w:spacing w:val="-9"/>
                <w:sz w:val="20"/>
              </w:rPr>
              <w:t xml:space="preserve"> </w:t>
            </w:r>
            <w:r>
              <w:rPr>
                <w:spacing w:val="-2"/>
                <w:sz w:val="20"/>
              </w:rPr>
              <w:t>prorrogada</w:t>
            </w:r>
          </w:p>
        </w:tc>
        <w:tc>
          <w:tcPr>
            <w:tcW w:w="1599" w:type="dxa"/>
          </w:tcPr>
          <w:p w14:paraId="6A0D6217" w14:textId="77777777" w:rsidR="006857A9" w:rsidRDefault="006857A9">
            <w:pPr>
              <w:pStyle w:val="TableParagraph"/>
              <w:rPr>
                <w:rFonts w:ascii="Arial"/>
                <w:b/>
                <w:sz w:val="20"/>
              </w:rPr>
            </w:pPr>
          </w:p>
          <w:p w14:paraId="1E78E992" w14:textId="77777777" w:rsidR="006857A9" w:rsidRDefault="006857A9">
            <w:pPr>
              <w:pStyle w:val="TableParagraph"/>
              <w:spacing w:before="118"/>
              <w:rPr>
                <w:rFonts w:ascii="Arial"/>
                <w:b/>
                <w:sz w:val="20"/>
              </w:rPr>
            </w:pPr>
          </w:p>
          <w:p w14:paraId="1FA53805" w14:textId="77777777" w:rsidR="006857A9" w:rsidRDefault="00606FBE">
            <w:pPr>
              <w:pStyle w:val="TableParagraph"/>
              <w:spacing w:before="1" w:line="214" w:lineRule="exact"/>
              <w:ind w:right="68"/>
              <w:jc w:val="right"/>
              <w:rPr>
                <w:sz w:val="20"/>
              </w:rPr>
            </w:pPr>
            <w:r>
              <w:rPr>
                <w:spacing w:val="-4"/>
                <w:sz w:val="20"/>
              </w:rPr>
              <w:t>(16)</w:t>
            </w:r>
          </w:p>
        </w:tc>
        <w:tc>
          <w:tcPr>
            <w:tcW w:w="159" w:type="dxa"/>
          </w:tcPr>
          <w:p w14:paraId="2062D137" w14:textId="77777777" w:rsidR="006857A9" w:rsidRDefault="006857A9">
            <w:pPr>
              <w:pStyle w:val="TableParagraph"/>
              <w:rPr>
                <w:rFonts w:ascii="Times New Roman"/>
                <w:sz w:val="18"/>
              </w:rPr>
            </w:pPr>
          </w:p>
        </w:tc>
        <w:tc>
          <w:tcPr>
            <w:tcW w:w="1601" w:type="dxa"/>
          </w:tcPr>
          <w:p w14:paraId="0A00E3B4" w14:textId="77777777" w:rsidR="006857A9" w:rsidRDefault="006857A9">
            <w:pPr>
              <w:pStyle w:val="TableParagraph"/>
              <w:rPr>
                <w:rFonts w:ascii="Arial"/>
                <w:b/>
                <w:sz w:val="20"/>
              </w:rPr>
            </w:pPr>
          </w:p>
          <w:p w14:paraId="5F2C371F" w14:textId="77777777" w:rsidR="006857A9" w:rsidRDefault="006857A9">
            <w:pPr>
              <w:pStyle w:val="TableParagraph"/>
              <w:spacing w:before="118"/>
              <w:rPr>
                <w:rFonts w:ascii="Arial"/>
                <w:b/>
                <w:sz w:val="20"/>
              </w:rPr>
            </w:pPr>
          </w:p>
          <w:p w14:paraId="3E4B8C15" w14:textId="77777777" w:rsidR="006857A9" w:rsidRDefault="00606FBE">
            <w:pPr>
              <w:pStyle w:val="TableParagraph"/>
              <w:spacing w:before="1" w:line="214" w:lineRule="exact"/>
              <w:ind w:right="69"/>
              <w:jc w:val="right"/>
              <w:rPr>
                <w:sz w:val="20"/>
              </w:rPr>
            </w:pPr>
            <w:r>
              <w:rPr>
                <w:spacing w:val="-4"/>
                <w:sz w:val="20"/>
              </w:rPr>
              <w:t>(35)</w:t>
            </w:r>
          </w:p>
        </w:tc>
      </w:tr>
      <w:tr w:rsidR="006857A9" w14:paraId="10F2D3D2" w14:textId="77777777">
        <w:trPr>
          <w:trHeight w:val="231"/>
        </w:trPr>
        <w:tc>
          <w:tcPr>
            <w:tcW w:w="5854" w:type="dxa"/>
          </w:tcPr>
          <w:p w14:paraId="75A5E30B" w14:textId="77777777" w:rsidR="006857A9" w:rsidRDefault="00606FBE">
            <w:pPr>
              <w:pStyle w:val="TableParagraph"/>
              <w:spacing w:line="212" w:lineRule="exact"/>
              <w:ind w:left="50"/>
              <w:rPr>
                <w:sz w:val="20"/>
              </w:rPr>
            </w:pPr>
            <w:r>
              <w:rPr>
                <w:sz w:val="20"/>
              </w:rPr>
              <w:t>Variações</w:t>
            </w:r>
            <w:r>
              <w:rPr>
                <w:spacing w:val="-10"/>
                <w:sz w:val="20"/>
              </w:rPr>
              <w:t xml:space="preserve"> </w:t>
            </w:r>
            <w:r>
              <w:rPr>
                <w:sz w:val="20"/>
              </w:rPr>
              <w:t>monetárias</w:t>
            </w:r>
            <w:r>
              <w:rPr>
                <w:spacing w:val="-9"/>
                <w:sz w:val="20"/>
              </w:rPr>
              <w:t xml:space="preserve"> </w:t>
            </w:r>
            <w:r>
              <w:rPr>
                <w:sz w:val="20"/>
              </w:rPr>
              <w:t>de</w:t>
            </w:r>
            <w:r>
              <w:rPr>
                <w:spacing w:val="-11"/>
                <w:sz w:val="20"/>
              </w:rPr>
              <w:t xml:space="preserve"> </w:t>
            </w:r>
            <w:r>
              <w:rPr>
                <w:sz w:val="20"/>
              </w:rPr>
              <w:t>provisões</w:t>
            </w:r>
            <w:r>
              <w:rPr>
                <w:spacing w:val="-10"/>
                <w:sz w:val="20"/>
              </w:rPr>
              <w:t xml:space="preserve"> </w:t>
            </w:r>
            <w:r>
              <w:rPr>
                <w:spacing w:val="-2"/>
                <w:sz w:val="20"/>
              </w:rPr>
              <w:t>judiciais</w:t>
            </w:r>
          </w:p>
        </w:tc>
        <w:tc>
          <w:tcPr>
            <w:tcW w:w="1599" w:type="dxa"/>
          </w:tcPr>
          <w:p w14:paraId="78041ED8" w14:textId="77777777" w:rsidR="006857A9" w:rsidRDefault="00606FBE">
            <w:pPr>
              <w:pStyle w:val="TableParagraph"/>
              <w:spacing w:line="212" w:lineRule="exact"/>
              <w:ind w:right="68"/>
              <w:jc w:val="right"/>
              <w:rPr>
                <w:sz w:val="20"/>
              </w:rPr>
            </w:pPr>
            <w:r>
              <w:rPr>
                <w:spacing w:val="-4"/>
                <w:sz w:val="20"/>
              </w:rPr>
              <w:t>(91)</w:t>
            </w:r>
          </w:p>
        </w:tc>
        <w:tc>
          <w:tcPr>
            <w:tcW w:w="159" w:type="dxa"/>
          </w:tcPr>
          <w:p w14:paraId="51203C6E" w14:textId="77777777" w:rsidR="006857A9" w:rsidRDefault="006857A9">
            <w:pPr>
              <w:pStyle w:val="TableParagraph"/>
              <w:rPr>
                <w:rFonts w:ascii="Times New Roman"/>
                <w:sz w:val="16"/>
              </w:rPr>
            </w:pPr>
          </w:p>
        </w:tc>
        <w:tc>
          <w:tcPr>
            <w:tcW w:w="1601" w:type="dxa"/>
          </w:tcPr>
          <w:p w14:paraId="5CBB1A75" w14:textId="77777777" w:rsidR="006857A9" w:rsidRDefault="00606FBE">
            <w:pPr>
              <w:pStyle w:val="TableParagraph"/>
              <w:spacing w:line="212" w:lineRule="exact"/>
              <w:ind w:right="71"/>
              <w:jc w:val="right"/>
              <w:rPr>
                <w:sz w:val="20"/>
              </w:rPr>
            </w:pPr>
            <w:r>
              <w:rPr>
                <w:spacing w:val="-2"/>
                <w:sz w:val="20"/>
              </w:rPr>
              <w:t>(136)</w:t>
            </w:r>
          </w:p>
        </w:tc>
      </w:tr>
      <w:tr w:rsidR="006857A9" w14:paraId="131F5622" w14:textId="77777777">
        <w:trPr>
          <w:trHeight w:val="232"/>
        </w:trPr>
        <w:tc>
          <w:tcPr>
            <w:tcW w:w="5854" w:type="dxa"/>
          </w:tcPr>
          <w:p w14:paraId="4EB4E68C" w14:textId="77777777" w:rsidR="006857A9" w:rsidRDefault="00606FBE">
            <w:pPr>
              <w:pStyle w:val="TableParagraph"/>
              <w:spacing w:line="213" w:lineRule="exact"/>
              <w:ind w:left="50"/>
              <w:rPr>
                <w:sz w:val="20"/>
              </w:rPr>
            </w:pPr>
            <w:r>
              <w:rPr>
                <w:sz w:val="20"/>
              </w:rPr>
              <w:t>Outras</w:t>
            </w:r>
            <w:r>
              <w:rPr>
                <w:spacing w:val="-8"/>
                <w:sz w:val="20"/>
              </w:rPr>
              <w:t xml:space="preserve"> </w:t>
            </w:r>
            <w:r>
              <w:rPr>
                <w:spacing w:val="-2"/>
                <w:sz w:val="20"/>
              </w:rPr>
              <w:t>adições</w:t>
            </w:r>
          </w:p>
        </w:tc>
        <w:tc>
          <w:tcPr>
            <w:tcW w:w="1599" w:type="dxa"/>
          </w:tcPr>
          <w:p w14:paraId="0CFD58BD" w14:textId="77777777" w:rsidR="006857A9" w:rsidRDefault="00606FBE">
            <w:pPr>
              <w:pStyle w:val="TableParagraph"/>
              <w:spacing w:line="213" w:lineRule="exact"/>
              <w:ind w:right="68"/>
              <w:jc w:val="right"/>
              <w:rPr>
                <w:sz w:val="20"/>
              </w:rPr>
            </w:pPr>
            <w:r>
              <w:rPr>
                <w:spacing w:val="-5"/>
                <w:sz w:val="20"/>
              </w:rPr>
              <w:t>(4)</w:t>
            </w:r>
          </w:p>
        </w:tc>
        <w:tc>
          <w:tcPr>
            <w:tcW w:w="159" w:type="dxa"/>
          </w:tcPr>
          <w:p w14:paraId="6E41EFE6" w14:textId="77777777" w:rsidR="006857A9" w:rsidRDefault="006857A9">
            <w:pPr>
              <w:pStyle w:val="TableParagraph"/>
              <w:rPr>
                <w:rFonts w:ascii="Times New Roman"/>
                <w:sz w:val="16"/>
              </w:rPr>
            </w:pPr>
          </w:p>
        </w:tc>
        <w:tc>
          <w:tcPr>
            <w:tcW w:w="1601" w:type="dxa"/>
          </w:tcPr>
          <w:p w14:paraId="729D2EF5" w14:textId="77777777" w:rsidR="006857A9" w:rsidRDefault="00606FBE">
            <w:pPr>
              <w:pStyle w:val="TableParagraph"/>
              <w:spacing w:line="213" w:lineRule="exact"/>
              <w:ind w:right="69"/>
              <w:jc w:val="right"/>
              <w:rPr>
                <w:sz w:val="20"/>
              </w:rPr>
            </w:pPr>
            <w:r>
              <w:rPr>
                <w:spacing w:val="-5"/>
                <w:sz w:val="20"/>
              </w:rPr>
              <w:t>(6)</w:t>
            </w:r>
          </w:p>
        </w:tc>
      </w:tr>
      <w:tr w:rsidR="006857A9" w14:paraId="40455342" w14:textId="77777777">
        <w:trPr>
          <w:trHeight w:val="231"/>
        </w:trPr>
        <w:tc>
          <w:tcPr>
            <w:tcW w:w="5854" w:type="dxa"/>
          </w:tcPr>
          <w:p w14:paraId="343803D6" w14:textId="77777777" w:rsidR="006857A9" w:rsidRDefault="00606FBE">
            <w:pPr>
              <w:pStyle w:val="TableParagraph"/>
              <w:spacing w:line="212" w:lineRule="exact"/>
              <w:ind w:left="50"/>
              <w:rPr>
                <w:sz w:val="20"/>
              </w:rPr>
            </w:pPr>
            <w:r>
              <w:rPr>
                <w:sz w:val="20"/>
              </w:rPr>
              <w:t>Aprop.</w:t>
            </w:r>
            <w:r>
              <w:rPr>
                <w:spacing w:val="-10"/>
                <w:sz w:val="20"/>
              </w:rPr>
              <w:t xml:space="preserve"> </w:t>
            </w:r>
            <w:r>
              <w:rPr>
                <w:sz w:val="20"/>
              </w:rPr>
              <w:t>Juros</w:t>
            </w:r>
            <w:r>
              <w:rPr>
                <w:spacing w:val="-8"/>
                <w:sz w:val="20"/>
              </w:rPr>
              <w:t xml:space="preserve"> </w:t>
            </w:r>
            <w:r>
              <w:rPr>
                <w:sz w:val="20"/>
              </w:rPr>
              <w:t>arrendamento</w:t>
            </w:r>
            <w:r>
              <w:rPr>
                <w:spacing w:val="-8"/>
                <w:sz w:val="20"/>
              </w:rPr>
              <w:t xml:space="preserve"> </w:t>
            </w:r>
            <w:r>
              <w:rPr>
                <w:spacing w:val="-2"/>
                <w:sz w:val="20"/>
              </w:rPr>
              <w:t>mercantil</w:t>
            </w:r>
          </w:p>
        </w:tc>
        <w:tc>
          <w:tcPr>
            <w:tcW w:w="1599" w:type="dxa"/>
          </w:tcPr>
          <w:p w14:paraId="63F7E608" w14:textId="77777777" w:rsidR="006857A9" w:rsidRDefault="00606FBE">
            <w:pPr>
              <w:pStyle w:val="TableParagraph"/>
              <w:spacing w:line="212" w:lineRule="exact"/>
              <w:ind w:right="68"/>
              <w:jc w:val="right"/>
              <w:rPr>
                <w:sz w:val="20"/>
              </w:rPr>
            </w:pPr>
            <w:r>
              <w:rPr>
                <w:spacing w:val="-4"/>
                <w:sz w:val="20"/>
              </w:rPr>
              <w:t>(58)</w:t>
            </w:r>
          </w:p>
        </w:tc>
        <w:tc>
          <w:tcPr>
            <w:tcW w:w="159" w:type="dxa"/>
          </w:tcPr>
          <w:p w14:paraId="3840B113" w14:textId="77777777" w:rsidR="006857A9" w:rsidRDefault="006857A9">
            <w:pPr>
              <w:pStyle w:val="TableParagraph"/>
              <w:rPr>
                <w:rFonts w:ascii="Times New Roman"/>
                <w:sz w:val="16"/>
              </w:rPr>
            </w:pPr>
          </w:p>
        </w:tc>
        <w:tc>
          <w:tcPr>
            <w:tcW w:w="1601" w:type="dxa"/>
          </w:tcPr>
          <w:p w14:paraId="24D5FC85" w14:textId="77777777" w:rsidR="006857A9" w:rsidRDefault="00606FBE">
            <w:pPr>
              <w:pStyle w:val="TableParagraph"/>
              <w:spacing w:line="212" w:lineRule="exact"/>
              <w:ind w:right="71"/>
              <w:jc w:val="right"/>
              <w:rPr>
                <w:sz w:val="20"/>
              </w:rPr>
            </w:pPr>
            <w:r>
              <w:rPr>
                <w:spacing w:val="-2"/>
                <w:sz w:val="20"/>
              </w:rPr>
              <w:t>(137)</w:t>
            </w:r>
          </w:p>
        </w:tc>
      </w:tr>
      <w:tr w:rsidR="006857A9" w14:paraId="3DBD1B29" w14:textId="77777777">
        <w:trPr>
          <w:trHeight w:val="348"/>
        </w:trPr>
        <w:tc>
          <w:tcPr>
            <w:tcW w:w="5854" w:type="dxa"/>
          </w:tcPr>
          <w:p w14:paraId="3E97D5C1" w14:textId="77777777" w:rsidR="006857A9" w:rsidRDefault="00606FBE">
            <w:pPr>
              <w:pStyle w:val="TableParagraph"/>
              <w:spacing w:line="227" w:lineRule="exact"/>
              <w:ind w:left="50"/>
              <w:rPr>
                <w:sz w:val="20"/>
              </w:rPr>
            </w:pPr>
            <w:r>
              <w:rPr>
                <w:sz w:val="20"/>
              </w:rPr>
              <w:t>Amortização</w:t>
            </w:r>
            <w:r>
              <w:rPr>
                <w:spacing w:val="-14"/>
                <w:sz w:val="20"/>
              </w:rPr>
              <w:t xml:space="preserve"> </w:t>
            </w:r>
            <w:r>
              <w:rPr>
                <w:sz w:val="20"/>
              </w:rPr>
              <w:t>arrendamento</w:t>
            </w:r>
            <w:r>
              <w:rPr>
                <w:spacing w:val="-14"/>
                <w:sz w:val="20"/>
              </w:rPr>
              <w:t xml:space="preserve"> </w:t>
            </w:r>
            <w:r>
              <w:rPr>
                <w:spacing w:val="-2"/>
                <w:sz w:val="20"/>
              </w:rPr>
              <w:t>mercantil</w:t>
            </w:r>
          </w:p>
        </w:tc>
        <w:tc>
          <w:tcPr>
            <w:tcW w:w="1599" w:type="dxa"/>
          </w:tcPr>
          <w:p w14:paraId="61F03197" w14:textId="77777777" w:rsidR="006857A9" w:rsidRDefault="00606FBE">
            <w:pPr>
              <w:pStyle w:val="TableParagraph"/>
              <w:spacing w:line="227" w:lineRule="exact"/>
              <w:ind w:right="70"/>
              <w:jc w:val="right"/>
              <w:rPr>
                <w:sz w:val="20"/>
              </w:rPr>
            </w:pPr>
            <w:r>
              <w:rPr>
                <w:spacing w:val="-2"/>
                <w:sz w:val="20"/>
              </w:rPr>
              <w:t>(251)</w:t>
            </w:r>
          </w:p>
        </w:tc>
        <w:tc>
          <w:tcPr>
            <w:tcW w:w="159" w:type="dxa"/>
          </w:tcPr>
          <w:p w14:paraId="56AB5DF2" w14:textId="77777777" w:rsidR="006857A9" w:rsidRDefault="006857A9">
            <w:pPr>
              <w:pStyle w:val="TableParagraph"/>
              <w:rPr>
                <w:rFonts w:ascii="Times New Roman"/>
                <w:sz w:val="18"/>
              </w:rPr>
            </w:pPr>
          </w:p>
        </w:tc>
        <w:tc>
          <w:tcPr>
            <w:tcW w:w="1601" w:type="dxa"/>
          </w:tcPr>
          <w:p w14:paraId="074002EE" w14:textId="77777777" w:rsidR="006857A9" w:rsidRDefault="00606FBE">
            <w:pPr>
              <w:pStyle w:val="TableParagraph"/>
              <w:spacing w:line="227" w:lineRule="exact"/>
              <w:ind w:right="71"/>
              <w:jc w:val="right"/>
              <w:rPr>
                <w:sz w:val="20"/>
              </w:rPr>
            </w:pPr>
            <w:r>
              <w:rPr>
                <w:spacing w:val="-2"/>
                <w:sz w:val="20"/>
              </w:rPr>
              <w:t>(475)</w:t>
            </w:r>
          </w:p>
        </w:tc>
      </w:tr>
      <w:tr w:rsidR="006857A9" w14:paraId="4ED4C309" w14:textId="77777777">
        <w:trPr>
          <w:trHeight w:val="579"/>
        </w:trPr>
        <w:tc>
          <w:tcPr>
            <w:tcW w:w="5854" w:type="dxa"/>
          </w:tcPr>
          <w:p w14:paraId="1AC7BE4D" w14:textId="77777777" w:rsidR="006857A9" w:rsidRDefault="00606FBE">
            <w:pPr>
              <w:pStyle w:val="TableParagraph"/>
              <w:spacing w:before="114"/>
              <w:ind w:left="50"/>
              <w:rPr>
                <w:rFonts w:ascii="Arial" w:hAnsi="Arial"/>
                <w:b/>
                <w:sz w:val="20"/>
              </w:rPr>
            </w:pPr>
            <w:r>
              <w:rPr>
                <w:rFonts w:ascii="Arial" w:hAnsi="Arial"/>
                <w:b/>
                <w:spacing w:val="-2"/>
                <w:sz w:val="20"/>
              </w:rPr>
              <w:t>Exclusões:</w:t>
            </w:r>
          </w:p>
          <w:p w14:paraId="7BDC519B" w14:textId="77777777" w:rsidR="006857A9" w:rsidRDefault="00606FBE">
            <w:pPr>
              <w:pStyle w:val="TableParagraph"/>
              <w:spacing w:line="215" w:lineRule="exact"/>
              <w:ind w:left="50"/>
              <w:rPr>
                <w:sz w:val="20"/>
              </w:rPr>
            </w:pPr>
            <w:r>
              <w:rPr>
                <w:sz w:val="20"/>
              </w:rPr>
              <w:t>Reversão</w:t>
            </w:r>
            <w:r>
              <w:rPr>
                <w:spacing w:val="-7"/>
                <w:sz w:val="20"/>
              </w:rPr>
              <w:t xml:space="preserve"> </w:t>
            </w:r>
            <w:r>
              <w:rPr>
                <w:sz w:val="20"/>
              </w:rPr>
              <w:t>de</w:t>
            </w:r>
            <w:r>
              <w:rPr>
                <w:spacing w:val="-6"/>
                <w:sz w:val="20"/>
              </w:rPr>
              <w:t xml:space="preserve"> </w:t>
            </w:r>
            <w:r>
              <w:rPr>
                <w:sz w:val="20"/>
              </w:rPr>
              <w:t>provisão</w:t>
            </w:r>
            <w:r>
              <w:rPr>
                <w:spacing w:val="-6"/>
                <w:sz w:val="20"/>
              </w:rPr>
              <w:t xml:space="preserve"> </w:t>
            </w:r>
            <w:r>
              <w:rPr>
                <w:sz w:val="20"/>
              </w:rPr>
              <w:t>de</w:t>
            </w:r>
            <w:r>
              <w:rPr>
                <w:spacing w:val="-6"/>
                <w:sz w:val="20"/>
              </w:rPr>
              <w:t xml:space="preserve"> </w:t>
            </w:r>
            <w:r>
              <w:rPr>
                <w:spacing w:val="-2"/>
                <w:sz w:val="20"/>
              </w:rPr>
              <w:t>processos</w:t>
            </w:r>
          </w:p>
        </w:tc>
        <w:tc>
          <w:tcPr>
            <w:tcW w:w="1599" w:type="dxa"/>
          </w:tcPr>
          <w:p w14:paraId="4E33AC02" w14:textId="77777777" w:rsidR="006857A9" w:rsidRDefault="006857A9">
            <w:pPr>
              <w:pStyle w:val="TableParagraph"/>
              <w:spacing w:before="114"/>
              <w:rPr>
                <w:rFonts w:ascii="Arial"/>
                <w:b/>
                <w:sz w:val="20"/>
              </w:rPr>
            </w:pPr>
          </w:p>
          <w:p w14:paraId="2F5A9694" w14:textId="77777777" w:rsidR="006857A9" w:rsidRDefault="00606FBE">
            <w:pPr>
              <w:pStyle w:val="TableParagraph"/>
              <w:spacing w:line="215" w:lineRule="exact"/>
              <w:ind w:right="70"/>
              <w:jc w:val="right"/>
              <w:rPr>
                <w:sz w:val="20"/>
              </w:rPr>
            </w:pPr>
            <w:r>
              <w:rPr>
                <w:spacing w:val="-2"/>
                <w:sz w:val="20"/>
              </w:rPr>
              <w:t>1.058</w:t>
            </w:r>
          </w:p>
        </w:tc>
        <w:tc>
          <w:tcPr>
            <w:tcW w:w="159" w:type="dxa"/>
          </w:tcPr>
          <w:p w14:paraId="414F7B0A" w14:textId="77777777" w:rsidR="006857A9" w:rsidRDefault="006857A9">
            <w:pPr>
              <w:pStyle w:val="TableParagraph"/>
              <w:rPr>
                <w:rFonts w:ascii="Times New Roman"/>
                <w:sz w:val="18"/>
              </w:rPr>
            </w:pPr>
          </w:p>
        </w:tc>
        <w:tc>
          <w:tcPr>
            <w:tcW w:w="1601" w:type="dxa"/>
          </w:tcPr>
          <w:p w14:paraId="21300F38" w14:textId="77777777" w:rsidR="006857A9" w:rsidRDefault="006857A9">
            <w:pPr>
              <w:pStyle w:val="TableParagraph"/>
              <w:spacing w:before="114"/>
              <w:rPr>
                <w:rFonts w:ascii="Arial"/>
                <w:b/>
                <w:sz w:val="20"/>
              </w:rPr>
            </w:pPr>
          </w:p>
          <w:p w14:paraId="4BC48FFD" w14:textId="77777777" w:rsidR="006857A9" w:rsidRDefault="00606FBE">
            <w:pPr>
              <w:pStyle w:val="TableParagraph"/>
              <w:spacing w:line="215" w:lineRule="exact"/>
              <w:ind w:right="70"/>
              <w:jc w:val="right"/>
              <w:rPr>
                <w:sz w:val="20"/>
              </w:rPr>
            </w:pPr>
            <w:r>
              <w:rPr>
                <w:spacing w:val="-5"/>
                <w:sz w:val="20"/>
              </w:rPr>
              <w:t>161</w:t>
            </w:r>
          </w:p>
        </w:tc>
      </w:tr>
      <w:tr w:rsidR="006857A9" w14:paraId="66810169" w14:textId="77777777">
        <w:trPr>
          <w:trHeight w:val="345"/>
        </w:trPr>
        <w:tc>
          <w:tcPr>
            <w:tcW w:w="5854" w:type="dxa"/>
          </w:tcPr>
          <w:p w14:paraId="534B2036" w14:textId="77777777" w:rsidR="006857A9" w:rsidRDefault="00606FBE">
            <w:pPr>
              <w:pStyle w:val="TableParagraph"/>
              <w:spacing w:line="228" w:lineRule="exact"/>
              <w:ind w:left="50"/>
              <w:rPr>
                <w:sz w:val="20"/>
              </w:rPr>
            </w:pPr>
            <w:r>
              <w:rPr>
                <w:sz w:val="20"/>
              </w:rPr>
              <w:t>Pagamento</w:t>
            </w:r>
            <w:r>
              <w:rPr>
                <w:spacing w:val="-10"/>
                <w:sz w:val="20"/>
              </w:rPr>
              <w:t xml:space="preserve"> </w:t>
            </w:r>
            <w:r>
              <w:rPr>
                <w:sz w:val="20"/>
              </w:rPr>
              <w:t>do</w:t>
            </w:r>
            <w:r>
              <w:rPr>
                <w:spacing w:val="-10"/>
                <w:sz w:val="20"/>
              </w:rPr>
              <w:t xml:space="preserve"> </w:t>
            </w:r>
            <w:r>
              <w:rPr>
                <w:sz w:val="20"/>
              </w:rPr>
              <w:t>arrendamento</w:t>
            </w:r>
            <w:r>
              <w:rPr>
                <w:spacing w:val="-11"/>
                <w:sz w:val="20"/>
              </w:rPr>
              <w:t xml:space="preserve"> </w:t>
            </w:r>
            <w:r>
              <w:rPr>
                <w:spacing w:val="-2"/>
                <w:sz w:val="20"/>
              </w:rPr>
              <w:t>mercantil</w:t>
            </w:r>
          </w:p>
        </w:tc>
        <w:tc>
          <w:tcPr>
            <w:tcW w:w="1599" w:type="dxa"/>
          </w:tcPr>
          <w:p w14:paraId="041F9FB2" w14:textId="77777777" w:rsidR="006857A9" w:rsidRDefault="00606FBE">
            <w:pPr>
              <w:pStyle w:val="TableParagraph"/>
              <w:spacing w:line="228" w:lineRule="exact"/>
              <w:ind w:right="70"/>
              <w:jc w:val="right"/>
              <w:rPr>
                <w:sz w:val="20"/>
              </w:rPr>
            </w:pPr>
            <w:r>
              <w:rPr>
                <w:spacing w:val="-5"/>
                <w:sz w:val="20"/>
              </w:rPr>
              <w:t>317</w:t>
            </w:r>
          </w:p>
        </w:tc>
        <w:tc>
          <w:tcPr>
            <w:tcW w:w="159" w:type="dxa"/>
          </w:tcPr>
          <w:p w14:paraId="4C3E2E9A" w14:textId="77777777" w:rsidR="006857A9" w:rsidRDefault="006857A9">
            <w:pPr>
              <w:pStyle w:val="TableParagraph"/>
              <w:rPr>
                <w:rFonts w:ascii="Times New Roman"/>
                <w:sz w:val="18"/>
              </w:rPr>
            </w:pPr>
          </w:p>
        </w:tc>
        <w:tc>
          <w:tcPr>
            <w:tcW w:w="1601" w:type="dxa"/>
          </w:tcPr>
          <w:p w14:paraId="088EB9F8" w14:textId="77777777" w:rsidR="006857A9" w:rsidRDefault="00606FBE">
            <w:pPr>
              <w:pStyle w:val="TableParagraph"/>
              <w:spacing w:line="228" w:lineRule="exact"/>
              <w:ind w:right="70"/>
              <w:jc w:val="right"/>
              <w:rPr>
                <w:sz w:val="20"/>
              </w:rPr>
            </w:pPr>
            <w:r>
              <w:rPr>
                <w:spacing w:val="-5"/>
                <w:sz w:val="20"/>
              </w:rPr>
              <w:t>602</w:t>
            </w:r>
          </w:p>
        </w:tc>
      </w:tr>
      <w:tr w:rsidR="006857A9" w14:paraId="248B129E" w14:textId="77777777">
        <w:trPr>
          <w:trHeight w:val="578"/>
        </w:trPr>
        <w:tc>
          <w:tcPr>
            <w:tcW w:w="5854" w:type="dxa"/>
          </w:tcPr>
          <w:p w14:paraId="7E1FFA53" w14:textId="77777777" w:rsidR="006857A9" w:rsidRDefault="00606FBE">
            <w:pPr>
              <w:pStyle w:val="TableParagraph"/>
              <w:spacing w:before="110"/>
              <w:ind w:left="50"/>
              <w:rPr>
                <w:rFonts w:ascii="Arial" w:hAnsi="Arial"/>
                <w:b/>
                <w:sz w:val="20"/>
              </w:rPr>
            </w:pPr>
            <w:r>
              <w:rPr>
                <w:rFonts w:ascii="Arial" w:hAnsi="Arial"/>
                <w:b/>
                <w:sz w:val="20"/>
              </w:rPr>
              <w:t>Lucro</w:t>
            </w:r>
            <w:r>
              <w:rPr>
                <w:rFonts w:ascii="Arial" w:hAnsi="Arial"/>
                <w:b/>
                <w:spacing w:val="-7"/>
                <w:sz w:val="20"/>
              </w:rPr>
              <w:t xml:space="preserve"> </w:t>
            </w:r>
            <w:r>
              <w:rPr>
                <w:rFonts w:ascii="Arial" w:hAnsi="Arial"/>
                <w:b/>
                <w:sz w:val="20"/>
              </w:rPr>
              <w:t>real</w:t>
            </w:r>
            <w:r>
              <w:rPr>
                <w:rFonts w:ascii="Arial" w:hAnsi="Arial"/>
                <w:b/>
                <w:spacing w:val="-7"/>
                <w:sz w:val="20"/>
              </w:rPr>
              <w:t xml:space="preserve"> </w:t>
            </w:r>
            <w:r>
              <w:rPr>
                <w:rFonts w:ascii="Arial" w:hAnsi="Arial"/>
                <w:b/>
                <w:sz w:val="20"/>
              </w:rPr>
              <w:t>antes</w:t>
            </w:r>
            <w:r>
              <w:rPr>
                <w:rFonts w:ascii="Arial" w:hAnsi="Arial"/>
                <w:b/>
                <w:spacing w:val="-8"/>
                <w:sz w:val="20"/>
              </w:rPr>
              <w:t xml:space="preserve"> </w:t>
            </w:r>
            <w:r>
              <w:rPr>
                <w:rFonts w:ascii="Arial" w:hAnsi="Arial"/>
                <w:b/>
                <w:sz w:val="20"/>
              </w:rPr>
              <w:t>compensação</w:t>
            </w:r>
            <w:r>
              <w:rPr>
                <w:rFonts w:ascii="Arial" w:hAnsi="Arial"/>
                <w:b/>
                <w:spacing w:val="-7"/>
                <w:sz w:val="20"/>
              </w:rPr>
              <w:t xml:space="preserve"> </w:t>
            </w:r>
            <w:r>
              <w:rPr>
                <w:rFonts w:ascii="Arial" w:hAnsi="Arial"/>
                <w:b/>
                <w:sz w:val="20"/>
              </w:rPr>
              <w:t>de</w:t>
            </w:r>
            <w:r>
              <w:rPr>
                <w:rFonts w:ascii="Arial" w:hAnsi="Arial"/>
                <w:b/>
                <w:spacing w:val="-8"/>
                <w:sz w:val="20"/>
              </w:rPr>
              <w:t xml:space="preserve"> </w:t>
            </w:r>
            <w:r>
              <w:rPr>
                <w:rFonts w:ascii="Arial" w:hAnsi="Arial"/>
                <w:b/>
                <w:sz w:val="20"/>
              </w:rPr>
              <w:t>prejuízos</w:t>
            </w:r>
            <w:r>
              <w:rPr>
                <w:rFonts w:ascii="Arial" w:hAnsi="Arial"/>
                <w:b/>
                <w:spacing w:val="-7"/>
                <w:sz w:val="20"/>
              </w:rPr>
              <w:t xml:space="preserve"> </w:t>
            </w:r>
            <w:r>
              <w:rPr>
                <w:rFonts w:ascii="Arial" w:hAnsi="Arial"/>
                <w:b/>
                <w:spacing w:val="-2"/>
                <w:sz w:val="20"/>
              </w:rPr>
              <w:t>fiscais</w:t>
            </w:r>
          </w:p>
          <w:p w14:paraId="2BD3328C" w14:textId="77777777" w:rsidR="006857A9" w:rsidRDefault="00606FBE">
            <w:pPr>
              <w:pStyle w:val="TableParagraph"/>
              <w:spacing w:before="3" w:line="215" w:lineRule="exact"/>
              <w:ind w:left="50"/>
              <w:rPr>
                <w:sz w:val="20"/>
              </w:rPr>
            </w:pPr>
            <w:r>
              <w:rPr>
                <w:sz w:val="20"/>
              </w:rPr>
              <w:t>Compensação</w:t>
            </w:r>
            <w:r>
              <w:rPr>
                <w:spacing w:val="-8"/>
                <w:sz w:val="20"/>
              </w:rPr>
              <w:t xml:space="preserve"> </w:t>
            </w:r>
            <w:r>
              <w:rPr>
                <w:sz w:val="20"/>
              </w:rPr>
              <w:t>base</w:t>
            </w:r>
            <w:r>
              <w:rPr>
                <w:spacing w:val="-8"/>
                <w:sz w:val="20"/>
              </w:rPr>
              <w:t xml:space="preserve"> </w:t>
            </w:r>
            <w:r>
              <w:rPr>
                <w:sz w:val="20"/>
              </w:rPr>
              <w:t>negativa</w:t>
            </w:r>
            <w:r>
              <w:rPr>
                <w:spacing w:val="-9"/>
                <w:sz w:val="20"/>
              </w:rPr>
              <w:t xml:space="preserve"> </w:t>
            </w:r>
            <w:r>
              <w:rPr>
                <w:sz w:val="20"/>
              </w:rPr>
              <w:t>e</w:t>
            </w:r>
            <w:r>
              <w:rPr>
                <w:spacing w:val="-10"/>
                <w:sz w:val="20"/>
              </w:rPr>
              <w:t xml:space="preserve"> </w:t>
            </w:r>
            <w:r>
              <w:rPr>
                <w:sz w:val="20"/>
              </w:rPr>
              <w:t>prejuízo</w:t>
            </w:r>
            <w:r>
              <w:rPr>
                <w:spacing w:val="-10"/>
                <w:sz w:val="20"/>
              </w:rPr>
              <w:t xml:space="preserve"> </w:t>
            </w:r>
            <w:r>
              <w:rPr>
                <w:spacing w:val="-2"/>
                <w:sz w:val="20"/>
              </w:rPr>
              <w:t>fiscal</w:t>
            </w:r>
          </w:p>
        </w:tc>
        <w:tc>
          <w:tcPr>
            <w:tcW w:w="1599" w:type="dxa"/>
          </w:tcPr>
          <w:p w14:paraId="6046EA04" w14:textId="77777777" w:rsidR="006857A9" w:rsidRDefault="006857A9">
            <w:pPr>
              <w:pStyle w:val="TableParagraph"/>
              <w:spacing w:before="113"/>
              <w:rPr>
                <w:rFonts w:ascii="Arial"/>
                <w:b/>
                <w:sz w:val="20"/>
              </w:rPr>
            </w:pPr>
          </w:p>
          <w:p w14:paraId="1B8C8E65" w14:textId="77777777" w:rsidR="006857A9" w:rsidRDefault="00606FBE">
            <w:pPr>
              <w:pStyle w:val="TableParagraph"/>
              <w:spacing w:line="215" w:lineRule="exact"/>
              <w:ind w:right="70"/>
              <w:jc w:val="right"/>
              <w:rPr>
                <w:sz w:val="20"/>
              </w:rPr>
            </w:pPr>
            <w:r>
              <w:rPr>
                <w:spacing w:val="-2"/>
                <w:sz w:val="20"/>
              </w:rPr>
              <w:t>(1.769)</w:t>
            </w:r>
          </w:p>
        </w:tc>
        <w:tc>
          <w:tcPr>
            <w:tcW w:w="159" w:type="dxa"/>
          </w:tcPr>
          <w:p w14:paraId="7A3F8497" w14:textId="77777777" w:rsidR="006857A9" w:rsidRDefault="006857A9">
            <w:pPr>
              <w:pStyle w:val="TableParagraph"/>
              <w:rPr>
                <w:rFonts w:ascii="Times New Roman"/>
                <w:sz w:val="18"/>
              </w:rPr>
            </w:pPr>
          </w:p>
        </w:tc>
        <w:tc>
          <w:tcPr>
            <w:tcW w:w="1601" w:type="dxa"/>
          </w:tcPr>
          <w:p w14:paraId="71CE9521" w14:textId="77777777" w:rsidR="006857A9" w:rsidRDefault="006857A9">
            <w:pPr>
              <w:pStyle w:val="TableParagraph"/>
              <w:spacing w:before="113"/>
              <w:rPr>
                <w:rFonts w:ascii="Arial"/>
                <w:b/>
                <w:sz w:val="20"/>
              </w:rPr>
            </w:pPr>
          </w:p>
          <w:p w14:paraId="1D3C11FF" w14:textId="77777777" w:rsidR="006857A9" w:rsidRDefault="00606FBE">
            <w:pPr>
              <w:pStyle w:val="TableParagraph"/>
              <w:spacing w:line="215" w:lineRule="exact"/>
              <w:ind w:right="69"/>
              <w:jc w:val="right"/>
              <w:rPr>
                <w:sz w:val="20"/>
              </w:rPr>
            </w:pPr>
            <w:r>
              <w:rPr>
                <w:spacing w:val="-4"/>
                <w:sz w:val="20"/>
              </w:rPr>
              <w:t>(61)</w:t>
            </w:r>
          </w:p>
        </w:tc>
      </w:tr>
      <w:tr w:rsidR="006857A9" w14:paraId="0563D0D0" w14:textId="77777777">
        <w:trPr>
          <w:trHeight w:val="463"/>
        </w:trPr>
        <w:tc>
          <w:tcPr>
            <w:tcW w:w="5854" w:type="dxa"/>
          </w:tcPr>
          <w:p w14:paraId="06560CF8" w14:textId="77777777" w:rsidR="006857A9" w:rsidRDefault="00606FBE">
            <w:pPr>
              <w:pStyle w:val="TableParagraph"/>
              <w:spacing w:line="228" w:lineRule="exact"/>
              <w:ind w:left="50"/>
              <w:rPr>
                <w:rFonts w:ascii="Arial" w:hAnsi="Arial"/>
                <w:b/>
                <w:sz w:val="20"/>
              </w:rPr>
            </w:pPr>
            <w:r>
              <w:rPr>
                <w:rFonts w:ascii="Arial" w:hAnsi="Arial"/>
                <w:b/>
                <w:sz w:val="20"/>
              </w:rPr>
              <w:t>Lucro</w:t>
            </w:r>
            <w:r>
              <w:rPr>
                <w:rFonts w:ascii="Arial" w:hAnsi="Arial"/>
                <w:b/>
                <w:spacing w:val="-7"/>
                <w:sz w:val="20"/>
              </w:rPr>
              <w:t xml:space="preserve"> </w:t>
            </w:r>
            <w:r>
              <w:rPr>
                <w:rFonts w:ascii="Arial" w:hAnsi="Arial"/>
                <w:b/>
                <w:sz w:val="20"/>
              </w:rPr>
              <w:t>real</w:t>
            </w:r>
            <w:r>
              <w:rPr>
                <w:rFonts w:ascii="Arial" w:hAnsi="Arial"/>
                <w:b/>
                <w:spacing w:val="-8"/>
                <w:sz w:val="20"/>
              </w:rPr>
              <w:t xml:space="preserve"> </w:t>
            </w:r>
            <w:r>
              <w:rPr>
                <w:rFonts w:ascii="Arial" w:hAnsi="Arial"/>
                <w:b/>
                <w:sz w:val="20"/>
              </w:rPr>
              <w:t>após</w:t>
            </w:r>
            <w:r>
              <w:rPr>
                <w:rFonts w:ascii="Arial" w:hAnsi="Arial"/>
                <w:b/>
                <w:spacing w:val="-6"/>
                <w:sz w:val="20"/>
              </w:rPr>
              <w:t xml:space="preserve"> </w:t>
            </w:r>
            <w:r>
              <w:rPr>
                <w:rFonts w:ascii="Arial" w:hAnsi="Arial"/>
                <w:b/>
                <w:sz w:val="20"/>
              </w:rPr>
              <w:t>compensação</w:t>
            </w:r>
            <w:r>
              <w:rPr>
                <w:rFonts w:ascii="Arial" w:hAnsi="Arial"/>
                <w:b/>
                <w:spacing w:val="-8"/>
                <w:sz w:val="20"/>
              </w:rPr>
              <w:t xml:space="preserve"> </w:t>
            </w:r>
            <w:r>
              <w:rPr>
                <w:rFonts w:ascii="Arial" w:hAnsi="Arial"/>
                <w:b/>
                <w:sz w:val="20"/>
              </w:rPr>
              <w:t>de</w:t>
            </w:r>
            <w:r>
              <w:rPr>
                <w:rFonts w:ascii="Arial" w:hAnsi="Arial"/>
                <w:b/>
                <w:spacing w:val="-6"/>
                <w:sz w:val="20"/>
              </w:rPr>
              <w:t xml:space="preserve"> </w:t>
            </w:r>
            <w:r>
              <w:rPr>
                <w:rFonts w:ascii="Arial" w:hAnsi="Arial"/>
                <w:b/>
                <w:sz w:val="20"/>
              </w:rPr>
              <w:t>prejuízos</w:t>
            </w:r>
            <w:r>
              <w:rPr>
                <w:rFonts w:ascii="Arial" w:hAnsi="Arial"/>
                <w:b/>
                <w:spacing w:val="-6"/>
                <w:sz w:val="20"/>
              </w:rPr>
              <w:t xml:space="preserve"> </w:t>
            </w:r>
            <w:r>
              <w:rPr>
                <w:rFonts w:ascii="Arial" w:hAnsi="Arial"/>
                <w:b/>
                <w:spacing w:val="-2"/>
                <w:sz w:val="20"/>
              </w:rPr>
              <w:t>fiscais</w:t>
            </w:r>
          </w:p>
          <w:p w14:paraId="2E3C4A34" w14:textId="77777777" w:rsidR="006857A9" w:rsidRDefault="00606FBE">
            <w:pPr>
              <w:pStyle w:val="TableParagraph"/>
              <w:spacing w:before="1" w:line="215" w:lineRule="exact"/>
              <w:ind w:left="50"/>
              <w:rPr>
                <w:sz w:val="20"/>
              </w:rPr>
            </w:pPr>
            <w:r>
              <w:rPr>
                <w:sz w:val="20"/>
              </w:rPr>
              <w:t>Diferença</w:t>
            </w:r>
            <w:r>
              <w:rPr>
                <w:spacing w:val="-7"/>
                <w:sz w:val="20"/>
              </w:rPr>
              <w:t xml:space="preserve"> </w:t>
            </w:r>
            <w:r>
              <w:rPr>
                <w:sz w:val="20"/>
              </w:rPr>
              <w:t>do</w:t>
            </w:r>
            <w:r>
              <w:rPr>
                <w:spacing w:val="-7"/>
                <w:sz w:val="20"/>
              </w:rPr>
              <w:t xml:space="preserve"> </w:t>
            </w:r>
            <w:r>
              <w:rPr>
                <w:sz w:val="20"/>
              </w:rPr>
              <w:t>adicional</w:t>
            </w:r>
            <w:r>
              <w:rPr>
                <w:spacing w:val="-8"/>
                <w:sz w:val="20"/>
              </w:rPr>
              <w:t xml:space="preserve"> </w:t>
            </w:r>
            <w:r>
              <w:rPr>
                <w:sz w:val="20"/>
              </w:rPr>
              <w:t>de</w:t>
            </w:r>
            <w:r>
              <w:rPr>
                <w:spacing w:val="-7"/>
                <w:sz w:val="20"/>
              </w:rPr>
              <w:t xml:space="preserve"> </w:t>
            </w:r>
            <w:r>
              <w:rPr>
                <w:spacing w:val="-5"/>
                <w:sz w:val="20"/>
              </w:rPr>
              <w:t>10%</w:t>
            </w:r>
          </w:p>
        </w:tc>
        <w:tc>
          <w:tcPr>
            <w:tcW w:w="1599" w:type="dxa"/>
          </w:tcPr>
          <w:p w14:paraId="59F78B00" w14:textId="77777777" w:rsidR="006857A9" w:rsidRDefault="00606FBE">
            <w:pPr>
              <w:pStyle w:val="TableParagraph"/>
              <w:spacing w:before="229" w:line="215" w:lineRule="exact"/>
              <w:ind w:right="70"/>
              <w:jc w:val="right"/>
              <w:rPr>
                <w:sz w:val="20"/>
              </w:rPr>
            </w:pPr>
            <w:r>
              <w:rPr>
                <w:spacing w:val="-5"/>
                <w:sz w:val="20"/>
              </w:rPr>
              <w:t>12</w:t>
            </w:r>
          </w:p>
        </w:tc>
        <w:tc>
          <w:tcPr>
            <w:tcW w:w="159" w:type="dxa"/>
          </w:tcPr>
          <w:p w14:paraId="089C5E3D" w14:textId="77777777" w:rsidR="006857A9" w:rsidRDefault="006857A9">
            <w:pPr>
              <w:pStyle w:val="TableParagraph"/>
              <w:rPr>
                <w:rFonts w:ascii="Times New Roman"/>
                <w:sz w:val="18"/>
              </w:rPr>
            </w:pPr>
          </w:p>
        </w:tc>
        <w:tc>
          <w:tcPr>
            <w:tcW w:w="1601" w:type="dxa"/>
          </w:tcPr>
          <w:p w14:paraId="71D7F877" w14:textId="77777777" w:rsidR="006857A9" w:rsidRDefault="00606FBE">
            <w:pPr>
              <w:pStyle w:val="TableParagraph"/>
              <w:spacing w:before="229" w:line="215" w:lineRule="exact"/>
              <w:ind w:right="70"/>
              <w:jc w:val="right"/>
              <w:rPr>
                <w:sz w:val="20"/>
              </w:rPr>
            </w:pPr>
            <w:r>
              <w:rPr>
                <w:spacing w:val="-5"/>
                <w:sz w:val="20"/>
              </w:rPr>
              <w:t>12</w:t>
            </w:r>
          </w:p>
        </w:tc>
      </w:tr>
      <w:tr w:rsidR="006857A9" w14:paraId="4BB74A06" w14:textId="77777777">
        <w:trPr>
          <w:trHeight w:val="243"/>
        </w:trPr>
        <w:tc>
          <w:tcPr>
            <w:tcW w:w="5854" w:type="dxa"/>
          </w:tcPr>
          <w:p w14:paraId="614E7E79" w14:textId="77777777" w:rsidR="006857A9" w:rsidRDefault="00606FBE">
            <w:pPr>
              <w:pStyle w:val="TableParagraph"/>
              <w:spacing w:line="224" w:lineRule="exact"/>
              <w:ind w:left="50"/>
              <w:rPr>
                <w:sz w:val="20"/>
              </w:rPr>
            </w:pPr>
            <w:r>
              <w:rPr>
                <w:sz w:val="20"/>
              </w:rPr>
              <w:t>Incentivos</w:t>
            </w:r>
            <w:r>
              <w:rPr>
                <w:spacing w:val="-12"/>
                <w:sz w:val="20"/>
              </w:rPr>
              <w:t xml:space="preserve"> </w:t>
            </w:r>
            <w:r>
              <w:rPr>
                <w:spacing w:val="-2"/>
                <w:sz w:val="20"/>
              </w:rPr>
              <w:t>fiscais</w:t>
            </w:r>
          </w:p>
        </w:tc>
        <w:tc>
          <w:tcPr>
            <w:tcW w:w="1599" w:type="dxa"/>
          </w:tcPr>
          <w:p w14:paraId="1B56C9AB" w14:textId="77777777" w:rsidR="006857A9" w:rsidRDefault="00606FBE">
            <w:pPr>
              <w:pStyle w:val="TableParagraph"/>
              <w:tabs>
                <w:tab w:val="left" w:pos="1291"/>
              </w:tabs>
              <w:spacing w:line="224" w:lineRule="exact"/>
              <w:jc w:val="right"/>
              <w:rPr>
                <w:sz w:val="20"/>
              </w:rPr>
            </w:pPr>
            <w:r>
              <w:rPr>
                <w:sz w:val="20"/>
                <w:u w:val="single"/>
              </w:rPr>
              <w:tab/>
            </w:r>
            <w:r>
              <w:rPr>
                <w:spacing w:val="-5"/>
                <w:sz w:val="20"/>
                <w:u w:val="single"/>
              </w:rPr>
              <w:t>47</w:t>
            </w:r>
            <w:r>
              <w:rPr>
                <w:spacing w:val="40"/>
                <w:sz w:val="20"/>
                <w:u w:val="single"/>
              </w:rPr>
              <w:t xml:space="preserve"> </w:t>
            </w:r>
          </w:p>
        </w:tc>
        <w:tc>
          <w:tcPr>
            <w:tcW w:w="159" w:type="dxa"/>
          </w:tcPr>
          <w:p w14:paraId="6B835333" w14:textId="77777777" w:rsidR="006857A9" w:rsidRDefault="006857A9">
            <w:pPr>
              <w:pStyle w:val="TableParagraph"/>
              <w:rPr>
                <w:rFonts w:ascii="Times New Roman"/>
                <w:sz w:val="16"/>
              </w:rPr>
            </w:pPr>
          </w:p>
        </w:tc>
        <w:tc>
          <w:tcPr>
            <w:tcW w:w="1601" w:type="dxa"/>
          </w:tcPr>
          <w:p w14:paraId="281BC091" w14:textId="77777777" w:rsidR="006857A9" w:rsidRDefault="00606FBE">
            <w:pPr>
              <w:pStyle w:val="TableParagraph"/>
              <w:tabs>
                <w:tab w:val="left" w:pos="1183"/>
              </w:tabs>
              <w:spacing w:line="224" w:lineRule="exact"/>
              <w:jc w:val="right"/>
              <w:rPr>
                <w:sz w:val="20"/>
              </w:rPr>
            </w:pPr>
            <w:r>
              <w:rPr>
                <w:sz w:val="20"/>
                <w:u w:val="single"/>
              </w:rPr>
              <w:tab/>
            </w:r>
            <w:r>
              <w:rPr>
                <w:spacing w:val="-5"/>
                <w:sz w:val="20"/>
                <w:u w:val="single"/>
              </w:rPr>
              <w:t>104</w:t>
            </w:r>
            <w:r>
              <w:rPr>
                <w:spacing w:val="40"/>
                <w:sz w:val="20"/>
                <w:u w:val="single"/>
              </w:rPr>
              <w:t xml:space="preserve"> </w:t>
            </w:r>
          </w:p>
        </w:tc>
      </w:tr>
      <w:tr w:rsidR="006857A9" w14:paraId="75F18C4E" w14:textId="77777777">
        <w:trPr>
          <w:trHeight w:val="608"/>
        </w:trPr>
        <w:tc>
          <w:tcPr>
            <w:tcW w:w="5854" w:type="dxa"/>
          </w:tcPr>
          <w:p w14:paraId="519FAFBB" w14:textId="77777777" w:rsidR="006857A9" w:rsidRDefault="00606FBE">
            <w:pPr>
              <w:pStyle w:val="TableParagraph"/>
              <w:spacing w:before="8"/>
              <w:ind w:left="50"/>
              <w:rPr>
                <w:rFonts w:ascii="Arial" w:hAnsi="Arial"/>
                <w:b/>
                <w:sz w:val="20"/>
              </w:rPr>
            </w:pPr>
            <w:r>
              <w:rPr>
                <w:rFonts w:ascii="Arial" w:hAnsi="Arial"/>
                <w:b/>
                <w:sz w:val="20"/>
              </w:rPr>
              <w:t>Imposto</w:t>
            </w:r>
            <w:r>
              <w:rPr>
                <w:rFonts w:ascii="Arial" w:hAnsi="Arial"/>
                <w:b/>
                <w:spacing w:val="-6"/>
                <w:sz w:val="20"/>
              </w:rPr>
              <w:t xml:space="preserve"> </w:t>
            </w:r>
            <w:r>
              <w:rPr>
                <w:rFonts w:ascii="Arial" w:hAnsi="Arial"/>
                <w:b/>
                <w:sz w:val="20"/>
              </w:rPr>
              <w:t>de</w:t>
            </w:r>
            <w:r>
              <w:rPr>
                <w:rFonts w:ascii="Arial" w:hAnsi="Arial"/>
                <w:b/>
                <w:spacing w:val="-7"/>
                <w:sz w:val="20"/>
              </w:rPr>
              <w:t xml:space="preserve"> </w:t>
            </w:r>
            <w:r>
              <w:rPr>
                <w:rFonts w:ascii="Arial" w:hAnsi="Arial"/>
                <w:b/>
                <w:sz w:val="20"/>
              </w:rPr>
              <w:t>renda</w:t>
            </w:r>
            <w:r>
              <w:rPr>
                <w:rFonts w:ascii="Arial" w:hAnsi="Arial"/>
                <w:b/>
                <w:spacing w:val="-7"/>
                <w:sz w:val="20"/>
              </w:rPr>
              <w:t xml:space="preserve"> </w:t>
            </w:r>
            <w:r>
              <w:rPr>
                <w:rFonts w:ascii="Arial" w:hAnsi="Arial"/>
                <w:b/>
                <w:sz w:val="20"/>
              </w:rPr>
              <w:t>e</w:t>
            </w:r>
            <w:r>
              <w:rPr>
                <w:rFonts w:ascii="Arial" w:hAnsi="Arial"/>
                <w:b/>
                <w:spacing w:val="-5"/>
                <w:sz w:val="20"/>
              </w:rPr>
              <w:t xml:space="preserve"> </w:t>
            </w:r>
            <w:r>
              <w:rPr>
                <w:rFonts w:ascii="Arial" w:hAnsi="Arial"/>
                <w:b/>
                <w:sz w:val="20"/>
              </w:rPr>
              <w:t>contribuição</w:t>
            </w:r>
            <w:r>
              <w:rPr>
                <w:rFonts w:ascii="Arial" w:hAnsi="Arial"/>
                <w:b/>
                <w:spacing w:val="-6"/>
                <w:sz w:val="20"/>
              </w:rPr>
              <w:t xml:space="preserve"> </w:t>
            </w:r>
            <w:r>
              <w:rPr>
                <w:rFonts w:ascii="Arial" w:hAnsi="Arial"/>
                <w:b/>
                <w:sz w:val="20"/>
              </w:rPr>
              <w:t>social</w:t>
            </w:r>
            <w:r>
              <w:rPr>
                <w:rFonts w:ascii="Arial" w:hAnsi="Arial"/>
                <w:b/>
                <w:spacing w:val="-7"/>
                <w:sz w:val="20"/>
              </w:rPr>
              <w:t xml:space="preserve"> </w:t>
            </w:r>
            <w:r>
              <w:rPr>
                <w:rFonts w:ascii="Arial" w:hAnsi="Arial"/>
                <w:b/>
                <w:spacing w:val="-2"/>
                <w:sz w:val="20"/>
              </w:rPr>
              <w:t>corrente</w:t>
            </w:r>
          </w:p>
        </w:tc>
        <w:tc>
          <w:tcPr>
            <w:tcW w:w="1599" w:type="dxa"/>
            <w:tcBorders>
              <w:bottom w:val="single" w:sz="4" w:space="0" w:color="000000"/>
            </w:tcBorders>
          </w:tcPr>
          <w:p w14:paraId="762573D2" w14:textId="77777777" w:rsidR="006857A9" w:rsidRDefault="00606FBE">
            <w:pPr>
              <w:pStyle w:val="TableParagraph"/>
              <w:tabs>
                <w:tab w:val="left" w:pos="1012"/>
              </w:tabs>
              <w:spacing w:before="8"/>
              <w:jc w:val="right"/>
              <w:rPr>
                <w:rFonts w:ascii="Arial"/>
                <w:b/>
                <w:sz w:val="20"/>
              </w:rPr>
            </w:pPr>
            <w:r>
              <w:rPr>
                <w:rFonts w:ascii="Arial"/>
                <w:b/>
                <w:sz w:val="20"/>
                <w:u w:val="double"/>
              </w:rPr>
              <w:tab/>
            </w:r>
            <w:r>
              <w:rPr>
                <w:rFonts w:ascii="Arial"/>
                <w:b/>
                <w:spacing w:val="-4"/>
                <w:sz w:val="20"/>
                <w:u w:val="double"/>
              </w:rPr>
              <w:t>4.187</w:t>
            </w:r>
            <w:r>
              <w:rPr>
                <w:rFonts w:ascii="Arial"/>
                <w:b/>
                <w:spacing w:val="40"/>
                <w:sz w:val="20"/>
                <w:u w:val="double"/>
              </w:rPr>
              <w:t xml:space="preserve"> </w:t>
            </w:r>
          </w:p>
        </w:tc>
        <w:tc>
          <w:tcPr>
            <w:tcW w:w="159" w:type="dxa"/>
          </w:tcPr>
          <w:p w14:paraId="15D925CB" w14:textId="77777777" w:rsidR="006857A9" w:rsidRDefault="006857A9">
            <w:pPr>
              <w:pStyle w:val="TableParagraph"/>
              <w:rPr>
                <w:rFonts w:ascii="Times New Roman"/>
                <w:sz w:val="18"/>
              </w:rPr>
            </w:pPr>
          </w:p>
        </w:tc>
        <w:tc>
          <w:tcPr>
            <w:tcW w:w="1601" w:type="dxa"/>
            <w:tcBorders>
              <w:bottom w:val="single" w:sz="4" w:space="0" w:color="000000"/>
            </w:tcBorders>
          </w:tcPr>
          <w:p w14:paraId="468BA2CE" w14:textId="77777777" w:rsidR="006857A9" w:rsidRDefault="00606FBE">
            <w:pPr>
              <w:pStyle w:val="TableParagraph"/>
              <w:tabs>
                <w:tab w:val="left" w:pos="1183"/>
              </w:tabs>
              <w:spacing w:before="8"/>
              <w:jc w:val="right"/>
              <w:rPr>
                <w:rFonts w:ascii="Arial"/>
                <w:b/>
                <w:sz w:val="20"/>
              </w:rPr>
            </w:pPr>
            <w:r>
              <w:rPr>
                <w:rFonts w:ascii="Arial"/>
                <w:b/>
                <w:sz w:val="20"/>
                <w:u w:val="double"/>
              </w:rPr>
              <w:tab/>
            </w:r>
            <w:r>
              <w:rPr>
                <w:rFonts w:ascii="Arial"/>
                <w:b/>
                <w:spacing w:val="-5"/>
                <w:sz w:val="20"/>
                <w:u w:val="double"/>
              </w:rPr>
              <w:t>259</w:t>
            </w:r>
            <w:r>
              <w:rPr>
                <w:rFonts w:ascii="Arial"/>
                <w:b/>
                <w:spacing w:val="40"/>
                <w:sz w:val="20"/>
                <w:u w:val="double"/>
              </w:rPr>
              <w:t xml:space="preserve"> </w:t>
            </w:r>
          </w:p>
        </w:tc>
      </w:tr>
      <w:tr w:rsidR="006857A9" w14:paraId="0DA5E453" w14:textId="77777777">
        <w:trPr>
          <w:trHeight w:val="243"/>
        </w:trPr>
        <w:tc>
          <w:tcPr>
            <w:tcW w:w="5854" w:type="dxa"/>
          </w:tcPr>
          <w:p w14:paraId="4EA07383" w14:textId="77777777" w:rsidR="006857A9" w:rsidRDefault="00606FBE">
            <w:pPr>
              <w:pStyle w:val="TableParagraph"/>
              <w:spacing w:before="14" w:line="210" w:lineRule="exact"/>
              <w:ind w:left="50"/>
              <w:rPr>
                <w:rFonts w:ascii="Arial" w:hAnsi="Arial"/>
                <w:b/>
                <w:sz w:val="20"/>
              </w:rPr>
            </w:pPr>
            <w:r>
              <w:rPr>
                <w:rFonts w:ascii="Arial" w:hAnsi="Arial"/>
                <w:b/>
                <w:sz w:val="20"/>
              </w:rPr>
              <w:t>Alíquota</w:t>
            </w:r>
            <w:r>
              <w:rPr>
                <w:rFonts w:ascii="Arial" w:hAnsi="Arial"/>
                <w:b/>
                <w:spacing w:val="-8"/>
                <w:sz w:val="20"/>
              </w:rPr>
              <w:t xml:space="preserve"> </w:t>
            </w:r>
            <w:r>
              <w:rPr>
                <w:rFonts w:ascii="Arial" w:hAnsi="Arial"/>
                <w:b/>
                <w:spacing w:val="-2"/>
                <w:sz w:val="20"/>
              </w:rPr>
              <w:t>efetiva</w:t>
            </w:r>
          </w:p>
        </w:tc>
        <w:tc>
          <w:tcPr>
            <w:tcW w:w="1599" w:type="dxa"/>
            <w:tcBorders>
              <w:top w:val="single" w:sz="4" w:space="0" w:color="000000"/>
            </w:tcBorders>
          </w:tcPr>
          <w:p w14:paraId="7C7C4712" w14:textId="77777777" w:rsidR="006857A9" w:rsidRDefault="00606FBE">
            <w:pPr>
              <w:pStyle w:val="TableParagraph"/>
              <w:tabs>
                <w:tab w:val="left" w:pos="1183"/>
              </w:tabs>
              <w:spacing w:before="14" w:line="210" w:lineRule="exact"/>
              <w:ind w:right="-15"/>
              <w:jc w:val="right"/>
              <w:rPr>
                <w:rFonts w:ascii="Arial"/>
                <w:b/>
                <w:sz w:val="20"/>
              </w:rPr>
            </w:pPr>
            <w:r>
              <w:rPr>
                <w:rFonts w:ascii="Arial"/>
                <w:b/>
                <w:sz w:val="20"/>
                <w:u w:val="double"/>
              </w:rPr>
              <w:tab/>
            </w:r>
            <w:r>
              <w:rPr>
                <w:rFonts w:ascii="Arial"/>
                <w:b/>
                <w:spacing w:val="-5"/>
                <w:sz w:val="20"/>
                <w:u w:val="double"/>
              </w:rPr>
              <w:t>N/A</w:t>
            </w:r>
            <w:r>
              <w:rPr>
                <w:rFonts w:ascii="Arial"/>
                <w:b/>
                <w:spacing w:val="40"/>
                <w:sz w:val="20"/>
                <w:u w:val="double"/>
              </w:rPr>
              <w:t xml:space="preserve"> </w:t>
            </w:r>
          </w:p>
        </w:tc>
        <w:tc>
          <w:tcPr>
            <w:tcW w:w="159" w:type="dxa"/>
          </w:tcPr>
          <w:p w14:paraId="46BF7F9D" w14:textId="77777777" w:rsidR="006857A9" w:rsidRDefault="006857A9">
            <w:pPr>
              <w:pStyle w:val="TableParagraph"/>
              <w:rPr>
                <w:rFonts w:ascii="Times New Roman"/>
                <w:sz w:val="16"/>
              </w:rPr>
            </w:pPr>
          </w:p>
        </w:tc>
        <w:tc>
          <w:tcPr>
            <w:tcW w:w="1601" w:type="dxa"/>
            <w:tcBorders>
              <w:top w:val="single" w:sz="4" w:space="0" w:color="000000"/>
            </w:tcBorders>
          </w:tcPr>
          <w:p w14:paraId="3B8F9076" w14:textId="77777777" w:rsidR="006857A9" w:rsidRDefault="00606FBE">
            <w:pPr>
              <w:pStyle w:val="TableParagraph"/>
              <w:tabs>
                <w:tab w:val="left" w:pos="1185"/>
              </w:tabs>
              <w:spacing w:before="14" w:line="210" w:lineRule="exact"/>
              <w:ind w:left="-1"/>
              <w:jc w:val="right"/>
              <w:rPr>
                <w:rFonts w:ascii="Arial"/>
                <w:b/>
                <w:sz w:val="20"/>
              </w:rPr>
            </w:pPr>
            <w:r>
              <w:rPr>
                <w:rFonts w:ascii="Arial"/>
                <w:b/>
                <w:sz w:val="20"/>
                <w:u w:val="double"/>
              </w:rPr>
              <w:tab/>
            </w:r>
            <w:r>
              <w:rPr>
                <w:rFonts w:ascii="Arial"/>
                <w:b/>
                <w:spacing w:val="-5"/>
                <w:sz w:val="20"/>
                <w:u w:val="double"/>
              </w:rPr>
              <w:t>N/A</w:t>
            </w:r>
            <w:r>
              <w:rPr>
                <w:rFonts w:ascii="Arial"/>
                <w:b/>
                <w:spacing w:val="40"/>
                <w:sz w:val="20"/>
                <w:u w:val="double"/>
              </w:rPr>
              <w:t xml:space="preserve"> </w:t>
            </w:r>
          </w:p>
        </w:tc>
      </w:tr>
    </w:tbl>
    <w:p w14:paraId="3034F562" w14:textId="77777777" w:rsidR="006857A9" w:rsidRDefault="006857A9">
      <w:pPr>
        <w:pStyle w:val="Corpodetexto"/>
        <w:rPr>
          <w:rFonts w:ascii="Arial"/>
          <w:b/>
        </w:rPr>
      </w:pPr>
    </w:p>
    <w:p w14:paraId="7AB67109" w14:textId="77777777" w:rsidR="006857A9" w:rsidRDefault="006857A9">
      <w:pPr>
        <w:pStyle w:val="Corpodetexto"/>
        <w:spacing w:before="146"/>
        <w:rPr>
          <w:rFonts w:ascii="Arial"/>
          <w:b/>
        </w:rPr>
      </w:pPr>
    </w:p>
    <w:p w14:paraId="441B6E90" w14:textId="77777777" w:rsidR="006857A9" w:rsidRDefault="00606FBE">
      <w:pPr>
        <w:pStyle w:val="Ttulo3"/>
        <w:numPr>
          <w:ilvl w:val="0"/>
          <w:numId w:val="2"/>
        </w:numPr>
        <w:tabs>
          <w:tab w:val="left" w:pos="503"/>
        </w:tabs>
        <w:ind w:left="503" w:hanging="359"/>
      </w:pPr>
      <w:r>
        <w:t>PARTES</w:t>
      </w:r>
      <w:r>
        <w:rPr>
          <w:spacing w:val="-10"/>
        </w:rPr>
        <w:t xml:space="preserve"> </w:t>
      </w:r>
      <w:r>
        <w:rPr>
          <w:spacing w:val="-2"/>
        </w:rPr>
        <w:t>RELACIONADAS</w:t>
      </w:r>
    </w:p>
    <w:p w14:paraId="6B6D73BC" w14:textId="77777777" w:rsidR="006857A9" w:rsidRDefault="006857A9">
      <w:pPr>
        <w:pStyle w:val="Corpodetexto"/>
        <w:spacing w:before="8"/>
        <w:rPr>
          <w:rFonts w:ascii="Arial"/>
          <w:b/>
        </w:rPr>
      </w:pPr>
    </w:p>
    <w:p w14:paraId="60FDE2F0" w14:textId="77777777" w:rsidR="006857A9" w:rsidRDefault="00606FBE">
      <w:pPr>
        <w:pStyle w:val="Corpodetexto"/>
        <w:ind w:left="144" w:right="424"/>
        <w:jc w:val="both"/>
      </w:pPr>
      <w:r>
        <w:rPr>
          <w:color w:val="1F1F1E"/>
        </w:rPr>
        <w:t>De acordo com o item 9 do CPC 05, Parte Relacionada é a pessoa ou a entidade que está relacionada com a entidade</w:t>
      </w:r>
      <w:r>
        <w:rPr>
          <w:color w:val="1F1F1E"/>
          <w:spacing w:val="-11"/>
        </w:rPr>
        <w:t xml:space="preserve"> </w:t>
      </w:r>
      <w:r>
        <w:rPr>
          <w:color w:val="1F1F1E"/>
        </w:rPr>
        <w:t>que</w:t>
      </w:r>
      <w:r>
        <w:rPr>
          <w:color w:val="1F1F1E"/>
          <w:spacing w:val="-11"/>
        </w:rPr>
        <w:t xml:space="preserve"> </w:t>
      </w:r>
      <w:r>
        <w:rPr>
          <w:color w:val="1F1F1E"/>
        </w:rPr>
        <w:t>está</w:t>
      </w:r>
      <w:r>
        <w:rPr>
          <w:color w:val="1F1F1E"/>
          <w:spacing w:val="-12"/>
        </w:rPr>
        <w:t xml:space="preserve"> </w:t>
      </w:r>
      <w:r>
        <w:rPr>
          <w:color w:val="1F1F1E"/>
        </w:rPr>
        <w:t>elaborando</w:t>
      </w:r>
      <w:r>
        <w:rPr>
          <w:color w:val="1F1F1E"/>
          <w:spacing w:val="-12"/>
        </w:rPr>
        <w:t xml:space="preserve"> </w:t>
      </w:r>
      <w:r>
        <w:rPr>
          <w:color w:val="1F1F1E"/>
        </w:rPr>
        <w:t>suas</w:t>
      </w:r>
      <w:r>
        <w:rPr>
          <w:color w:val="1F1F1E"/>
          <w:spacing w:val="-10"/>
        </w:rPr>
        <w:t xml:space="preserve"> </w:t>
      </w:r>
      <w:r>
        <w:rPr>
          <w:color w:val="1F1F1E"/>
        </w:rPr>
        <w:t>demonstrações</w:t>
      </w:r>
      <w:r>
        <w:rPr>
          <w:color w:val="1F1F1E"/>
          <w:spacing w:val="-10"/>
        </w:rPr>
        <w:t xml:space="preserve"> </w:t>
      </w:r>
      <w:r>
        <w:rPr>
          <w:color w:val="1F1F1E"/>
        </w:rPr>
        <w:t>contábeis.</w:t>
      </w:r>
      <w:r>
        <w:rPr>
          <w:color w:val="1F1F1E"/>
          <w:spacing w:val="-11"/>
        </w:rPr>
        <w:t xml:space="preserve"> </w:t>
      </w:r>
      <w:r>
        <w:rPr>
          <w:color w:val="1F1F1E"/>
        </w:rPr>
        <w:t>A</w:t>
      </w:r>
      <w:r>
        <w:rPr>
          <w:color w:val="1F1F1E"/>
          <w:spacing w:val="-12"/>
        </w:rPr>
        <w:t xml:space="preserve"> </w:t>
      </w:r>
      <w:r>
        <w:rPr>
          <w:color w:val="1F1F1E"/>
        </w:rPr>
        <w:t>Política</w:t>
      </w:r>
      <w:r>
        <w:rPr>
          <w:color w:val="1F1F1E"/>
          <w:spacing w:val="-11"/>
        </w:rPr>
        <w:t xml:space="preserve"> </w:t>
      </w:r>
      <w:r>
        <w:rPr>
          <w:color w:val="1F1F1E"/>
        </w:rPr>
        <w:t>de</w:t>
      </w:r>
      <w:r>
        <w:rPr>
          <w:color w:val="1F1F1E"/>
          <w:spacing w:val="-11"/>
        </w:rPr>
        <w:t xml:space="preserve"> </w:t>
      </w:r>
      <w:r>
        <w:rPr>
          <w:color w:val="1F1F1E"/>
        </w:rPr>
        <w:t>Transação</w:t>
      </w:r>
      <w:r>
        <w:rPr>
          <w:color w:val="1F1F1E"/>
          <w:spacing w:val="-12"/>
        </w:rPr>
        <w:t xml:space="preserve"> </w:t>
      </w:r>
      <w:r>
        <w:rPr>
          <w:color w:val="1F1F1E"/>
        </w:rPr>
        <w:t>com</w:t>
      </w:r>
      <w:r>
        <w:rPr>
          <w:color w:val="1F1F1E"/>
          <w:spacing w:val="-12"/>
        </w:rPr>
        <w:t xml:space="preserve"> </w:t>
      </w:r>
      <w:r>
        <w:rPr>
          <w:color w:val="1F1F1E"/>
        </w:rPr>
        <w:t>Partes</w:t>
      </w:r>
      <w:r>
        <w:rPr>
          <w:color w:val="1F1F1E"/>
          <w:spacing w:val="-10"/>
        </w:rPr>
        <w:t xml:space="preserve"> </w:t>
      </w:r>
      <w:r>
        <w:rPr>
          <w:color w:val="1F1F1E"/>
        </w:rPr>
        <w:t>Relacionadas da EPE (Política e Diretriz nº PDG-COA-012) arrola, em seu item nº 2 (definições), as pessoas físicas e/ou jurídicas</w:t>
      </w:r>
      <w:r>
        <w:rPr>
          <w:color w:val="1F1F1E"/>
          <w:spacing w:val="-7"/>
        </w:rPr>
        <w:t xml:space="preserve"> </w:t>
      </w:r>
      <w:r>
        <w:rPr>
          <w:color w:val="1F1F1E"/>
        </w:rPr>
        <w:t>que,</w:t>
      </w:r>
      <w:r>
        <w:rPr>
          <w:color w:val="1F1F1E"/>
          <w:spacing w:val="-8"/>
        </w:rPr>
        <w:t xml:space="preserve"> </w:t>
      </w:r>
      <w:r>
        <w:rPr>
          <w:color w:val="1F1F1E"/>
        </w:rPr>
        <w:t>além</w:t>
      </w:r>
      <w:r>
        <w:rPr>
          <w:color w:val="1F1F1E"/>
          <w:spacing w:val="-8"/>
        </w:rPr>
        <w:t xml:space="preserve"> </w:t>
      </w:r>
      <w:r>
        <w:rPr>
          <w:color w:val="1F1F1E"/>
        </w:rPr>
        <w:t>da</w:t>
      </w:r>
      <w:r>
        <w:rPr>
          <w:color w:val="1F1F1E"/>
          <w:spacing w:val="-8"/>
        </w:rPr>
        <w:t xml:space="preserve"> </w:t>
      </w:r>
      <w:r>
        <w:rPr>
          <w:color w:val="1F1F1E"/>
        </w:rPr>
        <w:t>União,</w:t>
      </w:r>
      <w:r>
        <w:rPr>
          <w:color w:val="1F1F1E"/>
          <w:spacing w:val="-8"/>
        </w:rPr>
        <w:t xml:space="preserve"> </w:t>
      </w:r>
      <w:r>
        <w:rPr>
          <w:color w:val="1F1F1E"/>
        </w:rPr>
        <w:t>devem</w:t>
      </w:r>
      <w:r>
        <w:rPr>
          <w:color w:val="1F1F1E"/>
          <w:spacing w:val="-8"/>
        </w:rPr>
        <w:t xml:space="preserve"> </w:t>
      </w:r>
      <w:r>
        <w:rPr>
          <w:color w:val="1F1F1E"/>
        </w:rPr>
        <w:t>ser</w:t>
      </w:r>
      <w:r>
        <w:rPr>
          <w:color w:val="1F1F1E"/>
          <w:spacing w:val="-7"/>
        </w:rPr>
        <w:t xml:space="preserve"> </w:t>
      </w:r>
      <w:r>
        <w:rPr>
          <w:color w:val="1F1F1E"/>
        </w:rPr>
        <w:t>reputadas</w:t>
      </w:r>
      <w:r>
        <w:rPr>
          <w:color w:val="1F1F1E"/>
          <w:spacing w:val="-7"/>
        </w:rPr>
        <w:t xml:space="preserve"> </w:t>
      </w:r>
      <w:r>
        <w:rPr>
          <w:color w:val="1F1F1E"/>
        </w:rPr>
        <w:t>partes</w:t>
      </w:r>
      <w:r>
        <w:rPr>
          <w:color w:val="1F1F1E"/>
          <w:spacing w:val="-7"/>
        </w:rPr>
        <w:t xml:space="preserve"> </w:t>
      </w:r>
      <w:r>
        <w:rPr>
          <w:color w:val="1F1F1E"/>
        </w:rPr>
        <w:t>relacionadas</w:t>
      </w:r>
      <w:r>
        <w:rPr>
          <w:color w:val="1F1F1E"/>
          <w:spacing w:val="-5"/>
        </w:rPr>
        <w:t xml:space="preserve"> </w:t>
      </w:r>
      <w:r>
        <w:rPr>
          <w:color w:val="1F1F1E"/>
        </w:rPr>
        <w:t>à</w:t>
      </w:r>
      <w:r>
        <w:rPr>
          <w:color w:val="1F1F1E"/>
          <w:spacing w:val="-8"/>
        </w:rPr>
        <w:t xml:space="preserve"> </w:t>
      </w:r>
      <w:r>
        <w:rPr>
          <w:color w:val="1F1F1E"/>
        </w:rPr>
        <w:t>EPE.</w:t>
      </w:r>
      <w:r>
        <w:rPr>
          <w:color w:val="1F1F1E"/>
          <w:spacing w:val="-5"/>
        </w:rPr>
        <w:t xml:space="preserve"> </w:t>
      </w:r>
      <w:r>
        <w:rPr>
          <w:color w:val="1F1F1E"/>
        </w:rPr>
        <w:t>A</w:t>
      </w:r>
      <w:r>
        <w:rPr>
          <w:color w:val="1F1F1E"/>
          <w:spacing w:val="-8"/>
        </w:rPr>
        <w:t xml:space="preserve"> </w:t>
      </w:r>
      <w:r>
        <w:rPr>
          <w:color w:val="1F1F1E"/>
        </w:rPr>
        <w:t>referida</w:t>
      </w:r>
      <w:r>
        <w:rPr>
          <w:color w:val="1F1F1E"/>
          <w:spacing w:val="-8"/>
        </w:rPr>
        <w:t xml:space="preserve"> </w:t>
      </w:r>
      <w:r>
        <w:rPr>
          <w:color w:val="1F1F1E"/>
        </w:rPr>
        <w:t>política</w:t>
      </w:r>
      <w:r>
        <w:rPr>
          <w:color w:val="1F1F1E"/>
          <w:spacing w:val="-6"/>
        </w:rPr>
        <w:t xml:space="preserve"> </w:t>
      </w:r>
      <w:r>
        <w:rPr>
          <w:color w:val="1F1F1E"/>
        </w:rPr>
        <w:t>também</w:t>
      </w:r>
      <w:r>
        <w:rPr>
          <w:color w:val="1F1F1E"/>
          <w:spacing w:val="-6"/>
        </w:rPr>
        <w:t xml:space="preserve"> </w:t>
      </w:r>
      <w:r>
        <w:rPr>
          <w:color w:val="1F1F1E"/>
        </w:rPr>
        <w:t>define a transação com parte relacionada como sendo qualquer ajuste de obrigações, por qualquer instrumento ou fundamento, entre a EPE e uma parte relacionada, independentemente de ser cobrado uma contrapartida financeira.</w:t>
      </w:r>
      <w:r>
        <w:rPr>
          <w:color w:val="1F1F1E"/>
          <w:spacing w:val="-3"/>
        </w:rPr>
        <w:t xml:space="preserve"> </w:t>
      </w:r>
      <w:r>
        <w:rPr>
          <w:color w:val="1F1F1E"/>
        </w:rPr>
        <w:t>Levando-se</w:t>
      </w:r>
      <w:r>
        <w:rPr>
          <w:color w:val="1F1F1E"/>
          <w:spacing w:val="-3"/>
        </w:rPr>
        <w:t xml:space="preserve"> </w:t>
      </w:r>
      <w:r>
        <w:rPr>
          <w:color w:val="1F1F1E"/>
        </w:rPr>
        <w:t>em</w:t>
      </w:r>
      <w:r>
        <w:rPr>
          <w:color w:val="1F1F1E"/>
          <w:spacing w:val="-1"/>
        </w:rPr>
        <w:t xml:space="preserve"> </w:t>
      </w:r>
      <w:r>
        <w:rPr>
          <w:color w:val="1F1F1E"/>
        </w:rPr>
        <w:t>consideração</w:t>
      </w:r>
      <w:r>
        <w:rPr>
          <w:color w:val="1F1F1E"/>
          <w:spacing w:val="-3"/>
        </w:rPr>
        <w:t xml:space="preserve"> </w:t>
      </w:r>
      <w:r>
        <w:rPr>
          <w:color w:val="1F1F1E"/>
        </w:rPr>
        <w:t>este</w:t>
      </w:r>
      <w:r>
        <w:rPr>
          <w:color w:val="1F1F1E"/>
          <w:spacing w:val="-3"/>
        </w:rPr>
        <w:t xml:space="preserve"> </w:t>
      </w:r>
      <w:r>
        <w:rPr>
          <w:color w:val="1F1F1E"/>
        </w:rPr>
        <w:t>conceito,</w:t>
      </w:r>
      <w:r>
        <w:rPr>
          <w:color w:val="1F1F1E"/>
          <w:spacing w:val="-3"/>
        </w:rPr>
        <w:t xml:space="preserve"> </w:t>
      </w:r>
      <w:r>
        <w:rPr>
          <w:color w:val="1F1F1E"/>
        </w:rPr>
        <w:t>em</w:t>
      </w:r>
      <w:r>
        <w:rPr>
          <w:color w:val="1F1F1E"/>
          <w:spacing w:val="-1"/>
        </w:rPr>
        <w:t xml:space="preserve"> </w:t>
      </w:r>
      <w:r>
        <w:rPr>
          <w:color w:val="1F1F1E"/>
        </w:rPr>
        <w:t>cumprimento</w:t>
      </w:r>
      <w:r>
        <w:rPr>
          <w:color w:val="1F1F1E"/>
          <w:spacing w:val="-1"/>
        </w:rPr>
        <w:t xml:space="preserve"> </w:t>
      </w:r>
      <w:r>
        <w:rPr>
          <w:color w:val="1F1F1E"/>
        </w:rPr>
        <w:t>à</w:t>
      </w:r>
      <w:r>
        <w:rPr>
          <w:color w:val="1F1F1E"/>
          <w:spacing w:val="-1"/>
        </w:rPr>
        <w:t xml:space="preserve"> </w:t>
      </w:r>
      <w:r>
        <w:rPr>
          <w:color w:val="1F1F1E"/>
        </w:rPr>
        <w:t>obrigação</w:t>
      </w:r>
      <w:r>
        <w:rPr>
          <w:color w:val="1F1F1E"/>
          <w:spacing w:val="-4"/>
        </w:rPr>
        <w:t xml:space="preserve"> </w:t>
      </w:r>
      <w:r>
        <w:rPr>
          <w:color w:val="1F1F1E"/>
        </w:rPr>
        <w:t>trazida</w:t>
      </w:r>
      <w:r>
        <w:rPr>
          <w:color w:val="1F1F1E"/>
          <w:spacing w:val="-2"/>
        </w:rPr>
        <w:t xml:space="preserve"> </w:t>
      </w:r>
      <w:r>
        <w:rPr>
          <w:color w:val="1F1F1E"/>
        </w:rPr>
        <w:t>pelo</w:t>
      </w:r>
      <w:r>
        <w:rPr>
          <w:color w:val="1F1F1E"/>
          <w:spacing w:val="-1"/>
        </w:rPr>
        <w:t xml:space="preserve"> </w:t>
      </w:r>
      <w:r>
        <w:rPr>
          <w:color w:val="1F1F1E"/>
        </w:rPr>
        <w:t>item</w:t>
      </w:r>
      <w:r>
        <w:rPr>
          <w:color w:val="1F1F1E"/>
          <w:spacing w:val="-3"/>
        </w:rPr>
        <w:t xml:space="preserve"> </w:t>
      </w:r>
      <w:r>
        <w:rPr>
          <w:color w:val="1F1F1E"/>
        </w:rPr>
        <w:t>nº</w:t>
      </w:r>
      <w:r>
        <w:rPr>
          <w:color w:val="1F1F1E"/>
          <w:spacing w:val="-2"/>
        </w:rPr>
        <w:t xml:space="preserve"> </w:t>
      </w:r>
      <w:r>
        <w:rPr>
          <w:color w:val="1F1F1E"/>
        </w:rPr>
        <w:t>6.3</w:t>
      </w:r>
      <w:r>
        <w:rPr>
          <w:color w:val="1F1F1E"/>
          <w:spacing w:val="-1"/>
        </w:rPr>
        <w:t xml:space="preserve"> </w:t>
      </w:r>
      <w:r>
        <w:rPr>
          <w:color w:val="1F1F1E"/>
        </w:rPr>
        <w:t>da já mencionada política, é possível afirmar que, no 2º Trimestre de 2026, os quadros abaixo demonstram as transações com partes relacionadas, todas celebradas pela EPE, (i) em conformidade com a Política de Transação com Partes Relacionadas da EPE; (ii) com pessoas jurídicas de direito público e privado; (iii) sem cobrança</w:t>
      </w:r>
      <w:r>
        <w:rPr>
          <w:color w:val="1F1F1E"/>
          <w:spacing w:val="-14"/>
        </w:rPr>
        <w:t xml:space="preserve"> </w:t>
      </w:r>
      <w:r>
        <w:rPr>
          <w:color w:val="1F1F1E"/>
        </w:rPr>
        <w:t>de</w:t>
      </w:r>
      <w:r>
        <w:rPr>
          <w:color w:val="1F1F1E"/>
          <w:spacing w:val="-14"/>
        </w:rPr>
        <w:t xml:space="preserve"> </w:t>
      </w:r>
      <w:r>
        <w:rPr>
          <w:color w:val="1F1F1E"/>
        </w:rPr>
        <w:t>contrapartida</w:t>
      </w:r>
      <w:r>
        <w:rPr>
          <w:color w:val="1F1F1E"/>
          <w:spacing w:val="-14"/>
        </w:rPr>
        <w:t xml:space="preserve"> </w:t>
      </w:r>
      <w:r>
        <w:rPr>
          <w:color w:val="1F1F1E"/>
        </w:rPr>
        <w:t>financeira;</w:t>
      </w:r>
      <w:r>
        <w:rPr>
          <w:color w:val="1F1F1E"/>
          <w:spacing w:val="-14"/>
        </w:rPr>
        <w:t xml:space="preserve"> </w:t>
      </w:r>
      <w:r>
        <w:rPr>
          <w:color w:val="1F1F1E"/>
        </w:rPr>
        <w:t>e</w:t>
      </w:r>
      <w:r>
        <w:rPr>
          <w:color w:val="1F1F1E"/>
          <w:spacing w:val="-14"/>
        </w:rPr>
        <w:t xml:space="preserve"> </w:t>
      </w:r>
      <w:r>
        <w:rPr>
          <w:color w:val="1F1F1E"/>
        </w:rPr>
        <w:t>(iv)</w:t>
      </w:r>
      <w:r>
        <w:rPr>
          <w:color w:val="1F1F1E"/>
          <w:spacing w:val="-14"/>
        </w:rPr>
        <w:t xml:space="preserve"> </w:t>
      </w:r>
      <w:r>
        <w:rPr>
          <w:color w:val="1F1F1E"/>
        </w:rPr>
        <w:t>destinados</w:t>
      </w:r>
      <w:r>
        <w:rPr>
          <w:color w:val="1F1F1E"/>
          <w:spacing w:val="-14"/>
        </w:rPr>
        <w:t xml:space="preserve"> </w:t>
      </w:r>
      <w:r>
        <w:rPr>
          <w:color w:val="1F1F1E"/>
        </w:rPr>
        <w:t>ao</w:t>
      </w:r>
      <w:r>
        <w:rPr>
          <w:color w:val="1F1F1E"/>
          <w:spacing w:val="-14"/>
        </w:rPr>
        <w:t xml:space="preserve"> </w:t>
      </w:r>
      <w:r>
        <w:rPr>
          <w:color w:val="1F1F1E"/>
        </w:rPr>
        <w:t>desempenho</w:t>
      </w:r>
      <w:r>
        <w:rPr>
          <w:color w:val="1F1F1E"/>
          <w:spacing w:val="-14"/>
        </w:rPr>
        <w:t xml:space="preserve"> </w:t>
      </w:r>
      <w:r>
        <w:rPr>
          <w:color w:val="1F1F1E"/>
        </w:rPr>
        <w:t>de</w:t>
      </w:r>
      <w:r>
        <w:rPr>
          <w:color w:val="1F1F1E"/>
          <w:spacing w:val="-13"/>
        </w:rPr>
        <w:t xml:space="preserve"> </w:t>
      </w:r>
      <w:r>
        <w:rPr>
          <w:color w:val="1F1F1E"/>
        </w:rPr>
        <w:t>suas</w:t>
      </w:r>
      <w:r>
        <w:rPr>
          <w:color w:val="1F1F1E"/>
          <w:spacing w:val="-14"/>
        </w:rPr>
        <w:t xml:space="preserve"> </w:t>
      </w:r>
      <w:r>
        <w:rPr>
          <w:color w:val="1F1F1E"/>
        </w:rPr>
        <w:t>competências,</w:t>
      </w:r>
      <w:r>
        <w:rPr>
          <w:color w:val="1F1F1E"/>
          <w:spacing w:val="-14"/>
        </w:rPr>
        <w:t xml:space="preserve"> </w:t>
      </w:r>
      <w:r>
        <w:rPr>
          <w:color w:val="1F1F1E"/>
        </w:rPr>
        <w:t>conforme</w:t>
      </w:r>
      <w:r>
        <w:rPr>
          <w:color w:val="1F1F1E"/>
          <w:spacing w:val="-14"/>
        </w:rPr>
        <w:t xml:space="preserve"> </w:t>
      </w:r>
      <w:r>
        <w:rPr>
          <w:color w:val="1F1F1E"/>
        </w:rPr>
        <w:t>autoriza o § 2º do art. 5º do Estatuto da EPE:</w:t>
      </w:r>
    </w:p>
    <w:p w14:paraId="06F803E8" w14:textId="77777777" w:rsidR="006857A9" w:rsidRDefault="006857A9">
      <w:pPr>
        <w:pStyle w:val="Corpodetexto"/>
        <w:spacing w:before="11"/>
      </w:pPr>
    </w:p>
    <w:p w14:paraId="73BA9247" w14:textId="77777777" w:rsidR="006857A9" w:rsidRDefault="00606FBE">
      <w:pPr>
        <w:pStyle w:val="Corpodetexto"/>
        <w:ind w:left="144" w:right="428"/>
        <w:jc w:val="both"/>
      </w:pPr>
      <w:r>
        <w:rPr>
          <w:color w:val="1F1F1E"/>
        </w:rPr>
        <w:t>A EPE é uma empresa pública 100% Federal e dependente do orçamento da União, possui transações decorrentes dos repasses recebidos através do Sistema Integrado de Administração Financeira (SIAFI) do Governo Federal e efetuada pagamentos de servidores/empregados públicos requisitados, pela EPE, para compor o quadro e de diretores, conselheiros e membros de comitê de auditoria. As transações com partes relacionadas estão resumidas no quadro a seguir:</w:t>
      </w:r>
    </w:p>
    <w:p w14:paraId="578A9412" w14:textId="77777777" w:rsidR="006857A9" w:rsidRDefault="006857A9">
      <w:pPr>
        <w:pStyle w:val="Corpodetexto"/>
        <w:spacing w:before="9"/>
      </w:pPr>
    </w:p>
    <w:p w14:paraId="7A5F4E21" w14:textId="77777777" w:rsidR="006857A9" w:rsidRDefault="00606FBE">
      <w:pPr>
        <w:ind w:left="144"/>
        <w:jc w:val="both"/>
        <w:rPr>
          <w:rFonts w:ascii="Arial" w:hAnsi="Arial"/>
          <w:b/>
          <w:sz w:val="20"/>
        </w:rPr>
      </w:pPr>
      <w:r>
        <w:rPr>
          <w:rFonts w:ascii="Arial" w:hAnsi="Arial"/>
          <w:b/>
          <w:color w:val="1F1F1E"/>
          <w:sz w:val="20"/>
        </w:rPr>
        <w:t>Quadro</w:t>
      </w:r>
      <w:r>
        <w:rPr>
          <w:rFonts w:ascii="Arial" w:hAnsi="Arial"/>
          <w:b/>
          <w:color w:val="1F1F1E"/>
          <w:spacing w:val="-7"/>
          <w:sz w:val="20"/>
        </w:rPr>
        <w:t xml:space="preserve"> </w:t>
      </w:r>
      <w:r>
        <w:rPr>
          <w:rFonts w:ascii="Arial" w:hAnsi="Arial"/>
          <w:b/>
          <w:color w:val="1F1F1E"/>
          <w:sz w:val="20"/>
        </w:rPr>
        <w:t>1</w:t>
      </w:r>
      <w:r>
        <w:rPr>
          <w:rFonts w:ascii="Arial" w:hAnsi="Arial"/>
          <w:b/>
          <w:color w:val="1F1F1E"/>
          <w:spacing w:val="-6"/>
          <w:sz w:val="20"/>
        </w:rPr>
        <w:t xml:space="preserve"> </w:t>
      </w:r>
      <w:r>
        <w:rPr>
          <w:rFonts w:ascii="Arial" w:hAnsi="Arial"/>
          <w:b/>
          <w:color w:val="1F1F1E"/>
          <w:sz w:val="20"/>
        </w:rPr>
        <w:t>–</w:t>
      </w:r>
      <w:r>
        <w:rPr>
          <w:rFonts w:ascii="Arial" w:hAnsi="Arial"/>
          <w:b/>
          <w:color w:val="1F1F1E"/>
          <w:spacing w:val="-5"/>
          <w:sz w:val="20"/>
        </w:rPr>
        <w:t xml:space="preserve"> </w:t>
      </w:r>
      <w:r>
        <w:rPr>
          <w:rFonts w:ascii="Arial" w:hAnsi="Arial"/>
          <w:b/>
          <w:color w:val="1F1F1E"/>
          <w:sz w:val="20"/>
        </w:rPr>
        <w:t>Remuneração</w:t>
      </w:r>
      <w:r>
        <w:rPr>
          <w:rFonts w:ascii="Arial" w:hAnsi="Arial"/>
          <w:b/>
          <w:color w:val="1F1F1E"/>
          <w:spacing w:val="-3"/>
          <w:sz w:val="20"/>
        </w:rPr>
        <w:t xml:space="preserve"> </w:t>
      </w:r>
      <w:r>
        <w:rPr>
          <w:rFonts w:ascii="Arial" w:hAnsi="Arial"/>
          <w:b/>
          <w:color w:val="1F1F1E"/>
          <w:sz w:val="20"/>
        </w:rPr>
        <w:t>do</w:t>
      </w:r>
      <w:r>
        <w:rPr>
          <w:rFonts w:ascii="Arial" w:hAnsi="Arial"/>
          <w:b/>
          <w:color w:val="1F1F1E"/>
          <w:spacing w:val="-6"/>
          <w:sz w:val="20"/>
        </w:rPr>
        <w:t xml:space="preserve"> </w:t>
      </w:r>
      <w:r>
        <w:rPr>
          <w:rFonts w:ascii="Arial" w:hAnsi="Arial"/>
          <w:b/>
          <w:color w:val="1F1F1E"/>
          <w:sz w:val="20"/>
        </w:rPr>
        <w:t>pessoal-chave</w:t>
      </w:r>
      <w:r>
        <w:rPr>
          <w:rFonts w:ascii="Arial" w:hAnsi="Arial"/>
          <w:b/>
          <w:color w:val="1F1F1E"/>
          <w:spacing w:val="-7"/>
          <w:sz w:val="20"/>
        </w:rPr>
        <w:t xml:space="preserve"> </w:t>
      </w:r>
      <w:r>
        <w:rPr>
          <w:rFonts w:ascii="Arial" w:hAnsi="Arial"/>
          <w:b/>
          <w:color w:val="1F1F1E"/>
          <w:sz w:val="20"/>
        </w:rPr>
        <w:t>da</w:t>
      </w:r>
      <w:r>
        <w:rPr>
          <w:rFonts w:ascii="Arial" w:hAnsi="Arial"/>
          <w:b/>
          <w:color w:val="1F1F1E"/>
          <w:spacing w:val="-7"/>
          <w:sz w:val="20"/>
        </w:rPr>
        <w:t xml:space="preserve"> </w:t>
      </w:r>
      <w:r>
        <w:rPr>
          <w:rFonts w:ascii="Arial" w:hAnsi="Arial"/>
          <w:b/>
          <w:color w:val="1F1F1E"/>
          <w:spacing w:val="-2"/>
          <w:sz w:val="20"/>
        </w:rPr>
        <w:t>administração</w:t>
      </w:r>
    </w:p>
    <w:p w14:paraId="35452ECA" w14:textId="77777777" w:rsidR="006857A9" w:rsidRDefault="006857A9">
      <w:pPr>
        <w:pStyle w:val="Corpodetexto"/>
        <w:spacing w:before="1"/>
        <w:rPr>
          <w:rFonts w:ascii="Arial"/>
          <w:b/>
        </w:rPr>
      </w:pPr>
    </w:p>
    <w:p w14:paraId="3A20DD51" w14:textId="77777777" w:rsidR="006857A9" w:rsidRDefault="00606FBE">
      <w:pPr>
        <w:pStyle w:val="Corpodetexto"/>
        <w:ind w:left="144" w:right="427"/>
        <w:jc w:val="both"/>
      </w:pPr>
      <w:r>
        <w:rPr>
          <w:color w:val="1F1F1E"/>
        </w:rPr>
        <w:t>Consideram-se</w:t>
      </w:r>
      <w:r>
        <w:rPr>
          <w:color w:val="1F1F1E"/>
          <w:spacing w:val="-7"/>
        </w:rPr>
        <w:t xml:space="preserve"> </w:t>
      </w:r>
      <w:r>
        <w:rPr>
          <w:color w:val="1F1F1E"/>
        </w:rPr>
        <w:t>pessoal-chave</w:t>
      </w:r>
      <w:r>
        <w:rPr>
          <w:color w:val="1F1F1E"/>
          <w:spacing w:val="-9"/>
        </w:rPr>
        <w:t xml:space="preserve"> </w:t>
      </w:r>
      <w:r>
        <w:rPr>
          <w:color w:val="1F1F1E"/>
        </w:rPr>
        <w:t>da</w:t>
      </w:r>
      <w:r>
        <w:rPr>
          <w:color w:val="1F1F1E"/>
          <w:spacing w:val="-7"/>
        </w:rPr>
        <w:t xml:space="preserve"> </w:t>
      </w:r>
      <w:r>
        <w:rPr>
          <w:color w:val="1F1F1E"/>
        </w:rPr>
        <w:t>Administração</w:t>
      </w:r>
      <w:r>
        <w:rPr>
          <w:color w:val="1F1F1E"/>
          <w:spacing w:val="-4"/>
        </w:rPr>
        <w:t xml:space="preserve"> </w:t>
      </w:r>
      <w:r>
        <w:rPr>
          <w:color w:val="1F1F1E"/>
        </w:rPr>
        <w:t>os</w:t>
      </w:r>
      <w:r>
        <w:rPr>
          <w:color w:val="1F1F1E"/>
          <w:spacing w:val="-6"/>
        </w:rPr>
        <w:t xml:space="preserve"> </w:t>
      </w:r>
      <w:r>
        <w:rPr>
          <w:color w:val="1F1F1E"/>
        </w:rPr>
        <w:t>membros</w:t>
      </w:r>
      <w:r>
        <w:rPr>
          <w:color w:val="1F1F1E"/>
          <w:spacing w:val="-5"/>
        </w:rPr>
        <w:t xml:space="preserve"> </w:t>
      </w:r>
      <w:r>
        <w:rPr>
          <w:color w:val="1F1F1E"/>
        </w:rPr>
        <w:t>da</w:t>
      </w:r>
      <w:r>
        <w:rPr>
          <w:color w:val="1F1F1E"/>
          <w:spacing w:val="-7"/>
        </w:rPr>
        <w:t xml:space="preserve"> </w:t>
      </w:r>
      <w:r>
        <w:rPr>
          <w:color w:val="1F1F1E"/>
        </w:rPr>
        <w:t>Diretoria</w:t>
      </w:r>
      <w:r>
        <w:rPr>
          <w:color w:val="1F1F1E"/>
          <w:spacing w:val="-7"/>
        </w:rPr>
        <w:t xml:space="preserve"> </w:t>
      </w:r>
      <w:r>
        <w:rPr>
          <w:color w:val="1F1F1E"/>
        </w:rPr>
        <w:t>Executiva</w:t>
      </w:r>
      <w:r>
        <w:rPr>
          <w:color w:val="1F1F1E"/>
          <w:spacing w:val="-9"/>
        </w:rPr>
        <w:t xml:space="preserve"> </w:t>
      </w:r>
      <w:r>
        <w:rPr>
          <w:color w:val="1F1F1E"/>
        </w:rPr>
        <w:t>e</w:t>
      </w:r>
      <w:r>
        <w:rPr>
          <w:color w:val="1F1F1E"/>
          <w:spacing w:val="-7"/>
        </w:rPr>
        <w:t xml:space="preserve"> </w:t>
      </w:r>
      <w:r>
        <w:rPr>
          <w:color w:val="1F1F1E"/>
        </w:rPr>
        <w:t>os</w:t>
      </w:r>
      <w:r>
        <w:rPr>
          <w:color w:val="1F1F1E"/>
          <w:spacing w:val="-8"/>
        </w:rPr>
        <w:t xml:space="preserve"> </w:t>
      </w:r>
      <w:r>
        <w:rPr>
          <w:color w:val="1F1F1E"/>
        </w:rPr>
        <w:t>membros</w:t>
      </w:r>
      <w:r>
        <w:rPr>
          <w:color w:val="1F1F1E"/>
          <w:spacing w:val="-7"/>
        </w:rPr>
        <w:t xml:space="preserve"> </w:t>
      </w:r>
      <w:r>
        <w:rPr>
          <w:color w:val="1F1F1E"/>
        </w:rPr>
        <w:t>do</w:t>
      </w:r>
      <w:r>
        <w:rPr>
          <w:color w:val="1F1F1E"/>
          <w:spacing w:val="-9"/>
        </w:rPr>
        <w:t xml:space="preserve"> </w:t>
      </w:r>
      <w:r>
        <w:rPr>
          <w:color w:val="1F1F1E"/>
        </w:rPr>
        <w:t>Conselho de Administração e Fiscal.</w:t>
      </w:r>
    </w:p>
    <w:p w14:paraId="19D72F6A" w14:textId="77777777" w:rsidR="006857A9" w:rsidRDefault="00606FBE">
      <w:pPr>
        <w:pStyle w:val="Corpodetexto"/>
        <w:spacing w:before="2"/>
        <w:ind w:left="144" w:right="421"/>
        <w:jc w:val="both"/>
      </w:pPr>
      <w:r>
        <w:rPr>
          <w:color w:val="1F1F1E"/>
        </w:rPr>
        <w:t>O montante acumulado até o mês de referência registrado (conforme quadro abaixo) é relativo à remuneração do pessoal-chave da Administração, abrangendo salário, gratificações e benefícios de curto prazo, excluindo a RVA.</w:t>
      </w:r>
      <w:r>
        <w:rPr>
          <w:color w:val="1F1F1E"/>
          <w:spacing w:val="-6"/>
        </w:rPr>
        <w:t xml:space="preserve"> </w:t>
      </w:r>
      <w:r>
        <w:rPr>
          <w:color w:val="1F1F1E"/>
        </w:rPr>
        <w:t>No</w:t>
      </w:r>
      <w:r>
        <w:rPr>
          <w:color w:val="1F1F1E"/>
          <w:spacing w:val="-6"/>
        </w:rPr>
        <w:t xml:space="preserve"> </w:t>
      </w:r>
      <w:r>
        <w:rPr>
          <w:color w:val="1F1F1E"/>
        </w:rPr>
        <w:t>caso</w:t>
      </w:r>
      <w:r>
        <w:rPr>
          <w:color w:val="1F1F1E"/>
          <w:spacing w:val="-7"/>
        </w:rPr>
        <w:t xml:space="preserve"> </w:t>
      </w:r>
      <w:r>
        <w:rPr>
          <w:color w:val="1F1F1E"/>
        </w:rPr>
        <w:t>da</w:t>
      </w:r>
      <w:r>
        <w:rPr>
          <w:color w:val="1F1F1E"/>
          <w:spacing w:val="-7"/>
        </w:rPr>
        <w:t xml:space="preserve"> </w:t>
      </w:r>
      <w:r>
        <w:rPr>
          <w:color w:val="1F1F1E"/>
        </w:rPr>
        <w:t>remuneração</w:t>
      </w:r>
      <w:r>
        <w:rPr>
          <w:color w:val="1F1F1E"/>
          <w:spacing w:val="-7"/>
        </w:rPr>
        <w:t xml:space="preserve"> </w:t>
      </w:r>
      <w:r>
        <w:rPr>
          <w:color w:val="1F1F1E"/>
        </w:rPr>
        <w:t>aos</w:t>
      </w:r>
      <w:r>
        <w:rPr>
          <w:color w:val="1F1F1E"/>
          <w:spacing w:val="-5"/>
        </w:rPr>
        <w:t xml:space="preserve"> </w:t>
      </w:r>
      <w:r>
        <w:rPr>
          <w:color w:val="1F1F1E"/>
        </w:rPr>
        <w:t>diretores</w:t>
      </w:r>
      <w:r>
        <w:rPr>
          <w:color w:val="1F1F1E"/>
          <w:spacing w:val="-2"/>
        </w:rPr>
        <w:t xml:space="preserve"> </w:t>
      </w:r>
      <w:r>
        <w:rPr>
          <w:color w:val="1F1F1E"/>
        </w:rPr>
        <w:t>esses</w:t>
      </w:r>
      <w:r>
        <w:rPr>
          <w:color w:val="1F1F1E"/>
          <w:spacing w:val="-6"/>
        </w:rPr>
        <w:t xml:space="preserve"> </w:t>
      </w:r>
      <w:r>
        <w:rPr>
          <w:color w:val="1F1F1E"/>
        </w:rPr>
        <w:t>valores</w:t>
      </w:r>
      <w:r>
        <w:rPr>
          <w:color w:val="1F1F1E"/>
          <w:spacing w:val="-5"/>
        </w:rPr>
        <w:t xml:space="preserve"> </w:t>
      </w:r>
      <w:r>
        <w:rPr>
          <w:color w:val="1F1F1E"/>
        </w:rPr>
        <w:t>se</w:t>
      </w:r>
      <w:r>
        <w:rPr>
          <w:color w:val="1F1F1E"/>
          <w:spacing w:val="-7"/>
        </w:rPr>
        <w:t xml:space="preserve"> </w:t>
      </w:r>
      <w:r>
        <w:rPr>
          <w:color w:val="1F1F1E"/>
        </w:rPr>
        <w:t>referem</w:t>
      </w:r>
      <w:r>
        <w:rPr>
          <w:color w:val="1F1F1E"/>
          <w:spacing w:val="-7"/>
        </w:rPr>
        <w:t xml:space="preserve"> </w:t>
      </w:r>
      <w:r>
        <w:rPr>
          <w:color w:val="1F1F1E"/>
        </w:rPr>
        <w:t>à</w:t>
      </w:r>
      <w:r>
        <w:rPr>
          <w:color w:val="1F1F1E"/>
          <w:spacing w:val="-7"/>
        </w:rPr>
        <w:t xml:space="preserve"> </w:t>
      </w:r>
      <w:r>
        <w:rPr>
          <w:color w:val="1F1F1E"/>
        </w:rPr>
        <w:t>complementação</w:t>
      </w:r>
      <w:r>
        <w:rPr>
          <w:color w:val="1F1F1E"/>
          <w:spacing w:val="-7"/>
        </w:rPr>
        <w:t xml:space="preserve"> </w:t>
      </w:r>
      <w:r>
        <w:rPr>
          <w:color w:val="1F1F1E"/>
        </w:rPr>
        <w:t>paga</w:t>
      </w:r>
      <w:r>
        <w:rPr>
          <w:color w:val="1F1F1E"/>
          <w:spacing w:val="-7"/>
        </w:rPr>
        <w:t xml:space="preserve"> </w:t>
      </w:r>
      <w:r>
        <w:rPr>
          <w:color w:val="1F1F1E"/>
        </w:rPr>
        <w:t>pela EPE</w:t>
      </w:r>
      <w:r>
        <w:rPr>
          <w:color w:val="1F1F1E"/>
          <w:spacing w:val="-7"/>
        </w:rPr>
        <w:t xml:space="preserve"> </w:t>
      </w:r>
      <w:r>
        <w:rPr>
          <w:color w:val="1F1F1E"/>
        </w:rPr>
        <w:t>(até</w:t>
      </w:r>
      <w:r>
        <w:rPr>
          <w:color w:val="1F1F1E"/>
          <w:spacing w:val="-7"/>
        </w:rPr>
        <w:t xml:space="preserve"> </w:t>
      </w:r>
      <w:r>
        <w:rPr>
          <w:color w:val="1F1F1E"/>
        </w:rPr>
        <w:t>o limite do maior valor conforme primeiro quadro na Nota 21) aos salários que estes recebem de seus órgãos de origem, pois apenas um dos dirigentes é funcionário da empresa.</w:t>
      </w:r>
    </w:p>
    <w:p w14:paraId="6F42B7D1" w14:textId="77777777" w:rsidR="006857A9" w:rsidRDefault="006857A9">
      <w:pPr>
        <w:pStyle w:val="Corpodetexto"/>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6942"/>
        <w:gridCol w:w="1419"/>
        <w:gridCol w:w="1560"/>
      </w:tblGrid>
      <w:tr w:rsidR="006857A9" w14:paraId="25A71B5E" w14:textId="77777777">
        <w:trPr>
          <w:trHeight w:val="230"/>
        </w:trPr>
        <w:tc>
          <w:tcPr>
            <w:tcW w:w="6942" w:type="dxa"/>
          </w:tcPr>
          <w:p w14:paraId="6D92C39C" w14:textId="77777777" w:rsidR="006857A9" w:rsidRDefault="006857A9">
            <w:pPr>
              <w:pStyle w:val="TableParagraph"/>
              <w:rPr>
                <w:rFonts w:ascii="Times New Roman"/>
                <w:sz w:val="16"/>
              </w:rPr>
            </w:pPr>
          </w:p>
        </w:tc>
        <w:tc>
          <w:tcPr>
            <w:tcW w:w="1419" w:type="dxa"/>
          </w:tcPr>
          <w:p w14:paraId="32672D16" w14:textId="77777777" w:rsidR="006857A9" w:rsidRDefault="00606FBE">
            <w:pPr>
              <w:pStyle w:val="TableParagraph"/>
              <w:spacing w:line="210" w:lineRule="exact"/>
              <w:ind w:right="98"/>
              <w:jc w:val="right"/>
              <w:rPr>
                <w:rFonts w:ascii="Arial"/>
                <w:b/>
                <w:sz w:val="20"/>
              </w:rPr>
            </w:pPr>
            <w:r>
              <w:rPr>
                <w:rFonts w:ascii="Arial"/>
                <w:b/>
                <w:color w:val="1F1F1E"/>
                <w:spacing w:val="-2"/>
                <w:sz w:val="20"/>
              </w:rPr>
              <w:t>30/06/2026</w:t>
            </w:r>
          </w:p>
        </w:tc>
        <w:tc>
          <w:tcPr>
            <w:tcW w:w="1560" w:type="dxa"/>
          </w:tcPr>
          <w:p w14:paraId="3B3970BF" w14:textId="77777777" w:rsidR="006857A9" w:rsidRDefault="00606FBE">
            <w:pPr>
              <w:pStyle w:val="TableParagraph"/>
              <w:spacing w:line="210" w:lineRule="exact"/>
              <w:ind w:right="97"/>
              <w:jc w:val="right"/>
              <w:rPr>
                <w:rFonts w:ascii="Arial"/>
                <w:b/>
                <w:sz w:val="20"/>
              </w:rPr>
            </w:pPr>
            <w:r>
              <w:rPr>
                <w:rFonts w:ascii="Arial"/>
                <w:b/>
                <w:color w:val="1F1F1E"/>
                <w:spacing w:val="-2"/>
                <w:sz w:val="20"/>
              </w:rPr>
              <w:t>30/06/2025</w:t>
            </w:r>
          </w:p>
        </w:tc>
      </w:tr>
      <w:tr w:rsidR="006857A9" w14:paraId="0967A9CB" w14:textId="77777777">
        <w:trPr>
          <w:trHeight w:val="205"/>
        </w:trPr>
        <w:tc>
          <w:tcPr>
            <w:tcW w:w="6942" w:type="dxa"/>
          </w:tcPr>
          <w:p w14:paraId="16D19FAC" w14:textId="77777777" w:rsidR="006857A9" w:rsidRDefault="00606FBE">
            <w:pPr>
              <w:pStyle w:val="TableParagraph"/>
              <w:spacing w:line="186" w:lineRule="exact"/>
              <w:ind w:left="208"/>
              <w:rPr>
                <w:sz w:val="18"/>
              </w:rPr>
            </w:pPr>
            <w:r>
              <w:rPr>
                <w:color w:val="1F1F1E"/>
                <w:spacing w:val="-2"/>
                <w:sz w:val="18"/>
              </w:rPr>
              <w:t>Diretores</w:t>
            </w:r>
          </w:p>
        </w:tc>
        <w:tc>
          <w:tcPr>
            <w:tcW w:w="1419" w:type="dxa"/>
          </w:tcPr>
          <w:p w14:paraId="02E737A5" w14:textId="77777777" w:rsidR="006857A9" w:rsidRDefault="00606FBE">
            <w:pPr>
              <w:pStyle w:val="TableParagraph"/>
              <w:spacing w:line="186" w:lineRule="exact"/>
              <w:ind w:right="93"/>
              <w:jc w:val="right"/>
              <w:rPr>
                <w:sz w:val="18"/>
              </w:rPr>
            </w:pPr>
            <w:r>
              <w:rPr>
                <w:color w:val="1F1F1E"/>
                <w:spacing w:val="-5"/>
                <w:sz w:val="18"/>
              </w:rPr>
              <w:t>503</w:t>
            </w:r>
          </w:p>
        </w:tc>
        <w:tc>
          <w:tcPr>
            <w:tcW w:w="1560" w:type="dxa"/>
          </w:tcPr>
          <w:p w14:paraId="7B4E6438" w14:textId="77777777" w:rsidR="006857A9" w:rsidRDefault="00606FBE">
            <w:pPr>
              <w:pStyle w:val="TableParagraph"/>
              <w:spacing w:line="186" w:lineRule="exact"/>
              <w:ind w:right="93"/>
              <w:jc w:val="right"/>
              <w:rPr>
                <w:sz w:val="18"/>
              </w:rPr>
            </w:pPr>
            <w:r>
              <w:rPr>
                <w:color w:val="1F1F1E"/>
                <w:spacing w:val="-5"/>
                <w:sz w:val="18"/>
              </w:rPr>
              <w:t>562</w:t>
            </w:r>
          </w:p>
        </w:tc>
      </w:tr>
      <w:tr w:rsidR="006857A9" w14:paraId="5ECD0FC1" w14:textId="77777777">
        <w:trPr>
          <w:trHeight w:val="208"/>
        </w:trPr>
        <w:tc>
          <w:tcPr>
            <w:tcW w:w="6942" w:type="dxa"/>
          </w:tcPr>
          <w:p w14:paraId="68E97516" w14:textId="77777777" w:rsidR="006857A9" w:rsidRDefault="00606FBE">
            <w:pPr>
              <w:pStyle w:val="TableParagraph"/>
              <w:spacing w:line="188" w:lineRule="exact"/>
              <w:ind w:left="208"/>
              <w:rPr>
                <w:sz w:val="18"/>
              </w:rPr>
            </w:pPr>
            <w:r>
              <w:rPr>
                <w:color w:val="1F1F1E"/>
                <w:sz w:val="18"/>
              </w:rPr>
              <w:t>Conselheiros</w:t>
            </w:r>
            <w:r>
              <w:rPr>
                <w:color w:val="1F1F1E"/>
                <w:spacing w:val="-5"/>
                <w:sz w:val="18"/>
              </w:rPr>
              <w:t xml:space="preserve"> </w:t>
            </w:r>
            <w:r>
              <w:rPr>
                <w:color w:val="1F1F1E"/>
                <w:sz w:val="18"/>
              </w:rPr>
              <w:t>de</w:t>
            </w:r>
            <w:r>
              <w:rPr>
                <w:color w:val="1F1F1E"/>
                <w:spacing w:val="-5"/>
                <w:sz w:val="18"/>
              </w:rPr>
              <w:t xml:space="preserve"> </w:t>
            </w:r>
            <w:r>
              <w:rPr>
                <w:color w:val="1F1F1E"/>
                <w:sz w:val="18"/>
              </w:rPr>
              <w:t>Administração</w:t>
            </w:r>
            <w:r>
              <w:rPr>
                <w:color w:val="1F1F1E"/>
                <w:spacing w:val="-5"/>
                <w:sz w:val="18"/>
              </w:rPr>
              <w:t xml:space="preserve"> </w:t>
            </w:r>
            <w:r>
              <w:rPr>
                <w:color w:val="1F1F1E"/>
                <w:sz w:val="18"/>
              </w:rPr>
              <w:t>e</w:t>
            </w:r>
            <w:r>
              <w:rPr>
                <w:color w:val="1F1F1E"/>
                <w:spacing w:val="-5"/>
                <w:sz w:val="18"/>
              </w:rPr>
              <w:t xml:space="preserve"> </w:t>
            </w:r>
            <w:r>
              <w:rPr>
                <w:color w:val="1F1F1E"/>
                <w:spacing w:val="-2"/>
                <w:sz w:val="18"/>
              </w:rPr>
              <w:t>Fiscal</w:t>
            </w:r>
          </w:p>
        </w:tc>
        <w:tc>
          <w:tcPr>
            <w:tcW w:w="1419" w:type="dxa"/>
          </w:tcPr>
          <w:p w14:paraId="5F3DAA80" w14:textId="77777777" w:rsidR="006857A9" w:rsidRDefault="00606FBE">
            <w:pPr>
              <w:pStyle w:val="TableParagraph"/>
              <w:spacing w:line="188" w:lineRule="exact"/>
              <w:ind w:right="93"/>
              <w:jc w:val="right"/>
              <w:rPr>
                <w:sz w:val="18"/>
              </w:rPr>
            </w:pPr>
            <w:r>
              <w:rPr>
                <w:color w:val="1F1F1E"/>
                <w:spacing w:val="-5"/>
                <w:sz w:val="18"/>
              </w:rPr>
              <w:t>236</w:t>
            </w:r>
          </w:p>
        </w:tc>
        <w:tc>
          <w:tcPr>
            <w:tcW w:w="1560" w:type="dxa"/>
          </w:tcPr>
          <w:p w14:paraId="5BC2E4B6" w14:textId="77777777" w:rsidR="006857A9" w:rsidRDefault="00606FBE">
            <w:pPr>
              <w:pStyle w:val="TableParagraph"/>
              <w:spacing w:line="188" w:lineRule="exact"/>
              <w:ind w:right="93"/>
              <w:jc w:val="right"/>
              <w:rPr>
                <w:sz w:val="18"/>
              </w:rPr>
            </w:pPr>
            <w:r>
              <w:rPr>
                <w:color w:val="1F1F1E"/>
                <w:spacing w:val="-5"/>
                <w:sz w:val="18"/>
              </w:rPr>
              <w:t>228</w:t>
            </w:r>
          </w:p>
        </w:tc>
      </w:tr>
    </w:tbl>
    <w:p w14:paraId="7BE23FB1" w14:textId="77777777" w:rsidR="006857A9" w:rsidRDefault="00606FBE">
      <w:pPr>
        <w:pStyle w:val="Corpodetexto"/>
        <w:spacing w:before="228"/>
        <w:ind w:left="144" w:right="425"/>
        <w:jc w:val="both"/>
      </w:pPr>
      <w:r>
        <w:rPr>
          <w:color w:val="1F1F1E"/>
        </w:rPr>
        <w:t>A EPE possui em seus quadros funcionários cedidos/requisitados/movimentados de/para, outros órgãos da administração</w:t>
      </w:r>
      <w:r>
        <w:rPr>
          <w:color w:val="1F1F1E"/>
          <w:spacing w:val="-5"/>
        </w:rPr>
        <w:t xml:space="preserve"> </w:t>
      </w:r>
      <w:r>
        <w:rPr>
          <w:color w:val="1F1F1E"/>
        </w:rPr>
        <w:t>pública,</w:t>
      </w:r>
      <w:r>
        <w:rPr>
          <w:color w:val="1F1F1E"/>
          <w:spacing w:val="-4"/>
        </w:rPr>
        <w:t xml:space="preserve"> </w:t>
      </w:r>
      <w:r>
        <w:rPr>
          <w:color w:val="1F1F1E"/>
        </w:rPr>
        <w:t>de</w:t>
      </w:r>
      <w:r>
        <w:rPr>
          <w:color w:val="1F1F1E"/>
          <w:spacing w:val="-5"/>
        </w:rPr>
        <w:t xml:space="preserve"> </w:t>
      </w:r>
      <w:r>
        <w:rPr>
          <w:color w:val="1F1F1E"/>
        </w:rPr>
        <w:t>acordo</w:t>
      </w:r>
      <w:r>
        <w:rPr>
          <w:color w:val="1F1F1E"/>
          <w:spacing w:val="-4"/>
        </w:rPr>
        <w:t xml:space="preserve"> </w:t>
      </w:r>
      <w:r>
        <w:rPr>
          <w:color w:val="1F1F1E"/>
        </w:rPr>
        <w:t>com</w:t>
      </w:r>
      <w:r>
        <w:rPr>
          <w:color w:val="1F1F1E"/>
          <w:spacing w:val="-4"/>
        </w:rPr>
        <w:t xml:space="preserve"> </w:t>
      </w:r>
      <w:r>
        <w:rPr>
          <w:color w:val="1F1F1E"/>
        </w:rPr>
        <w:t>o</w:t>
      </w:r>
      <w:r>
        <w:rPr>
          <w:color w:val="1F1F1E"/>
          <w:spacing w:val="-5"/>
        </w:rPr>
        <w:t xml:space="preserve"> </w:t>
      </w:r>
      <w:r>
        <w:rPr>
          <w:color w:val="1F1F1E"/>
        </w:rPr>
        <w:t>decreto</w:t>
      </w:r>
      <w:r>
        <w:rPr>
          <w:color w:val="1F1F1E"/>
          <w:spacing w:val="-5"/>
        </w:rPr>
        <w:t xml:space="preserve"> </w:t>
      </w:r>
      <w:r>
        <w:rPr>
          <w:color w:val="1F1F1E"/>
        </w:rPr>
        <w:t>10.835/2021.</w:t>
      </w:r>
      <w:r>
        <w:rPr>
          <w:color w:val="1F1F1E"/>
          <w:spacing w:val="-4"/>
        </w:rPr>
        <w:t xml:space="preserve"> </w:t>
      </w:r>
      <w:r>
        <w:rPr>
          <w:color w:val="1F1F1E"/>
        </w:rPr>
        <w:t>A</w:t>
      </w:r>
      <w:r>
        <w:rPr>
          <w:color w:val="1F1F1E"/>
          <w:spacing w:val="-2"/>
        </w:rPr>
        <w:t xml:space="preserve"> </w:t>
      </w:r>
      <w:r>
        <w:rPr>
          <w:color w:val="1F1F1E"/>
        </w:rPr>
        <w:t>EPE</w:t>
      </w:r>
      <w:r>
        <w:rPr>
          <w:color w:val="1F1F1E"/>
          <w:spacing w:val="-4"/>
        </w:rPr>
        <w:t xml:space="preserve"> </w:t>
      </w:r>
      <w:r>
        <w:rPr>
          <w:color w:val="1F1F1E"/>
        </w:rPr>
        <w:t>não</w:t>
      </w:r>
      <w:r>
        <w:rPr>
          <w:color w:val="1F1F1E"/>
          <w:spacing w:val="-4"/>
        </w:rPr>
        <w:t xml:space="preserve"> </w:t>
      </w:r>
      <w:r>
        <w:rPr>
          <w:color w:val="1F1F1E"/>
        </w:rPr>
        <w:t>efetua</w:t>
      </w:r>
      <w:r>
        <w:rPr>
          <w:color w:val="1F1F1E"/>
          <w:spacing w:val="-2"/>
        </w:rPr>
        <w:t xml:space="preserve"> </w:t>
      </w:r>
      <w:r>
        <w:rPr>
          <w:color w:val="1F1F1E"/>
        </w:rPr>
        <w:t>e</w:t>
      </w:r>
      <w:r>
        <w:rPr>
          <w:color w:val="1F1F1E"/>
          <w:spacing w:val="-4"/>
        </w:rPr>
        <w:t xml:space="preserve"> </w:t>
      </w:r>
      <w:r>
        <w:rPr>
          <w:color w:val="1F1F1E"/>
        </w:rPr>
        <w:t>não</w:t>
      </w:r>
      <w:r>
        <w:rPr>
          <w:color w:val="1F1F1E"/>
          <w:spacing w:val="-5"/>
        </w:rPr>
        <w:t xml:space="preserve"> </w:t>
      </w:r>
      <w:r>
        <w:rPr>
          <w:color w:val="1F1F1E"/>
        </w:rPr>
        <w:t>recebe</w:t>
      </w:r>
      <w:r>
        <w:rPr>
          <w:color w:val="1F1F1E"/>
          <w:spacing w:val="-4"/>
        </w:rPr>
        <w:t xml:space="preserve"> </w:t>
      </w:r>
      <w:r>
        <w:rPr>
          <w:color w:val="1F1F1E"/>
        </w:rPr>
        <w:t>ressarcimento</w:t>
      </w:r>
      <w:r>
        <w:rPr>
          <w:color w:val="1F1F1E"/>
          <w:spacing w:val="-4"/>
        </w:rPr>
        <w:t xml:space="preserve"> </w:t>
      </w:r>
      <w:r>
        <w:rPr>
          <w:color w:val="1F1F1E"/>
        </w:rPr>
        <w:t>de</w:t>
      </w:r>
    </w:p>
    <w:p w14:paraId="31B26EAD" w14:textId="77777777" w:rsidR="006857A9" w:rsidRDefault="006857A9">
      <w:pPr>
        <w:pStyle w:val="Corpodetexto"/>
        <w:jc w:val="both"/>
        <w:sectPr w:rsidR="006857A9">
          <w:pgSz w:w="11910" w:h="16840"/>
          <w:pgMar w:top="1240" w:right="708" w:bottom="480" w:left="708" w:header="567" w:footer="293" w:gutter="0"/>
          <w:cols w:space="720"/>
        </w:sectPr>
      </w:pPr>
    </w:p>
    <w:p w14:paraId="254CA29D" w14:textId="77777777" w:rsidR="006857A9" w:rsidRDefault="00606FBE">
      <w:pPr>
        <w:pStyle w:val="Corpodetexto"/>
        <w:spacing w:before="26"/>
        <w:ind w:left="144" w:right="435"/>
        <w:jc w:val="both"/>
      </w:pPr>
      <w:r>
        <w:rPr>
          <w:color w:val="1F1F1E"/>
        </w:rPr>
        <w:lastRenderedPageBreak/>
        <w:t>servidores/empregados que os órgãos de origem façam parte do Orçamento Fiscal da União. O quadro abaixo apresenta a quantidade de servidores/empregados cedidos/requisitados:</w:t>
      </w:r>
    </w:p>
    <w:p w14:paraId="08072A9E" w14:textId="77777777" w:rsidR="006857A9" w:rsidRDefault="006857A9">
      <w:pPr>
        <w:pStyle w:val="Corpodetexto"/>
        <w:spacing w:before="2"/>
      </w:pPr>
    </w:p>
    <w:p w14:paraId="15FAB11D" w14:textId="77777777" w:rsidR="006857A9" w:rsidRDefault="00606FBE">
      <w:pPr>
        <w:ind w:left="144"/>
        <w:rPr>
          <w:rFonts w:ascii="Arial" w:hAnsi="Arial"/>
          <w:b/>
          <w:sz w:val="20"/>
        </w:rPr>
      </w:pPr>
      <w:r>
        <w:rPr>
          <w:rFonts w:ascii="Arial" w:hAnsi="Arial"/>
          <w:b/>
          <w:color w:val="1F1F1E"/>
          <w:sz w:val="20"/>
        </w:rPr>
        <w:t>Quadro</w:t>
      </w:r>
      <w:r>
        <w:rPr>
          <w:rFonts w:ascii="Arial" w:hAnsi="Arial"/>
          <w:b/>
          <w:color w:val="1F1F1E"/>
          <w:spacing w:val="-8"/>
          <w:sz w:val="20"/>
        </w:rPr>
        <w:t xml:space="preserve"> </w:t>
      </w:r>
      <w:r>
        <w:rPr>
          <w:rFonts w:ascii="Arial" w:hAnsi="Arial"/>
          <w:b/>
          <w:color w:val="1F1F1E"/>
          <w:sz w:val="20"/>
        </w:rPr>
        <w:t>2</w:t>
      </w:r>
      <w:r>
        <w:rPr>
          <w:rFonts w:ascii="Arial" w:hAnsi="Arial"/>
          <w:b/>
          <w:color w:val="1F1F1E"/>
          <w:spacing w:val="-7"/>
          <w:sz w:val="20"/>
        </w:rPr>
        <w:t xml:space="preserve"> </w:t>
      </w:r>
      <w:r>
        <w:rPr>
          <w:rFonts w:ascii="Arial" w:hAnsi="Arial"/>
          <w:b/>
          <w:color w:val="1F1F1E"/>
          <w:sz w:val="20"/>
        </w:rPr>
        <w:t>–</w:t>
      </w:r>
      <w:r>
        <w:rPr>
          <w:rFonts w:ascii="Arial" w:hAnsi="Arial"/>
          <w:b/>
          <w:color w:val="1F1F1E"/>
          <w:spacing w:val="-5"/>
          <w:sz w:val="20"/>
        </w:rPr>
        <w:t xml:space="preserve"> </w:t>
      </w:r>
      <w:r>
        <w:rPr>
          <w:rFonts w:ascii="Arial" w:hAnsi="Arial"/>
          <w:b/>
          <w:color w:val="1F1F1E"/>
          <w:sz w:val="20"/>
        </w:rPr>
        <w:t>Servidores/empregados</w:t>
      </w:r>
      <w:r>
        <w:rPr>
          <w:rFonts w:ascii="Arial" w:hAnsi="Arial"/>
          <w:b/>
          <w:color w:val="1F1F1E"/>
          <w:spacing w:val="-6"/>
          <w:sz w:val="20"/>
        </w:rPr>
        <w:t xml:space="preserve"> </w:t>
      </w:r>
      <w:r>
        <w:rPr>
          <w:rFonts w:ascii="Arial" w:hAnsi="Arial"/>
          <w:b/>
          <w:color w:val="1F1F1E"/>
          <w:sz w:val="20"/>
        </w:rPr>
        <w:t>cedidos</w:t>
      </w:r>
      <w:r>
        <w:rPr>
          <w:rFonts w:ascii="Arial" w:hAnsi="Arial"/>
          <w:b/>
          <w:color w:val="1F1F1E"/>
          <w:spacing w:val="-6"/>
          <w:sz w:val="20"/>
        </w:rPr>
        <w:t xml:space="preserve"> </w:t>
      </w:r>
      <w:r>
        <w:rPr>
          <w:rFonts w:ascii="Arial" w:hAnsi="Arial"/>
          <w:b/>
          <w:color w:val="1F1F1E"/>
          <w:sz w:val="20"/>
        </w:rPr>
        <w:t>de</w:t>
      </w:r>
      <w:r>
        <w:rPr>
          <w:rFonts w:ascii="Arial" w:hAnsi="Arial"/>
          <w:b/>
          <w:color w:val="1F1F1E"/>
          <w:spacing w:val="-7"/>
          <w:sz w:val="20"/>
        </w:rPr>
        <w:t xml:space="preserve"> </w:t>
      </w:r>
      <w:r>
        <w:rPr>
          <w:rFonts w:ascii="Arial" w:hAnsi="Arial"/>
          <w:b/>
          <w:color w:val="1F1F1E"/>
          <w:sz w:val="20"/>
        </w:rPr>
        <w:t>outros</w:t>
      </w:r>
      <w:r>
        <w:rPr>
          <w:rFonts w:ascii="Arial" w:hAnsi="Arial"/>
          <w:b/>
          <w:color w:val="1F1F1E"/>
          <w:spacing w:val="-8"/>
          <w:sz w:val="20"/>
        </w:rPr>
        <w:t xml:space="preserve"> </w:t>
      </w:r>
      <w:r>
        <w:rPr>
          <w:rFonts w:ascii="Arial" w:hAnsi="Arial"/>
          <w:b/>
          <w:color w:val="1F1F1E"/>
          <w:sz w:val="20"/>
        </w:rPr>
        <w:t>órgãos</w:t>
      </w:r>
      <w:r>
        <w:rPr>
          <w:rFonts w:ascii="Arial" w:hAnsi="Arial"/>
          <w:b/>
          <w:color w:val="1F1F1E"/>
          <w:spacing w:val="-5"/>
          <w:sz w:val="20"/>
        </w:rPr>
        <w:t xml:space="preserve"> </w:t>
      </w:r>
      <w:r>
        <w:rPr>
          <w:rFonts w:ascii="Arial" w:hAnsi="Arial"/>
          <w:b/>
          <w:color w:val="1F1F1E"/>
          <w:sz w:val="20"/>
        </w:rPr>
        <w:t>para</w:t>
      </w:r>
      <w:r>
        <w:rPr>
          <w:rFonts w:ascii="Arial" w:hAnsi="Arial"/>
          <w:b/>
          <w:color w:val="1F1F1E"/>
          <w:spacing w:val="-6"/>
          <w:sz w:val="20"/>
        </w:rPr>
        <w:t xml:space="preserve"> </w:t>
      </w:r>
      <w:r>
        <w:rPr>
          <w:rFonts w:ascii="Arial" w:hAnsi="Arial"/>
          <w:b/>
          <w:color w:val="1F1F1E"/>
          <w:spacing w:val="-5"/>
          <w:sz w:val="20"/>
        </w:rPr>
        <w:t>EPE</w:t>
      </w:r>
    </w:p>
    <w:p w14:paraId="4D696479" w14:textId="77777777" w:rsidR="006857A9" w:rsidRDefault="006857A9">
      <w:pPr>
        <w:pStyle w:val="Corpodetexto"/>
        <w:spacing w:before="1"/>
        <w:rPr>
          <w:rFonts w:ascii="Arial"/>
          <w:b/>
        </w:rPr>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3116"/>
        <w:gridCol w:w="1303"/>
        <w:gridCol w:w="1409"/>
        <w:gridCol w:w="2054"/>
      </w:tblGrid>
      <w:tr w:rsidR="006857A9" w14:paraId="6D698D77" w14:textId="77777777">
        <w:trPr>
          <w:trHeight w:val="205"/>
        </w:trPr>
        <w:tc>
          <w:tcPr>
            <w:tcW w:w="3116" w:type="dxa"/>
          </w:tcPr>
          <w:p w14:paraId="5F4065F9" w14:textId="77777777" w:rsidR="006857A9" w:rsidRDefault="00606FBE">
            <w:pPr>
              <w:pStyle w:val="TableParagraph"/>
              <w:spacing w:line="186" w:lineRule="exact"/>
              <w:ind w:left="861"/>
              <w:rPr>
                <w:rFonts w:ascii="Arial"/>
                <w:b/>
                <w:sz w:val="18"/>
              </w:rPr>
            </w:pPr>
            <w:r>
              <w:rPr>
                <w:rFonts w:ascii="Arial"/>
                <w:b/>
                <w:color w:val="1F1F1E"/>
                <w:sz w:val="18"/>
              </w:rPr>
              <w:t>CARGO</w:t>
            </w:r>
            <w:r>
              <w:rPr>
                <w:rFonts w:ascii="Arial"/>
                <w:b/>
                <w:color w:val="1F1F1E"/>
                <w:spacing w:val="-4"/>
                <w:sz w:val="18"/>
              </w:rPr>
              <w:t xml:space="preserve"> </w:t>
            </w:r>
            <w:r>
              <w:rPr>
                <w:rFonts w:ascii="Arial"/>
                <w:b/>
                <w:color w:val="1F1F1E"/>
                <w:sz w:val="18"/>
              </w:rPr>
              <w:t>NA</w:t>
            </w:r>
            <w:r>
              <w:rPr>
                <w:rFonts w:ascii="Arial"/>
                <w:b/>
                <w:color w:val="1F1F1E"/>
                <w:spacing w:val="-2"/>
                <w:sz w:val="18"/>
              </w:rPr>
              <w:t xml:space="preserve"> </w:t>
            </w:r>
            <w:r>
              <w:rPr>
                <w:rFonts w:ascii="Arial"/>
                <w:b/>
                <w:color w:val="1F1F1E"/>
                <w:spacing w:val="-5"/>
                <w:sz w:val="18"/>
              </w:rPr>
              <w:t>EPE</w:t>
            </w:r>
          </w:p>
        </w:tc>
        <w:tc>
          <w:tcPr>
            <w:tcW w:w="1303" w:type="dxa"/>
          </w:tcPr>
          <w:p w14:paraId="4494F080" w14:textId="77777777" w:rsidR="006857A9" w:rsidRDefault="00606FBE">
            <w:pPr>
              <w:pStyle w:val="TableParagraph"/>
              <w:spacing w:line="186" w:lineRule="exact"/>
              <w:ind w:right="152"/>
              <w:jc w:val="right"/>
              <w:rPr>
                <w:rFonts w:ascii="Arial" w:hAnsi="Arial"/>
                <w:b/>
                <w:sz w:val="18"/>
              </w:rPr>
            </w:pPr>
            <w:r>
              <w:rPr>
                <w:rFonts w:ascii="Arial" w:hAnsi="Arial"/>
                <w:b/>
                <w:color w:val="1F1F1E"/>
                <w:spacing w:val="-2"/>
                <w:sz w:val="18"/>
              </w:rPr>
              <w:t>CONDIÇÃO</w:t>
            </w:r>
          </w:p>
        </w:tc>
        <w:tc>
          <w:tcPr>
            <w:tcW w:w="1409" w:type="dxa"/>
          </w:tcPr>
          <w:p w14:paraId="20DB3FAF" w14:textId="77777777" w:rsidR="006857A9" w:rsidRDefault="00606FBE">
            <w:pPr>
              <w:pStyle w:val="TableParagraph"/>
              <w:spacing w:line="186" w:lineRule="exact"/>
              <w:ind w:left="11" w:right="2"/>
              <w:jc w:val="center"/>
              <w:rPr>
                <w:rFonts w:ascii="Arial" w:hAnsi="Arial"/>
                <w:b/>
                <w:sz w:val="18"/>
              </w:rPr>
            </w:pPr>
            <w:r>
              <w:rPr>
                <w:rFonts w:ascii="Arial" w:hAnsi="Arial"/>
                <w:b/>
                <w:color w:val="1F1F1E"/>
                <w:spacing w:val="-2"/>
                <w:sz w:val="18"/>
              </w:rPr>
              <w:t>ORGÃO</w:t>
            </w:r>
          </w:p>
        </w:tc>
        <w:tc>
          <w:tcPr>
            <w:tcW w:w="2054" w:type="dxa"/>
          </w:tcPr>
          <w:p w14:paraId="1626E69B" w14:textId="77777777" w:rsidR="006857A9" w:rsidRDefault="00606FBE">
            <w:pPr>
              <w:pStyle w:val="TableParagraph"/>
              <w:spacing w:line="186" w:lineRule="exact"/>
              <w:ind w:left="9" w:right="5"/>
              <w:jc w:val="center"/>
              <w:rPr>
                <w:rFonts w:ascii="Arial"/>
                <w:b/>
                <w:sz w:val="18"/>
              </w:rPr>
            </w:pPr>
            <w:r>
              <w:rPr>
                <w:rFonts w:ascii="Arial"/>
                <w:b/>
                <w:color w:val="1F1F1E"/>
                <w:spacing w:val="-2"/>
                <w:sz w:val="18"/>
              </w:rPr>
              <w:t>RESSARCIMENTO</w:t>
            </w:r>
          </w:p>
        </w:tc>
      </w:tr>
      <w:tr w:rsidR="006857A9" w14:paraId="0F67786A" w14:textId="77777777">
        <w:trPr>
          <w:trHeight w:val="208"/>
        </w:trPr>
        <w:tc>
          <w:tcPr>
            <w:tcW w:w="3116" w:type="dxa"/>
          </w:tcPr>
          <w:p w14:paraId="0565012D" w14:textId="77777777" w:rsidR="006857A9" w:rsidRDefault="00606FBE">
            <w:pPr>
              <w:pStyle w:val="TableParagraph"/>
              <w:spacing w:line="188" w:lineRule="exact"/>
              <w:ind w:left="107"/>
              <w:rPr>
                <w:sz w:val="18"/>
              </w:rPr>
            </w:pPr>
            <w:r>
              <w:rPr>
                <w:color w:val="1F1F1E"/>
                <w:sz w:val="18"/>
              </w:rPr>
              <w:t>Auditor</w:t>
            </w:r>
            <w:r>
              <w:rPr>
                <w:color w:val="1F1F1E"/>
                <w:spacing w:val="-5"/>
                <w:sz w:val="18"/>
              </w:rPr>
              <w:t xml:space="preserve"> </w:t>
            </w:r>
            <w:r>
              <w:rPr>
                <w:color w:val="1F1F1E"/>
                <w:spacing w:val="-2"/>
                <w:sz w:val="18"/>
              </w:rPr>
              <w:t>Interno</w:t>
            </w:r>
          </w:p>
        </w:tc>
        <w:tc>
          <w:tcPr>
            <w:tcW w:w="1303" w:type="dxa"/>
          </w:tcPr>
          <w:p w14:paraId="0EEAC10A" w14:textId="77777777" w:rsidR="006857A9" w:rsidRDefault="00606FBE">
            <w:pPr>
              <w:pStyle w:val="TableParagraph"/>
              <w:spacing w:line="188" w:lineRule="exact"/>
              <w:ind w:right="164"/>
              <w:jc w:val="right"/>
              <w:rPr>
                <w:sz w:val="18"/>
              </w:rPr>
            </w:pPr>
            <w:r>
              <w:rPr>
                <w:color w:val="1F1F1E"/>
                <w:spacing w:val="-2"/>
                <w:sz w:val="18"/>
              </w:rPr>
              <w:t>Requisitado</w:t>
            </w:r>
          </w:p>
        </w:tc>
        <w:tc>
          <w:tcPr>
            <w:tcW w:w="1409" w:type="dxa"/>
          </w:tcPr>
          <w:p w14:paraId="5EFC5E1E" w14:textId="77777777" w:rsidR="006857A9" w:rsidRDefault="00606FBE">
            <w:pPr>
              <w:pStyle w:val="TableParagraph"/>
              <w:spacing w:line="188" w:lineRule="exact"/>
              <w:ind w:left="11" w:right="3"/>
              <w:jc w:val="center"/>
              <w:rPr>
                <w:sz w:val="18"/>
              </w:rPr>
            </w:pPr>
            <w:r>
              <w:rPr>
                <w:color w:val="1F1F1E"/>
                <w:spacing w:val="-5"/>
                <w:sz w:val="18"/>
              </w:rPr>
              <w:t>CGU</w:t>
            </w:r>
          </w:p>
        </w:tc>
        <w:tc>
          <w:tcPr>
            <w:tcW w:w="2054" w:type="dxa"/>
          </w:tcPr>
          <w:p w14:paraId="12B39BAA" w14:textId="77777777" w:rsidR="006857A9" w:rsidRDefault="00606FBE">
            <w:pPr>
              <w:pStyle w:val="TableParagraph"/>
              <w:spacing w:line="188" w:lineRule="exact"/>
              <w:ind w:left="9" w:right="4"/>
              <w:jc w:val="center"/>
              <w:rPr>
                <w:sz w:val="18"/>
              </w:rPr>
            </w:pPr>
            <w:r>
              <w:rPr>
                <w:color w:val="1F1F1E"/>
                <w:spacing w:val="-5"/>
                <w:sz w:val="18"/>
              </w:rPr>
              <w:t>Não</w:t>
            </w:r>
          </w:p>
        </w:tc>
      </w:tr>
      <w:tr w:rsidR="006857A9" w14:paraId="5FCEB452" w14:textId="77777777">
        <w:trPr>
          <w:trHeight w:val="206"/>
        </w:trPr>
        <w:tc>
          <w:tcPr>
            <w:tcW w:w="3116" w:type="dxa"/>
          </w:tcPr>
          <w:p w14:paraId="0F834211" w14:textId="77777777" w:rsidR="006857A9" w:rsidRDefault="00606FBE">
            <w:pPr>
              <w:pStyle w:val="TableParagraph"/>
              <w:spacing w:line="186" w:lineRule="exact"/>
              <w:ind w:left="107"/>
              <w:rPr>
                <w:sz w:val="18"/>
              </w:rPr>
            </w:pPr>
            <w:r>
              <w:rPr>
                <w:color w:val="1F1F1E"/>
                <w:sz w:val="18"/>
              </w:rPr>
              <w:t>Assessor</w:t>
            </w:r>
            <w:r>
              <w:rPr>
                <w:color w:val="1F1F1E"/>
                <w:spacing w:val="-1"/>
                <w:sz w:val="18"/>
              </w:rPr>
              <w:t xml:space="preserve"> </w:t>
            </w:r>
            <w:r>
              <w:rPr>
                <w:color w:val="1F1F1E"/>
                <w:sz w:val="18"/>
              </w:rPr>
              <w:t>de</w:t>
            </w:r>
            <w:r>
              <w:rPr>
                <w:color w:val="1F1F1E"/>
                <w:spacing w:val="-1"/>
                <w:sz w:val="18"/>
              </w:rPr>
              <w:t xml:space="preserve"> </w:t>
            </w:r>
            <w:r>
              <w:rPr>
                <w:color w:val="1F1F1E"/>
                <w:spacing w:val="-2"/>
                <w:sz w:val="18"/>
              </w:rPr>
              <w:t>Diretor</w:t>
            </w:r>
          </w:p>
        </w:tc>
        <w:tc>
          <w:tcPr>
            <w:tcW w:w="1303" w:type="dxa"/>
          </w:tcPr>
          <w:p w14:paraId="398A4B8F" w14:textId="77777777" w:rsidR="006857A9" w:rsidRDefault="00606FBE">
            <w:pPr>
              <w:pStyle w:val="TableParagraph"/>
              <w:spacing w:line="186" w:lineRule="exact"/>
              <w:ind w:right="164"/>
              <w:jc w:val="right"/>
              <w:rPr>
                <w:sz w:val="18"/>
              </w:rPr>
            </w:pPr>
            <w:r>
              <w:rPr>
                <w:color w:val="1F1F1E"/>
                <w:spacing w:val="-2"/>
                <w:sz w:val="18"/>
              </w:rPr>
              <w:t>Requisitado</w:t>
            </w:r>
          </w:p>
        </w:tc>
        <w:tc>
          <w:tcPr>
            <w:tcW w:w="1409" w:type="dxa"/>
          </w:tcPr>
          <w:p w14:paraId="09818E6F" w14:textId="77777777" w:rsidR="006857A9" w:rsidRDefault="00606FBE">
            <w:pPr>
              <w:pStyle w:val="TableParagraph"/>
              <w:spacing w:line="186" w:lineRule="exact"/>
              <w:ind w:left="11"/>
              <w:jc w:val="center"/>
              <w:rPr>
                <w:sz w:val="18"/>
              </w:rPr>
            </w:pPr>
            <w:r>
              <w:rPr>
                <w:color w:val="1F1F1E"/>
                <w:spacing w:val="-5"/>
                <w:sz w:val="18"/>
              </w:rPr>
              <w:t>STJ</w:t>
            </w:r>
          </w:p>
        </w:tc>
        <w:tc>
          <w:tcPr>
            <w:tcW w:w="2054" w:type="dxa"/>
          </w:tcPr>
          <w:p w14:paraId="4A41F7DD" w14:textId="77777777" w:rsidR="006857A9" w:rsidRDefault="00606FBE">
            <w:pPr>
              <w:pStyle w:val="TableParagraph"/>
              <w:spacing w:line="186" w:lineRule="exact"/>
              <w:ind w:left="9"/>
              <w:jc w:val="center"/>
              <w:rPr>
                <w:sz w:val="18"/>
              </w:rPr>
            </w:pPr>
            <w:r>
              <w:rPr>
                <w:color w:val="1F1F1E"/>
                <w:spacing w:val="-5"/>
                <w:sz w:val="18"/>
              </w:rPr>
              <w:t>Sim</w:t>
            </w:r>
          </w:p>
        </w:tc>
      </w:tr>
      <w:tr w:rsidR="006857A9" w14:paraId="41677822" w14:textId="77777777">
        <w:trPr>
          <w:trHeight w:val="206"/>
        </w:trPr>
        <w:tc>
          <w:tcPr>
            <w:tcW w:w="3116" w:type="dxa"/>
          </w:tcPr>
          <w:p w14:paraId="17E8A23B" w14:textId="77777777" w:rsidR="006857A9" w:rsidRDefault="00606FBE">
            <w:pPr>
              <w:pStyle w:val="TableParagraph"/>
              <w:spacing w:line="186" w:lineRule="exact"/>
              <w:ind w:left="107"/>
              <w:rPr>
                <w:sz w:val="18"/>
              </w:rPr>
            </w:pPr>
            <w:r>
              <w:rPr>
                <w:color w:val="1F1F1E"/>
                <w:sz w:val="18"/>
              </w:rPr>
              <w:t>Chefe</w:t>
            </w:r>
            <w:r>
              <w:rPr>
                <w:color w:val="1F1F1E"/>
                <w:spacing w:val="-5"/>
                <w:sz w:val="18"/>
              </w:rPr>
              <w:t xml:space="preserve"> </w:t>
            </w:r>
            <w:r>
              <w:rPr>
                <w:color w:val="1F1F1E"/>
                <w:sz w:val="18"/>
              </w:rPr>
              <w:t>de</w:t>
            </w:r>
            <w:r>
              <w:rPr>
                <w:color w:val="1F1F1E"/>
                <w:spacing w:val="-2"/>
                <w:sz w:val="18"/>
              </w:rPr>
              <w:t xml:space="preserve"> Gabinete</w:t>
            </w:r>
          </w:p>
        </w:tc>
        <w:tc>
          <w:tcPr>
            <w:tcW w:w="1303" w:type="dxa"/>
          </w:tcPr>
          <w:p w14:paraId="52A46F40" w14:textId="77777777" w:rsidR="006857A9" w:rsidRDefault="00606FBE">
            <w:pPr>
              <w:pStyle w:val="TableParagraph"/>
              <w:spacing w:line="186" w:lineRule="exact"/>
              <w:ind w:right="164"/>
              <w:jc w:val="right"/>
              <w:rPr>
                <w:sz w:val="18"/>
              </w:rPr>
            </w:pPr>
            <w:r>
              <w:rPr>
                <w:color w:val="1F1F1E"/>
                <w:spacing w:val="-2"/>
                <w:sz w:val="18"/>
              </w:rPr>
              <w:t>Requisitado</w:t>
            </w:r>
          </w:p>
        </w:tc>
        <w:tc>
          <w:tcPr>
            <w:tcW w:w="1409" w:type="dxa"/>
          </w:tcPr>
          <w:p w14:paraId="094CBE79" w14:textId="77777777" w:rsidR="006857A9" w:rsidRDefault="00606FBE">
            <w:pPr>
              <w:pStyle w:val="TableParagraph"/>
              <w:spacing w:line="186" w:lineRule="exact"/>
              <w:ind w:left="11" w:right="6"/>
              <w:jc w:val="center"/>
              <w:rPr>
                <w:sz w:val="18"/>
              </w:rPr>
            </w:pPr>
            <w:r>
              <w:rPr>
                <w:color w:val="1F1F1E"/>
                <w:spacing w:val="-5"/>
                <w:sz w:val="18"/>
              </w:rPr>
              <w:t>MGI</w:t>
            </w:r>
          </w:p>
        </w:tc>
        <w:tc>
          <w:tcPr>
            <w:tcW w:w="2054" w:type="dxa"/>
          </w:tcPr>
          <w:p w14:paraId="6033E1BA" w14:textId="77777777" w:rsidR="006857A9" w:rsidRDefault="00606FBE">
            <w:pPr>
              <w:pStyle w:val="TableParagraph"/>
              <w:spacing w:line="186" w:lineRule="exact"/>
              <w:ind w:left="9" w:right="4"/>
              <w:jc w:val="center"/>
              <w:rPr>
                <w:sz w:val="18"/>
              </w:rPr>
            </w:pPr>
            <w:r>
              <w:rPr>
                <w:color w:val="1F1F1E"/>
                <w:spacing w:val="-5"/>
                <w:sz w:val="18"/>
              </w:rPr>
              <w:t>Não</w:t>
            </w:r>
          </w:p>
        </w:tc>
      </w:tr>
      <w:tr w:rsidR="006857A9" w14:paraId="0AA7B310" w14:textId="77777777">
        <w:trPr>
          <w:trHeight w:val="208"/>
        </w:trPr>
        <w:tc>
          <w:tcPr>
            <w:tcW w:w="3116" w:type="dxa"/>
          </w:tcPr>
          <w:p w14:paraId="397888D8" w14:textId="77777777" w:rsidR="006857A9" w:rsidRDefault="00606FBE">
            <w:pPr>
              <w:pStyle w:val="TableParagraph"/>
              <w:spacing w:before="1" w:line="187" w:lineRule="exact"/>
              <w:ind w:left="107"/>
              <w:rPr>
                <w:sz w:val="18"/>
              </w:rPr>
            </w:pPr>
            <w:r>
              <w:rPr>
                <w:color w:val="1F1F1E"/>
                <w:sz w:val="18"/>
              </w:rPr>
              <w:t>Assessor</w:t>
            </w:r>
            <w:r>
              <w:rPr>
                <w:color w:val="1F1F1E"/>
                <w:spacing w:val="-1"/>
                <w:sz w:val="18"/>
              </w:rPr>
              <w:t xml:space="preserve"> </w:t>
            </w:r>
            <w:r>
              <w:rPr>
                <w:color w:val="1F1F1E"/>
                <w:sz w:val="18"/>
              </w:rPr>
              <w:t>de</w:t>
            </w:r>
            <w:r>
              <w:rPr>
                <w:color w:val="1F1F1E"/>
                <w:spacing w:val="-1"/>
                <w:sz w:val="18"/>
              </w:rPr>
              <w:t xml:space="preserve"> </w:t>
            </w:r>
            <w:r>
              <w:rPr>
                <w:color w:val="1F1F1E"/>
                <w:spacing w:val="-2"/>
                <w:sz w:val="18"/>
              </w:rPr>
              <w:t>Presidente</w:t>
            </w:r>
          </w:p>
        </w:tc>
        <w:tc>
          <w:tcPr>
            <w:tcW w:w="1303" w:type="dxa"/>
          </w:tcPr>
          <w:p w14:paraId="60268DCD" w14:textId="77777777" w:rsidR="006857A9" w:rsidRDefault="00606FBE">
            <w:pPr>
              <w:pStyle w:val="TableParagraph"/>
              <w:spacing w:before="1" w:line="187" w:lineRule="exact"/>
              <w:ind w:left="105"/>
              <w:rPr>
                <w:sz w:val="18"/>
              </w:rPr>
            </w:pPr>
            <w:r>
              <w:rPr>
                <w:color w:val="1F1F1E"/>
                <w:spacing w:val="-2"/>
                <w:sz w:val="18"/>
              </w:rPr>
              <w:t>Requisitado</w:t>
            </w:r>
          </w:p>
        </w:tc>
        <w:tc>
          <w:tcPr>
            <w:tcW w:w="1409" w:type="dxa"/>
          </w:tcPr>
          <w:p w14:paraId="421AC851" w14:textId="77777777" w:rsidR="006857A9" w:rsidRDefault="00606FBE">
            <w:pPr>
              <w:pStyle w:val="TableParagraph"/>
              <w:spacing w:before="1" w:line="187" w:lineRule="exact"/>
              <w:ind w:left="11" w:right="4"/>
              <w:jc w:val="center"/>
              <w:rPr>
                <w:sz w:val="18"/>
              </w:rPr>
            </w:pPr>
            <w:r>
              <w:rPr>
                <w:color w:val="1F1F1E"/>
                <w:spacing w:val="-5"/>
                <w:sz w:val="18"/>
              </w:rPr>
              <w:t>BB</w:t>
            </w:r>
          </w:p>
        </w:tc>
        <w:tc>
          <w:tcPr>
            <w:tcW w:w="2054" w:type="dxa"/>
          </w:tcPr>
          <w:p w14:paraId="188392E9" w14:textId="77777777" w:rsidR="006857A9" w:rsidRDefault="00606FBE">
            <w:pPr>
              <w:pStyle w:val="TableParagraph"/>
              <w:spacing w:before="1" w:line="187" w:lineRule="exact"/>
              <w:ind w:left="9"/>
              <w:jc w:val="center"/>
              <w:rPr>
                <w:sz w:val="18"/>
              </w:rPr>
            </w:pPr>
            <w:r>
              <w:rPr>
                <w:color w:val="1F1F1E"/>
                <w:spacing w:val="-5"/>
                <w:sz w:val="18"/>
              </w:rPr>
              <w:t>Sim</w:t>
            </w:r>
          </w:p>
        </w:tc>
      </w:tr>
      <w:tr w:rsidR="006857A9" w14:paraId="486D861E" w14:textId="77777777">
        <w:trPr>
          <w:trHeight w:val="206"/>
        </w:trPr>
        <w:tc>
          <w:tcPr>
            <w:tcW w:w="3116" w:type="dxa"/>
          </w:tcPr>
          <w:p w14:paraId="5E8D2C0D" w14:textId="77777777" w:rsidR="006857A9" w:rsidRDefault="00606FBE">
            <w:pPr>
              <w:pStyle w:val="TableParagraph"/>
              <w:spacing w:line="186" w:lineRule="exact"/>
              <w:ind w:left="107"/>
              <w:rPr>
                <w:sz w:val="18"/>
              </w:rPr>
            </w:pPr>
            <w:r>
              <w:rPr>
                <w:color w:val="1F1F1E"/>
                <w:sz w:val="18"/>
              </w:rPr>
              <w:t>Consultor</w:t>
            </w:r>
            <w:r>
              <w:rPr>
                <w:color w:val="1F1F1E"/>
                <w:spacing w:val="-5"/>
                <w:sz w:val="18"/>
              </w:rPr>
              <w:t xml:space="preserve"> </w:t>
            </w:r>
            <w:r>
              <w:rPr>
                <w:color w:val="1F1F1E"/>
                <w:sz w:val="18"/>
              </w:rPr>
              <w:t>Técnico</w:t>
            </w:r>
            <w:r>
              <w:rPr>
                <w:color w:val="1F1F1E"/>
                <w:spacing w:val="-4"/>
                <w:sz w:val="18"/>
              </w:rPr>
              <w:t xml:space="preserve"> </w:t>
            </w:r>
            <w:r>
              <w:rPr>
                <w:color w:val="1F1F1E"/>
                <w:spacing w:val="-5"/>
                <w:sz w:val="18"/>
              </w:rPr>
              <w:t>III</w:t>
            </w:r>
          </w:p>
        </w:tc>
        <w:tc>
          <w:tcPr>
            <w:tcW w:w="1303" w:type="dxa"/>
          </w:tcPr>
          <w:p w14:paraId="68DFD440" w14:textId="77777777" w:rsidR="006857A9" w:rsidRDefault="00606FBE">
            <w:pPr>
              <w:pStyle w:val="TableParagraph"/>
              <w:spacing w:line="186" w:lineRule="exact"/>
              <w:ind w:left="105"/>
              <w:rPr>
                <w:sz w:val="18"/>
              </w:rPr>
            </w:pPr>
            <w:r>
              <w:rPr>
                <w:color w:val="1F1F1E"/>
                <w:spacing w:val="-2"/>
                <w:sz w:val="18"/>
              </w:rPr>
              <w:t>Requisitado</w:t>
            </w:r>
          </w:p>
        </w:tc>
        <w:tc>
          <w:tcPr>
            <w:tcW w:w="1409" w:type="dxa"/>
          </w:tcPr>
          <w:p w14:paraId="6DDE79CF" w14:textId="77777777" w:rsidR="006857A9" w:rsidRDefault="00606FBE">
            <w:pPr>
              <w:pStyle w:val="TableParagraph"/>
              <w:spacing w:line="186" w:lineRule="exact"/>
              <w:ind w:left="11"/>
              <w:jc w:val="center"/>
              <w:rPr>
                <w:sz w:val="18"/>
              </w:rPr>
            </w:pPr>
            <w:r>
              <w:rPr>
                <w:color w:val="1F1F1E"/>
                <w:spacing w:val="-4"/>
                <w:sz w:val="18"/>
              </w:rPr>
              <w:t>IFRO</w:t>
            </w:r>
          </w:p>
        </w:tc>
        <w:tc>
          <w:tcPr>
            <w:tcW w:w="2054" w:type="dxa"/>
          </w:tcPr>
          <w:p w14:paraId="0AF3DCE2" w14:textId="77777777" w:rsidR="006857A9" w:rsidRDefault="00606FBE">
            <w:pPr>
              <w:pStyle w:val="TableParagraph"/>
              <w:spacing w:line="186" w:lineRule="exact"/>
              <w:ind w:left="9" w:right="4"/>
              <w:jc w:val="center"/>
              <w:rPr>
                <w:sz w:val="18"/>
              </w:rPr>
            </w:pPr>
            <w:r>
              <w:rPr>
                <w:color w:val="1F1F1E"/>
                <w:spacing w:val="-5"/>
                <w:sz w:val="18"/>
              </w:rPr>
              <w:t>Não</w:t>
            </w:r>
          </w:p>
        </w:tc>
      </w:tr>
    </w:tbl>
    <w:p w14:paraId="2CBF19B2" w14:textId="77777777" w:rsidR="006857A9" w:rsidRDefault="006857A9">
      <w:pPr>
        <w:pStyle w:val="Corpodetexto"/>
        <w:rPr>
          <w:rFonts w:ascii="Arial"/>
          <w:b/>
        </w:rPr>
      </w:pPr>
    </w:p>
    <w:p w14:paraId="3A49919D" w14:textId="77777777" w:rsidR="006857A9" w:rsidRDefault="006857A9">
      <w:pPr>
        <w:pStyle w:val="Corpodetexto"/>
        <w:rPr>
          <w:rFonts w:ascii="Arial"/>
          <w:b/>
        </w:rPr>
      </w:pPr>
    </w:p>
    <w:p w14:paraId="3364069B" w14:textId="77777777" w:rsidR="006857A9" w:rsidRDefault="006857A9">
      <w:pPr>
        <w:pStyle w:val="Corpodetexto"/>
        <w:rPr>
          <w:rFonts w:ascii="Arial"/>
          <w:b/>
        </w:rPr>
      </w:pPr>
    </w:p>
    <w:p w14:paraId="1F5E4898" w14:textId="77777777" w:rsidR="006857A9" w:rsidRDefault="006857A9">
      <w:pPr>
        <w:pStyle w:val="Corpodetexto"/>
        <w:spacing w:before="2"/>
        <w:rPr>
          <w:rFonts w:ascii="Arial"/>
          <w:b/>
        </w:rPr>
      </w:pPr>
    </w:p>
    <w:p w14:paraId="7F13B25A" w14:textId="77777777" w:rsidR="006857A9" w:rsidRDefault="00606FBE">
      <w:pPr>
        <w:ind w:left="144"/>
        <w:rPr>
          <w:rFonts w:ascii="Arial" w:hAnsi="Arial"/>
          <w:b/>
          <w:sz w:val="20"/>
        </w:rPr>
      </w:pPr>
      <w:r>
        <w:rPr>
          <w:rFonts w:ascii="Arial" w:hAnsi="Arial"/>
          <w:b/>
          <w:color w:val="1F1F1E"/>
          <w:sz w:val="20"/>
        </w:rPr>
        <w:t>Quadro</w:t>
      </w:r>
      <w:r>
        <w:rPr>
          <w:rFonts w:ascii="Arial" w:hAnsi="Arial"/>
          <w:b/>
          <w:color w:val="1F1F1E"/>
          <w:spacing w:val="-8"/>
          <w:sz w:val="20"/>
        </w:rPr>
        <w:t xml:space="preserve"> </w:t>
      </w:r>
      <w:r>
        <w:rPr>
          <w:rFonts w:ascii="Arial" w:hAnsi="Arial"/>
          <w:b/>
          <w:color w:val="1F1F1E"/>
          <w:sz w:val="20"/>
        </w:rPr>
        <w:t>3</w:t>
      </w:r>
      <w:r>
        <w:rPr>
          <w:rFonts w:ascii="Arial" w:hAnsi="Arial"/>
          <w:b/>
          <w:color w:val="1F1F1E"/>
          <w:spacing w:val="-6"/>
          <w:sz w:val="20"/>
        </w:rPr>
        <w:t xml:space="preserve"> </w:t>
      </w:r>
      <w:r>
        <w:rPr>
          <w:rFonts w:ascii="Arial" w:hAnsi="Arial"/>
          <w:b/>
          <w:color w:val="1F1F1E"/>
          <w:sz w:val="20"/>
        </w:rPr>
        <w:t>–</w:t>
      </w:r>
      <w:r>
        <w:rPr>
          <w:rFonts w:ascii="Arial" w:hAnsi="Arial"/>
          <w:b/>
          <w:color w:val="1F1F1E"/>
          <w:spacing w:val="-5"/>
          <w:sz w:val="20"/>
        </w:rPr>
        <w:t xml:space="preserve"> </w:t>
      </w:r>
      <w:r>
        <w:rPr>
          <w:rFonts w:ascii="Arial" w:hAnsi="Arial"/>
          <w:b/>
          <w:color w:val="1F1F1E"/>
          <w:sz w:val="20"/>
        </w:rPr>
        <w:t>Servidores/empregados</w:t>
      </w:r>
      <w:r>
        <w:rPr>
          <w:rFonts w:ascii="Arial" w:hAnsi="Arial"/>
          <w:b/>
          <w:color w:val="1F1F1E"/>
          <w:spacing w:val="-5"/>
          <w:sz w:val="20"/>
        </w:rPr>
        <w:t xml:space="preserve"> </w:t>
      </w:r>
      <w:r>
        <w:rPr>
          <w:rFonts w:ascii="Arial" w:hAnsi="Arial"/>
          <w:b/>
          <w:color w:val="1F1F1E"/>
          <w:sz w:val="20"/>
        </w:rPr>
        <w:t>cedidos</w:t>
      </w:r>
      <w:r>
        <w:rPr>
          <w:rFonts w:ascii="Arial" w:hAnsi="Arial"/>
          <w:b/>
          <w:color w:val="1F1F1E"/>
          <w:spacing w:val="-7"/>
          <w:sz w:val="20"/>
        </w:rPr>
        <w:t xml:space="preserve"> </w:t>
      </w:r>
      <w:r>
        <w:rPr>
          <w:rFonts w:ascii="Arial" w:hAnsi="Arial"/>
          <w:b/>
          <w:color w:val="1F1F1E"/>
          <w:sz w:val="20"/>
        </w:rPr>
        <w:t>da</w:t>
      </w:r>
      <w:r>
        <w:rPr>
          <w:rFonts w:ascii="Arial" w:hAnsi="Arial"/>
          <w:b/>
          <w:color w:val="1F1F1E"/>
          <w:spacing w:val="-8"/>
          <w:sz w:val="20"/>
        </w:rPr>
        <w:t xml:space="preserve"> </w:t>
      </w:r>
      <w:r>
        <w:rPr>
          <w:rFonts w:ascii="Arial" w:hAnsi="Arial"/>
          <w:b/>
          <w:color w:val="1F1F1E"/>
          <w:sz w:val="20"/>
        </w:rPr>
        <w:t>EPE</w:t>
      </w:r>
      <w:r>
        <w:rPr>
          <w:rFonts w:ascii="Arial" w:hAnsi="Arial"/>
          <w:b/>
          <w:color w:val="1F1F1E"/>
          <w:spacing w:val="-7"/>
          <w:sz w:val="20"/>
        </w:rPr>
        <w:t xml:space="preserve"> </w:t>
      </w:r>
      <w:r>
        <w:rPr>
          <w:rFonts w:ascii="Arial" w:hAnsi="Arial"/>
          <w:b/>
          <w:color w:val="1F1F1E"/>
          <w:sz w:val="20"/>
        </w:rPr>
        <w:t>para</w:t>
      </w:r>
      <w:r>
        <w:rPr>
          <w:rFonts w:ascii="Arial" w:hAnsi="Arial"/>
          <w:b/>
          <w:color w:val="1F1F1E"/>
          <w:spacing w:val="-5"/>
          <w:sz w:val="20"/>
        </w:rPr>
        <w:t xml:space="preserve"> </w:t>
      </w:r>
      <w:r>
        <w:rPr>
          <w:rFonts w:ascii="Arial" w:hAnsi="Arial"/>
          <w:b/>
          <w:color w:val="1F1F1E"/>
          <w:sz w:val="20"/>
        </w:rPr>
        <w:t>outros</w:t>
      </w:r>
      <w:r>
        <w:rPr>
          <w:rFonts w:ascii="Arial" w:hAnsi="Arial"/>
          <w:b/>
          <w:color w:val="1F1F1E"/>
          <w:spacing w:val="-7"/>
          <w:sz w:val="20"/>
        </w:rPr>
        <w:t xml:space="preserve"> </w:t>
      </w:r>
      <w:r>
        <w:rPr>
          <w:rFonts w:ascii="Arial" w:hAnsi="Arial"/>
          <w:b/>
          <w:color w:val="1F1F1E"/>
          <w:spacing w:val="-2"/>
          <w:sz w:val="20"/>
        </w:rPr>
        <w:t>órgãos</w:t>
      </w:r>
    </w:p>
    <w:p w14:paraId="31AE1D4F" w14:textId="77777777" w:rsidR="006857A9" w:rsidRDefault="006857A9">
      <w:pPr>
        <w:pStyle w:val="Corpodetexto"/>
        <w:spacing w:before="11"/>
        <w:rPr>
          <w:rFonts w:ascii="Arial"/>
          <w:b/>
          <w:sz w:val="19"/>
        </w:rPr>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2972"/>
        <w:gridCol w:w="1418"/>
        <w:gridCol w:w="1505"/>
        <w:gridCol w:w="2072"/>
      </w:tblGrid>
      <w:tr w:rsidR="006857A9" w14:paraId="46871736" w14:textId="77777777">
        <w:trPr>
          <w:trHeight w:val="208"/>
        </w:trPr>
        <w:tc>
          <w:tcPr>
            <w:tcW w:w="2972" w:type="dxa"/>
          </w:tcPr>
          <w:p w14:paraId="7FA727DA" w14:textId="77777777" w:rsidR="006857A9" w:rsidRDefault="00606FBE">
            <w:pPr>
              <w:pStyle w:val="TableParagraph"/>
              <w:spacing w:before="1" w:line="187" w:lineRule="exact"/>
              <w:ind w:left="789"/>
              <w:rPr>
                <w:rFonts w:ascii="Arial"/>
                <w:b/>
                <w:sz w:val="18"/>
              </w:rPr>
            </w:pPr>
            <w:r>
              <w:rPr>
                <w:rFonts w:ascii="Arial"/>
                <w:b/>
                <w:color w:val="1F1F1E"/>
                <w:sz w:val="18"/>
              </w:rPr>
              <w:t>CARGO</w:t>
            </w:r>
            <w:r>
              <w:rPr>
                <w:rFonts w:ascii="Arial"/>
                <w:b/>
                <w:color w:val="1F1F1E"/>
                <w:spacing w:val="-4"/>
                <w:sz w:val="18"/>
              </w:rPr>
              <w:t xml:space="preserve"> </w:t>
            </w:r>
            <w:r>
              <w:rPr>
                <w:rFonts w:ascii="Arial"/>
                <w:b/>
                <w:color w:val="1F1F1E"/>
                <w:sz w:val="18"/>
              </w:rPr>
              <w:t>NA</w:t>
            </w:r>
            <w:r>
              <w:rPr>
                <w:rFonts w:ascii="Arial"/>
                <w:b/>
                <w:color w:val="1F1F1E"/>
                <w:spacing w:val="-2"/>
                <w:sz w:val="18"/>
              </w:rPr>
              <w:t xml:space="preserve"> </w:t>
            </w:r>
            <w:r>
              <w:rPr>
                <w:rFonts w:ascii="Arial"/>
                <w:b/>
                <w:color w:val="1F1F1E"/>
                <w:spacing w:val="-5"/>
                <w:sz w:val="18"/>
              </w:rPr>
              <w:t>EPE</w:t>
            </w:r>
          </w:p>
        </w:tc>
        <w:tc>
          <w:tcPr>
            <w:tcW w:w="1418" w:type="dxa"/>
          </w:tcPr>
          <w:p w14:paraId="4AB0D353" w14:textId="77777777" w:rsidR="006857A9" w:rsidRDefault="00606FBE">
            <w:pPr>
              <w:pStyle w:val="TableParagraph"/>
              <w:spacing w:before="1" w:line="187" w:lineRule="exact"/>
              <w:ind w:left="9" w:right="3"/>
              <w:jc w:val="center"/>
              <w:rPr>
                <w:rFonts w:ascii="Arial" w:hAnsi="Arial"/>
                <w:b/>
                <w:sz w:val="18"/>
              </w:rPr>
            </w:pPr>
            <w:r>
              <w:rPr>
                <w:rFonts w:ascii="Arial" w:hAnsi="Arial"/>
                <w:b/>
                <w:color w:val="1F1F1E"/>
                <w:spacing w:val="-2"/>
                <w:sz w:val="18"/>
              </w:rPr>
              <w:t>CONDIÇÃO</w:t>
            </w:r>
          </w:p>
        </w:tc>
        <w:tc>
          <w:tcPr>
            <w:tcW w:w="1505" w:type="dxa"/>
          </w:tcPr>
          <w:p w14:paraId="7CA7FE2D" w14:textId="77777777" w:rsidR="006857A9" w:rsidRDefault="00606FBE">
            <w:pPr>
              <w:pStyle w:val="TableParagraph"/>
              <w:spacing w:before="1" w:line="187" w:lineRule="exact"/>
              <w:ind w:left="4"/>
              <w:jc w:val="center"/>
              <w:rPr>
                <w:rFonts w:ascii="Arial" w:hAnsi="Arial"/>
                <w:b/>
                <w:sz w:val="18"/>
              </w:rPr>
            </w:pPr>
            <w:r>
              <w:rPr>
                <w:rFonts w:ascii="Arial" w:hAnsi="Arial"/>
                <w:b/>
                <w:color w:val="1F1F1E"/>
                <w:spacing w:val="-2"/>
                <w:sz w:val="18"/>
              </w:rPr>
              <w:t>ORGÃO</w:t>
            </w:r>
          </w:p>
        </w:tc>
        <w:tc>
          <w:tcPr>
            <w:tcW w:w="2072" w:type="dxa"/>
          </w:tcPr>
          <w:p w14:paraId="53CEFB2F" w14:textId="77777777" w:rsidR="006857A9" w:rsidRDefault="00606FBE">
            <w:pPr>
              <w:pStyle w:val="TableParagraph"/>
              <w:spacing w:before="1" w:line="187" w:lineRule="exact"/>
              <w:ind w:left="6" w:right="5"/>
              <w:jc w:val="center"/>
              <w:rPr>
                <w:rFonts w:ascii="Arial"/>
                <w:b/>
                <w:sz w:val="18"/>
              </w:rPr>
            </w:pPr>
            <w:r>
              <w:rPr>
                <w:rFonts w:ascii="Arial"/>
                <w:b/>
                <w:color w:val="1F1F1E"/>
                <w:spacing w:val="-2"/>
                <w:sz w:val="18"/>
              </w:rPr>
              <w:t>RESSARCIMENTO</w:t>
            </w:r>
          </w:p>
        </w:tc>
      </w:tr>
      <w:tr w:rsidR="006857A9" w14:paraId="3FA8BC85" w14:textId="77777777">
        <w:trPr>
          <w:trHeight w:val="206"/>
        </w:trPr>
        <w:tc>
          <w:tcPr>
            <w:tcW w:w="2972" w:type="dxa"/>
          </w:tcPr>
          <w:p w14:paraId="479243FD" w14:textId="77777777" w:rsidR="006857A9" w:rsidRDefault="00606FBE">
            <w:pPr>
              <w:pStyle w:val="TableParagraph"/>
              <w:spacing w:line="187" w:lineRule="exact"/>
              <w:ind w:left="107"/>
              <w:rPr>
                <w:sz w:val="18"/>
              </w:rPr>
            </w:pPr>
            <w:r>
              <w:rPr>
                <w:color w:val="1F1F1E"/>
                <w:sz w:val="18"/>
              </w:rPr>
              <w:t>Analista</w:t>
            </w:r>
            <w:r>
              <w:rPr>
                <w:color w:val="1F1F1E"/>
                <w:spacing w:val="-4"/>
                <w:sz w:val="18"/>
              </w:rPr>
              <w:t xml:space="preserve"> </w:t>
            </w:r>
            <w:r>
              <w:rPr>
                <w:color w:val="1F1F1E"/>
                <w:sz w:val="18"/>
              </w:rPr>
              <w:t>de</w:t>
            </w:r>
            <w:r>
              <w:rPr>
                <w:color w:val="1F1F1E"/>
                <w:spacing w:val="-1"/>
                <w:sz w:val="18"/>
              </w:rPr>
              <w:t xml:space="preserve"> </w:t>
            </w:r>
            <w:r>
              <w:rPr>
                <w:color w:val="1F1F1E"/>
                <w:spacing w:val="-2"/>
                <w:sz w:val="18"/>
              </w:rPr>
              <w:t>Pesquisa</w:t>
            </w:r>
          </w:p>
        </w:tc>
        <w:tc>
          <w:tcPr>
            <w:tcW w:w="1418" w:type="dxa"/>
          </w:tcPr>
          <w:p w14:paraId="514724CA" w14:textId="77777777" w:rsidR="006857A9" w:rsidRDefault="00606FBE">
            <w:pPr>
              <w:pStyle w:val="TableParagraph"/>
              <w:spacing w:line="187" w:lineRule="exact"/>
              <w:ind w:left="9"/>
              <w:jc w:val="center"/>
              <w:rPr>
                <w:sz w:val="18"/>
              </w:rPr>
            </w:pPr>
            <w:r>
              <w:rPr>
                <w:color w:val="1F1F1E"/>
                <w:spacing w:val="-2"/>
                <w:sz w:val="18"/>
              </w:rPr>
              <w:t>Cedido</w:t>
            </w:r>
          </w:p>
        </w:tc>
        <w:tc>
          <w:tcPr>
            <w:tcW w:w="1505" w:type="dxa"/>
          </w:tcPr>
          <w:p w14:paraId="315B3818" w14:textId="77777777" w:rsidR="006857A9" w:rsidRDefault="00606FBE">
            <w:pPr>
              <w:pStyle w:val="TableParagraph"/>
              <w:spacing w:line="187" w:lineRule="exact"/>
              <w:ind w:left="4" w:right="2"/>
              <w:jc w:val="center"/>
              <w:rPr>
                <w:sz w:val="18"/>
              </w:rPr>
            </w:pPr>
            <w:r>
              <w:rPr>
                <w:color w:val="1F1F1E"/>
                <w:spacing w:val="-5"/>
                <w:sz w:val="18"/>
              </w:rPr>
              <w:t>MME</w:t>
            </w:r>
          </w:p>
        </w:tc>
        <w:tc>
          <w:tcPr>
            <w:tcW w:w="2072" w:type="dxa"/>
          </w:tcPr>
          <w:p w14:paraId="1383BAFA" w14:textId="77777777" w:rsidR="006857A9" w:rsidRDefault="00606FBE">
            <w:pPr>
              <w:pStyle w:val="TableParagraph"/>
              <w:spacing w:line="187" w:lineRule="exact"/>
              <w:ind w:left="6" w:right="4"/>
              <w:jc w:val="center"/>
              <w:rPr>
                <w:sz w:val="18"/>
              </w:rPr>
            </w:pPr>
            <w:r>
              <w:rPr>
                <w:color w:val="1F1F1E"/>
                <w:spacing w:val="-5"/>
                <w:sz w:val="18"/>
              </w:rPr>
              <w:t>Não</w:t>
            </w:r>
          </w:p>
        </w:tc>
      </w:tr>
      <w:tr w:rsidR="006857A9" w14:paraId="57B4E015" w14:textId="77777777">
        <w:trPr>
          <w:trHeight w:val="208"/>
        </w:trPr>
        <w:tc>
          <w:tcPr>
            <w:tcW w:w="2972" w:type="dxa"/>
          </w:tcPr>
          <w:p w14:paraId="475520E5" w14:textId="77777777" w:rsidR="006857A9" w:rsidRDefault="00606FBE">
            <w:pPr>
              <w:pStyle w:val="TableParagraph"/>
              <w:spacing w:line="188" w:lineRule="exact"/>
              <w:ind w:left="107"/>
              <w:rPr>
                <w:sz w:val="18"/>
              </w:rPr>
            </w:pPr>
            <w:r>
              <w:rPr>
                <w:color w:val="1F1F1E"/>
                <w:sz w:val="18"/>
              </w:rPr>
              <w:t>Analista</w:t>
            </w:r>
            <w:r>
              <w:rPr>
                <w:color w:val="1F1F1E"/>
                <w:spacing w:val="-4"/>
                <w:sz w:val="18"/>
              </w:rPr>
              <w:t xml:space="preserve"> </w:t>
            </w:r>
            <w:r>
              <w:rPr>
                <w:color w:val="1F1F1E"/>
                <w:sz w:val="18"/>
              </w:rPr>
              <w:t>de</w:t>
            </w:r>
            <w:r>
              <w:rPr>
                <w:color w:val="1F1F1E"/>
                <w:spacing w:val="-1"/>
                <w:sz w:val="18"/>
              </w:rPr>
              <w:t xml:space="preserve"> </w:t>
            </w:r>
            <w:r>
              <w:rPr>
                <w:color w:val="1F1F1E"/>
                <w:spacing w:val="-2"/>
                <w:sz w:val="18"/>
              </w:rPr>
              <w:t>Pesquisa</w:t>
            </w:r>
          </w:p>
        </w:tc>
        <w:tc>
          <w:tcPr>
            <w:tcW w:w="1418" w:type="dxa"/>
          </w:tcPr>
          <w:p w14:paraId="27DBBE38" w14:textId="77777777" w:rsidR="006857A9" w:rsidRDefault="00606FBE">
            <w:pPr>
              <w:pStyle w:val="TableParagraph"/>
              <w:spacing w:line="188" w:lineRule="exact"/>
              <w:ind w:left="9"/>
              <w:jc w:val="center"/>
              <w:rPr>
                <w:sz w:val="18"/>
              </w:rPr>
            </w:pPr>
            <w:r>
              <w:rPr>
                <w:color w:val="1F1F1E"/>
                <w:spacing w:val="-2"/>
                <w:sz w:val="18"/>
              </w:rPr>
              <w:t>Cedido</w:t>
            </w:r>
          </w:p>
        </w:tc>
        <w:tc>
          <w:tcPr>
            <w:tcW w:w="1505" w:type="dxa"/>
          </w:tcPr>
          <w:p w14:paraId="341D39B2" w14:textId="77777777" w:rsidR="006857A9" w:rsidRDefault="00606FBE">
            <w:pPr>
              <w:pStyle w:val="TableParagraph"/>
              <w:spacing w:line="188" w:lineRule="exact"/>
              <w:ind w:left="4" w:right="2"/>
              <w:jc w:val="center"/>
              <w:rPr>
                <w:sz w:val="18"/>
              </w:rPr>
            </w:pPr>
            <w:r>
              <w:rPr>
                <w:color w:val="1F1F1E"/>
                <w:spacing w:val="-5"/>
                <w:sz w:val="18"/>
              </w:rPr>
              <w:t>MME</w:t>
            </w:r>
          </w:p>
        </w:tc>
        <w:tc>
          <w:tcPr>
            <w:tcW w:w="2072" w:type="dxa"/>
          </w:tcPr>
          <w:p w14:paraId="603B22DA" w14:textId="77777777" w:rsidR="006857A9" w:rsidRDefault="00606FBE">
            <w:pPr>
              <w:pStyle w:val="TableParagraph"/>
              <w:spacing w:line="188" w:lineRule="exact"/>
              <w:ind w:left="6" w:right="4"/>
              <w:jc w:val="center"/>
              <w:rPr>
                <w:sz w:val="18"/>
              </w:rPr>
            </w:pPr>
            <w:r>
              <w:rPr>
                <w:color w:val="1F1F1E"/>
                <w:spacing w:val="-5"/>
                <w:sz w:val="18"/>
              </w:rPr>
              <w:t>Não</w:t>
            </w:r>
          </w:p>
        </w:tc>
      </w:tr>
      <w:tr w:rsidR="006857A9" w14:paraId="3A4EB507" w14:textId="77777777">
        <w:trPr>
          <w:trHeight w:val="205"/>
        </w:trPr>
        <w:tc>
          <w:tcPr>
            <w:tcW w:w="2972" w:type="dxa"/>
          </w:tcPr>
          <w:p w14:paraId="51056C21" w14:textId="77777777" w:rsidR="006857A9" w:rsidRDefault="00606FBE">
            <w:pPr>
              <w:pStyle w:val="TableParagraph"/>
              <w:spacing w:line="186" w:lineRule="exact"/>
              <w:ind w:left="107"/>
              <w:rPr>
                <w:sz w:val="18"/>
              </w:rPr>
            </w:pPr>
            <w:r>
              <w:rPr>
                <w:color w:val="1F1F1E"/>
                <w:sz w:val="18"/>
              </w:rPr>
              <w:t>Analista</w:t>
            </w:r>
            <w:r>
              <w:rPr>
                <w:color w:val="1F1F1E"/>
                <w:spacing w:val="-4"/>
                <w:sz w:val="18"/>
              </w:rPr>
              <w:t xml:space="preserve"> </w:t>
            </w:r>
            <w:r>
              <w:rPr>
                <w:color w:val="1F1F1E"/>
                <w:sz w:val="18"/>
              </w:rPr>
              <w:t>de</w:t>
            </w:r>
            <w:r>
              <w:rPr>
                <w:color w:val="1F1F1E"/>
                <w:spacing w:val="-1"/>
                <w:sz w:val="18"/>
              </w:rPr>
              <w:t xml:space="preserve"> </w:t>
            </w:r>
            <w:r>
              <w:rPr>
                <w:color w:val="1F1F1E"/>
                <w:spacing w:val="-2"/>
                <w:sz w:val="18"/>
              </w:rPr>
              <w:t>Pesquisa</w:t>
            </w:r>
          </w:p>
        </w:tc>
        <w:tc>
          <w:tcPr>
            <w:tcW w:w="1418" w:type="dxa"/>
          </w:tcPr>
          <w:p w14:paraId="58121A69" w14:textId="77777777" w:rsidR="006857A9" w:rsidRDefault="00606FBE">
            <w:pPr>
              <w:pStyle w:val="TableParagraph"/>
              <w:spacing w:line="186" w:lineRule="exact"/>
              <w:ind w:left="9"/>
              <w:jc w:val="center"/>
              <w:rPr>
                <w:sz w:val="18"/>
              </w:rPr>
            </w:pPr>
            <w:r>
              <w:rPr>
                <w:color w:val="1F1F1E"/>
                <w:spacing w:val="-2"/>
                <w:sz w:val="18"/>
              </w:rPr>
              <w:t>Cedido</w:t>
            </w:r>
          </w:p>
        </w:tc>
        <w:tc>
          <w:tcPr>
            <w:tcW w:w="1505" w:type="dxa"/>
          </w:tcPr>
          <w:p w14:paraId="498C019D" w14:textId="77777777" w:rsidR="006857A9" w:rsidRDefault="00606FBE">
            <w:pPr>
              <w:pStyle w:val="TableParagraph"/>
              <w:spacing w:line="186" w:lineRule="exact"/>
              <w:ind w:left="4" w:right="1"/>
              <w:jc w:val="center"/>
              <w:rPr>
                <w:sz w:val="18"/>
              </w:rPr>
            </w:pPr>
            <w:r>
              <w:rPr>
                <w:color w:val="1F1F1E"/>
                <w:spacing w:val="-5"/>
                <w:sz w:val="18"/>
              </w:rPr>
              <w:t>GSP</w:t>
            </w:r>
          </w:p>
        </w:tc>
        <w:tc>
          <w:tcPr>
            <w:tcW w:w="2072" w:type="dxa"/>
          </w:tcPr>
          <w:p w14:paraId="1B26CB37" w14:textId="77777777" w:rsidR="006857A9" w:rsidRDefault="00606FBE">
            <w:pPr>
              <w:pStyle w:val="TableParagraph"/>
              <w:spacing w:line="186" w:lineRule="exact"/>
              <w:ind w:left="6"/>
              <w:jc w:val="center"/>
              <w:rPr>
                <w:sz w:val="18"/>
              </w:rPr>
            </w:pPr>
            <w:r>
              <w:rPr>
                <w:color w:val="1F1F1E"/>
                <w:spacing w:val="-5"/>
                <w:sz w:val="18"/>
              </w:rPr>
              <w:t>Sim</w:t>
            </w:r>
          </w:p>
        </w:tc>
      </w:tr>
      <w:tr w:rsidR="006857A9" w14:paraId="633EE244" w14:textId="77777777">
        <w:trPr>
          <w:trHeight w:val="206"/>
        </w:trPr>
        <w:tc>
          <w:tcPr>
            <w:tcW w:w="2972" w:type="dxa"/>
          </w:tcPr>
          <w:p w14:paraId="7883A249" w14:textId="77777777" w:rsidR="006857A9" w:rsidRDefault="00606FBE">
            <w:pPr>
              <w:pStyle w:val="TableParagraph"/>
              <w:spacing w:line="186" w:lineRule="exact"/>
              <w:ind w:left="107"/>
              <w:rPr>
                <w:sz w:val="18"/>
              </w:rPr>
            </w:pPr>
            <w:r>
              <w:rPr>
                <w:color w:val="1F1F1E"/>
                <w:sz w:val="18"/>
              </w:rPr>
              <w:t>Analista</w:t>
            </w:r>
            <w:r>
              <w:rPr>
                <w:color w:val="1F1F1E"/>
                <w:spacing w:val="-4"/>
                <w:sz w:val="18"/>
              </w:rPr>
              <w:t xml:space="preserve"> </w:t>
            </w:r>
            <w:r>
              <w:rPr>
                <w:color w:val="1F1F1E"/>
                <w:sz w:val="18"/>
              </w:rPr>
              <w:t>de</w:t>
            </w:r>
            <w:r>
              <w:rPr>
                <w:color w:val="1F1F1E"/>
                <w:spacing w:val="-1"/>
                <w:sz w:val="18"/>
              </w:rPr>
              <w:t xml:space="preserve"> </w:t>
            </w:r>
            <w:r>
              <w:rPr>
                <w:color w:val="1F1F1E"/>
                <w:spacing w:val="-2"/>
                <w:sz w:val="18"/>
              </w:rPr>
              <w:t>Pesquisa</w:t>
            </w:r>
          </w:p>
        </w:tc>
        <w:tc>
          <w:tcPr>
            <w:tcW w:w="1418" w:type="dxa"/>
          </w:tcPr>
          <w:p w14:paraId="6CF5B511" w14:textId="77777777" w:rsidR="006857A9" w:rsidRDefault="00606FBE">
            <w:pPr>
              <w:pStyle w:val="TableParagraph"/>
              <w:spacing w:line="186" w:lineRule="exact"/>
              <w:ind w:left="9"/>
              <w:jc w:val="center"/>
              <w:rPr>
                <w:sz w:val="18"/>
              </w:rPr>
            </w:pPr>
            <w:r>
              <w:rPr>
                <w:color w:val="1F1F1E"/>
                <w:spacing w:val="-2"/>
                <w:sz w:val="18"/>
              </w:rPr>
              <w:t>Cedido</w:t>
            </w:r>
          </w:p>
        </w:tc>
        <w:tc>
          <w:tcPr>
            <w:tcW w:w="1505" w:type="dxa"/>
          </w:tcPr>
          <w:p w14:paraId="29303268" w14:textId="77777777" w:rsidR="006857A9" w:rsidRDefault="00606FBE">
            <w:pPr>
              <w:pStyle w:val="TableParagraph"/>
              <w:spacing w:line="186" w:lineRule="exact"/>
              <w:ind w:left="4"/>
              <w:jc w:val="center"/>
              <w:rPr>
                <w:sz w:val="18"/>
              </w:rPr>
            </w:pPr>
            <w:r>
              <w:rPr>
                <w:color w:val="1F1F1E"/>
                <w:spacing w:val="-2"/>
                <w:sz w:val="18"/>
              </w:rPr>
              <w:t>Eletronuclear</w:t>
            </w:r>
          </w:p>
        </w:tc>
        <w:tc>
          <w:tcPr>
            <w:tcW w:w="2072" w:type="dxa"/>
          </w:tcPr>
          <w:p w14:paraId="390A828B" w14:textId="77777777" w:rsidR="006857A9" w:rsidRDefault="00606FBE">
            <w:pPr>
              <w:pStyle w:val="TableParagraph"/>
              <w:spacing w:line="186" w:lineRule="exact"/>
              <w:ind w:left="6"/>
              <w:jc w:val="center"/>
              <w:rPr>
                <w:sz w:val="18"/>
              </w:rPr>
            </w:pPr>
            <w:r>
              <w:rPr>
                <w:color w:val="1F1F1E"/>
                <w:spacing w:val="-5"/>
                <w:sz w:val="18"/>
              </w:rPr>
              <w:t>Sim</w:t>
            </w:r>
          </w:p>
        </w:tc>
      </w:tr>
      <w:tr w:rsidR="006857A9" w14:paraId="49510933" w14:textId="77777777">
        <w:trPr>
          <w:trHeight w:val="208"/>
        </w:trPr>
        <w:tc>
          <w:tcPr>
            <w:tcW w:w="2972" w:type="dxa"/>
          </w:tcPr>
          <w:p w14:paraId="7E7B2763" w14:textId="77777777" w:rsidR="006857A9" w:rsidRDefault="00606FBE">
            <w:pPr>
              <w:pStyle w:val="TableParagraph"/>
              <w:spacing w:before="1" w:line="187" w:lineRule="exact"/>
              <w:ind w:left="107"/>
              <w:rPr>
                <w:sz w:val="18"/>
              </w:rPr>
            </w:pPr>
            <w:r>
              <w:rPr>
                <w:color w:val="1F1F1E"/>
                <w:sz w:val="18"/>
              </w:rPr>
              <w:t>Assistente</w:t>
            </w:r>
            <w:r>
              <w:rPr>
                <w:color w:val="1F1F1E"/>
                <w:spacing w:val="-4"/>
                <w:sz w:val="18"/>
              </w:rPr>
              <w:t xml:space="preserve"> </w:t>
            </w:r>
            <w:r>
              <w:rPr>
                <w:color w:val="1F1F1E"/>
                <w:spacing w:val="-2"/>
                <w:sz w:val="18"/>
              </w:rPr>
              <w:t>Administrativo</w:t>
            </w:r>
          </w:p>
        </w:tc>
        <w:tc>
          <w:tcPr>
            <w:tcW w:w="1418" w:type="dxa"/>
          </w:tcPr>
          <w:p w14:paraId="55A2F541" w14:textId="77777777" w:rsidR="006857A9" w:rsidRDefault="00606FBE">
            <w:pPr>
              <w:pStyle w:val="TableParagraph"/>
              <w:spacing w:before="1" w:line="187" w:lineRule="exact"/>
              <w:ind w:left="9"/>
              <w:jc w:val="center"/>
              <w:rPr>
                <w:sz w:val="18"/>
              </w:rPr>
            </w:pPr>
            <w:r>
              <w:rPr>
                <w:color w:val="1F1F1E"/>
                <w:spacing w:val="-2"/>
                <w:sz w:val="18"/>
              </w:rPr>
              <w:t>Cedido</w:t>
            </w:r>
          </w:p>
        </w:tc>
        <w:tc>
          <w:tcPr>
            <w:tcW w:w="1505" w:type="dxa"/>
          </w:tcPr>
          <w:p w14:paraId="67A794DB" w14:textId="77777777" w:rsidR="006857A9" w:rsidRDefault="00606FBE">
            <w:pPr>
              <w:pStyle w:val="TableParagraph"/>
              <w:spacing w:before="1" w:line="187" w:lineRule="exact"/>
              <w:ind w:left="4"/>
              <w:jc w:val="center"/>
              <w:rPr>
                <w:sz w:val="18"/>
              </w:rPr>
            </w:pPr>
            <w:r>
              <w:rPr>
                <w:color w:val="1F1F1E"/>
                <w:spacing w:val="-2"/>
                <w:sz w:val="18"/>
              </w:rPr>
              <w:t>Eletronuclear</w:t>
            </w:r>
          </w:p>
        </w:tc>
        <w:tc>
          <w:tcPr>
            <w:tcW w:w="2072" w:type="dxa"/>
          </w:tcPr>
          <w:p w14:paraId="23067206" w14:textId="77777777" w:rsidR="006857A9" w:rsidRDefault="00606FBE">
            <w:pPr>
              <w:pStyle w:val="TableParagraph"/>
              <w:spacing w:before="1" w:line="187" w:lineRule="exact"/>
              <w:ind w:left="6"/>
              <w:jc w:val="center"/>
              <w:rPr>
                <w:sz w:val="18"/>
              </w:rPr>
            </w:pPr>
            <w:r>
              <w:rPr>
                <w:color w:val="1F1F1E"/>
                <w:spacing w:val="-5"/>
                <w:sz w:val="18"/>
              </w:rPr>
              <w:t>Sim</w:t>
            </w:r>
          </w:p>
        </w:tc>
      </w:tr>
      <w:tr w:rsidR="006857A9" w14:paraId="4DCB0E9D" w14:textId="77777777">
        <w:trPr>
          <w:trHeight w:val="206"/>
        </w:trPr>
        <w:tc>
          <w:tcPr>
            <w:tcW w:w="2972" w:type="dxa"/>
          </w:tcPr>
          <w:p w14:paraId="44DACC22" w14:textId="77777777" w:rsidR="006857A9" w:rsidRDefault="00606FBE">
            <w:pPr>
              <w:pStyle w:val="TableParagraph"/>
              <w:spacing w:line="186" w:lineRule="exact"/>
              <w:ind w:left="107"/>
              <w:rPr>
                <w:sz w:val="18"/>
              </w:rPr>
            </w:pPr>
            <w:r>
              <w:rPr>
                <w:color w:val="1F1F1E"/>
                <w:sz w:val="18"/>
              </w:rPr>
              <w:t>Analista</w:t>
            </w:r>
            <w:r>
              <w:rPr>
                <w:color w:val="1F1F1E"/>
                <w:spacing w:val="-4"/>
                <w:sz w:val="18"/>
              </w:rPr>
              <w:t xml:space="preserve"> </w:t>
            </w:r>
            <w:r>
              <w:rPr>
                <w:color w:val="1F1F1E"/>
                <w:sz w:val="18"/>
              </w:rPr>
              <w:t>de</w:t>
            </w:r>
            <w:r>
              <w:rPr>
                <w:color w:val="1F1F1E"/>
                <w:spacing w:val="-1"/>
                <w:sz w:val="18"/>
              </w:rPr>
              <w:t xml:space="preserve"> </w:t>
            </w:r>
            <w:r>
              <w:rPr>
                <w:color w:val="1F1F1E"/>
                <w:spacing w:val="-2"/>
                <w:sz w:val="18"/>
              </w:rPr>
              <w:t>Pesquisa</w:t>
            </w:r>
          </w:p>
        </w:tc>
        <w:tc>
          <w:tcPr>
            <w:tcW w:w="1418" w:type="dxa"/>
          </w:tcPr>
          <w:p w14:paraId="18D60FB1" w14:textId="77777777" w:rsidR="006857A9" w:rsidRDefault="00606FBE">
            <w:pPr>
              <w:pStyle w:val="TableParagraph"/>
              <w:spacing w:line="186" w:lineRule="exact"/>
              <w:ind w:left="9"/>
              <w:jc w:val="center"/>
              <w:rPr>
                <w:sz w:val="18"/>
              </w:rPr>
            </w:pPr>
            <w:r>
              <w:rPr>
                <w:color w:val="1F1F1E"/>
                <w:spacing w:val="-2"/>
                <w:sz w:val="18"/>
              </w:rPr>
              <w:t>Cedido</w:t>
            </w:r>
          </w:p>
        </w:tc>
        <w:tc>
          <w:tcPr>
            <w:tcW w:w="1505" w:type="dxa"/>
          </w:tcPr>
          <w:p w14:paraId="6724BCE2" w14:textId="77777777" w:rsidR="006857A9" w:rsidRDefault="00606FBE">
            <w:pPr>
              <w:pStyle w:val="TableParagraph"/>
              <w:spacing w:line="186" w:lineRule="exact"/>
              <w:ind w:left="4" w:right="3"/>
              <w:jc w:val="center"/>
              <w:rPr>
                <w:sz w:val="18"/>
              </w:rPr>
            </w:pPr>
            <w:r>
              <w:rPr>
                <w:color w:val="1F1F1E"/>
                <w:spacing w:val="-5"/>
                <w:sz w:val="18"/>
              </w:rPr>
              <w:t>MF</w:t>
            </w:r>
          </w:p>
        </w:tc>
        <w:tc>
          <w:tcPr>
            <w:tcW w:w="2072" w:type="dxa"/>
          </w:tcPr>
          <w:p w14:paraId="076F242A" w14:textId="77777777" w:rsidR="006857A9" w:rsidRDefault="00606FBE">
            <w:pPr>
              <w:pStyle w:val="TableParagraph"/>
              <w:spacing w:line="186" w:lineRule="exact"/>
              <w:ind w:left="6" w:right="4"/>
              <w:jc w:val="center"/>
              <w:rPr>
                <w:sz w:val="18"/>
              </w:rPr>
            </w:pPr>
            <w:r>
              <w:rPr>
                <w:color w:val="1F1F1E"/>
                <w:spacing w:val="-5"/>
                <w:sz w:val="18"/>
              </w:rPr>
              <w:t>Não</w:t>
            </w:r>
          </w:p>
        </w:tc>
      </w:tr>
      <w:tr w:rsidR="006857A9" w14:paraId="7160757E" w14:textId="77777777">
        <w:trPr>
          <w:trHeight w:val="208"/>
        </w:trPr>
        <w:tc>
          <w:tcPr>
            <w:tcW w:w="2972" w:type="dxa"/>
          </w:tcPr>
          <w:p w14:paraId="01FC6F16" w14:textId="77777777" w:rsidR="006857A9" w:rsidRDefault="00606FBE">
            <w:pPr>
              <w:pStyle w:val="TableParagraph"/>
              <w:spacing w:line="188" w:lineRule="exact"/>
              <w:ind w:left="107"/>
              <w:rPr>
                <w:sz w:val="18"/>
              </w:rPr>
            </w:pPr>
            <w:r>
              <w:rPr>
                <w:color w:val="1F1F1E"/>
                <w:sz w:val="18"/>
              </w:rPr>
              <w:t>Analista</w:t>
            </w:r>
            <w:r>
              <w:rPr>
                <w:color w:val="1F1F1E"/>
                <w:spacing w:val="-4"/>
                <w:sz w:val="18"/>
              </w:rPr>
              <w:t xml:space="preserve"> </w:t>
            </w:r>
            <w:r>
              <w:rPr>
                <w:color w:val="1F1F1E"/>
                <w:sz w:val="18"/>
              </w:rPr>
              <w:t>de</w:t>
            </w:r>
            <w:r>
              <w:rPr>
                <w:color w:val="1F1F1E"/>
                <w:spacing w:val="-1"/>
                <w:sz w:val="18"/>
              </w:rPr>
              <w:t xml:space="preserve"> </w:t>
            </w:r>
            <w:r>
              <w:rPr>
                <w:color w:val="1F1F1E"/>
                <w:spacing w:val="-2"/>
                <w:sz w:val="18"/>
              </w:rPr>
              <w:t>Pesquisa</w:t>
            </w:r>
          </w:p>
        </w:tc>
        <w:tc>
          <w:tcPr>
            <w:tcW w:w="1418" w:type="dxa"/>
          </w:tcPr>
          <w:p w14:paraId="4C3E4E7F" w14:textId="77777777" w:rsidR="006857A9" w:rsidRDefault="00606FBE">
            <w:pPr>
              <w:pStyle w:val="TableParagraph"/>
              <w:spacing w:line="188" w:lineRule="exact"/>
              <w:ind w:left="9"/>
              <w:jc w:val="center"/>
              <w:rPr>
                <w:sz w:val="18"/>
              </w:rPr>
            </w:pPr>
            <w:r>
              <w:rPr>
                <w:color w:val="1F1F1E"/>
                <w:spacing w:val="-2"/>
                <w:sz w:val="18"/>
              </w:rPr>
              <w:t>Cedido</w:t>
            </w:r>
          </w:p>
        </w:tc>
        <w:tc>
          <w:tcPr>
            <w:tcW w:w="1505" w:type="dxa"/>
          </w:tcPr>
          <w:p w14:paraId="0D563E20" w14:textId="77777777" w:rsidR="006857A9" w:rsidRDefault="00606FBE">
            <w:pPr>
              <w:pStyle w:val="TableParagraph"/>
              <w:spacing w:line="188" w:lineRule="exact"/>
              <w:ind w:left="4" w:right="1"/>
              <w:jc w:val="center"/>
              <w:rPr>
                <w:sz w:val="18"/>
              </w:rPr>
            </w:pPr>
            <w:r>
              <w:rPr>
                <w:color w:val="1F1F1E"/>
                <w:spacing w:val="-5"/>
                <w:sz w:val="18"/>
              </w:rPr>
              <w:t>GSP</w:t>
            </w:r>
          </w:p>
        </w:tc>
        <w:tc>
          <w:tcPr>
            <w:tcW w:w="2072" w:type="dxa"/>
          </w:tcPr>
          <w:p w14:paraId="409A0FE4" w14:textId="77777777" w:rsidR="006857A9" w:rsidRDefault="00606FBE">
            <w:pPr>
              <w:pStyle w:val="TableParagraph"/>
              <w:spacing w:line="188" w:lineRule="exact"/>
              <w:ind w:left="6"/>
              <w:jc w:val="center"/>
              <w:rPr>
                <w:sz w:val="18"/>
              </w:rPr>
            </w:pPr>
            <w:r>
              <w:rPr>
                <w:color w:val="1F1F1E"/>
                <w:spacing w:val="-5"/>
                <w:sz w:val="18"/>
              </w:rPr>
              <w:t>Sim</w:t>
            </w:r>
          </w:p>
        </w:tc>
      </w:tr>
      <w:tr w:rsidR="006857A9" w14:paraId="3C7D0E3B" w14:textId="77777777">
        <w:trPr>
          <w:trHeight w:val="206"/>
        </w:trPr>
        <w:tc>
          <w:tcPr>
            <w:tcW w:w="2972" w:type="dxa"/>
          </w:tcPr>
          <w:p w14:paraId="1C88508C" w14:textId="77777777" w:rsidR="006857A9" w:rsidRDefault="00606FBE">
            <w:pPr>
              <w:pStyle w:val="TableParagraph"/>
              <w:spacing w:line="186" w:lineRule="exact"/>
              <w:ind w:left="107"/>
              <w:rPr>
                <w:sz w:val="18"/>
              </w:rPr>
            </w:pPr>
            <w:r>
              <w:rPr>
                <w:color w:val="1F1F1E"/>
                <w:sz w:val="18"/>
              </w:rPr>
              <w:t>Analista</w:t>
            </w:r>
            <w:r>
              <w:rPr>
                <w:color w:val="1F1F1E"/>
                <w:spacing w:val="-6"/>
                <w:sz w:val="18"/>
              </w:rPr>
              <w:t xml:space="preserve"> </w:t>
            </w:r>
            <w:r>
              <w:rPr>
                <w:color w:val="1F1F1E"/>
                <w:sz w:val="18"/>
              </w:rPr>
              <w:t>de</w:t>
            </w:r>
            <w:r>
              <w:rPr>
                <w:color w:val="1F1F1E"/>
                <w:spacing w:val="-1"/>
                <w:sz w:val="18"/>
              </w:rPr>
              <w:t xml:space="preserve"> </w:t>
            </w:r>
            <w:r>
              <w:rPr>
                <w:color w:val="1F1F1E"/>
                <w:spacing w:val="-2"/>
                <w:sz w:val="18"/>
              </w:rPr>
              <w:t>Gestão</w:t>
            </w:r>
          </w:p>
        </w:tc>
        <w:tc>
          <w:tcPr>
            <w:tcW w:w="1418" w:type="dxa"/>
          </w:tcPr>
          <w:p w14:paraId="3486C262" w14:textId="77777777" w:rsidR="006857A9" w:rsidRDefault="00606FBE">
            <w:pPr>
              <w:pStyle w:val="TableParagraph"/>
              <w:spacing w:line="186" w:lineRule="exact"/>
              <w:ind w:left="9" w:right="1"/>
              <w:jc w:val="center"/>
              <w:rPr>
                <w:sz w:val="18"/>
              </w:rPr>
            </w:pPr>
            <w:r>
              <w:rPr>
                <w:color w:val="1F1F1E"/>
                <w:spacing w:val="-2"/>
                <w:sz w:val="18"/>
              </w:rPr>
              <w:t>Movimentado</w:t>
            </w:r>
          </w:p>
        </w:tc>
        <w:tc>
          <w:tcPr>
            <w:tcW w:w="1505" w:type="dxa"/>
          </w:tcPr>
          <w:p w14:paraId="30DBF3EF" w14:textId="77777777" w:rsidR="006857A9" w:rsidRDefault="00606FBE">
            <w:pPr>
              <w:pStyle w:val="TableParagraph"/>
              <w:spacing w:line="186" w:lineRule="exact"/>
              <w:ind w:left="4" w:right="1"/>
              <w:jc w:val="center"/>
              <w:rPr>
                <w:sz w:val="18"/>
              </w:rPr>
            </w:pPr>
            <w:r>
              <w:rPr>
                <w:color w:val="1F1F1E"/>
                <w:spacing w:val="-5"/>
                <w:sz w:val="18"/>
              </w:rPr>
              <w:t>ANP</w:t>
            </w:r>
          </w:p>
        </w:tc>
        <w:tc>
          <w:tcPr>
            <w:tcW w:w="2072" w:type="dxa"/>
          </w:tcPr>
          <w:p w14:paraId="0129D27F" w14:textId="77777777" w:rsidR="006857A9" w:rsidRDefault="00606FBE">
            <w:pPr>
              <w:pStyle w:val="TableParagraph"/>
              <w:spacing w:line="186" w:lineRule="exact"/>
              <w:ind w:left="6" w:right="4"/>
              <w:jc w:val="center"/>
              <w:rPr>
                <w:sz w:val="18"/>
              </w:rPr>
            </w:pPr>
            <w:r>
              <w:rPr>
                <w:color w:val="1F1F1E"/>
                <w:spacing w:val="-5"/>
                <w:sz w:val="18"/>
              </w:rPr>
              <w:t>Não</w:t>
            </w:r>
          </w:p>
        </w:tc>
      </w:tr>
      <w:tr w:rsidR="006857A9" w14:paraId="597B709D" w14:textId="77777777">
        <w:trPr>
          <w:trHeight w:val="208"/>
        </w:trPr>
        <w:tc>
          <w:tcPr>
            <w:tcW w:w="2972" w:type="dxa"/>
          </w:tcPr>
          <w:p w14:paraId="2497BAD6" w14:textId="77777777" w:rsidR="006857A9" w:rsidRDefault="00606FBE">
            <w:pPr>
              <w:pStyle w:val="TableParagraph"/>
              <w:spacing w:line="188" w:lineRule="exact"/>
              <w:ind w:left="107"/>
              <w:rPr>
                <w:sz w:val="18"/>
              </w:rPr>
            </w:pPr>
            <w:r>
              <w:rPr>
                <w:color w:val="1F1F1E"/>
                <w:sz w:val="18"/>
              </w:rPr>
              <w:t>Analista</w:t>
            </w:r>
            <w:r>
              <w:rPr>
                <w:color w:val="1F1F1E"/>
                <w:spacing w:val="-6"/>
                <w:sz w:val="18"/>
              </w:rPr>
              <w:t xml:space="preserve"> </w:t>
            </w:r>
            <w:r>
              <w:rPr>
                <w:color w:val="1F1F1E"/>
                <w:sz w:val="18"/>
              </w:rPr>
              <w:t>de</w:t>
            </w:r>
            <w:r>
              <w:rPr>
                <w:color w:val="1F1F1E"/>
                <w:spacing w:val="-1"/>
                <w:sz w:val="18"/>
              </w:rPr>
              <w:t xml:space="preserve"> </w:t>
            </w:r>
            <w:r>
              <w:rPr>
                <w:color w:val="1F1F1E"/>
                <w:spacing w:val="-2"/>
                <w:sz w:val="18"/>
              </w:rPr>
              <w:t>Gestão</w:t>
            </w:r>
          </w:p>
        </w:tc>
        <w:tc>
          <w:tcPr>
            <w:tcW w:w="1418" w:type="dxa"/>
          </w:tcPr>
          <w:p w14:paraId="6BE77B08" w14:textId="77777777" w:rsidR="006857A9" w:rsidRDefault="00606FBE">
            <w:pPr>
              <w:pStyle w:val="TableParagraph"/>
              <w:spacing w:line="188" w:lineRule="exact"/>
              <w:ind w:left="9" w:right="1"/>
              <w:jc w:val="center"/>
              <w:rPr>
                <w:sz w:val="18"/>
              </w:rPr>
            </w:pPr>
            <w:r>
              <w:rPr>
                <w:color w:val="1F1F1E"/>
                <w:spacing w:val="-2"/>
                <w:sz w:val="18"/>
              </w:rPr>
              <w:t>Movimentado</w:t>
            </w:r>
          </w:p>
        </w:tc>
        <w:tc>
          <w:tcPr>
            <w:tcW w:w="1505" w:type="dxa"/>
          </w:tcPr>
          <w:p w14:paraId="2A67D333" w14:textId="77777777" w:rsidR="006857A9" w:rsidRDefault="00606FBE">
            <w:pPr>
              <w:pStyle w:val="TableParagraph"/>
              <w:spacing w:line="188" w:lineRule="exact"/>
              <w:ind w:left="4" w:right="4"/>
              <w:jc w:val="center"/>
              <w:rPr>
                <w:sz w:val="18"/>
              </w:rPr>
            </w:pPr>
            <w:r>
              <w:rPr>
                <w:color w:val="1F1F1E"/>
                <w:spacing w:val="-5"/>
                <w:sz w:val="18"/>
              </w:rPr>
              <w:t>MGI</w:t>
            </w:r>
          </w:p>
        </w:tc>
        <w:tc>
          <w:tcPr>
            <w:tcW w:w="2072" w:type="dxa"/>
          </w:tcPr>
          <w:p w14:paraId="6C1E1794" w14:textId="77777777" w:rsidR="006857A9" w:rsidRDefault="00606FBE">
            <w:pPr>
              <w:pStyle w:val="TableParagraph"/>
              <w:spacing w:line="188" w:lineRule="exact"/>
              <w:ind w:left="6" w:right="4"/>
              <w:jc w:val="center"/>
              <w:rPr>
                <w:sz w:val="18"/>
              </w:rPr>
            </w:pPr>
            <w:r>
              <w:rPr>
                <w:color w:val="1F1F1E"/>
                <w:spacing w:val="-5"/>
                <w:sz w:val="18"/>
              </w:rPr>
              <w:t>Não</w:t>
            </w:r>
          </w:p>
        </w:tc>
      </w:tr>
    </w:tbl>
    <w:p w14:paraId="6F9C2DF2" w14:textId="77777777" w:rsidR="006857A9" w:rsidRDefault="006857A9">
      <w:pPr>
        <w:pStyle w:val="Corpodetexto"/>
        <w:rPr>
          <w:rFonts w:ascii="Arial"/>
          <w:b/>
        </w:rPr>
      </w:pPr>
    </w:p>
    <w:p w14:paraId="559B80DE" w14:textId="77777777" w:rsidR="006857A9" w:rsidRDefault="00606FBE">
      <w:pPr>
        <w:pStyle w:val="Corpodetexto"/>
        <w:spacing w:before="1"/>
        <w:ind w:left="144" w:right="430"/>
        <w:jc w:val="both"/>
      </w:pPr>
      <w:r>
        <w:rPr>
          <w:color w:val="1F1F1E"/>
        </w:rPr>
        <w:t>De</w:t>
      </w:r>
      <w:r>
        <w:rPr>
          <w:color w:val="1F1F1E"/>
          <w:spacing w:val="-9"/>
        </w:rPr>
        <w:t xml:space="preserve"> </w:t>
      </w:r>
      <w:r>
        <w:rPr>
          <w:color w:val="1F1F1E"/>
        </w:rPr>
        <w:t>acordo</w:t>
      </w:r>
      <w:r>
        <w:rPr>
          <w:color w:val="1F1F1E"/>
          <w:spacing w:val="-9"/>
        </w:rPr>
        <w:t xml:space="preserve"> </w:t>
      </w:r>
      <w:r>
        <w:rPr>
          <w:color w:val="1F1F1E"/>
        </w:rPr>
        <w:t>com</w:t>
      </w:r>
      <w:r>
        <w:rPr>
          <w:color w:val="1F1F1E"/>
          <w:spacing w:val="-9"/>
        </w:rPr>
        <w:t xml:space="preserve"> </w:t>
      </w:r>
      <w:r>
        <w:rPr>
          <w:color w:val="1F1F1E"/>
        </w:rPr>
        <w:t>capítulo</w:t>
      </w:r>
      <w:r>
        <w:rPr>
          <w:color w:val="1F1F1E"/>
          <w:spacing w:val="-9"/>
        </w:rPr>
        <w:t xml:space="preserve"> </w:t>
      </w:r>
      <w:r>
        <w:rPr>
          <w:color w:val="1F1F1E"/>
        </w:rPr>
        <w:t>3,</w:t>
      </w:r>
      <w:r>
        <w:rPr>
          <w:color w:val="1F1F1E"/>
          <w:spacing w:val="-9"/>
        </w:rPr>
        <w:t xml:space="preserve"> </w:t>
      </w:r>
      <w:r>
        <w:rPr>
          <w:color w:val="1F1F1E"/>
        </w:rPr>
        <w:t>artigo</w:t>
      </w:r>
      <w:r>
        <w:rPr>
          <w:color w:val="1F1F1E"/>
          <w:spacing w:val="-9"/>
        </w:rPr>
        <w:t xml:space="preserve"> </w:t>
      </w:r>
      <w:r>
        <w:rPr>
          <w:color w:val="1F1F1E"/>
        </w:rPr>
        <w:t>17</w:t>
      </w:r>
      <w:r>
        <w:rPr>
          <w:color w:val="1F1F1E"/>
          <w:spacing w:val="-9"/>
        </w:rPr>
        <w:t xml:space="preserve"> </w:t>
      </w:r>
      <w:r>
        <w:rPr>
          <w:color w:val="1F1F1E"/>
        </w:rPr>
        <w:t>de</w:t>
      </w:r>
      <w:r>
        <w:rPr>
          <w:color w:val="1F1F1E"/>
          <w:spacing w:val="-9"/>
        </w:rPr>
        <w:t xml:space="preserve"> </w:t>
      </w:r>
      <w:r>
        <w:rPr>
          <w:color w:val="1F1F1E"/>
        </w:rPr>
        <w:t>seu</w:t>
      </w:r>
      <w:r>
        <w:rPr>
          <w:color w:val="1F1F1E"/>
          <w:spacing w:val="-9"/>
        </w:rPr>
        <w:t xml:space="preserve"> </w:t>
      </w:r>
      <w:r>
        <w:rPr>
          <w:color w:val="1F1F1E"/>
        </w:rPr>
        <w:t>Estatuto</w:t>
      </w:r>
      <w:r>
        <w:rPr>
          <w:color w:val="1F1F1E"/>
          <w:spacing w:val="-9"/>
        </w:rPr>
        <w:t xml:space="preserve"> </w:t>
      </w:r>
      <w:r>
        <w:rPr>
          <w:color w:val="1F1F1E"/>
        </w:rPr>
        <w:t>Social</w:t>
      </w:r>
      <w:r>
        <w:rPr>
          <w:color w:val="1F1F1E"/>
          <w:spacing w:val="-10"/>
        </w:rPr>
        <w:t xml:space="preserve"> </w:t>
      </w:r>
      <w:r>
        <w:rPr>
          <w:color w:val="1F1F1E"/>
        </w:rPr>
        <w:t>possui</w:t>
      </w:r>
      <w:r>
        <w:rPr>
          <w:color w:val="1F1F1E"/>
          <w:spacing w:val="-10"/>
        </w:rPr>
        <w:t xml:space="preserve"> </w:t>
      </w:r>
      <w:r>
        <w:rPr>
          <w:color w:val="1F1F1E"/>
        </w:rPr>
        <w:t>os</w:t>
      </w:r>
      <w:r>
        <w:rPr>
          <w:color w:val="1F1F1E"/>
          <w:spacing w:val="-8"/>
        </w:rPr>
        <w:t xml:space="preserve"> </w:t>
      </w:r>
      <w:r>
        <w:rPr>
          <w:color w:val="1F1F1E"/>
        </w:rPr>
        <w:t>seguintes</w:t>
      </w:r>
      <w:r>
        <w:rPr>
          <w:color w:val="1F1F1E"/>
          <w:spacing w:val="-8"/>
        </w:rPr>
        <w:t xml:space="preserve"> </w:t>
      </w:r>
      <w:r>
        <w:rPr>
          <w:color w:val="1F1F1E"/>
        </w:rPr>
        <w:t>órgãos</w:t>
      </w:r>
      <w:r>
        <w:rPr>
          <w:color w:val="1F1F1E"/>
          <w:spacing w:val="-8"/>
        </w:rPr>
        <w:t xml:space="preserve"> </w:t>
      </w:r>
      <w:r>
        <w:rPr>
          <w:color w:val="1F1F1E"/>
        </w:rPr>
        <w:t>estatutários</w:t>
      </w:r>
      <w:r>
        <w:rPr>
          <w:color w:val="1F1F1E"/>
          <w:spacing w:val="-8"/>
        </w:rPr>
        <w:t xml:space="preserve"> </w:t>
      </w:r>
      <w:r>
        <w:rPr>
          <w:color w:val="1F1F1E"/>
        </w:rPr>
        <w:t>remunerados em sua estrutura: Conselho de Administração, Diretoria Executiva, Conselho Fiscal e Comitê de Auditoria. O Quadro abaixo apresenta a composição dos cargos estatutários ocupados por servidores/funcionários da administração pública:</w:t>
      </w:r>
    </w:p>
    <w:p w14:paraId="49ABAA7A" w14:textId="77777777" w:rsidR="006857A9" w:rsidRDefault="00606FBE">
      <w:pPr>
        <w:spacing w:before="229"/>
        <w:ind w:left="254"/>
        <w:rPr>
          <w:rFonts w:ascii="Arial" w:hAnsi="Arial"/>
          <w:b/>
          <w:sz w:val="20"/>
        </w:rPr>
      </w:pPr>
      <w:r>
        <w:rPr>
          <w:rFonts w:ascii="Arial" w:hAnsi="Arial"/>
          <w:b/>
          <w:color w:val="1F1F1E"/>
          <w:sz w:val="20"/>
        </w:rPr>
        <w:t>Quadro</w:t>
      </w:r>
      <w:r>
        <w:rPr>
          <w:rFonts w:ascii="Arial" w:hAnsi="Arial"/>
          <w:b/>
          <w:color w:val="1F1F1E"/>
          <w:spacing w:val="-9"/>
          <w:sz w:val="20"/>
        </w:rPr>
        <w:t xml:space="preserve"> </w:t>
      </w:r>
      <w:r>
        <w:rPr>
          <w:rFonts w:ascii="Arial" w:hAnsi="Arial"/>
          <w:b/>
          <w:color w:val="1F1F1E"/>
          <w:sz w:val="20"/>
        </w:rPr>
        <w:t>4</w:t>
      </w:r>
      <w:r>
        <w:rPr>
          <w:rFonts w:ascii="Arial" w:hAnsi="Arial"/>
          <w:b/>
          <w:color w:val="1F1F1E"/>
          <w:spacing w:val="-7"/>
          <w:sz w:val="20"/>
        </w:rPr>
        <w:t xml:space="preserve"> </w:t>
      </w:r>
      <w:r>
        <w:rPr>
          <w:rFonts w:ascii="Arial" w:hAnsi="Arial"/>
          <w:b/>
          <w:color w:val="1F1F1E"/>
          <w:sz w:val="20"/>
        </w:rPr>
        <w:t>–</w:t>
      </w:r>
      <w:r>
        <w:rPr>
          <w:rFonts w:ascii="Arial" w:hAnsi="Arial"/>
          <w:b/>
          <w:color w:val="1F1F1E"/>
          <w:spacing w:val="-9"/>
          <w:sz w:val="20"/>
        </w:rPr>
        <w:t xml:space="preserve"> </w:t>
      </w:r>
      <w:r>
        <w:rPr>
          <w:rFonts w:ascii="Arial" w:hAnsi="Arial"/>
          <w:b/>
          <w:color w:val="1F1F1E"/>
          <w:sz w:val="20"/>
        </w:rPr>
        <w:t>Diretores/Conselheiros</w:t>
      </w:r>
      <w:r>
        <w:rPr>
          <w:rFonts w:ascii="Arial" w:hAnsi="Arial"/>
          <w:b/>
          <w:color w:val="1F1F1E"/>
          <w:spacing w:val="-8"/>
          <w:sz w:val="20"/>
        </w:rPr>
        <w:t xml:space="preserve"> </w:t>
      </w:r>
      <w:r>
        <w:rPr>
          <w:rFonts w:ascii="Arial" w:hAnsi="Arial"/>
          <w:b/>
          <w:color w:val="1F1F1E"/>
          <w:sz w:val="20"/>
        </w:rPr>
        <w:t>da</w:t>
      </w:r>
      <w:r>
        <w:rPr>
          <w:rFonts w:ascii="Arial" w:hAnsi="Arial"/>
          <w:b/>
          <w:color w:val="1F1F1E"/>
          <w:spacing w:val="-6"/>
          <w:sz w:val="20"/>
        </w:rPr>
        <w:t xml:space="preserve"> </w:t>
      </w:r>
      <w:r>
        <w:rPr>
          <w:rFonts w:ascii="Arial" w:hAnsi="Arial"/>
          <w:b/>
          <w:color w:val="1F1F1E"/>
          <w:sz w:val="20"/>
        </w:rPr>
        <w:t>Administração</w:t>
      </w:r>
      <w:r>
        <w:rPr>
          <w:rFonts w:ascii="Arial" w:hAnsi="Arial"/>
          <w:b/>
          <w:color w:val="1F1F1E"/>
          <w:spacing w:val="-7"/>
          <w:sz w:val="20"/>
        </w:rPr>
        <w:t xml:space="preserve"> </w:t>
      </w:r>
      <w:r>
        <w:rPr>
          <w:rFonts w:ascii="Arial" w:hAnsi="Arial"/>
          <w:b/>
          <w:color w:val="1F1F1E"/>
          <w:spacing w:val="-2"/>
          <w:sz w:val="20"/>
        </w:rPr>
        <w:t>Pública</w:t>
      </w:r>
    </w:p>
    <w:p w14:paraId="59B7DE63" w14:textId="77777777" w:rsidR="006857A9" w:rsidRDefault="006857A9">
      <w:pPr>
        <w:pStyle w:val="Corpodetexto"/>
        <w:spacing w:before="1"/>
        <w:rPr>
          <w:rFonts w:ascii="Arial"/>
          <w:b/>
        </w:rPr>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5932"/>
        <w:gridCol w:w="3565"/>
      </w:tblGrid>
      <w:tr w:rsidR="006857A9" w14:paraId="3CDB98CA" w14:textId="77777777">
        <w:trPr>
          <w:trHeight w:val="208"/>
        </w:trPr>
        <w:tc>
          <w:tcPr>
            <w:tcW w:w="5932" w:type="dxa"/>
          </w:tcPr>
          <w:p w14:paraId="7DDB7485" w14:textId="77777777" w:rsidR="006857A9" w:rsidRDefault="00606FBE">
            <w:pPr>
              <w:pStyle w:val="TableParagraph"/>
              <w:spacing w:line="189" w:lineRule="exact"/>
              <w:ind w:left="6"/>
              <w:jc w:val="center"/>
              <w:rPr>
                <w:rFonts w:ascii="Arial"/>
                <w:b/>
                <w:sz w:val="18"/>
              </w:rPr>
            </w:pPr>
            <w:r>
              <w:rPr>
                <w:rFonts w:ascii="Arial"/>
                <w:b/>
                <w:color w:val="1F1F1E"/>
                <w:sz w:val="18"/>
              </w:rPr>
              <w:t>CARGO</w:t>
            </w:r>
            <w:r>
              <w:rPr>
                <w:rFonts w:ascii="Arial"/>
                <w:b/>
                <w:color w:val="1F1F1E"/>
                <w:spacing w:val="-4"/>
                <w:sz w:val="18"/>
              </w:rPr>
              <w:t xml:space="preserve"> </w:t>
            </w:r>
            <w:r>
              <w:rPr>
                <w:rFonts w:ascii="Arial"/>
                <w:b/>
                <w:color w:val="1F1F1E"/>
                <w:sz w:val="18"/>
              </w:rPr>
              <w:t>NA</w:t>
            </w:r>
            <w:r>
              <w:rPr>
                <w:rFonts w:ascii="Arial"/>
                <w:b/>
                <w:color w:val="1F1F1E"/>
                <w:spacing w:val="-2"/>
                <w:sz w:val="18"/>
              </w:rPr>
              <w:t xml:space="preserve"> </w:t>
            </w:r>
            <w:r>
              <w:rPr>
                <w:rFonts w:ascii="Arial"/>
                <w:b/>
                <w:color w:val="1F1F1E"/>
                <w:spacing w:val="-5"/>
                <w:sz w:val="18"/>
              </w:rPr>
              <w:t>EPE</w:t>
            </w:r>
          </w:p>
        </w:tc>
        <w:tc>
          <w:tcPr>
            <w:tcW w:w="3565" w:type="dxa"/>
          </w:tcPr>
          <w:p w14:paraId="67121C7B" w14:textId="77777777" w:rsidR="006857A9" w:rsidRDefault="00606FBE">
            <w:pPr>
              <w:pStyle w:val="TableParagraph"/>
              <w:spacing w:line="189" w:lineRule="exact"/>
              <w:ind w:left="2"/>
              <w:jc w:val="center"/>
              <w:rPr>
                <w:rFonts w:ascii="Arial" w:hAnsi="Arial"/>
                <w:b/>
                <w:sz w:val="18"/>
              </w:rPr>
            </w:pPr>
            <w:r>
              <w:rPr>
                <w:rFonts w:ascii="Arial" w:hAnsi="Arial"/>
                <w:b/>
                <w:color w:val="1F1F1E"/>
                <w:spacing w:val="-2"/>
                <w:sz w:val="18"/>
              </w:rPr>
              <w:t>ORGÃO</w:t>
            </w:r>
          </w:p>
        </w:tc>
      </w:tr>
      <w:tr w:rsidR="006857A9" w14:paraId="0838D45C" w14:textId="77777777">
        <w:trPr>
          <w:trHeight w:val="206"/>
        </w:trPr>
        <w:tc>
          <w:tcPr>
            <w:tcW w:w="5932" w:type="dxa"/>
          </w:tcPr>
          <w:p w14:paraId="4F814BC2" w14:textId="77777777" w:rsidR="006857A9" w:rsidRDefault="00606FBE">
            <w:pPr>
              <w:pStyle w:val="TableParagraph"/>
              <w:spacing w:line="186" w:lineRule="exact"/>
              <w:ind w:left="107"/>
              <w:rPr>
                <w:sz w:val="18"/>
              </w:rPr>
            </w:pPr>
            <w:r>
              <w:rPr>
                <w:color w:val="1F1F1E"/>
                <w:sz w:val="18"/>
              </w:rPr>
              <w:t>Diretor</w:t>
            </w:r>
            <w:r>
              <w:rPr>
                <w:color w:val="1F1F1E"/>
                <w:spacing w:val="-4"/>
                <w:sz w:val="18"/>
              </w:rPr>
              <w:t xml:space="preserve"> </w:t>
            </w:r>
            <w:r>
              <w:rPr>
                <w:color w:val="1F1F1E"/>
                <w:sz w:val="18"/>
              </w:rPr>
              <w:t>Presidente</w:t>
            </w:r>
            <w:r>
              <w:rPr>
                <w:color w:val="1F1F1E"/>
                <w:spacing w:val="-3"/>
                <w:sz w:val="18"/>
              </w:rPr>
              <w:t xml:space="preserve"> </w:t>
            </w:r>
            <w:r>
              <w:rPr>
                <w:color w:val="1F1F1E"/>
                <w:sz w:val="18"/>
              </w:rPr>
              <w:t>e</w:t>
            </w:r>
            <w:r>
              <w:rPr>
                <w:color w:val="1F1F1E"/>
                <w:spacing w:val="-4"/>
                <w:sz w:val="18"/>
              </w:rPr>
              <w:t xml:space="preserve"> </w:t>
            </w:r>
            <w:r>
              <w:rPr>
                <w:color w:val="1F1F1E"/>
                <w:sz w:val="18"/>
              </w:rPr>
              <w:t>Conselheiro</w:t>
            </w:r>
            <w:r>
              <w:rPr>
                <w:color w:val="1F1F1E"/>
                <w:spacing w:val="-3"/>
                <w:sz w:val="18"/>
              </w:rPr>
              <w:t xml:space="preserve"> </w:t>
            </w:r>
            <w:r>
              <w:rPr>
                <w:color w:val="1F1F1E"/>
                <w:sz w:val="18"/>
              </w:rPr>
              <w:t>de</w:t>
            </w:r>
            <w:r>
              <w:rPr>
                <w:color w:val="1F1F1E"/>
                <w:spacing w:val="-3"/>
                <w:sz w:val="18"/>
              </w:rPr>
              <w:t xml:space="preserve"> </w:t>
            </w:r>
            <w:r>
              <w:rPr>
                <w:color w:val="1F1F1E"/>
                <w:spacing w:val="-2"/>
                <w:sz w:val="18"/>
              </w:rPr>
              <w:t>Administração</w:t>
            </w:r>
          </w:p>
        </w:tc>
        <w:tc>
          <w:tcPr>
            <w:tcW w:w="3565" w:type="dxa"/>
          </w:tcPr>
          <w:p w14:paraId="2E442B2B" w14:textId="77777777" w:rsidR="006857A9" w:rsidRDefault="00606FBE">
            <w:pPr>
              <w:pStyle w:val="TableParagraph"/>
              <w:spacing w:line="186" w:lineRule="exact"/>
              <w:ind w:left="2" w:right="2"/>
              <w:jc w:val="center"/>
              <w:rPr>
                <w:sz w:val="18"/>
              </w:rPr>
            </w:pPr>
            <w:r>
              <w:rPr>
                <w:color w:val="1F1F1E"/>
                <w:sz w:val="18"/>
              </w:rPr>
              <w:t>Agência</w:t>
            </w:r>
            <w:r>
              <w:rPr>
                <w:color w:val="1F1F1E"/>
                <w:spacing w:val="-4"/>
                <w:sz w:val="18"/>
              </w:rPr>
              <w:t xml:space="preserve"> </w:t>
            </w:r>
            <w:r>
              <w:rPr>
                <w:color w:val="1F1F1E"/>
                <w:sz w:val="18"/>
              </w:rPr>
              <w:t>Nacional</w:t>
            </w:r>
            <w:r>
              <w:rPr>
                <w:color w:val="1F1F1E"/>
                <w:spacing w:val="-5"/>
                <w:sz w:val="18"/>
              </w:rPr>
              <w:t xml:space="preserve"> </w:t>
            </w:r>
            <w:r>
              <w:rPr>
                <w:color w:val="1F1F1E"/>
                <w:sz w:val="18"/>
              </w:rPr>
              <w:t>de</w:t>
            </w:r>
            <w:r>
              <w:rPr>
                <w:color w:val="1F1F1E"/>
                <w:spacing w:val="-3"/>
                <w:sz w:val="18"/>
              </w:rPr>
              <w:t xml:space="preserve"> </w:t>
            </w:r>
            <w:r>
              <w:rPr>
                <w:color w:val="1F1F1E"/>
                <w:sz w:val="18"/>
              </w:rPr>
              <w:t>Energia</w:t>
            </w:r>
            <w:r>
              <w:rPr>
                <w:color w:val="1F1F1E"/>
                <w:spacing w:val="-5"/>
                <w:sz w:val="18"/>
              </w:rPr>
              <w:t xml:space="preserve"> </w:t>
            </w:r>
            <w:r>
              <w:rPr>
                <w:color w:val="1F1F1E"/>
                <w:spacing w:val="-2"/>
                <w:sz w:val="18"/>
              </w:rPr>
              <w:t>Elétrica</w:t>
            </w:r>
          </w:p>
        </w:tc>
      </w:tr>
      <w:tr w:rsidR="006857A9" w14:paraId="70C79416" w14:textId="77777777">
        <w:trPr>
          <w:trHeight w:val="205"/>
        </w:trPr>
        <w:tc>
          <w:tcPr>
            <w:tcW w:w="5932" w:type="dxa"/>
          </w:tcPr>
          <w:p w14:paraId="073788B2" w14:textId="77777777" w:rsidR="006857A9" w:rsidRDefault="00606FBE">
            <w:pPr>
              <w:pStyle w:val="TableParagraph"/>
              <w:spacing w:line="186" w:lineRule="exact"/>
              <w:ind w:left="107"/>
              <w:rPr>
                <w:sz w:val="18"/>
              </w:rPr>
            </w:pPr>
            <w:r>
              <w:rPr>
                <w:color w:val="1F1F1E"/>
                <w:sz w:val="18"/>
              </w:rPr>
              <w:t>Diretor</w:t>
            </w:r>
            <w:r>
              <w:rPr>
                <w:color w:val="1F1F1E"/>
                <w:spacing w:val="-3"/>
                <w:sz w:val="18"/>
              </w:rPr>
              <w:t xml:space="preserve"> </w:t>
            </w:r>
            <w:r>
              <w:rPr>
                <w:color w:val="1F1F1E"/>
                <w:sz w:val="18"/>
              </w:rPr>
              <w:t>de</w:t>
            </w:r>
            <w:r>
              <w:rPr>
                <w:color w:val="1F1F1E"/>
                <w:spacing w:val="-3"/>
                <w:sz w:val="18"/>
              </w:rPr>
              <w:t xml:space="preserve"> </w:t>
            </w:r>
            <w:r>
              <w:rPr>
                <w:color w:val="1F1F1E"/>
                <w:sz w:val="18"/>
              </w:rPr>
              <w:t>Estudos</w:t>
            </w:r>
            <w:r>
              <w:rPr>
                <w:color w:val="1F1F1E"/>
                <w:spacing w:val="-1"/>
                <w:sz w:val="18"/>
              </w:rPr>
              <w:t xml:space="preserve"> </w:t>
            </w:r>
            <w:r>
              <w:rPr>
                <w:color w:val="1F1F1E"/>
                <w:sz w:val="18"/>
              </w:rPr>
              <w:t>de</w:t>
            </w:r>
            <w:r>
              <w:rPr>
                <w:color w:val="1F1F1E"/>
                <w:spacing w:val="-3"/>
                <w:sz w:val="18"/>
              </w:rPr>
              <w:t xml:space="preserve"> </w:t>
            </w:r>
            <w:r>
              <w:rPr>
                <w:color w:val="1F1F1E"/>
                <w:sz w:val="18"/>
              </w:rPr>
              <w:t>Petróleo,</w:t>
            </w:r>
            <w:r>
              <w:rPr>
                <w:color w:val="1F1F1E"/>
                <w:spacing w:val="-2"/>
                <w:sz w:val="18"/>
              </w:rPr>
              <w:t xml:space="preserve"> </w:t>
            </w:r>
            <w:r>
              <w:rPr>
                <w:color w:val="1F1F1E"/>
                <w:sz w:val="18"/>
              </w:rPr>
              <w:t>Gás,</w:t>
            </w:r>
            <w:r>
              <w:rPr>
                <w:color w:val="1F1F1E"/>
                <w:spacing w:val="-5"/>
                <w:sz w:val="18"/>
              </w:rPr>
              <w:t xml:space="preserve"> </w:t>
            </w:r>
            <w:r>
              <w:rPr>
                <w:color w:val="1F1F1E"/>
                <w:sz w:val="18"/>
              </w:rPr>
              <w:t>e</w:t>
            </w:r>
            <w:r>
              <w:rPr>
                <w:color w:val="1F1F1E"/>
                <w:spacing w:val="-2"/>
                <w:sz w:val="18"/>
              </w:rPr>
              <w:t xml:space="preserve"> </w:t>
            </w:r>
            <w:r>
              <w:rPr>
                <w:color w:val="1F1F1E"/>
                <w:sz w:val="18"/>
              </w:rPr>
              <w:t>Biocombustíveis</w:t>
            </w:r>
            <w:r>
              <w:rPr>
                <w:color w:val="1F1F1E"/>
                <w:spacing w:val="3"/>
                <w:sz w:val="18"/>
              </w:rPr>
              <w:t xml:space="preserve"> </w:t>
            </w:r>
            <w:r>
              <w:rPr>
                <w:color w:val="1F1F1E"/>
                <w:sz w:val="18"/>
              </w:rPr>
              <w:t>–</w:t>
            </w:r>
            <w:r>
              <w:rPr>
                <w:color w:val="1F1F1E"/>
                <w:spacing w:val="-1"/>
                <w:sz w:val="18"/>
              </w:rPr>
              <w:t xml:space="preserve"> </w:t>
            </w:r>
            <w:r>
              <w:rPr>
                <w:color w:val="1F1F1E"/>
                <w:spacing w:val="-5"/>
                <w:sz w:val="18"/>
              </w:rPr>
              <w:t>DPG</w:t>
            </w:r>
          </w:p>
        </w:tc>
        <w:tc>
          <w:tcPr>
            <w:tcW w:w="3565" w:type="dxa"/>
          </w:tcPr>
          <w:p w14:paraId="7883BBC6" w14:textId="77777777" w:rsidR="006857A9" w:rsidRDefault="00606FBE">
            <w:pPr>
              <w:pStyle w:val="TableParagraph"/>
              <w:spacing w:line="186" w:lineRule="exact"/>
              <w:ind w:left="2" w:right="2"/>
              <w:jc w:val="center"/>
              <w:rPr>
                <w:sz w:val="18"/>
              </w:rPr>
            </w:pPr>
            <w:r>
              <w:rPr>
                <w:color w:val="1F1F1E"/>
                <w:sz w:val="18"/>
              </w:rPr>
              <w:t>Agência</w:t>
            </w:r>
            <w:r>
              <w:rPr>
                <w:color w:val="1F1F1E"/>
                <w:spacing w:val="-3"/>
                <w:sz w:val="18"/>
              </w:rPr>
              <w:t xml:space="preserve"> </w:t>
            </w:r>
            <w:r>
              <w:rPr>
                <w:color w:val="1F1F1E"/>
                <w:sz w:val="18"/>
              </w:rPr>
              <w:t>Nacional</w:t>
            </w:r>
            <w:r>
              <w:rPr>
                <w:color w:val="1F1F1E"/>
                <w:spacing w:val="-4"/>
                <w:sz w:val="18"/>
              </w:rPr>
              <w:t xml:space="preserve"> </w:t>
            </w:r>
            <w:r>
              <w:rPr>
                <w:color w:val="1F1F1E"/>
                <w:sz w:val="18"/>
              </w:rPr>
              <w:t>do</w:t>
            </w:r>
            <w:r>
              <w:rPr>
                <w:color w:val="1F1F1E"/>
                <w:spacing w:val="-2"/>
                <w:sz w:val="18"/>
              </w:rPr>
              <w:t xml:space="preserve"> Petróleo</w:t>
            </w:r>
          </w:p>
        </w:tc>
      </w:tr>
      <w:tr w:rsidR="006857A9" w14:paraId="288FA9F8" w14:textId="77777777">
        <w:trPr>
          <w:trHeight w:val="208"/>
        </w:trPr>
        <w:tc>
          <w:tcPr>
            <w:tcW w:w="5932" w:type="dxa"/>
          </w:tcPr>
          <w:p w14:paraId="33890542" w14:textId="77777777" w:rsidR="006857A9" w:rsidRDefault="00606FBE">
            <w:pPr>
              <w:pStyle w:val="TableParagraph"/>
              <w:spacing w:before="1" w:line="187" w:lineRule="exact"/>
              <w:ind w:left="107"/>
              <w:rPr>
                <w:sz w:val="18"/>
              </w:rPr>
            </w:pPr>
            <w:r>
              <w:rPr>
                <w:color w:val="1F1F1E"/>
                <w:sz w:val="18"/>
              </w:rPr>
              <w:t>Diretor</w:t>
            </w:r>
            <w:r>
              <w:rPr>
                <w:color w:val="1F1F1E"/>
                <w:spacing w:val="-3"/>
                <w:sz w:val="18"/>
              </w:rPr>
              <w:t xml:space="preserve"> </w:t>
            </w:r>
            <w:r>
              <w:rPr>
                <w:color w:val="1F1F1E"/>
                <w:sz w:val="18"/>
              </w:rPr>
              <w:t>de</w:t>
            </w:r>
            <w:r>
              <w:rPr>
                <w:color w:val="1F1F1E"/>
                <w:spacing w:val="-2"/>
                <w:sz w:val="18"/>
              </w:rPr>
              <w:t xml:space="preserve"> </w:t>
            </w:r>
            <w:r>
              <w:rPr>
                <w:color w:val="1F1F1E"/>
                <w:sz w:val="18"/>
              </w:rPr>
              <w:t>Estudos</w:t>
            </w:r>
            <w:r>
              <w:rPr>
                <w:color w:val="1F1F1E"/>
                <w:spacing w:val="-2"/>
                <w:sz w:val="18"/>
              </w:rPr>
              <w:t xml:space="preserve"> </w:t>
            </w:r>
            <w:r>
              <w:rPr>
                <w:color w:val="1F1F1E"/>
                <w:sz w:val="18"/>
              </w:rPr>
              <w:t>de</w:t>
            </w:r>
            <w:r>
              <w:rPr>
                <w:color w:val="1F1F1E"/>
                <w:spacing w:val="-2"/>
                <w:sz w:val="18"/>
              </w:rPr>
              <w:t xml:space="preserve"> </w:t>
            </w:r>
            <w:r>
              <w:rPr>
                <w:color w:val="1F1F1E"/>
                <w:sz w:val="18"/>
              </w:rPr>
              <w:t>Energia</w:t>
            </w:r>
            <w:r>
              <w:rPr>
                <w:color w:val="1F1F1E"/>
                <w:spacing w:val="-4"/>
                <w:sz w:val="18"/>
              </w:rPr>
              <w:t xml:space="preserve"> </w:t>
            </w:r>
            <w:r>
              <w:rPr>
                <w:color w:val="1F1F1E"/>
                <w:spacing w:val="-2"/>
                <w:sz w:val="18"/>
              </w:rPr>
              <w:t>Elétrica</w:t>
            </w:r>
          </w:p>
        </w:tc>
        <w:tc>
          <w:tcPr>
            <w:tcW w:w="3565" w:type="dxa"/>
          </w:tcPr>
          <w:p w14:paraId="2A9B72CB" w14:textId="77777777" w:rsidR="006857A9" w:rsidRDefault="00606FBE">
            <w:pPr>
              <w:pStyle w:val="TableParagraph"/>
              <w:spacing w:before="1" w:line="187" w:lineRule="exact"/>
              <w:ind w:left="2" w:right="2"/>
              <w:jc w:val="center"/>
              <w:rPr>
                <w:sz w:val="18"/>
              </w:rPr>
            </w:pPr>
            <w:r>
              <w:rPr>
                <w:color w:val="1F1F1E"/>
                <w:sz w:val="18"/>
              </w:rPr>
              <w:t>Agência</w:t>
            </w:r>
            <w:r>
              <w:rPr>
                <w:color w:val="1F1F1E"/>
                <w:spacing w:val="-4"/>
                <w:sz w:val="18"/>
              </w:rPr>
              <w:t xml:space="preserve"> </w:t>
            </w:r>
            <w:r>
              <w:rPr>
                <w:color w:val="1F1F1E"/>
                <w:sz w:val="18"/>
              </w:rPr>
              <w:t>Nacional</w:t>
            </w:r>
            <w:r>
              <w:rPr>
                <w:color w:val="1F1F1E"/>
                <w:spacing w:val="-5"/>
                <w:sz w:val="18"/>
              </w:rPr>
              <w:t xml:space="preserve"> </w:t>
            </w:r>
            <w:r>
              <w:rPr>
                <w:color w:val="1F1F1E"/>
                <w:sz w:val="18"/>
              </w:rPr>
              <w:t>de</w:t>
            </w:r>
            <w:r>
              <w:rPr>
                <w:color w:val="1F1F1E"/>
                <w:spacing w:val="-3"/>
                <w:sz w:val="18"/>
              </w:rPr>
              <w:t xml:space="preserve"> </w:t>
            </w:r>
            <w:r>
              <w:rPr>
                <w:color w:val="1F1F1E"/>
                <w:sz w:val="18"/>
              </w:rPr>
              <w:t>Energia</w:t>
            </w:r>
            <w:r>
              <w:rPr>
                <w:color w:val="1F1F1E"/>
                <w:spacing w:val="-5"/>
                <w:sz w:val="18"/>
              </w:rPr>
              <w:t xml:space="preserve"> </w:t>
            </w:r>
            <w:r>
              <w:rPr>
                <w:color w:val="1F1F1E"/>
                <w:spacing w:val="-2"/>
                <w:sz w:val="18"/>
              </w:rPr>
              <w:t>Elétrica</w:t>
            </w:r>
          </w:p>
        </w:tc>
      </w:tr>
      <w:tr w:rsidR="006857A9" w14:paraId="2B6F5A53" w14:textId="77777777">
        <w:trPr>
          <w:trHeight w:val="205"/>
        </w:trPr>
        <w:tc>
          <w:tcPr>
            <w:tcW w:w="5932" w:type="dxa"/>
          </w:tcPr>
          <w:p w14:paraId="2A7848DD" w14:textId="77777777" w:rsidR="006857A9" w:rsidRDefault="00606FBE">
            <w:pPr>
              <w:pStyle w:val="TableParagraph"/>
              <w:spacing w:line="186" w:lineRule="exact"/>
              <w:ind w:left="107"/>
              <w:rPr>
                <w:sz w:val="18"/>
              </w:rPr>
            </w:pPr>
            <w:r>
              <w:rPr>
                <w:color w:val="1F1F1E"/>
                <w:sz w:val="18"/>
              </w:rPr>
              <w:t>Diretor</w:t>
            </w:r>
            <w:r>
              <w:rPr>
                <w:color w:val="1F1F1E"/>
                <w:spacing w:val="-2"/>
                <w:sz w:val="18"/>
              </w:rPr>
              <w:t xml:space="preserve"> </w:t>
            </w:r>
            <w:r>
              <w:rPr>
                <w:color w:val="1F1F1E"/>
                <w:sz w:val="18"/>
              </w:rPr>
              <w:t>de</w:t>
            </w:r>
            <w:r>
              <w:rPr>
                <w:color w:val="1F1F1E"/>
                <w:spacing w:val="-2"/>
                <w:sz w:val="18"/>
              </w:rPr>
              <w:t xml:space="preserve"> </w:t>
            </w:r>
            <w:r>
              <w:rPr>
                <w:color w:val="1F1F1E"/>
                <w:sz w:val="18"/>
              </w:rPr>
              <w:t>Governança</w:t>
            </w:r>
            <w:r>
              <w:rPr>
                <w:color w:val="1F1F1E"/>
                <w:spacing w:val="-2"/>
                <w:sz w:val="18"/>
              </w:rPr>
              <w:t xml:space="preserve"> Corporativa</w:t>
            </w:r>
          </w:p>
        </w:tc>
        <w:tc>
          <w:tcPr>
            <w:tcW w:w="3565" w:type="dxa"/>
          </w:tcPr>
          <w:p w14:paraId="639021D8" w14:textId="77777777" w:rsidR="006857A9" w:rsidRDefault="00606FBE">
            <w:pPr>
              <w:pStyle w:val="TableParagraph"/>
              <w:spacing w:line="186" w:lineRule="exact"/>
              <w:ind w:left="2" w:right="2"/>
              <w:jc w:val="center"/>
              <w:rPr>
                <w:sz w:val="18"/>
              </w:rPr>
            </w:pPr>
            <w:r>
              <w:rPr>
                <w:color w:val="1F1F1E"/>
                <w:sz w:val="18"/>
              </w:rPr>
              <w:t>Agência</w:t>
            </w:r>
            <w:r>
              <w:rPr>
                <w:color w:val="1F1F1E"/>
                <w:spacing w:val="-4"/>
                <w:sz w:val="18"/>
              </w:rPr>
              <w:t xml:space="preserve"> </w:t>
            </w:r>
            <w:r>
              <w:rPr>
                <w:color w:val="1F1F1E"/>
                <w:sz w:val="18"/>
              </w:rPr>
              <w:t>Nacional</w:t>
            </w:r>
            <w:r>
              <w:rPr>
                <w:color w:val="1F1F1E"/>
                <w:spacing w:val="-5"/>
                <w:sz w:val="18"/>
              </w:rPr>
              <w:t xml:space="preserve"> </w:t>
            </w:r>
            <w:r>
              <w:rPr>
                <w:color w:val="1F1F1E"/>
                <w:sz w:val="18"/>
              </w:rPr>
              <w:t>de</w:t>
            </w:r>
            <w:r>
              <w:rPr>
                <w:color w:val="1F1F1E"/>
                <w:spacing w:val="-3"/>
                <w:sz w:val="18"/>
              </w:rPr>
              <w:t xml:space="preserve"> </w:t>
            </w:r>
            <w:r>
              <w:rPr>
                <w:color w:val="1F1F1E"/>
                <w:sz w:val="18"/>
              </w:rPr>
              <w:t>Energia</w:t>
            </w:r>
            <w:r>
              <w:rPr>
                <w:color w:val="1F1F1E"/>
                <w:spacing w:val="-5"/>
                <w:sz w:val="18"/>
              </w:rPr>
              <w:t xml:space="preserve"> </w:t>
            </w:r>
            <w:r>
              <w:rPr>
                <w:color w:val="1F1F1E"/>
                <w:spacing w:val="-2"/>
                <w:sz w:val="18"/>
              </w:rPr>
              <w:t>Elétrica</w:t>
            </w:r>
          </w:p>
        </w:tc>
      </w:tr>
      <w:tr w:rsidR="006857A9" w14:paraId="125EC250" w14:textId="77777777">
        <w:trPr>
          <w:trHeight w:val="208"/>
        </w:trPr>
        <w:tc>
          <w:tcPr>
            <w:tcW w:w="5932" w:type="dxa"/>
          </w:tcPr>
          <w:p w14:paraId="69E8E97B" w14:textId="77777777" w:rsidR="006857A9" w:rsidRDefault="00606FBE">
            <w:pPr>
              <w:pStyle w:val="TableParagraph"/>
              <w:spacing w:line="188" w:lineRule="exact"/>
              <w:ind w:left="107"/>
              <w:rPr>
                <w:sz w:val="18"/>
              </w:rPr>
            </w:pPr>
            <w:r>
              <w:rPr>
                <w:color w:val="1F1F1E"/>
                <w:sz w:val="18"/>
              </w:rPr>
              <w:t>Conselheiro</w:t>
            </w:r>
            <w:r>
              <w:rPr>
                <w:color w:val="1F1F1E"/>
                <w:spacing w:val="-5"/>
                <w:sz w:val="18"/>
              </w:rPr>
              <w:t xml:space="preserve"> </w:t>
            </w:r>
            <w:r>
              <w:rPr>
                <w:color w:val="1F1F1E"/>
                <w:sz w:val="18"/>
              </w:rPr>
              <w:t>de</w:t>
            </w:r>
            <w:r>
              <w:rPr>
                <w:color w:val="1F1F1E"/>
                <w:spacing w:val="-6"/>
                <w:sz w:val="18"/>
              </w:rPr>
              <w:t xml:space="preserve"> </w:t>
            </w:r>
            <w:r>
              <w:rPr>
                <w:color w:val="1F1F1E"/>
                <w:sz w:val="18"/>
              </w:rPr>
              <w:t>Administração</w:t>
            </w:r>
            <w:r>
              <w:rPr>
                <w:color w:val="1F1F1E"/>
                <w:spacing w:val="-8"/>
                <w:sz w:val="18"/>
              </w:rPr>
              <w:t xml:space="preserve"> </w:t>
            </w:r>
            <w:r>
              <w:rPr>
                <w:color w:val="1F1F1E"/>
                <w:spacing w:val="-4"/>
                <w:sz w:val="18"/>
              </w:rPr>
              <w:t>(um)</w:t>
            </w:r>
          </w:p>
        </w:tc>
        <w:tc>
          <w:tcPr>
            <w:tcW w:w="3565" w:type="dxa"/>
          </w:tcPr>
          <w:p w14:paraId="275210E4" w14:textId="77777777" w:rsidR="006857A9" w:rsidRDefault="00606FBE">
            <w:pPr>
              <w:pStyle w:val="TableParagraph"/>
              <w:spacing w:line="188" w:lineRule="exact"/>
              <w:ind w:left="2" w:right="1"/>
              <w:jc w:val="center"/>
              <w:rPr>
                <w:sz w:val="18"/>
              </w:rPr>
            </w:pPr>
            <w:r>
              <w:rPr>
                <w:color w:val="1F1F1E"/>
                <w:spacing w:val="-5"/>
                <w:sz w:val="18"/>
              </w:rPr>
              <w:t>EPE</w:t>
            </w:r>
          </w:p>
        </w:tc>
      </w:tr>
      <w:tr w:rsidR="006857A9" w14:paraId="6D153943" w14:textId="77777777">
        <w:trPr>
          <w:trHeight w:val="206"/>
        </w:trPr>
        <w:tc>
          <w:tcPr>
            <w:tcW w:w="5932" w:type="dxa"/>
          </w:tcPr>
          <w:p w14:paraId="5851357A" w14:textId="77777777" w:rsidR="006857A9" w:rsidRDefault="00606FBE">
            <w:pPr>
              <w:pStyle w:val="TableParagraph"/>
              <w:spacing w:line="186" w:lineRule="exact"/>
              <w:ind w:left="107"/>
              <w:rPr>
                <w:sz w:val="18"/>
              </w:rPr>
            </w:pPr>
            <w:r>
              <w:rPr>
                <w:color w:val="1F1F1E"/>
                <w:sz w:val="18"/>
              </w:rPr>
              <w:t>Conselheiro</w:t>
            </w:r>
            <w:r>
              <w:rPr>
                <w:color w:val="1F1F1E"/>
                <w:spacing w:val="-5"/>
                <w:sz w:val="18"/>
              </w:rPr>
              <w:t xml:space="preserve"> </w:t>
            </w:r>
            <w:r>
              <w:rPr>
                <w:color w:val="1F1F1E"/>
                <w:sz w:val="18"/>
              </w:rPr>
              <w:t>de</w:t>
            </w:r>
            <w:r>
              <w:rPr>
                <w:color w:val="1F1F1E"/>
                <w:spacing w:val="-6"/>
                <w:sz w:val="18"/>
              </w:rPr>
              <w:t xml:space="preserve"> </w:t>
            </w:r>
            <w:r>
              <w:rPr>
                <w:color w:val="1F1F1E"/>
                <w:sz w:val="18"/>
              </w:rPr>
              <w:t>Administração</w:t>
            </w:r>
            <w:r>
              <w:rPr>
                <w:color w:val="1F1F1E"/>
                <w:spacing w:val="-8"/>
                <w:sz w:val="18"/>
              </w:rPr>
              <w:t xml:space="preserve"> </w:t>
            </w:r>
            <w:r>
              <w:rPr>
                <w:color w:val="1F1F1E"/>
                <w:spacing w:val="-2"/>
                <w:sz w:val="18"/>
              </w:rPr>
              <w:t>(dois)</w:t>
            </w:r>
          </w:p>
        </w:tc>
        <w:tc>
          <w:tcPr>
            <w:tcW w:w="3565" w:type="dxa"/>
          </w:tcPr>
          <w:p w14:paraId="3E7D6EEC" w14:textId="77777777" w:rsidR="006857A9" w:rsidRDefault="00606FBE">
            <w:pPr>
              <w:pStyle w:val="TableParagraph"/>
              <w:spacing w:line="186" w:lineRule="exact"/>
              <w:ind w:left="2" w:right="2"/>
              <w:jc w:val="center"/>
              <w:rPr>
                <w:sz w:val="18"/>
              </w:rPr>
            </w:pPr>
            <w:r>
              <w:rPr>
                <w:color w:val="1F1F1E"/>
                <w:sz w:val="18"/>
              </w:rPr>
              <w:t>Ministério</w:t>
            </w:r>
            <w:r>
              <w:rPr>
                <w:color w:val="1F1F1E"/>
                <w:spacing w:val="-4"/>
                <w:sz w:val="18"/>
              </w:rPr>
              <w:t xml:space="preserve"> </w:t>
            </w:r>
            <w:r>
              <w:rPr>
                <w:color w:val="1F1F1E"/>
                <w:sz w:val="18"/>
              </w:rPr>
              <w:t>de</w:t>
            </w:r>
            <w:r>
              <w:rPr>
                <w:color w:val="1F1F1E"/>
                <w:spacing w:val="-2"/>
                <w:sz w:val="18"/>
              </w:rPr>
              <w:t xml:space="preserve"> </w:t>
            </w:r>
            <w:r>
              <w:rPr>
                <w:color w:val="1F1F1E"/>
                <w:sz w:val="18"/>
              </w:rPr>
              <w:t>Minas</w:t>
            </w:r>
            <w:r>
              <w:rPr>
                <w:color w:val="1F1F1E"/>
                <w:spacing w:val="-1"/>
                <w:sz w:val="18"/>
              </w:rPr>
              <w:t xml:space="preserve"> </w:t>
            </w:r>
            <w:r>
              <w:rPr>
                <w:color w:val="1F1F1E"/>
                <w:sz w:val="18"/>
              </w:rPr>
              <w:t>e</w:t>
            </w:r>
            <w:r>
              <w:rPr>
                <w:color w:val="1F1F1E"/>
                <w:spacing w:val="-2"/>
                <w:sz w:val="18"/>
              </w:rPr>
              <w:t xml:space="preserve"> Energia</w:t>
            </w:r>
          </w:p>
        </w:tc>
      </w:tr>
      <w:tr w:rsidR="006857A9" w14:paraId="79E196D7" w14:textId="77777777">
        <w:trPr>
          <w:trHeight w:val="208"/>
        </w:trPr>
        <w:tc>
          <w:tcPr>
            <w:tcW w:w="5932" w:type="dxa"/>
          </w:tcPr>
          <w:p w14:paraId="62429DE6" w14:textId="77777777" w:rsidR="006857A9" w:rsidRDefault="00606FBE">
            <w:pPr>
              <w:pStyle w:val="TableParagraph"/>
              <w:spacing w:line="188" w:lineRule="exact"/>
              <w:ind w:left="107"/>
              <w:rPr>
                <w:sz w:val="18"/>
              </w:rPr>
            </w:pPr>
            <w:r>
              <w:rPr>
                <w:color w:val="1F1F1E"/>
                <w:sz w:val="18"/>
              </w:rPr>
              <w:t>Conselheiro</w:t>
            </w:r>
            <w:r>
              <w:rPr>
                <w:color w:val="1F1F1E"/>
                <w:spacing w:val="-5"/>
                <w:sz w:val="18"/>
              </w:rPr>
              <w:t xml:space="preserve"> </w:t>
            </w:r>
            <w:r>
              <w:rPr>
                <w:color w:val="1F1F1E"/>
                <w:sz w:val="18"/>
              </w:rPr>
              <w:t>de</w:t>
            </w:r>
            <w:r>
              <w:rPr>
                <w:color w:val="1F1F1E"/>
                <w:spacing w:val="-6"/>
                <w:sz w:val="18"/>
              </w:rPr>
              <w:t xml:space="preserve"> </w:t>
            </w:r>
            <w:r>
              <w:rPr>
                <w:color w:val="1F1F1E"/>
                <w:sz w:val="18"/>
              </w:rPr>
              <w:t>Administração</w:t>
            </w:r>
            <w:r>
              <w:rPr>
                <w:color w:val="1F1F1E"/>
                <w:spacing w:val="-8"/>
                <w:sz w:val="18"/>
              </w:rPr>
              <w:t xml:space="preserve"> </w:t>
            </w:r>
            <w:r>
              <w:rPr>
                <w:color w:val="1F1F1E"/>
                <w:spacing w:val="-4"/>
                <w:sz w:val="18"/>
              </w:rPr>
              <w:t>(um)</w:t>
            </w:r>
          </w:p>
        </w:tc>
        <w:tc>
          <w:tcPr>
            <w:tcW w:w="3565" w:type="dxa"/>
          </w:tcPr>
          <w:p w14:paraId="30B06363" w14:textId="77777777" w:rsidR="006857A9" w:rsidRDefault="00606FBE">
            <w:pPr>
              <w:pStyle w:val="TableParagraph"/>
              <w:spacing w:line="188" w:lineRule="exact"/>
              <w:ind w:left="2" w:right="2"/>
              <w:jc w:val="center"/>
              <w:rPr>
                <w:sz w:val="18"/>
              </w:rPr>
            </w:pPr>
            <w:r>
              <w:rPr>
                <w:color w:val="1F1F1E"/>
                <w:sz w:val="18"/>
              </w:rPr>
              <w:t>Ministério</w:t>
            </w:r>
            <w:r>
              <w:rPr>
                <w:color w:val="1F1F1E"/>
                <w:spacing w:val="-5"/>
                <w:sz w:val="18"/>
              </w:rPr>
              <w:t xml:space="preserve"> </w:t>
            </w:r>
            <w:r>
              <w:rPr>
                <w:color w:val="1F1F1E"/>
                <w:sz w:val="18"/>
              </w:rPr>
              <w:t>da</w:t>
            </w:r>
            <w:r>
              <w:rPr>
                <w:color w:val="1F1F1E"/>
                <w:spacing w:val="-2"/>
                <w:sz w:val="18"/>
              </w:rPr>
              <w:t xml:space="preserve"> Fazenda</w:t>
            </w:r>
          </w:p>
        </w:tc>
      </w:tr>
      <w:tr w:rsidR="006857A9" w14:paraId="6734924E" w14:textId="77777777">
        <w:trPr>
          <w:trHeight w:val="205"/>
        </w:trPr>
        <w:tc>
          <w:tcPr>
            <w:tcW w:w="5932" w:type="dxa"/>
          </w:tcPr>
          <w:p w14:paraId="5E64BA0D" w14:textId="77777777" w:rsidR="006857A9" w:rsidRDefault="00606FBE">
            <w:pPr>
              <w:pStyle w:val="TableParagraph"/>
              <w:spacing w:line="186" w:lineRule="exact"/>
              <w:ind w:left="107"/>
              <w:rPr>
                <w:sz w:val="18"/>
              </w:rPr>
            </w:pPr>
            <w:r>
              <w:rPr>
                <w:color w:val="1F1F1E"/>
                <w:sz w:val="18"/>
              </w:rPr>
              <w:t>Conselheiro</w:t>
            </w:r>
            <w:r>
              <w:rPr>
                <w:color w:val="1F1F1E"/>
                <w:spacing w:val="-5"/>
                <w:sz w:val="18"/>
              </w:rPr>
              <w:t xml:space="preserve"> </w:t>
            </w:r>
            <w:r>
              <w:rPr>
                <w:color w:val="1F1F1E"/>
                <w:sz w:val="18"/>
              </w:rPr>
              <w:t>de</w:t>
            </w:r>
            <w:r>
              <w:rPr>
                <w:color w:val="1F1F1E"/>
                <w:spacing w:val="-6"/>
                <w:sz w:val="18"/>
              </w:rPr>
              <w:t xml:space="preserve"> </w:t>
            </w:r>
            <w:r>
              <w:rPr>
                <w:color w:val="1F1F1E"/>
                <w:sz w:val="18"/>
              </w:rPr>
              <w:t>Administração</w:t>
            </w:r>
            <w:r>
              <w:rPr>
                <w:color w:val="1F1F1E"/>
                <w:spacing w:val="-8"/>
                <w:sz w:val="18"/>
              </w:rPr>
              <w:t xml:space="preserve"> </w:t>
            </w:r>
            <w:r>
              <w:rPr>
                <w:color w:val="1F1F1E"/>
                <w:spacing w:val="-4"/>
                <w:sz w:val="18"/>
              </w:rPr>
              <w:t>(um)</w:t>
            </w:r>
          </w:p>
        </w:tc>
        <w:tc>
          <w:tcPr>
            <w:tcW w:w="3565" w:type="dxa"/>
          </w:tcPr>
          <w:p w14:paraId="59427FFA" w14:textId="77777777" w:rsidR="006857A9" w:rsidRDefault="00606FBE">
            <w:pPr>
              <w:pStyle w:val="TableParagraph"/>
              <w:spacing w:line="186" w:lineRule="exact"/>
              <w:ind w:left="2"/>
              <w:jc w:val="center"/>
              <w:rPr>
                <w:sz w:val="18"/>
              </w:rPr>
            </w:pPr>
            <w:r>
              <w:rPr>
                <w:color w:val="1F1F1E"/>
                <w:sz w:val="18"/>
              </w:rPr>
              <w:t>Ministério</w:t>
            </w:r>
            <w:r>
              <w:rPr>
                <w:color w:val="1F1F1E"/>
                <w:spacing w:val="-4"/>
                <w:sz w:val="18"/>
              </w:rPr>
              <w:t xml:space="preserve"> </w:t>
            </w:r>
            <w:r>
              <w:rPr>
                <w:color w:val="1F1F1E"/>
                <w:sz w:val="18"/>
              </w:rPr>
              <w:t>da</w:t>
            </w:r>
            <w:r>
              <w:rPr>
                <w:color w:val="1F1F1E"/>
                <w:spacing w:val="-2"/>
                <w:sz w:val="18"/>
              </w:rPr>
              <w:t xml:space="preserve"> </w:t>
            </w:r>
            <w:r>
              <w:rPr>
                <w:color w:val="1F1F1E"/>
                <w:sz w:val="18"/>
              </w:rPr>
              <w:t>Gestão</w:t>
            </w:r>
            <w:r>
              <w:rPr>
                <w:color w:val="1F1F1E"/>
                <w:spacing w:val="-4"/>
                <w:sz w:val="18"/>
              </w:rPr>
              <w:t xml:space="preserve"> </w:t>
            </w:r>
            <w:r>
              <w:rPr>
                <w:color w:val="1F1F1E"/>
                <w:sz w:val="18"/>
              </w:rPr>
              <w:t>e</w:t>
            </w:r>
            <w:r>
              <w:rPr>
                <w:color w:val="1F1F1E"/>
                <w:spacing w:val="-1"/>
                <w:sz w:val="18"/>
              </w:rPr>
              <w:t xml:space="preserve"> </w:t>
            </w:r>
            <w:r>
              <w:rPr>
                <w:color w:val="1F1F1E"/>
                <w:spacing w:val="-2"/>
                <w:sz w:val="18"/>
              </w:rPr>
              <w:t>Inovação</w:t>
            </w:r>
          </w:p>
        </w:tc>
      </w:tr>
      <w:tr w:rsidR="006857A9" w14:paraId="59C6A8D5" w14:textId="77777777">
        <w:trPr>
          <w:trHeight w:val="206"/>
        </w:trPr>
        <w:tc>
          <w:tcPr>
            <w:tcW w:w="5932" w:type="dxa"/>
          </w:tcPr>
          <w:p w14:paraId="66DD972C" w14:textId="77777777" w:rsidR="006857A9" w:rsidRDefault="00606FBE">
            <w:pPr>
              <w:pStyle w:val="TableParagraph"/>
              <w:spacing w:line="186" w:lineRule="exact"/>
              <w:ind w:left="107"/>
              <w:rPr>
                <w:sz w:val="18"/>
              </w:rPr>
            </w:pPr>
            <w:r>
              <w:rPr>
                <w:color w:val="1F1F1E"/>
                <w:sz w:val="18"/>
              </w:rPr>
              <w:t>Conselheiro</w:t>
            </w:r>
            <w:r>
              <w:rPr>
                <w:color w:val="1F1F1E"/>
                <w:spacing w:val="-4"/>
                <w:sz w:val="18"/>
              </w:rPr>
              <w:t xml:space="preserve"> </w:t>
            </w:r>
            <w:r>
              <w:rPr>
                <w:color w:val="1F1F1E"/>
                <w:sz w:val="18"/>
              </w:rPr>
              <w:t>Fiscal</w:t>
            </w:r>
            <w:r>
              <w:rPr>
                <w:color w:val="1F1F1E"/>
                <w:spacing w:val="-3"/>
                <w:sz w:val="18"/>
              </w:rPr>
              <w:t xml:space="preserve"> </w:t>
            </w:r>
            <w:r>
              <w:rPr>
                <w:color w:val="1F1F1E"/>
                <w:sz w:val="18"/>
              </w:rPr>
              <w:t>(dois</w:t>
            </w:r>
            <w:r>
              <w:rPr>
                <w:color w:val="1F1F1E"/>
                <w:spacing w:val="-3"/>
                <w:sz w:val="18"/>
              </w:rPr>
              <w:t xml:space="preserve"> </w:t>
            </w:r>
            <w:r>
              <w:rPr>
                <w:color w:val="1F1F1E"/>
                <w:sz w:val="18"/>
              </w:rPr>
              <w:t>titulares</w:t>
            </w:r>
            <w:r>
              <w:rPr>
                <w:color w:val="1F1F1E"/>
                <w:spacing w:val="-2"/>
                <w:sz w:val="18"/>
              </w:rPr>
              <w:t xml:space="preserve"> </w:t>
            </w:r>
            <w:r>
              <w:rPr>
                <w:color w:val="1F1F1E"/>
                <w:sz w:val="18"/>
              </w:rPr>
              <w:t>e</w:t>
            </w:r>
            <w:r>
              <w:rPr>
                <w:color w:val="1F1F1E"/>
                <w:spacing w:val="-5"/>
                <w:sz w:val="18"/>
              </w:rPr>
              <w:t xml:space="preserve"> </w:t>
            </w:r>
            <w:r>
              <w:rPr>
                <w:color w:val="1F1F1E"/>
                <w:sz w:val="18"/>
              </w:rPr>
              <w:t>dois</w:t>
            </w:r>
            <w:r>
              <w:rPr>
                <w:color w:val="1F1F1E"/>
                <w:spacing w:val="-2"/>
                <w:sz w:val="18"/>
              </w:rPr>
              <w:t xml:space="preserve"> suplentes)</w:t>
            </w:r>
          </w:p>
        </w:tc>
        <w:tc>
          <w:tcPr>
            <w:tcW w:w="3565" w:type="dxa"/>
          </w:tcPr>
          <w:p w14:paraId="5DFD4ED8" w14:textId="77777777" w:rsidR="006857A9" w:rsidRDefault="00606FBE">
            <w:pPr>
              <w:pStyle w:val="TableParagraph"/>
              <w:spacing w:line="186" w:lineRule="exact"/>
              <w:ind w:left="2" w:right="2"/>
              <w:jc w:val="center"/>
              <w:rPr>
                <w:sz w:val="18"/>
              </w:rPr>
            </w:pPr>
            <w:r>
              <w:rPr>
                <w:color w:val="1F1F1E"/>
                <w:sz w:val="18"/>
              </w:rPr>
              <w:t>Ministério</w:t>
            </w:r>
            <w:r>
              <w:rPr>
                <w:color w:val="1F1F1E"/>
                <w:spacing w:val="-4"/>
                <w:sz w:val="18"/>
              </w:rPr>
              <w:t xml:space="preserve"> </w:t>
            </w:r>
            <w:r>
              <w:rPr>
                <w:color w:val="1F1F1E"/>
                <w:sz w:val="18"/>
              </w:rPr>
              <w:t>de</w:t>
            </w:r>
            <w:r>
              <w:rPr>
                <w:color w:val="1F1F1E"/>
                <w:spacing w:val="-2"/>
                <w:sz w:val="18"/>
              </w:rPr>
              <w:t xml:space="preserve"> </w:t>
            </w:r>
            <w:r>
              <w:rPr>
                <w:color w:val="1F1F1E"/>
                <w:sz w:val="18"/>
              </w:rPr>
              <w:t>Minas</w:t>
            </w:r>
            <w:r>
              <w:rPr>
                <w:color w:val="1F1F1E"/>
                <w:spacing w:val="-1"/>
                <w:sz w:val="18"/>
              </w:rPr>
              <w:t xml:space="preserve"> </w:t>
            </w:r>
            <w:r>
              <w:rPr>
                <w:color w:val="1F1F1E"/>
                <w:sz w:val="18"/>
              </w:rPr>
              <w:t>e</w:t>
            </w:r>
            <w:r>
              <w:rPr>
                <w:color w:val="1F1F1E"/>
                <w:spacing w:val="-2"/>
                <w:sz w:val="18"/>
              </w:rPr>
              <w:t xml:space="preserve"> Energia</w:t>
            </w:r>
          </w:p>
        </w:tc>
      </w:tr>
      <w:tr w:rsidR="006857A9" w14:paraId="44DFA2EC" w14:textId="77777777">
        <w:trPr>
          <w:trHeight w:val="208"/>
        </w:trPr>
        <w:tc>
          <w:tcPr>
            <w:tcW w:w="5932" w:type="dxa"/>
          </w:tcPr>
          <w:p w14:paraId="3547D097" w14:textId="77777777" w:rsidR="006857A9" w:rsidRDefault="00606FBE">
            <w:pPr>
              <w:pStyle w:val="TableParagraph"/>
              <w:spacing w:line="188" w:lineRule="exact"/>
              <w:ind w:left="107"/>
              <w:rPr>
                <w:sz w:val="18"/>
              </w:rPr>
            </w:pPr>
            <w:r>
              <w:rPr>
                <w:color w:val="1F1F1E"/>
                <w:sz w:val="18"/>
              </w:rPr>
              <w:t>Conselheiro</w:t>
            </w:r>
            <w:r>
              <w:rPr>
                <w:color w:val="1F1F1E"/>
                <w:spacing w:val="-3"/>
                <w:sz w:val="18"/>
              </w:rPr>
              <w:t xml:space="preserve"> </w:t>
            </w:r>
            <w:r>
              <w:rPr>
                <w:color w:val="1F1F1E"/>
                <w:sz w:val="18"/>
              </w:rPr>
              <w:t>Fiscal</w:t>
            </w:r>
            <w:r>
              <w:rPr>
                <w:color w:val="1F1F1E"/>
                <w:spacing w:val="-2"/>
                <w:sz w:val="18"/>
              </w:rPr>
              <w:t xml:space="preserve"> </w:t>
            </w:r>
            <w:r>
              <w:rPr>
                <w:color w:val="1F1F1E"/>
                <w:sz w:val="18"/>
              </w:rPr>
              <w:t>(um</w:t>
            </w:r>
            <w:r>
              <w:rPr>
                <w:color w:val="1F1F1E"/>
                <w:spacing w:val="-5"/>
                <w:sz w:val="18"/>
              </w:rPr>
              <w:t xml:space="preserve"> </w:t>
            </w:r>
            <w:r>
              <w:rPr>
                <w:color w:val="1F1F1E"/>
                <w:sz w:val="18"/>
              </w:rPr>
              <w:t>titular</w:t>
            </w:r>
            <w:r>
              <w:rPr>
                <w:color w:val="1F1F1E"/>
                <w:spacing w:val="-4"/>
                <w:sz w:val="18"/>
              </w:rPr>
              <w:t xml:space="preserve"> </w:t>
            </w:r>
            <w:r>
              <w:rPr>
                <w:color w:val="1F1F1E"/>
                <w:sz w:val="18"/>
              </w:rPr>
              <w:t>e</w:t>
            </w:r>
            <w:r>
              <w:rPr>
                <w:color w:val="1F1F1E"/>
                <w:spacing w:val="-2"/>
                <w:sz w:val="18"/>
              </w:rPr>
              <w:t xml:space="preserve"> </w:t>
            </w:r>
            <w:r>
              <w:rPr>
                <w:color w:val="1F1F1E"/>
                <w:sz w:val="18"/>
              </w:rPr>
              <w:t>um</w:t>
            </w:r>
            <w:r>
              <w:rPr>
                <w:color w:val="1F1F1E"/>
                <w:spacing w:val="-4"/>
                <w:sz w:val="18"/>
              </w:rPr>
              <w:t xml:space="preserve"> </w:t>
            </w:r>
            <w:r>
              <w:rPr>
                <w:color w:val="1F1F1E"/>
                <w:spacing w:val="-2"/>
                <w:sz w:val="18"/>
              </w:rPr>
              <w:t>suplente)</w:t>
            </w:r>
          </w:p>
        </w:tc>
        <w:tc>
          <w:tcPr>
            <w:tcW w:w="3565" w:type="dxa"/>
          </w:tcPr>
          <w:p w14:paraId="1F1A0933" w14:textId="77777777" w:rsidR="006857A9" w:rsidRDefault="00606FBE">
            <w:pPr>
              <w:pStyle w:val="TableParagraph"/>
              <w:spacing w:line="188" w:lineRule="exact"/>
              <w:ind w:left="2" w:right="2"/>
              <w:jc w:val="center"/>
              <w:rPr>
                <w:sz w:val="18"/>
              </w:rPr>
            </w:pPr>
            <w:r>
              <w:rPr>
                <w:color w:val="1F1F1E"/>
                <w:sz w:val="18"/>
              </w:rPr>
              <w:t>Ministério</w:t>
            </w:r>
            <w:r>
              <w:rPr>
                <w:color w:val="1F1F1E"/>
                <w:spacing w:val="-5"/>
                <w:sz w:val="18"/>
              </w:rPr>
              <w:t xml:space="preserve"> </w:t>
            </w:r>
            <w:r>
              <w:rPr>
                <w:color w:val="1F1F1E"/>
                <w:sz w:val="18"/>
              </w:rPr>
              <w:t>da</w:t>
            </w:r>
            <w:r>
              <w:rPr>
                <w:color w:val="1F1F1E"/>
                <w:spacing w:val="-2"/>
                <w:sz w:val="18"/>
              </w:rPr>
              <w:t xml:space="preserve"> Fazenda</w:t>
            </w:r>
          </w:p>
        </w:tc>
      </w:tr>
    </w:tbl>
    <w:p w14:paraId="527A16D1" w14:textId="77777777" w:rsidR="006857A9" w:rsidRDefault="006857A9">
      <w:pPr>
        <w:pStyle w:val="Corpodetexto"/>
        <w:rPr>
          <w:rFonts w:ascii="Arial"/>
          <w:b/>
        </w:rPr>
      </w:pPr>
    </w:p>
    <w:p w14:paraId="30CA3D06" w14:textId="77777777" w:rsidR="006857A9" w:rsidRDefault="006857A9">
      <w:pPr>
        <w:pStyle w:val="Corpodetexto"/>
        <w:spacing w:before="3"/>
        <w:rPr>
          <w:rFonts w:ascii="Arial"/>
          <w:b/>
        </w:rPr>
      </w:pPr>
    </w:p>
    <w:p w14:paraId="5993D4A3" w14:textId="77777777" w:rsidR="006857A9" w:rsidRDefault="00606FBE">
      <w:pPr>
        <w:ind w:left="144"/>
        <w:rPr>
          <w:rFonts w:ascii="Arial" w:hAnsi="Arial"/>
          <w:b/>
          <w:sz w:val="20"/>
        </w:rPr>
      </w:pPr>
      <w:r>
        <w:rPr>
          <w:rFonts w:ascii="Arial" w:hAnsi="Arial"/>
          <w:b/>
          <w:sz w:val="20"/>
        </w:rPr>
        <w:t>Quadro</w:t>
      </w:r>
      <w:r>
        <w:rPr>
          <w:rFonts w:ascii="Arial" w:hAnsi="Arial"/>
          <w:b/>
          <w:spacing w:val="-5"/>
          <w:sz w:val="20"/>
        </w:rPr>
        <w:t xml:space="preserve"> </w:t>
      </w:r>
      <w:r>
        <w:rPr>
          <w:rFonts w:ascii="Arial" w:hAnsi="Arial"/>
          <w:b/>
          <w:sz w:val="20"/>
        </w:rPr>
        <w:t>5</w:t>
      </w:r>
      <w:r>
        <w:rPr>
          <w:rFonts w:ascii="Arial" w:hAnsi="Arial"/>
          <w:b/>
          <w:spacing w:val="-5"/>
          <w:sz w:val="20"/>
        </w:rPr>
        <w:t xml:space="preserve"> </w:t>
      </w:r>
      <w:r>
        <w:rPr>
          <w:rFonts w:ascii="Arial" w:hAnsi="Arial"/>
          <w:b/>
          <w:sz w:val="20"/>
        </w:rPr>
        <w:t>–</w:t>
      </w:r>
      <w:r>
        <w:rPr>
          <w:rFonts w:ascii="Arial" w:hAnsi="Arial"/>
          <w:b/>
          <w:spacing w:val="-4"/>
          <w:sz w:val="20"/>
        </w:rPr>
        <w:t xml:space="preserve"> </w:t>
      </w:r>
      <w:r>
        <w:rPr>
          <w:rFonts w:ascii="Arial" w:hAnsi="Arial"/>
          <w:b/>
          <w:sz w:val="20"/>
        </w:rPr>
        <w:t>Com</w:t>
      </w:r>
      <w:r>
        <w:rPr>
          <w:rFonts w:ascii="Arial" w:hAnsi="Arial"/>
          <w:b/>
          <w:spacing w:val="-6"/>
          <w:sz w:val="20"/>
        </w:rPr>
        <w:t xml:space="preserve"> </w:t>
      </w:r>
      <w:r>
        <w:rPr>
          <w:rFonts w:ascii="Arial" w:hAnsi="Arial"/>
          <w:b/>
          <w:sz w:val="20"/>
        </w:rPr>
        <w:t>participação</w:t>
      </w:r>
      <w:r>
        <w:rPr>
          <w:rFonts w:ascii="Arial" w:hAnsi="Arial"/>
          <w:b/>
          <w:spacing w:val="-4"/>
          <w:sz w:val="20"/>
        </w:rPr>
        <w:t xml:space="preserve"> </w:t>
      </w:r>
      <w:r>
        <w:rPr>
          <w:rFonts w:ascii="Arial" w:hAnsi="Arial"/>
          <w:b/>
          <w:sz w:val="20"/>
        </w:rPr>
        <w:t>em</w:t>
      </w:r>
      <w:r>
        <w:rPr>
          <w:rFonts w:ascii="Arial" w:hAnsi="Arial"/>
          <w:b/>
          <w:spacing w:val="-6"/>
          <w:sz w:val="20"/>
        </w:rPr>
        <w:t xml:space="preserve"> </w:t>
      </w:r>
      <w:r>
        <w:rPr>
          <w:rFonts w:ascii="Arial" w:hAnsi="Arial"/>
          <w:b/>
          <w:sz w:val="20"/>
        </w:rPr>
        <w:t>outros</w:t>
      </w:r>
      <w:r>
        <w:rPr>
          <w:rFonts w:ascii="Arial" w:hAnsi="Arial"/>
          <w:b/>
          <w:spacing w:val="-5"/>
          <w:sz w:val="20"/>
        </w:rPr>
        <w:t xml:space="preserve"> </w:t>
      </w:r>
      <w:r>
        <w:rPr>
          <w:rFonts w:ascii="Arial" w:hAnsi="Arial"/>
          <w:b/>
          <w:sz w:val="20"/>
        </w:rPr>
        <w:t>órgãos</w:t>
      </w:r>
      <w:r>
        <w:rPr>
          <w:rFonts w:ascii="Arial" w:hAnsi="Arial"/>
          <w:b/>
          <w:spacing w:val="-5"/>
          <w:sz w:val="20"/>
        </w:rPr>
        <w:t xml:space="preserve"> </w:t>
      </w:r>
      <w:r>
        <w:rPr>
          <w:rFonts w:ascii="Arial" w:hAnsi="Arial"/>
          <w:b/>
          <w:sz w:val="20"/>
        </w:rPr>
        <w:t>e</w:t>
      </w:r>
      <w:r>
        <w:rPr>
          <w:rFonts w:ascii="Arial" w:hAnsi="Arial"/>
          <w:b/>
          <w:spacing w:val="-5"/>
          <w:sz w:val="20"/>
        </w:rPr>
        <w:t xml:space="preserve"> </w:t>
      </w:r>
      <w:r>
        <w:rPr>
          <w:rFonts w:ascii="Arial" w:hAnsi="Arial"/>
          <w:b/>
          <w:spacing w:val="-2"/>
          <w:sz w:val="20"/>
        </w:rPr>
        <w:t>empresas</w:t>
      </w:r>
    </w:p>
    <w:p w14:paraId="175159AB" w14:textId="77777777" w:rsidR="006857A9" w:rsidRDefault="006857A9">
      <w:pPr>
        <w:pStyle w:val="Corpodetexto"/>
        <w:spacing w:before="1"/>
        <w:rPr>
          <w:rFonts w:ascii="Arial"/>
          <w:b/>
        </w:rPr>
      </w:pPr>
    </w:p>
    <w:tbl>
      <w:tblPr>
        <w:tblStyle w:val="TableNormal"/>
        <w:tblW w:w="0" w:type="auto"/>
        <w:tblInd w:w="163"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1E0" w:firstRow="1" w:lastRow="1" w:firstColumn="1" w:lastColumn="1" w:noHBand="0" w:noVBand="0"/>
      </w:tblPr>
      <w:tblGrid>
        <w:gridCol w:w="2148"/>
        <w:gridCol w:w="4001"/>
        <w:gridCol w:w="3809"/>
      </w:tblGrid>
      <w:tr w:rsidR="006857A9" w14:paraId="24294429" w14:textId="77777777">
        <w:trPr>
          <w:trHeight w:val="553"/>
        </w:trPr>
        <w:tc>
          <w:tcPr>
            <w:tcW w:w="2148" w:type="dxa"/>
          </w:tcPr>
          <w:p w14:paraId="26E9B08B" w14:textId="77777777" w:rsidR="006857A9" w:rsidRDefault="00606FBE">
            <w:pPr>
              <w:pStyle w:val="TableParagraph"/>
              <w:spacing w:before="138"/>
              <w:ind w:left="69"/>
              <w:rPr>
                <w:rFonts w:ascii="Times New Roman"/>
                <w:b/>
                <w:sz w:val="24"/>
              </w:rPr>
            </w:pPr>
            <w:r>
              <w:rPr>
                <w:rFonts w:ascii="Times New Roman"/>
                <w:b/>
                <w:sz w:val="24"/>
              </w:rPr>
              <w:t>Cargo</w:t>
            </w:r>
            <w:r>
              <w:rPr>
                <w:rFonts w:ascii="Times New Roman"/>
                <w:b/>
                <w:spacing w:val="-1"/>
                <w:sz w:val="24"/>
              </w:rPr>
              <w:t xml:space="preserve"> </w:t>
            </w:r>
            <w:r>
              <w:rPr>
                <w:rFonts w:ascii="Times New Roman"/>
                <w:b/>
                <w:sz w:val="24"/>
              </w:rPr>
              <w:t>na</w:t>
            </w:r>
            <w:r>
              <w:rPr>
                <w:rFonts w:ascii="Times New Roman"/>
                <w:b/>
                <w:spacing w:val="-1"/>
                <w:sz w:val="24"/>
              </w:rPr>
              <w:t xml:space="preserve"> </w:t>
            </w:r>
            <w:r>
              <w:rPr>
                <w:rFonts w:ascii="Times New Roman"/>
                <w:b/>
                <w:spacing w:val="-5"/>
                <w:sz w:val="24"/>
              </w:rPr>
              <w:t>EPE</w:t>
            </w:r>
          </w:p>
        </w:tc>
        <w:tc>
          <w:tcPr>
            <w:tcW w:w="4001" w:type="dxa"/>
          </w:tcPr>
          <w:p w14:paraId="6E26798B" w14:textId="77777777" w:rsidR="006857A9" w:rsidRDefault="00606FBE">
            <w:pPr>
              <w:pStyle w:val="TableParagraph"/>
              <w:spacing w:line="270" w:lineRule="atLeast"/>
              <w:ind w:left="69" w:right="110"/>
              <w:rPr>
                <w:rFonts w:ascii="Times New Roman" w:hAnsi="Times New Roman"/>
                <w:b/>
                <w:sz w:val="24"/>
              </w:rPr>
            </w:pPr>
            <w:r>
              <w:rPr>
                <w:rFonts w:ascii="Times New Roman" w:hAnsi="Times New Roman"/>
                <w:b/>
                <w:sz w:val="24"/>
              </w:rPr>
              <w:t>Outro</w:t>
            </w:r>
            <w:r>
              <w:rPr>
                <w:rFonts w:ascii="Times New Roman" w:hAnsi="Times New Roman"/>
                <w:b/>
                <w:spacing w:val="-11"/>
                <w:sz w:val="24"/>
              </w:rPr>
              <w:t xml:space="preserve"> </w:t>
            </w:r>
            <w:r>
              <w:rPr>
                <w:rFonts w:ascii="Times New Roman" w:hAnsi="Times New Roman"/>
                <w:b/>
                <w:sz w:val="24"/>
              </w:rPr>
              <w:t>cargo</w:t>
            </w:r>
            <w:r>
              <w:rPr>
                <w:rFonts w:ascii="Times New Roman" w:hAnsi="Times New Roman"/>
                <w:b/>
                <w:spacing w:val="-11"/>
                <w:sz w:val="24"/>
              </w:rPr>
              <w:t xml:space="preserve"> </w:t>
            </w:r>
            <w:r>
              <w:rPr>
                <w:rFonts w:ascii="Times New Roman" w:hAnsi="Times New Roman"/>
                <w:b/>
                <w:sz w:val="24"/>
              </w:rPr>
              <w:t>estatutário</w:t>
            </w:r>
            <w:r>
              <w:rPr>
                <w:rFonts w:ascii="Times New Roman" w:hAnsi="Times New Roman"/>
                <w:b/>
                <w:spacing w:val="-9"/>
                <w:sz w:val="24"/>
              </w:rPr>
              <w:t xml:space="preserve"> </w:t>
            </w:r>
            <w:r>
              <w:rPr>
                <w:rFonts w:ascii="Times New Roman" w:hAnsi="Times New Roman"/>
                <w:b/>
                <w:sz w:val="24"/>
              </w:rPr>
              <w:t>em</w:t>
            </w:r>
            <w:r>
              <w:rPr>
                <w:rFonts w:ascii="Times New Roman" w:hAnsi="Times New Roman"/>
                <w:b/>
                <w:spacing w:val="-10"/>
                <w:sz w:val="24"/>
              </w:rPr>
              <w:t xml:space="preserve"> </w:t>
            </w:r>
            <w:r>
              <w:rPr>
                <w:rFonts w:ascii="Times New Roman" w:hAnsi="Times New Roman"/>
                <w:b/>
                <w:sz w:val="24"/>
              </w:rPr>
              <w:t>empresa ou órgão público</w:t>
            </w:r>
          </w:p>
        </w:tc>
        <w:tc>
          <w:tcPr>
            <w:tcW w:w="3809" w:type="dxa"/>
          </w:tcPr>
          <w:p w14:paraId="5511BA69" w14:textId="77777777" w:rsidR="006857A9" w:rsidRDefault="00606FBE">
            <w:pPr>
              <w:pStyle w:val="TableParagraph"/>
              <w:spacing w:before="138"/>
              <w:ind w:left="70"/>
              <w:rPr>
                <w:rFonts w:ascii="Times New Roman" w:hAnsi="Times New Roman"/>
                <w:b/>
                <w:sz w:val="24"/>
              </w:rPr>
            </w:pPr>
            <w:r>
              <w:rPr>
                <w:rFonts w:ascii="Times New Roman" w:hAnsi="Times New Roman"/>
                <w:b/>
                <w:sz w:val="24"/>
              </w:rPr>
              <w:t>Sócio</w:t>
            </w:r>
            <w:r>
              <w:rPr>
                <w:rFonts w:ascii="Times New Roman" w:hAnsi="Times New Roman"/>
                <w:b/>
                <w:spacing w:val="-1"/>
                <w:sz w:val="24"/>
              </w:rPr>
              <w:t xml:space="preserve"> </w:t>
            </w:r>
            <w:r>
              <w:rPr>
                <w:rFonts w:ascii="Times New Roman" w:hAnsi="Times New Roman"/>
                <w:b/>
                <w:sz w:val="24"/>
              </w:rPr>
              <w:t xml:space="preserve">em </w:t>
            </w:r>
            <w:r>
              <w:rPr>
                <w:rFonts w:ascii="Times New Roman" w:hAnsi="Times New Roman"/>
                <w:b/>
                <w:spacing w:val="-2"/>
                <w:sz w:val="24"/>
              </w:rPr>
              <w:t>empresa</w:t>
            </w:r>
          </w:p>
        </w:tc>
      </w:tr>
      <w:tr w:rsidR="006857A9" w14:paraId="0EC0AA2E" w14:textId="77777777">
        <w:trPr>
          <w:trHeight w:val="463"/>
        </w:trPr>
        <w:tc>
          <w:tcPr>
            <w:tcW w:w="2148" w:type="dxa"/>
          </w:tcPr>
          <w:p w14:paraId="5E288F97" w14:textId="77777777" w:rsidR="006857A9" w:rsidRDefault="00606FBE">
            <w:pPr>
              <w:pStyle w:val="TableParagraph"/>
              <w:spacing w:before="126"/>
              <w:ind w:left="69"/>
              <w:rPr>
                <w:sz w:val="18"/>
              </w:rPr>
            </w:pPr>
            <w:r>
              <w:rPr>
                <w:color w:val="1F1F1E"/>
                <w:sz w:val="18"/>
              </w:rPr>
              <w:t>Conselheiro</w:t>
            </w:r>
            <w:r>
              <w:rPr>
                <w:color w:val="1F1F1E"/>
                <w:spacing w:val="-8"/>
                <w:sz w:val="18"/>
              </w:rPr>
              <w:t xml:space="preserve"> </w:t>
            </w:r>
            <w:r>
              <w:rPr>
                <w:color w:val="1F1F1E"/>
                <w:spacing w:val="-2"/>
                <w:sz w:val="18"/>
              </w:rPr>
              <w:t>Fiscal</w:t>
            </w:r>
          </w:p>
        </w:tc>
        <w:tc>
          <w:tcPr>
            <w:tcW w:w="4001" w:type="dxa"/>
          </w:tcPr>
          <w:p w14:paraId="5519849F" w14:textId="77777777" w:rsidR="006857A9" w:rsidRDefault="00606FBE">
            <w:pPr>
              <w:pStyle w:val="TableParagraph"/>
              <w:spacing w:before="23"/>
              <w:ind w:left="69" w:right="110"/>
              <w:rPr>
                <w:sz w:val="18"/>
              </w:rPr>
            </w:pPr>
            <w:r>
              <w:rPr>
                <w:color w:val="1F1F1E"/>
                <w:sz w:val="18"/>
              </w:rPr>
              <w:t>Ministério</w:t>
            </w:r>
            <w:r>
              <w:rPr>
                <w:color w:val="1F1F1E"/>
                <w:spacing w:val="-8"/>
                <w:sz w:val="18"/>
              </w:rPr>
              <w:t xml:space="preserve"> </w:t>
            </w:r>
            <w:r>
              <w:rPr>
                <w:color w:val="1F1F1E"/>
                <w:sz w:val="18"/>
              </w:rPr>
              <w:t>de</w:t>
            </w:r>
            <w:r>
              <w:rPr>
                <w:color w:val="1F1F1E"/>
                <w:spacing w:val="-7"/>
                <w:sz w:val="18"/>
              </w:rPr>
              <w:t xml:space="preserve"> </w:t>
            </w:r>
            <w:r>
              <w:rPr>
                <w:color w:val="1F1F1E"/>
                <w:sz w:val="18"/>
              </w:rPr>
              <w:t>Minas</w:t>
            </w:r>
            <w:r>
              <w:rPr>
                <w:color w:val="1F1F1E"/>
                <w:spacing w:val="-6"/>
                <w:sz w:val="18"/>
              </w:rPr>
              <w:t xml:space="preserve"> </w:t>
            </w:r>
            <w:r>
              <w:rPr>
                <w:color w:val="1F1F1E"/>
                <w:sz w:val="18"/>
              </w:rPr>
              <w:t>e</w:t>
            </w:r>
            <w:r>
              <w:rPr>
                <w:color w:val="1F1F1E"/>
                <w:spacing w:val="-7"/>
                <w:sz w:val="18"/>
              </w:rPr>
              <w:t xml:space="preserve"> </w:t>
            </w:r>
            <w:r>
              <w:rPr>
                <w:color w:val="1F1F1E"/>
                <w:sz w:val="18"/>
              </w:rPr>
              <w:t>Energia</w:t>
            </w:r>
            <w:r>
              <w:rPr>
                <w:color w:val="1F1F1E"/>
                <w:spacing w:val="-8"/>
                <w:sz w:val="18"/>
              </w:rPr>
              <w:t xml:space="preserve"> </w:t>
            </w:r>
            <w:r>
              <w:rPr>
                <w:color w:val="1F1F1E"/>
                <w:sz w:val="18"/>
              </w:rPr>
              <w:t>/</w:t>
            </w:r>
            <w:r>
              <w:rPr>
                <w:color w:val="1F1F1E"/>
                <w:spacing w:val="-7"/>
                <w:sz w:val="18"/>
              </w:rPr>
              <w:t xml:space="preserve"> </w:t>
            </w:r>
            <w:r>
              <w:rPr>
                <w:color w:val="1F1F1E"/>
                <w:sz w:val="18"/>
              </w:rPr>
              <w:t>Nuclebrás Equipamentos Pesados.</w:t>
            </w:r>
          </w:p>
        </w:tc>
        <w:tc>
          <w:tcPr>
            <w:tcW w:w="3809" w:type="dxa"/>
          </w:tcPr>
          <w:p w14:paraId="4F01AFC3" w14:textId="77777777" w:rsidR="006857A9" w:rsidRDefault="00606FBE">
            <w:pPr>
              <w:pStyle w:val="TableParagraph"/>
              <w:spacing w:before="126"/>
              <w:ind w:right="1718"/>
              <w:jc w:val="right"/>
              <w:rPr>
                <w:sz w:val="18"/>
              </w:rPr>
            </w:pPr>
            <w:r>
              <w:rPr>
                <w:color w:val="1F1F1E"/>
                <w:spacing w:val="-5"/>
                <w:sz w:val="18"/>
              </w:rPr>
              <w:t>Não</w:t>
            </w:r>
          </w:p>
        </w:tc>
      </w:tr>
      <w:tr w:rsidR="006857A9" w14:paraId="18B70DE5" w14:textId="77777777">
        <w:trPr>
          <w:trHeight w:val="414"/>
        </w:trPr>
        <w:tc>
          <w:tcPr>
            <w:tcW w:w="2148" w:type="dxa"/>
          </w:tcPr>
          <w:p w14:paraId="104D4E20" w14:textId="77777777" w:rsidR="006857A9" w:rsidRDefault="00606FBE">
            <w:pPr>
              <w:pStyle w:val="TableParagraph"/>
              <w:spacing w:line="206" w:lineRule="exact"/>
              <w:ind w:left="69"/>
              <w:rPr>
                <w:sz w:val="18"/>
              </w:rPr>
            </w:pPr>
            <w:r>
              <w:rPr>
                <w:color w:val="1F1F1E"/>
                <w:sz w:val="18"/>
              </w:rPr>
              <w:t xml:space="preserve">Conselho de </w:t>
            </w:r>
            <w:r>
              <w:rPr>
                <w:color w:val="1F1F1E"/>
                <w:spacing w:val="-2"/>
                <w:sz w:val="18"/>
              </w:rPr>
              <w:t>Administração</w:t>
            </w:r>
          </w:p>
        </w:tc>
        <w:tc>
          <w:tcPr>
            <w:tcW w:w="4001" w:type="dxa"/>
          </w:tcPr>
          <w:p w14:paraId="00BAE9EF" w14:textId="77777777" w:rsidR="006857A9" w:rsidRDefault="00606FBE">
            <w:pPr>
              <w:pStyle w:val="TableParagraph"/>
              <w:spacing w:before="104"/>
              <w:ind w:left="69"/>
              <w:rPr>
                <w:sz w:val="18"/>
              </w:rPr>
            </w:pPr>
            <w:r>
              <w:rPr>
                <w:color w:val="1F1F1E"/>
                <w:sz w:val="18"/>
              </w:rPr>
              <w:t>Aneel</w:t>
            </w:r>
            <w:r>
              <w:rPr>
                <w:color w:val="1F1F1E"/>
                <w:spacing w:val="-4"/>
                <w:sz w:val="18"/>
              </w:rPr>
              <w:t xml:space="preserve"> </w:t>
            </w:r>
            <w:r>
              <w:rPr>
                <w:color w:val="1F1F1E"/>
                <w:sz w:val="18"/>
              </w:rPr>
              <w:t>–</w:t>
            </w:r>
            <w:r>
              <w:rPr>
                <w:color w:val="1F1F1E"/>
                <w:spacing w:val="-1"/>
                <w:sz w:val="18"/>
              </w:rPr>
              <w:t xml:space="preserve"> </w:t>
            </w:r>
            <w:r>
              <w:rPr>
                <w:color w:val="1F1F1E"/>
                <w:sz w:val="18"/>
              </w:rPr>
              <w:t>Agência</w:t>
            </w:r>
            <w:r>
              <w:rPr>
                <w:color w:val="1F1F1E"/>
                <w:spacing w:val="-3"/>
                <w:sz w:val="18"/>
              </w:rPr>
              <w:t xml:space="preserve"> </w:t>
            </w:r>
            <w:r>
              <w:rPr>
                <w:color w:val="1F1F1E"/>
                <w:sz w:val="18"/>
              </w:rPr>
              <w:t>Nacional</w:t>
            </w:r>
            <w:r>
              <w:rPr>
                <w:color w:val="1F1F1E"/>
                <w:spacing w:val="-2"/>
                <w:sz w:val="18"/>
              </w:rPr>
              <w:t xml:space="preserve"> </w:t>
            </w:r>
            <w:r>
              <w:rPr>
                <w:color w:val="1F1F1E"/>
                <w:sz w:val="18"/>
              </w:rPr>
              <w:t>de</w:t>
            </w:r>
            <w:r>
              <w:rPr>
                <w:color w:val="1F1F1E"/>
                <w:spacing w:val="-4"/>
                <w:sz w:val="18"/>
              </w:rPr>
              <w:t xml:space="preserve"> </w:t>
            </w:r>
            <w:r>
              <w:rPr>
                <w:color w:val="1F1F1E"/>
                <w:sz w:val="18"/>
              </w:rPr>
              <w:t>Energia</w:t>
            </w:r>
            <w:r>
              <w:rPr>
                <w:color w:val="1F1F1E"/>
                <w:spacing w:val="-4"/>
                <w:sz w:val="18"/>
              </w:rPr>
              <w:t xml:space="preserve"> </w:t>
            </w:r>
            <w:r>
              <w:rPr>
                <w:color w:val="1F1F1E"/>
                <w:spacing w:val="-2"/>
                <w:sz w:val="18"/>
              </w:rPr>
              <w:t>Elétrica</w:t>
            </w:r>
          </w:p>
        </w:tc>
        <w:tc>
          <w:tcPr>
            <w:tcW w:w="3809" w:type="dxa"/>
          </w:tcPr>
          <w:p w14:paraId="1DAD342B" w14:textId="77777777" w:rsidR="006857A9" w:rsidRDefault="00606FBE">
            <w:pPr>
              <w:pStyle w:val="TableParagraph"/>
              <w:spacing w:before="104"/>
              <w:ind w:right="1718"/>
              <w:jc w:val="right"/>
              <w:rPr>
                <w:sz w:val="18"/>
              </w:rPr>
            </w:pPr>
            <w:r>
              <w:rPr>
                <w:color w:val="1F1F1E"/>
                <w:spacing w:val="-5"/>
                <w:sz w:val="18"/>
              </w:rPr>
              <w:t>Não</w:t>
            </w:r>
          </w:p>
        </w:tc>
      </w:tr>
      <w:tr w:rsidR="006857A9" w14:paraId="5C8529C8" w14:textId="77777777">
        <w:trPr>
          <w:trHeight w:val="464"/>
        </w:trPr>
        <w:tc>
          <w:tcPr>
            <w:tcW w:w="2148" w:type="dxa"/>
          </w:tcPr>
          <w:p w14:paraId="419CD8FB" w14:textId="77777777" w:rsidR="006857A9" w:rsidRDefault="00606FBE">
            <w:pPr>
              <w:pStyle w:val="TableParagraph"/>
              <w:spacing w:before="25"/>
              <w:ind w:left="69" w:right="841"/>
              <w:rPr>
                <w:sz w:val="18"/>
              </w:rPr>
            </w:pPr>
            <w:r>
              <w:rPr>
                <w:color w:val="1F1F1E"/>
                <w:sz w:val="18"/>
              </w:rPr>
              <w:t>Conselheiro</w:t>
            </w:r>
            <w:r>
              <w:rPr>
                <w:color w:val="1F1F1E"/>
                <w:spacing w:val="-13"/>
                <w:sz w:val="18"/>
              </w:rPr>
              <w:t xml:space="preserve"> </w:t>
            </w:r>
            <w:r>
              <w:rPr>
                <w:color w:val="1F1F1E"/>
                <w:sz w:val="18"/>
              </w:rPr>
              <w:t xml:space="preserve">de </w:t>
            </w:r>
            <w:r>
              <w:rPr>
                <w:color w:val="1F1F1E"/>
                <w:spacing w:val="-2"/>
                <w:sz w:val="18"/>
              </w:rPr>
              <w:t>Administração</w:t>
            </w:r>
          </w:p>
        </w:tc>
        <w:tc>
          <w:tcPr>
            <w:tcW w:w="4001" w:type="dxa"/>
          </w:tcPr>
          <w:p w14:paraId="393CDBA8" w14:textId="77777777" w:rsidR="006857A9" w:rsidRDefault="00606FBE">
            <w:pPr>
              <w:pStyle w:val="TableParagraph"/>
              <w:spacing w:before="128"/>
              <w:ind w:left="69"/>
              <w:rPr>
                <w:sz w:val="18"/>
              </w:rPr>
            </w:pPr>
            <w:r>
              <w:rPr>
                <w:color w:val="1F1F1E"/>
                <w:sz w:val="18"/>
              </w:rPr>
              <w:t>Companhia</w:t>
            </w:r>
            <w:r>
              <w:rPr>
                <w:color w:val="1F1F1E"/>
                <w:spacing w:val="-6"/>
                <w:sz w:val="18"/>
              </w:rPr>
              <w:t xml:space="preserve"> </w:t>
            </w:r>
            <w:r>
              <w:rPr>
                <w:color w:val="1F1F1E"/>
                <w:sz w:val="18"/>
              </w:rPr>
              <w:t>Brasileira</w:t>
            </w:r>
            <w:r>
              <w:rPr>
                <w:color w:val="1F1F1E"/>
                <w:spacing w:val="-4"/>
                <w:sz w:val="18"/>
              </w:rPr>
              <w:t xml:space="preserve"> </w:t>
            </w:r>
            <w:r>
              <w:rPr>
                <w:color w:val="1F1F1E"/>
                <w:sz w:val="18"/>
              </w:rPr>
              <w:t>de</w:t>
            </w:r>
            <w:r>
              <w:rPr>
                <w:color w:val="1F1F1E"/>
                <w:spacing w:val="-4"/>
                <w:sz w:val="18"/>
              </w:rPr>
              <w:t xml:space="preserve"> </w:t>
            </w:r>
            <w:r>
              <w:rPr>
                <w:color w:val="1F1F1E"/>
                <w:sz w:val="18"/>
              </w:rPr>
              <w:t>Trens</w:t>
            </w:r>
            <w:r>
              <w:rPr>
                <w:color w:val="1F1F1E"/>
                <w:spacing w:val="-2"/>
                <w:sz w:val="18"/>
              </w:rPr>
              <w:t xml:space="preserve"> Urbanos</w:t>
            </w:r>
          </w:p>
        </w:tc>
        <w:tc>
          <w:tcPr>
            <w:tcW w:w="3809" w:type="dxa"/>
          </w:tcPr>
          <w:p w14:paraId="6EC37C51" w14:textId="77777777" w:rsidR="006857A9" w:rsidRDefault="00606FBE">
            <w:pPr>
              <w:pStyle w:val="TableParagraph"/>
              <w:spacing w:before="128"/>
              <w:ind w:right="1718"/>
              <w:jc w:val="right"/>
              <w:rPr>
                <w:sz w:val="18"/>
              </w:rPr>
            </w:pPr>
            <w:r>
              <w:rPr>
                <w:color w:val="1F1F1E"/>
                <w:spacing w:val="-5"/>
                <w:sz w:val="18"/>
              </w:rPr>
              <w:t>Não</w:t>
            </w:r>
          </w:p>
        </w:tc>
      </w:tr>
      <w:tr w:rsidR="006857A9" w14:paraId="1A24A990" w14:textId="77777777">
        <w:trPr>
          <w:trHeight w:val="462"/>
        </w:trPr>
        <w:tc>
          <w:tcPr>
            <w:tcW w:w="2148" w:type="dxa"/>
          </w:tcPr>
          <w:p w14:paraId="7BA0CF52" w14:textId="77777777" w:rsidR="006857A9" w:rsidRDefault="00606FBE">
            <w:pPr>
              <w:pStyle w:val="TableParagraph"/>
              <w:spacing w:before="22"/>
              <w:ind w:left="69"/>
              <w:rPr>
                <w:sz w:val="18"/>
              </w:rPr>
            </w:pPr>
            <w:r>
              <w:rPr>
                <w:color w:val="1F1F1E"/>
                <w:sz w:val="18"/>
              </w:rPr>
              <w:t>Conselheiro de Administração</w:t>
            </w:r>
            <w:r>
              <w:rPr>
                <w:color w:val="1F1F1E"/>
                <w:spacing w:val="-15"/>
                <w:sz w:val="18"/>
              </w:rPr>
              <w:t xml:space="preserve"> </w:t>
            </w:r>
            <w:r>
              <w:rPr>
                <w:color w:val="1F1F1E"/>
                <w:sz w:val="18"/>
              </w:rPr>
              <w:t>/</w:t>
            </w:r>
            <w:r>
              <w:rPr>
                <w:color w:val="1F1F1E"/>
                <w:spacing w:val="-12"/>
                <w:sz w:val="18"/>
              </w:rPr>
              <w:t xml:space="preserve"> </w:t>
            </w:r>
            <w:r>
              <w:rPr>
                <w:color w:val="1F1F1E"/>
                <w:sz w:val="18"/>
              </w:rPr>
              <w:t>Diretor</w:t>
            </w:r>
          </w:p>
        </w:tc>
        <w:tc>
          <w:tcPr>
            <w:tcW w:w="4001" w:type="dxa"/>
          </w:tcPr>
          <w:p w14:paraId="633E6BAE" w14:textId="77777777" w:rsidR="006857A9" w:rsidRDefault="00606FBE">
            <w:pPr>
              <w:pStyle w:val="TableParagraph"/>
              <w:spacing w:before="128"/>
              <w:ind w:left="69"/>
              <w:rPr>
                <w:sz w:val="18"/>
              </w:rPr>
            </w:pPr>
            <w:r>
              <w:rPr>
                <w:color w:val="1F1F1E"/>
                <w:sz w:val="18"/>
              </w:rPr>
              <w:t>Aneel</w:t>
            </w:r>
            <w:r>
              <w:rPr>
                <w:color w:val="1F1F1E"/>
                <w:spacing w:val="-4"/>
                <w:sz w:val="18"/>
              </w:rPr>
              <w:t xml:space="preserve"> </w:t>
            </w:r>
            <w:r>
              <w:rPr>
                <w:color w:val="1F1F1E"/>
                <w:sz w:val="18"/>
              </w:rPr>
              <w:t>–</w:t>
            </w:r>
            <w:r>
              <w:rPr>
                <w:color w:val="1F1F1E"/>
                <w:spacing w:val="-1"/>
                <w:sz w:val="18"/>
              </w:rPr>
              <w:t xml:space="preserve"> </w:t>
            </w:r>
            <w:r>
              <w:rPr>
                <w:color w:val="1F1F1E"/>
                <w:sz w:val="18"/>
              </w:rPr>
              <w:t>Agência</w:t>
            </w:r>
            <w:r>
              <w:rPr>
                <w:color w:val="1F1F1E"/>
                <w:spacing w:val="-3"/>
                <w:sz w:val="18"/>
              </w:rPr>
              <w:t xml:space="preserve"> </w:t>
            </w:r>
            <w:r>
              <w:rPr>
                <w:color w:val="1F1F1E"/>
                <w:sz w:val="18"/>
              </w:rPr>
              <w:t>Nacional</w:t>
            </w:r>
            <w:r>
              <w:rPr>
                <w:color w:val="1F1F1E"/>
                <w:spacing w:val="-2"/>
                <w:sz w:val="18"/>
              </w:rPr>
              <w:t xml:space="preserve"> </w:t>
            </w:r>
            <w:r>
              <w:rPr>
                <w:color w:val="1F1F1E"/>
                <w:sz w:val="18"/>
              </w:rPr>
              <w:t>de</w:t>
            </w:r>
            <w:r>
              <w:rPr>
                <w:color w:val="1F1F1E"/>
                <w:spacing w:val="-4"/>
                <w:sz w:val="18"/>
              </w:rPr>
              <w:t xml:space="preserve"> </w:t>
            </w:r>
            <w:r>
              <w:rPr>
                <w:color w:val="1F1F1E"/>
                <w:sz w:val="18"/>
              </w:rPr>
              <w:t>Energia</w:t>
            </w:r>
            <w:r>
              <w:rPr>
                <w:color w:val="1F1F1E"/>
                <w:spacing w:val="-4"/>
                <w:sz w:val="18"/>
              </w:rPr>
              <w:t xml:space="preserve"> </w:t>
            </w:r>
            <w:r>
              <w:rPr>
                <w:color w:val="1F1F1E"/>
                <w:spacing w:val="-2"/>
                <w:sz w:val="18"/>
              </w:rPr>
              <w:t>Elétrica</w:t>
            </w:r>
          </w:p>
        </w:tc>
        <w:tc>
          <w:tcPr>
            <w:tcW w:w="3809" w:type="dxa"/>
          </w:tcPr>
          <w:p w14:paraId="6CB5EBD1" w14:textId="77777777" w:rsidR="006857A9" w:rsidRDefault="00606FBE">
            <w:pPr>
              <w:pStyle w:val="TableParagraph"/>
              <w:spacing w:before="128"/>
              <w:ind w:right="1718"/>
              <w:jc w:val="right"/>
              <w:rPr>
                <w:sz w:val="18"/>
              </w:rPr>
            </w:pPr>
            <w:r>
              <w:rPr>
                <w:color w:val="1F1F1E"/>
                <w:spacing w:val="-5"/>
                <w:sz w:val="18"/>
              </w:rPr>
              <w:t>Não</w:t>
            </w:r>
          </w:p>
        </w:tc>
      </w:tr>
      <w:tr w:rsidR="006857A9" w14:paraId="5D14DAC1" w14:textId="77777777">
        <w:trPr>
          <w:trHeight w:val="620"/>
        </w:trPr>
        <w:tc>
          <w:tcPr>
            <w:tcW w:w="2148" w:type="dxa"/>
          </w:tcPr>
          <w:p w14:paraId="0B89BDE0" w14:textId="77777777" w:rsidR="006857A9" w:rsidRDefault="006857A9">
            <w:pPr>
              <w:pStyle w:val="TableParagraph"/>
              <w:rPr>
                <w:rFonts w:ascii="Arial"/>
                <w:b/>
                <w:sz w:val="18"/>
              </w:rPr>
            </w:pPr>
          </w:p>
          <w:p w14:paraId="3E45F592" w14:textId="77777777" w:rsidR="006857A9" w:rsidRDefault="00606FBE">
            <w:pPr>
              <w:pStyle w:val="TableParagraph"/>
              <w:ind w:left="69"/>
              <w:rPr>
                <w:sz w:val="18"/>
              </w:rPr>
            </w:pPr>
            <w:r>
              <w:rPr>
                <w:color w:val="1F1F1E"/>
                <w:sz w:val="18"/>
              </w:rPr>
              <w:t>Comitê</w:t>
            </w:r>
            <w:r>
              <w:rPr>
                <w:color w:val="1F1F1E"/>
                <w:spacing w:val="-2"/>
                <w:sz w:val="18"/>
              </w:rPr>
              <w:t xml:space="preserve"> </w:t>
            </w:r>
            <w:r>
              <w:rPr>
                <w:color w:val="1F1F1E"/>
                <w:sz w:val="18"/>
              </w:rPr>
              <w:t xml:space="preserve">de </w:t>
            </w:r>
            <w:r>
              <w:rPr>
                <w:color w:val="1F1F1E"/>
                <w:spacing w:val="-2"/>
                <w:sz w:val="18"/>
              </w:rPr>
              <w:t>Auditoria</w:t>
            </w:r>
          </w:p>
        </w:tc>
        <w:tc>
          <w:tcPr>
            <w:tcW w:w="4001" w:type="dxa"/>
          </w:tcPr>
          <w:p w14:paraId="1CEAA88D" w14:textId="77777777" w:rsidR="006857A9" w:rsidRDefault="00606FBE">
            <w:pPr>
              <w:pStyle w:val="TableParagraph"/>
              <w:spacing w:line="206" w:lineRule="exact"/>
              <w:ind w:left="69" w:right="110"/>
              <w:rPr>
                <w:sz w:val="18"/>
              </w:rPr>
            </w:pPr>
            <w:r>
              <w:rPr>
                <w:color w:val="1F1F1E"/>
                <w:sz w:val="18"/>
              </w:rPr>
              <w:t>CDBN</w:t>
            </w:r>
            <w:r>
              <w:rPr>
                <w:color w:val="1F1F1E"/>
                <w:spacing w:val="-9"/>
                <w:sz w:val="18"/>
              </w:rPr>
              <w:t xml:space="preserve"> </w:t>
            </w:r>
            <w:r>
              <w:rPr>
                <w:color w:val="1F1F1E"/>
                <w:sz w:val="18"/>
              </w:rPr>
              <w:t>–</w:t>
            </w:r>
            <w:r>
              <w:rPr>
                <w:color w:val="1F1F1E"/>
                <w:spacing w:val="-7"/>
                <w:sz w:val="18"/>
              </w:rPr>
              <w:t xml:space="preserve"> </w:t>
            </w:r>
            <w:r>
              <w:rPr>
                <w:color w:val="1F1F1E"/>
                <w:sz w:val="18"/>
              </w:rPr>
              <w:t>Confederação</w:t>
            </w:r>
            <w:r>
              <w:rPr>
                <w:color w:val="1F1F1E"/>
                <w:spacing w:val="-8"/>
                <w:sz w:val="18"/>
              </w:rPr>
              <w:t xml:space="preserve"> </w:t>
            </w:r>
            <w:r>
              <w:rPr>
                <w:color w:val="1F1F1E"/>
                <w:sz w:val="18"/>
              </w:rPr>
              <w:t>Brasileira</w:t>
            </w:r>
            <w:r>
              <w:rPr>
                <w:color w:val="1F1F1E"/>
                <w:spacing w:val="-8"/>
                <w:sz w:val="18"/>
              </w:rPr>
              <w:t xml:space="preserve"> </w:t>
            </w:r>
            <w:r>
              <w:rPr>
                <w:color w:val="1F1F1E"/>
                <w:sz w:val="18"/>
              </w:rPr>
              <w:t>de</w:t>
            </w:r>
            <w:r>
              <w:rPr>
                <w:color w:val="1F1F1E"/>
                <w:spacing w:val="-10"/>
                <w:sz w:val="18"/>
              </w:rPr>
              <w:t xml:space="preserve"> </w:t>
            </w:r>
            <w:r>
              <w:rPr>
                <w:color w:val="1F1F1E"/>
                <w:sz w:val="18"/>
              </w:rPr>
              <w:t>Desportos na Neve / Trensurb – Empresa de Trens Urbanos de Porto Alegre S.A.</w:t>
            </w:r>
          </w:p>
        </w:tc>
        <w:tc>
          <w:tcPr>
            <w:tcW w:w="3809" w:type="dxa"/>
          </w:tcPr>
          <w:p w14:paraId="7150D9C6" w14:textId="77777777" w:rsidR="006857A9" w:rsidRDefault="006857A9">
            <w:pPr>
              <w:pStyle w:val="TableParagraph"/>
              <w:rPr>
                <w:rFonts w:ascii="Arial"/>
                <w:b/>
                <w:sz w:val="18"/>
              </w:rPr>
            </w:pPr>
          </w:p>
          <w:p w14:paraId="45BF75BE" w14:textId="77777777" w:rsidR="006857A9" w:rsidRDefault="00606FBE">
            <w:pPr>
              <w:pStyle w:val="TableParagraph"/>
              <w:ind w:right="1726"/>
              <w:jc w:val="right"/>
              <w:rPr>
                <w:sz w:val="18"/>
              </w:rPr>
            </w:pPr>
            <w:r>
              <w:rPr>
                <w:color w:val="1F1F1E"/>
                <w:spacing w:val="-5"/>
                <w:sz w:val="18"/>
              </w:rPr>
              <w:t>Sim</w:t>
            </w:r>
          </w:p>
        </w:tc>
      </w:tr>
      <w:tr w:rsidR="006857A9" w14:paraId="03809713" w14:textId="77777777">
        <w:trPr>
          <w:trHeight w:val="236"/>
        </w:trPr>
        <w:tc>
          <w:tcPr>
            <w:tcW w:w="2148" w:type="dxa"/>
          </w:tcPr>
          <w:p w14:paraId="04190B10" w14:textId="77777777" w:rsidR="006857A9" w:rsidRDefault="00606FBE">
            <w:pPr>
              <w:pStyle w:val="TableParagraph"/>
              <w:spacing w:before="15" w:line="201" w:lineRule="exact"/>
              <w:ind w:left="69"/>
              <w:rPr>
                <w:sz w:val="18"/>
              </w:rPr>
            </w:pPr>
            <w:r>
              <w:rPr>
                <w:color w:val="1F1F1E"/>
                <w:sz w:val="18"/>
              </w:rPr>
              <w:t>Comitê</w:t>
            </w:r>
            <w:r>
              <w:rPr>
                <w:color w:val="1F1F1E"/>
                <w:spacing w:val="-2"/>
                <w:sz w:val="18"/>
              </w:rPr>
              <w:t xml:space="preserve"> </w:t>
            </w:r>
            <w:r>
              <w:rPr>
                <w:color w:val="1F1F1E"/>
                <w:sz w:val="18"/>
              </w:rPr>
              <w:t xml:space="preserve">de </w:t>
            </w:r>
            <w:r>
              <w:rPr>
                <w:color w:val="1F1F1E"/>
                <w:spacing w:val="-2"/>
                <w:sz w:val="18"/>
              </w:rPr>
              <w:t>Auditoria</w:t>
            </w:r>
          </w:p>
        </w:tc>
        <w:tc>
          <w:tcPr>
            <w:tcW w:w="4001" w:type="dxa"/>
          </w:tcPr>
          <w:p w14:paraId="4FCA1C55" w14:textId="77777777" w:rsidR="006857A9" w:rsidRDefault="00606FBE">
            <w:pPr>
              <w:pStyle w:val="TableParagraph"/>
              <w:spacing w:before="15" w:line="201" w:lineRule="exact"/>
              <w:ind w:left="69"/>
              <w:rPr>
                <w:sz w:val="18"/>
              </w:rPr>
            </w:pPr>
            <w:r>
              <w:rPr>
                <w:color w:val="1F1F1E"/>
                <w:sz w:val="18"/>
              </w:rPr>
              <w:t>Indústrias</w:t>
            </w:r>
            <w:r>
              <w:rPr>
                <w:color w:val="1F1F1E"/>
                <w:spacing w:val="-3"/>
                <w:sz w:val="18"/>
              </w:rPr>
              <w:t xml:space="preserve"> </w:t>
            </w:r>
            <w:r>
              <w:rPr>
                <w:color w:val="1F1F1E"/>
                <w:sz w:val="18"/>
              </w:rPr>
              <w:t>Nucleares</w:t>
            </w:r>
            <w:r>
              <w:rPr>
                <w:color w:val="1F1F1E"/>
                <w:spacing w:val="-3"/>
                <w:sz w:val="18"/>
              </w:rPr>
              <w:t xml:space="preserve"> </w:t>
            </w:r>
            <w:r>
              <w:rPr>
                <w:color w:val="1F1F1E"/>
                <w:sz w:val="18"/>
              </w:rPr>
              <w:t>do</w:t>
            </w:r>
            <w:r>
              <w:rPr>
                <w:color w:val="1F1F1E"/>
                <w:spacing w:val="-3"/>
                <w:sz w:val="18"/>
              </w:rPr>
              <w:t xml:space="preserve"> </w:t>
            </w:r>
            <w:r>
              <w:rPr>
                <w:color w:val="1F1F1E"/>
                <w:sz w:val="18"/>
              </w:rPr>
              <w:t>Brasil</w:t>
            </w:r>
            <w:r>
              <w:rPr>
                <w:color w:val="1F1F1E"/>
                <w:spacing w:val="-3"/>
                <w:sz w:val="18"/>
              </w:rPr>
              <w:t xml:space="preserve"> </w:t>
            </w:r>
            <w:r>
              <w:rPr>
                <w:color w:val="1F1F1E"/>
                <w:sz w:val="18"/>
              </w:rPr>
              <w:t>-</w:t>
            </w:r>
            <w:r>
              <w:rPr>
                <w:color w:val="1F1F1E"/>
                <w:spacing w:val="-2"/>
                <w:sz w:val="18"/>
              </w:rPr>
              <w:t xml:space="preserve"> </w:t>
            </w:r>
            <w:r>
              <w:rPr>
                <w:color w:val="1F1F1E"/>
                <w:spacing w:val="-5"/>
                <w:sz w:val="18"/>
              </w:rPr>
              <w:t>INB</w:t>
            </w:r>
          </w:p>
        </w:tc>
        <w:tc>
          <w:tcPr>
            <w:tcW w:w="3809" w:type="dxa"/>
          </w:tcPr>
          <w:p w14:paraId="17ADD993" w14:textId="77777777" w:rsidR="006857A9" w:rsidRDefault="00606FBE">
            <w:pPr>
              <w:pStyle w:val="TableParagraph"/>
              <w:spacing w:before="15" w:line="201" w:lineRule="exact"/>
              <w:ind w:right="1726"/>
              <w:jc w:val="right"/>
              <w:rPr>
                <w:sz w:val="18"/>
              </w:rPr>
            </w:pPr>
            <w:r>
              <w:rPr>
                <w:color w:val="1F1F1E"/>
                <w:spacing w:val="-5"/>
                <w:sz w:val="18"/>
              </w:rPr>
              <w:t>Sim</w:t>
            </w:r>
          </w:p>
        </w:tc>
      </w:tr>
      <w:tr w:rsidR="006857A9" w14:paraId="3720EFAF" w14:textId="77777777">
        <w:trPr>
          <w:trHeight w:val="234"/>
        </w:trPr>
        <w:tc>
          <w:tcPr>
            <w:tcW w:w="2148" w:type="dxa"/>
          </w:tcPr>
          <w:p w14:paraId="77306FFE" w14:textId="77777777" w:rsidR="006857A9" w:rsidRDefault="00606FBE">
            <w:pPr>
              <w:pStyle w:val="TableParagraph"/>
              <w:spacing w:before="13" w:line="201" w:lineRule="exact"/>
              <w:ind w:left="69"/>
              <w:rPr>
                <w:sz w:val="18"/>
              </w:rPr>
            </w:pPr>
            <w:r>
              <w:rPr>
                <w:color w:val="1F1F1E"/>
                <w:spacing w:val="-2"/>
                <w:sz w:val="18"/>
              </w:rPr>
              <w:t>Diretor</w:t>
            </w:r>
          </w:p>
        </w:tc>
        <w:tc>
          <w:tcPr>
            <w:tcW w:w="4001" w:type="dxa"/>
          </w:tcPr>
          <w:p w14:paraId="1845570A" w14:textId="77777777" w:rsidR="006857A9" w:rsidRDefault="00606FBE">
            <w:pPr>
              <w:pStyle w:val="TableParagraph"/>
              <w:spacing w:before="13" w:line="201" w:lineRule="exact"/>
              <w:ind w:left="69"/>
              <w:rPr>
                <w:sz w:val="18"/>
              </w:rPr>
            </w:pPr>
            <w:r>
              <w:rPr>
                <w:color w:val="1F1F1E"/>
                <w:sz w:val="18"/>
              </w:rPr>
              <w:t>Aneel</w:t>
            </w:r>
            <w:r>
              <w:rPr>
                <w:color w:val="1F1F1E"/>
                <w:spacing w:val="-4"/>
                <w:sz w:val="18"/>
              </w:rPr>
              <w:t xml:space="preserve"> </w:t>
            </w:r>
            <w:r>
              <w:rPr>
                <w:color w:val="1F1F1E"/>
                <w:sz w:val="18"/>
              </w:rPr>
              <w:t>–</w:t>
            </w:r>
            <w:r>
              <w:rPr>
                <w:color w:val="1F1F1E"/>
                <w:spacing w:val="-1"/>
                <w:sz w:val="18"/>
              </w:rPr>
              <w:t xml:space="preserve"> </w:t>
            </w:r>
            <w:r>
              <w:rPr>
                <w:color w:val="1F1F1E"/>
                <w:sz w:val="18"/>
              </w:rPr>
              <w:t>Agência</w:t>
            </w:r>
            <w:r>
              <w:rPr>
                <w:color w:val="1F1F1E"/>
                <w:spacing w:val="-3"/>
                <w:sz w:val="18"/>
              </w:rPr>
              <w:t xml:space="preserve"> </w:t>
            </w:r>
            <w:r>
              <w:rPr>
                <w:color w:val="1F1F1E"/>
                <w:sz w:val="18"/>
              </w:rPr>
              <w:t>Nacional</w:t>
            </w:r>
            <w:r>
              <w:rPr>
                <w:color w:val="1F1F1E"/>
                <w:spacing w:val="-2"/>
                <w:sz w:val="18"/>
              </w:rPr>
              <w:t xml:space="preserve"> </w:t>
            </w:r>
            <w:r>
              <w:rPr>
                <w:color w:val="1F1F1E"/>
                <w:sz w:val="18"/>
              </w:rPr>
              <w:t>de</w:t>
            </w:r>
            <w:r>
              <w:rPr>
                <w:color w:val="1F1F1E"/>
                <w:spacing w:val="-4"/>
                <w:sz w:val="18"/>
              </w:rPr>
              <w:t xml:space="preserve"> </w:t>
            </w:r>
            <w:r>
              <w:rPr>
                <w:color w:val="1F1F1E"/>
                <w:sz w:val="18"/>
              </w:rPr>
              <w:t>Energia</w:t>
            </w:r>
            <w:r>
              <w:rPr>
                <w:color w:val="1F1F1E"/>
                <w:spacing w:val="-4"/>
                <w:sz w:val="18"/>
              </w:rPr>
              <w:t xml:space="preserve"> </w:t>
            </w:r>
            <w:r>
              <w:rPr>
                <w:color w:val="1F1F1E"/>
                <w:spacing w:val="-2"/>
                <w:sz w:val="18"/>
              </w:rPr>
              <w:t>Elétrica</w:t>
            </w:r>
          </w:p>
        </w:tc>
        <w:tc>
          <w:tcPr>
            <w:tcW w:w="3809" w:type="dxa"/>
          </w:tcPr>
          <w:p w14:paraId="3728E689" w14:textId="77777777" w:rsidR="006857A9" w:rsidRDefault="00606FBE">
            <w:pPr>
              <w:pStyle w:val="TableParagraph"/>
              <w:spacing w:before="13" w:line="201" w:lineRule="exact"/>
              <w:ind w:right="1718"/>
              <w:jc w:val="right"/>
              <w:rPr>
                <w:sz w:val="18"/>
              </w:rPr>
            </w:pPr>
            <w:r>
              <w:rPr>
                <w:color w:val="1F1F1E"/>
                <w:spacing w:val="-5"/>
                <w:sz w:val="18"/>
              </w:rPr>
              <w:t>Não</w:t>
            </w:r>
          </w:p>
        </w:tc>
      </w:tr>
    </w:tbl>
    <w:p w14:paraId="0597E538" w14:textId="77777777" w:rsidR="006857A9" w:rsidRDefault="006857A9">
      <w:pPr>
        <w:pStyle w:val="TableParagraph"/>
        <w:spacing w:line="201" w:lineRule="exact"/>
        <w:jc w:val="right"/>
        <w:rPr>
          <w:sz w:val="18"/>
        </w:rPr>
        <w:sectPr w:rsidR="006857A9">
          <w:pgSz w:w="11910" w:h="16840"/>
          <w:pgMar w:top="1240" w:right="708" w:bottom="480" w:left="708" w:header="567" w:footer="293" w:gutter="0"/>
          <w:cols w:space="720"/>
        </w:sectPr>
      </w:pPr>
    </w:p>
    <w:tbl>
      <w:tblPr>
        <w:tblStyle w:val="TableNormal"/>
        <w:tblW w:w="0" w:type="auto"/>
        <w:tblInd w:w="163" w:type="dxa"/>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Layout w:type="fixed"/>
        <w:tblLook w:val="01E0" w:firstRow="1" w:lastRow="1" w:firstColumn="1" w:lastColumn="1" w:noHBand="0" w:noVBand="0"/>
      </w:tblPr>
      <w:tblGrid>
        <w:gridCol w:w="2148"/>
        <w:gridCol w:w="4001"/>
        <w:gridCol w:w="3809"/>
      </w:tblGrid>
      <w:tr w:rsidR="006857A9" w14:paraId="573E9B55" w14:textId="77777777">
        <w:trPr>
          <w:trHeight w:val="462"/>
        </w:trPr>
        <w:tc>
          <w:tcPr>
            <w:tcW w:w="2148" w:type="dxa"/>
            <w:tcBorders>
              <w:top w:val="nil"/>
            </w:tcBorders>
          </w:tcPr>
          <w:p w14:paraId="2F414440" w14:textId="77777777" w:rsidR="006857A9" w:rsidRDefault="00606FBE">
            <w:pPr>
              <w:pStyle w:val="TableParagraph"/>
              <w:spacing w:before="126"/>
              <w:ind w:left="69"/>
              <w:rPr>
                <w:sz w:val="18"/>
              </w:rPr>
            </w:pPr>
            <w:r>
              <w:rPr>
                <w:color w:val="1F1F1E"/>
                <w:sz w:val="18"/>
              </w:rPr>
              <w:lastRenderedPageBreak/>
              <w:t>Comitê</w:t>
            </w:r>
            <w:r>
              <w:rPr>
                <w:color w:val="1F1F1E"/>
                <w:spacing w:val="-2"/>
                <w:sz w:val="18"/>
              </w:rPr>
              <w:t xml:space="preserve"> </w:t>
            </w:r>
            <w:r>
              <w:rPr>
                <w:color w:val="1F1F1E"/>
                <w:sz w:val="18"/>
              </w:rPr>
              <w:t xml:space="preserve">de </w:t>
            </w:r>
            <w:r>
              <w:rPr>
                <w:color w:val="1F1F1E"/>
                <w:spacing w:val="-2"/>
                <w:sz w:val="18"/>
              </w:rPr>
              <w:t>Auditoria</w:t>
            </w:r>
          </w:p>
        </w:tc>
        <w:tc>
          <w:tcPr>
            <w:tcW w:w="4001" w:type="dxa"/>
            <w:tcBorders>
              <w:top w:val="nil"/>
            </w:tcBorders>
          </w:tcPr>
          <w:p w14:paraId="75E419D9" w14:textId="77777777" w:rsidR="006857A9" w:rsidRDefault="00606FBE">
            <w:pPr>
              <w:pStyle w:val="TableParagraph"/>
              <w:spacing w:before="23"/>
              <w:ind w:left="69" w:right="110"/>
              <w:rPr>
                <w:sz w:val="18"/>
              </w:rPr>
            </w:pPr>
            <w:r>
              <w:rPr>
                <w:color w:val="1F1F1E"/>
                <w:sz w:val="18"/>
              </w:rPr>
              <w:t>Centro</w:t>
            </w:r>
            <w:r>
              <w:rPr>
                <w:color w:val="1F1F1E"/>
                <w:spacing w:val="-10"/>
                <w:sz w:val="18"/>
              </w:rPr>
              <w:t xml:space="preserve"> </w:t>
            </w:r>
            <w:r>
              <w:rPr>
                <w:color w:val="1F1F1E"/>
                <w:sz w:val="18"/>
              </w:rPr>
              <w:t>Nacional</w:t>
            </w:r>
            <w:r>
              <w:rPr>
                <w:color w:val="1F1F1E"/>
                <w:spacing w:val="-11"/>
                <w:sz w:val="18"/>
              </w:rPr>
              <w:t xml:space="preserve"> </w:t>
            </w:r>
            <w:r>
              <w:rPr>
                <w:color w:val="1F1F1E"/>
                <w:sz w:val="18"/>
              </w:rPr>
              <w:t>de</w:t>
            </w:r>
            <w:r>
              <w:rPr>
                <w:color w:val="1F1F1E"/>
                <w:spacing w:val="-10"/>
                <w:sz w:val="18"/>
              </w:rPr>
              <w:t xml:space="preserve"> </w:t>
            </w:r>
            <w:r>
              <w:rPr>
                <w:color w:val="1F1F1E"/>
                <w:sz w:val="18"/>
              </w:rPr>
              <w:t>Tecnologia</w:t>
            </w:r>
            <w:r>
              <w:rPr>
                <w:color w:val="1F1F1E"/>
                <w:spacing w:val="-10"/>
                <w:sz w:val="18"/>
              </w:rPr>
              <w:t xml:space="preserve"> </w:t>
            </w:r>
            <w:r>
              <w:rPr>
                <w:color w:val="1F1F1E"/>
                <w:sz w:val="18"/>
              </w:rPr>
              <w:t>Eletrônica Avançada S.A. – CEITEC</w:t>
            </w:r>
          </w:p>
        </w:tc>
        <w:tc>
          <w:tcPr>
            <w:tcW w:w="3809" w:type="dxa"/>
            <w:tcBorders>
              <w:top w:val="nil"/>
            </w:tcBorders>
          </w:tcPr>
          <w:p w14:paraId="4AC0886D" w14:textId="77777777" w:rsidR="006857A9" w:rsidRDefault="00606FBE">
            <w:pPr>
              <w:pStyle w:val="TableParagraph"/>
              <w:spacing w:before="126"/>
              <w:ind w:left="17"/>
              <w:jc w:val="center"/>
              <w:rPr>
                <w:sz w:val="18"/>
              </w:rPr>
            </w:pPr>
            <w:r>
              <w:rPr>
                <w:color w:val="1F1F1E"/>
                <w:spacing w:val="-5"/>
                <w:sz w:val="18"/>
              </w:rPr>
              <w:t>Não</w:t>
            </w:r>
          </w:p>
        </w:tc>
      </w:tr>
      <w:tr w:rsidR="006857A9" w14:paraId="0807C054" w14:textId="77777777">
        <w:trPr>
          <w:trHeight w:val="234"/>
        </w:trPr>
        <w:tc>
          <w:tcPr>
            <w:tcW w:w="2148" w:type="dxa"/>
          </w:tcPr>
          <w:p w14:paraId="17D9EEA3" w14:textId="77777777" w:rsidR="006857A9" w:rsidRDefault="00606FBE">
            <w:pPr>
              <w:pStyle w:val="TableParagraph"/>
              <w:spacing w:before="13" w:line="201" w:lineRule="exact"/>
              <w:ind w:left="69"/>
              <w:rPr>
                <w:sz w:val="18"/>
              </w:rPr>
            </w:pPr>
            <w:r>
              <w:rPr>
                <w:color w:val="1F1F1E"/>
                <w:sz w:val="18"/>
              </w:rPr>
              <w:t>Conselheiro</w:t>
            </w:r>
            <w:r>
              <w:rPr>
                <w:color w:val="1F1F1E"/>
                <w:spacing w:val="-8"/>
                <w:sz w:val="18"/>
              </w:rPr>
              <w:t xml:space="preserve"> </w:t>
            </w:r>
            <w:r>
              <w:rPr>
                <w:color w:val="1F1F1E"/>
                <w:spacing w:val="-2"/>
                <w:sz w:val="18"/>
              </w:rPr>
              <w:t>Fiscal</w:t>
            </w:r>
          </w:p>
        </w:tc>
        <w:tc>
          <w:tcPr>
            <w:tcW w:w="4001" w:type="dxa"/>
          </w:tcPr>
          <w:p w14:paraId="1EA4A621" w14:textId="77777777" w:rsidR="006857A9" w:rsidRDefault="00606FBE">
            <w:pPr>
              <w:pStyle w:val="TableParagraph"/>
              <w:spacing w:before="13" w:line="201" w:lineRule="exact"/>
              <w:ind w:left="69"/>
              <w:rPr>
                <w:sz w:val="18"/>
              </w:rPr>
            </w:pPr>
            <w:r>
              <w:rPr>
                <w:color w:val="1F1F1E"/>
                <w:sz w:val="18"/>
              </w:rPr>
              <w:t>Ministério</w:t>
            </w:r>
            <w:r>
              <w:rPr>
                <w:color w:val="1F1F1E"/>
                <w:spacing w:val="-4"/>
                <w:sz w:val="18"/>
              </w:rPr>
              <w:t xml:space="preserve"> </w:t>
            </w:r>
            <w:r>
              <w:rPr>
                <w:color w:val="1F1F1E"/>
                <w:sz w:val="18"/>
              </w:rPr>
              <w:t>de</w:t>
            </w:r>
            <w:r>
              <w:rPr>
                <w:color w:val="1F1F1E"/>
                <w:spacing w:val="-2"/>
                <w:sz w:val="18"/>
              </w:rPr>
              <w:t xml:space="preserve"> </w:t>
            </w:r>
            <w:r>
              <w:rPr>
                <w:color w:val="1F1F1E"/>
                <w:sz w:val="18"/>
              </w:rPr>
              <w:t>Minas</w:t>
            </w:r>
            <w:r>
              <w:rPr>
                <w:color w:val="1F1F1E"/>
                <w:spacing w:val="-1"/>
                <w:sz w:val="18"/>
              </w:rPr>
              <w:t xml:space="preserve"> </w:t>
            </w:r>
            <w:r>
              <w:rPr>
                <w:color w:val="1F1F1E"/>
                <w:sz w:val="18"/>
              </w:rPr>
              <w:t>e</w:t>
            </w:r>
            <w:r>
              <w:rPr>
                <w:color w:val="1F1F1E"/>
                <w:spacing w:val="-1"/>
                <w:sz w:val="18"/>
              </w:rPr>
              <w:t xml:space="preserve"> </w:t>
            </w:r>
            <w:r>
              <w:rPr>
                <w:color w:val="1F1F1E"/>
                <w:spacing w:val="-2"/>
                <w:sz w:val="18"/>
              </w:rPr>
              <w:t>Energia</w:t>
            </w:r>
          </w:p>
        </w:tc>
        <w:tc>
          <w:tcPr>
            <w:tcW w:w="3809" w:type="dxa"/>
          </w:tcPr>
          <w:p w14:paraId="2D85FB55" w14:textId="77777777" w:rsidR="006857A9" w:rsidRDefault="00606FBE">
            <w:pPr>
              <w:pStyle w:val="TableParagraph"/>
              <w:spacing w:before="13" w:line="201" w:lineRule="exact"/>
              <w:ind w:left="17"/>
              <w:jc w:val="center"/>
              <w:rPr>
                <w:sz w:val="18"/>
              </w:rPr>
            </w:pPr>
            <w:r>
              <w:rPr>
                <w:color w:val="1F1F1E"/>
                <w:spacing w:val="-5"/>
                <w:sz w:val="18"/>
              </w:rPr>
              <w:t>Não</w:t>
            </w:r>
          </w:p>
        </w:tc>
      </w:tr>
      <w:tr w:rsidR="006857A9" w14:paraId="44FD2F59" w14:textId="77777777">
        <w:trPr>
          <w:trHeight w:val="464"/>
        </w:trPr>
        <w:tc>
          <w:tcPr>
            <w:tcW w:w="2148" w:type="dxa"/>
          </w:tcPr>
          <w:p w14:paraId="2C69FED4" w14:textId="77777777" w:rsidR="006857A9" w:rsidRDefault="00606FBE">
            <w:pPr>
              <w:pStyle w:val="TableParagraph"/>
              <w:spacing w:before="25"/>
              <w:ind w:left="69" w:right="841"/>
              <w:rPr>
                <w:sz w:val="18"/>
              </w:rPr>
            </w:pPr>
            <w:r>
              <w:rPr>
                <w:color w:val="1F1F1E"/>
                <w:sz w:val="18"/>
              </w:rPr>
              <w:t>Conselheiro</w:t>
            </w:r>
            <w:r>
              <w:rPr>
                <w:color w:val="1F1F1E"/>
                <w:spacing w:val="-13"/>
                <w:sz w:val="18"/>
              </w:rPr>
              <w:t xml:space="preserve"> </w:t>
            </w:r>
            <w:r>
              <w:rPr>
                <w:color w:val="1F1F1E"/>
                <w:sz w:val="18"/>
              </w:rPr>
              <w:t xml:space="preserve">de </w:t>
            </w:r>
            <w:r>
              <w:rPr>
                <w:color w:val="1F1F1E"/>
                <w:spacing w:val="-2"/>
                <w:sz w:val="18"/>
              </w:rPr>
              <w:t>Administração</w:t>
            </w:r>
          </w:p>
        </w:tc>
        <w:tc>
          <w:tcPr>
            <w:tcW w:w="4001" w:type="dxa"/>
          </w:tcPr>
          <w:p w14:paraId="7961DA36" w14:textId="77777777" w:rsidR="006857A9" w:rsidRDefault="00606FBE">
            <w:pPr>
              <w:pStyle w:val="TableParagraph"/>
              <w:spacing w:before="25"/>
              <w:ind w:left="69" w:right="110"/>
              <w:rPr>
                <w:sz w:val="18"/>
              </w:rPr>
            </w:pPr>
            <w:r>
              <w:rPr>
                <w:color w:val="1F1F1E"/>
                <w:sz w:val="18"/>
              </w:rPr>
              <w:t>Empresa Brasileira de Participações em Energia</w:t>
            </w:r>
            <w:r>
              <w:rPr>
                <w:color w:val="1F1F1E"/>
                <w:spacing w:val="-8"/>
                <w:sz w:val="18"/>
              </w:rPr>
              <w:t xml:space="preserve"> </w:t>
            </w:r>
            <w:r>
              <w:rPr>
                <w:color w:val="1F1F1E"/>
                <w:sz w:val="18"/>
              </w:rPr>
              <w:t>Nuclear</w:t>
            </w:r>
            <w:r>
              <w:rPr>
                <w:color w:val="1F1F1E"/>
                <w:spacing w:val="-8"/>
                <w:sz w:val="18"/>
              </w:rPr>
              <w:t xml:space="preserve"> </w:t>
            </w:r>
            <w:r>
              <w:rPr>
                <w:color w:val="1F1F1E"/>
                <w:sz w:val="18"/>
              </w:rPr>
              <w:t>e</w:t>
            </w:r>
            <w:r>
              <w:rPr>
                <w:color w:val="1F1F1E"/>
                <w:spacing w:val="-6"/>
                <w:sz w:val="18"/>
              </w:rPr>
              <w:t xml:space="preserve"> </w:t>
            </w:r>
            <w:r>
              <w:rPr>
                <w:color w:val="1F1F1E"/>
                <w:sz w:val="18"/>
              </w:rPr>
              <w:t>Binacional</w:t>
            </w:r>
            <w:r>
              <w:rPr>
                <w:color w:val="1F1F1E"/>
                <w:spacing w:val="-8"/>
                <w:sz w:val="18"/>
              </w:rPr>
              <w:t xml:space="preserve"> </w:t>
            </w:r>
            <w:r>
              <w:rPr>
                <w:color w:val="1F1F1E"/>
                <w:sz w:val="18"/>
              </w:rPr>
              <w:t>S.A.</w:t>
            </w:r>
            <w:r>
              <w:rPr>
                <w:color w:val="1F1F1E"/>
                <w:spacing w:val="-3"/>
                <w:sz w:val="18"/>
              </w:rPr>
              <w:t xml:space="preserve"> </w:t>
            </w:r>
            <w:r>
              <w:rPr>
                <w:color w:val="1F1F1E"/>
                <w:sz w:val="18"/>
              </w:rPr>
              <w:t>–</w:t>
            </w:r>
            <w:r>
              <w:rPr>
                <w:color w:val="1F1F1E"/>
                <w:spacing w:val="-5"/>
                <w:sz w:val="18"/>
              </w:rPr>
              <w:t xml:space="preserve"> </w:t>
            </w:r>
            <w:r>
              <w:rPr>
                <w:color w:val="1F1F1E"/>
                <w:sz w:val="18"/>
              </w:rPr>
              <w:t>ENBPAR</w:t>
            </w:r>
          </w:p>
        </w:tc>
        <w:tc>
          <w:tcPr>
            <w:tcW w:w="3809" w:type="dxa"/>
          </w:tcPr>
          <w:p w14:paraId="39FD4998" w14:textId="77777777" w:rsidR="006857A9" w:rsidRDefault="00606FBE">
            <w:pPr>
              <w:pStyle w:val="TableParagraph"/>
              <w:spacing w:before="128"/>
              <w:ind w:left="17"/>
              <w:jc w:val="center"/>
              <w:rPr>
                <w:sz w:val="18"/>
              </w:rPr>
            </w:pPr>
            <w:r>
              <w:rPr>
                <w:color w:val="1F1F1E"/>
                <w:spacing w:val="-5"/>
                <w:sz w:val="18"/>
              </w:rPr>
              <w:t>Não</w:t>
            </w:r>
          </w:p>
        </w:tc>
      </w:tr>
    </w:tbl>
    <w:p w14:paraId="400E4F16" w14:textId="77777777" w:rsidR="006857A9" w:rsidRDefault="006857A9">
      <w:pPr>
        <w:pStyle w:val="Corpodetexto"/>
        <w:rPr>
          <w:rFonts w:ascii="Arial"/>
          <w:b/>
        </w:rPr>
      </w:pPr>
    </w:p>
    <w:p w14:paraId="7FFCCC17" w14:textId="77777777" w:rsidR="006857A9" w:rsidRDefault="006857A9">
      <w:pPr>
        <w:pStyle w:val="Corpodetexto"/>
        <w:spacing w:before="31"/>
        <w:rPr>
          <w:rFonts w:ascii="Arial"/>
          <w:b/>
        </w:rPr>
      </w:pPr>
    </w:p>
    <w:p w14:paraId="202E8B0A" w14:textId="77777777" w:rsidR="006857A9" w:rsidRDefault="00606FBE">
      <w:pPr>
        <w:spacing w:before="1"/>
        <w:ind w:left="144"/>
        <w:rPr>
          <w:rFonts w:ascii="Arial" w:hAnsi="Arial"/>
          <w:b/>
          <w:sz w:val="20"/>
        </w:rPr>
      </w:pPr>
      <w:r>
        <w:rPr>
          <w:rFonts w:ascii="Arial" w:hAnsi="Arial"/>
          <w:b/>
          <w:color w:val="1F1F1E"/>
          <w:spacing w:val="-2"/>
          <w:sz w:val="20"/>
          <w:u w:val="single" w:color="1F1F1E"/>
        </w:rPr>
        <w:t>Informações</w:t>
      </w:r>
      <w:r>
        <w:rPr>
          <w:rFonts w:ascii="Arial" w:hAnsi="Arial"/>
          <w:b/>
          <w:color w:val="1F1F1E"/>
          <w:spacing w:val="7"/>
          <w:sz w:val="20"/>
          <w:u w:val="single" w:color="1F1F1E"/>
        </w:rPr>
        <w:t xml:space="preserve"> </w:t>
      </w:r>
      <w:r>
        <w:rPr>
          <w:rFonts w:ascii="Arial" w:hAnsi="Arial"/>
          <w:b/>
          <w:color w:val="1F1F1E"/>
          <w:spacing w:val="-2"/>
          <w:sz w:val="20"/>
          <w:u w:val="single" w:color="1F1F1E"/>
        </w:rPr>
        <w:t>adicionais:</w:t>
      </w:r>
    </w:p>
    <w:p w14:paraId="3498BBB3" w14:textId="77777777" w:rsidR="006857A9" w:rsidRDefault="006857A9">
      <w:pPr>
        <w:pStyle w:val="Corpodetexto"/>
        <w:spacing w:before="5"/>
        <w:rPr>
          <w:rFonts w:ascii="Arial"/>
          <w:b/>
        </w:rPr>
      </w:pPr>
    </w:p>
    <w:p w14:paraId="62659D4A" w14:textId="77777777" w:rsidR="006857A9" w:rsidRDefault="00606FBE">
      <w:pPr>
        <w:pStyle w:val="PargrafodaLista"/>
        <w:numPr>
          <w:ilvl w:val="0"/>
          <w:numId w:val="1"/>
        </w:numPr>
        <w:tabs>
          <w:tab w:val="left" w:pos="864"/>
        </w:tabs>
        <w:spacing w:line="235" w:lineRule="auto"/>
        <w:ind w:right="430"/>
        <w:rPr>
          <w:sz w:val="20"/>
        </w:rPr>
      </w:pPr>
      <w:r>
        <w:rPr>
          <w:color w:val="1F1F1E"/>
          <w:sz w:val="20"/>
        </w:rPr>
        <w:t>Diretores</w:t>
      </w:r>
      <w:r>
        <w:rPr>
          <w:color w:val="1F1F1E"/>
          <w:spacing w:val="37"/>
          <w:sz w:val="20"/>
        </w:rPr>
        <w:t xml:space="preserve"> </w:t>
      </w:r>
      <w:r>
        <w:rPr>
          <w:color w:val="1F1F1E"/>
          <w:sz w:val="20"/>
        </w:rPr>
        <w:t>cedidos</w:t>
      </w:r>
      <w:r>
        <w:rPr>
          <w:color w:val="1F1F1E"/>
          <w:spacing w:val="37"/>
          <w:sz w:val="20"/>
        </w:rPr>
        <w:t xml:space="preserve"> </w:t>
      </w:r>
      <w:r>
        <w:rPr>
          <w:color w:val="1F1F1E"/>
          <w:sz w:val="20"/>
        </w:rPr>
        <w:t>à</w:t>
      </w:r>
      <w:r>
        <w:rPr>
          <w:color w:val="1F1F1E"/>
          <w:spacing w:val="36"/>
          <w:sz w:val="20"/>
        </w:rPr>
        <w:t xml:space="preserve"> </w:t>
      </w:r>
      <w:r>
        <w:rPr>
          <w:color w:val="1F1F1E"/>
          <w:sz w:val="20"/>
        </w:rPr>
        <w:t>EPE:</w:t>
      </w:r>
      <w:r>
        <w:rPr>
          <w:color w:val="1F1F1E"/>
          <w:spacing w:val="38"/>
          <w:sz w:val="20"/>
        </w:rPr>
        <w:t xml:space="preserve"> </w:t>
      </w:r>
      <w:r>
        <w:rPr>
          <w:color w:val="1F1F1E"/>
          <w:sz w:val="20"/>
        </w:rPr>
        <w:t>ANEEL</w:t>
      </w:r>
      <w:r>
        <w:rPr>
          <w:color w:val="1F1F1E"/>
          <w:spacing w:val="36"/>
          <w:sz w:val="20"/>
        </w:rPr>
        <w:t xml:space="preserve"> </w:t>
      </w:r>
      <w:r>
        <w:rPr>
          <w:color w:val="1F1F1E"/>
          <w:sz w:val="20"/>
        </w:rPr>
        <w:t>e</w:t>
      </w:r>
      <w:r>
        <w:rPr>
          <w:color w:val="1F1F1E"/>
          <w:spacing w:val="36"/>
          <w:sz w:val="20"/>
        </w:rPr>
        <w:t xml:space="preserve"> </w:t>
      </w:r>
      <w:r>
        <w:rPr>
          <w:color w:val="1F1F1E"/>
          <w:sz w:val="20"/>
        </w:rPr>
        <w:t>ANP.</w:t>
      </w:r>
      <w:r>
        <w:rPr>
          <w:color w:val="1F1F1E"/>
          <w:spacing w:val="36"/>
          <w:sz w:val="20"/>
        </w:rPr>
        <w:t xml:space="preserve"> </w:t>
      </w:r>
      <w:r>
        <w:rPr>
          <w:color w:val="1F1F1E"/>
          <w:sz w:val="20"/>
        </w:rPr>
        <w:t>Nenhum</w:t>
      </w:r>
      <w:r>
        <w:rPr>
          <w:color w:val="1F1F1E"/>
          <w:spacing w:val="38"/>
          <w:sz w:val="20"/>
        </w:rPr>
        <w:t xml:space="preserve"> </w:t>
      </w:r>
      <w:r>
        <w:rPr>
          <w:color w:val="1F1F1E"/>
          <w:sz w:val="20"/>
        </w:rPr>
        <w:t>dos</w:t>
      </w:r>
      <w:r>
        <w:rPr>
          <w:color w:val="1F1F1E"/>
          <w:spacing w:val="35"/>
          <w:sz w:val="20"/>
        </w:rPr>
        <w:t xml:space="preserve"> </w:t>
      </w:r>
      <w:r>
        <w:rPr>
          <w:color w:val="1F1F1E"/>
          <w:sz w:val="20"/>
        </w:rPr>
        <w:t>dois</w:t>
      </w:r>
      <w:r>
        <w:rPr>
          <w:color w:val="1F1F1E"/>
          <w:spacing w:val="37"/>
          <w:sz w:val="20"/>
        </w:rPr>
        <w:t xml:space="preserve"> </w:t>
      </w:r>
      <w:r>
        <w:rPr>
          <w:color w:val="1F1F1E"/>
          <w:sz w:val="20"/>
        </w:rPr>
        <w:t>órgãos</w:t>
      </w:r>
      <w:r>
        <w:rPr>
          <w:color w:val="1F1F1E"/>
          <w:spacing w:val="34"/>
          <w:sz w:val="20"/>
        </w:rPr>
        <w:t xml:space="preserve"> </w:t>
      </w:r>
      <w:r>
        <w:rPr>
          <w:color w:val="1F1F1E"/>
          <w:sz w:val="20"/>
        </w:rPr>
        <w:t>recebe</w:t>
      </w:r>
      <w:r>
        <w:rPr>
          <w:color w:val="1F1F1E"/>
          <w:spacing w:val="33"/>
          <w:sz w:val="20"/>
        </w:rPr>
        <w:t xml:space="preserve"> </w:t>
      </w:r>
      <w:r>
        <w:rPr>
          <w:color w:val="1F1F1E"/>
          <w:sz w:val="20"/>
        </w:rPr>
        <w:t>ressarcimento.</w:t>
      </w:r>
      <w:r>
        <w:rPr>
          <w:color w:val="1F1F1E"/>
          <w:spacing w:val="36"/>
          <w:sz w:val="20"/>
        </w:rPr>
        <w:t xml:space="preserve"> </w:t>
      </w:r>
      <w:r>
        <w:rPr>
          <w:color w:val="1F1F1E"/>
          <w:sz w:val="20"/>
        </w:rPr>
        <w:t>Não</w:t>
      </w:r>
      <w:r>
        <w:rPr>
          <w:color w:val="1F1F1E"/>
          <w:spacing w:val="35"/>
          <w:sz w:val="20"/>
        </w:rPr>
        <w:t xml:space="preserve"> </w:t>
      </w:r>
      <w:r>
        <w:rPr>
          <w:color w:val="1F1F1E"/>
          <w:sz w:val="20"/>
        </w:rPr>
        <w:t>há pagamento de INSS nem FGTS.</w:t>
      </w:r>
    </w:p>
    <w:p w14:paraId="6F5002DC" w14:textId="77777777" w:rsidR="006857A9" w:rsidRDefault="00606FBE">
      <w:pPr>
        <w:pStyle w:val="PargrafodaLista"/>
        <w:numPr>
          <w:ilvl w:val="0"/>
          <w:numId w:val="1"/>
        </w:numPr>
        <w:tabs>
          <w:tab w:val="left" w:pos="864"/>
        </w:tabs>
        <w:spacing w:before="8" w:line="235" w:lineRule="auto"/>
        <w:ind w:right="434"/>
        <w:rPr>
          <w:sz w:val="20"/>
        </w:rPr>
      </w:pPr>
      <w:r>
        <w:rPr>
          <w:color w:val="1F1F1E"/>
          <w:sz w:val="20"/>
        </w:rPr>
        <w:t>Para os conselheiros que possuem cargo estatutário não há recolhimento de INSS, para os demais há recolhimento de INSS.</w:t>
      </w:r>
    </w:p>
    <w:p w14:paraId="6B8AB019" w14:textId="77777777" w:rsidR="006857A9" w:rsidRDefault="006857A9">
      <w:pPr>
        <w:pStyle w:val="Corpodetexto"/>
      </w:pPr>
    </w:p>
    <w:p w14:paraId="4292AACA" w14:textId="77777777" w:rsidR="006857A9" w:rsidRDefault="006857A9">
      <w:pPr>
        <w:pStyle w:val="Corpodetexto"/>
        <w:spacing w:before="3"/>
      </w:pPr>
    </w:p>
    <w:p w14:paraId="0FAEDD07" w14:textId="77777777" w:rsidR="006857A9" w:rsidRDefault="00606FBE">
      <w:pPr>
        <w:spacing w:after="47" w:line="491" w:lineRule="auto"/>
        <w:ind w:left="144" w:right="5596"/>
        <w:rPr>
          <w:rFonts w:ascii="Arial" w:hAnsi="Arial"/>
          <w:b/>
          <w:sz w:val="20"/>
        </w:rPr>
      </w:pPr>
      <w:r>
        <w:rPr>
          <w:rFonts w:ascii="Arial" w:hAnsi="Arial"/>
          <w:b/>
          <w:sz w:val="20"/>
        </w:rPr>
        <w:t>Partes</w:t>
      </w:r>
      <w:r>
        <w:rPr>
          <w:rFonts w:ascii="Arial" w:hAnsi="Arial"/>
          <w:b/>
          <w:spacing w:val="-11"/>
          <w:sz w:val="20"/>
        </w:rPr>
        <w:t xml:space="preserve"> </w:t>
      </w:r>
      <w:r>
        <w:rPr>
          <w:rFonts w:ascii="Arial" w:hAnsi="Arial"/>
          <w:b/>
          <w:sz w:val="20"/>
        </w:rPr>
        <w:t>Relacionadas</w:t>
      </w:r>
      <w:r>
        <w:rPr>
          <w:rFonts w:ascii="Arial" w:hAnsi="Arial"/>
          <w:b/>
          <w:spacing w:val="-10"/>
          <w:sz w:val="20"/>
        </w:rPr>
        <w:t xml:space="preserve"> </w:t>
      </w:r>
      <w:r>
        <w:rPr>
          <w:rFonts w:ascii="Arial" w:hAnsi="Arial"/>
          <w:b/>
          <w:sz w:val="20"/>
        </w:rPr>
        <w:t>com</w:t>
      </w:r>
      <w:r>
        <w:rPr>
          <w:rFonts w:ascii="Arial" w:hAnsi="Arial"/>
          <w:b/>
          <w:spacing w:val="-9"/>
          <w:sz w:val="20"/>
        </w:rPr>
        <w:t xml:space="preserve"> </w:t>
      </w:r>
      <w:r>
        <w:rPr>
          <w:rFonts w:ascii="Arial" w:hAnsi="Arial"/>
          <w:b/>
          <w:sz w:val="20"/>
        </w:rPr>
        <w:t>Pessoa</w:t>
      </w:r>
      <w:r>
        <w:rPr>
          <w:rFonts w:ascii="Arial" w:hAnsi="Arial"/>
          <w:b/>
          <w:spacing w:val="-10"/>
          <w:sz w:val="20"/>
        </w:rPr>
        <w:t xml:space="preserve"> </w:t>
      </w:r>
      <w:r>
        <w:rPr>
          <w:rFonts w:ascii="Arial" w:hAnsi="Arial"/>
          <w:b/>
          <w:sz w:val="20"/>
        </w:rPr>
        <w:t xml:space="preserve">Jurídica </w:t>
      </w:r>
      <w:r>
        <w:rPr>
          <w:rFonts w:ascii="Arial" w:hAnsi="Arial"/>
          <w:b/>
          <w:color w:val="1F1F1E"/>
          <w:sz w:val="20"/>
        </w:rPr>
        <w:t>Acordos de cooperação técnica</w:t>
      </w:r>
    </w:p>
    <w:tbl>
      <w:tblPr>
        <w:tblStyle w:val="TableNormal"/>
        <w:tblW w:w="0" w:type="auto"/>
        <w:tblInd w:w="16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1992"/>
        <w:gridCol w:w="2062"/>
        <w:gridCol w:w="4494"/>
        <w:gridCol w:w="1354"/>
      </w:tblGrid>
      <w:tr w:rsidR="006857A9" w14:paraId="0707B004" w14:textId="77777777">
        <w:trPr>
          <w:trHeight w:val="390"/>
        </w:trPr>
        <w:tc>
          <w:tcPr>
            <w:tcW w:w="1992" w:type="dxa"/>
          </w:tcPr>
          <w:p w14:paraId="4262209F" w14:textId="77777777" w:rsidR="006857A9" w:rsidRDefault="00606FBE">
            <w:pPr>
              <w:pStyle w:val="TableParagraph"/>
              <w:spacing w:before="78"/>
              <w:ind w:left="141"/>
              <w:rPr>
                <w:rFonts w:ascii="Arial"/>
                <w:b/>
                <w:sz w:val="20"/>
              </w:rPr>
            </w:pPr>
            <w:r>
              <w:rPr>
                <w:rFonts w:ascii="Arial"/>
                <w:b/>
                <w:spacing w:val="-2"/>
                <w:sz w:val="20"/>
              </w:rPr>
              <w:t>Convenente</w:t>
            </w:r>
          </w:p>
        </w:tc>
        <w:tc>
          <w:tcPr>
            <w:tcW w:w="2062" w:type="dxa"/>
          </w:tcPr>
          <w:p w14:paraId="498A4DC0" w14:textId="77777777" w:rsidR="006857A9" w:rsidRDefault="00606FBE">
            <w:pPr>
              <w:pStyle w:val="TableParagraph"/>
              <w:spacing w:before="78"/>
              <w:ind w:left="84"/>
              <w:rPr>
                <w:rFonts w:ascii="Arial" w:hAnsi="Arial"/>
                <w:b/>
                <w:sz w:val="20"/>
              </w:rPr>
            </w:pPr>
            <w:r>
              <w:rPr>
                <w:rFonts w:ascii="Arial" w:hAnsi="Arial"/>
                <w:b/>
                <w:sz w:val="20"/>
              </w:rPr>
              <w:t>Tipo</w:t>
            </w:r>
            <w:r>
              <w:rPr>
                <w:rFonts w:ascii="Arial" w:hAnsi="Arial"/>
                <w:b/>
                <w:spacing w:val="-4"/>
                <w:sz w:val="20"/>
              </w:rPr>
              <w:t xml:space="preserve"> </w:t>
            </w:r>
            <w:r>
              <w:rPr>
                <w:rFonts w:ascii="Arial" w:hAnsi="Arial"/>
                <w:b/>
                <w:sz w:val="20"/>
              </w:rPr>
              <w:t>de</w:t>
            </w:r>
            <w:r>
              <w:rPr>
                <w:rFonts w:ascii="Arial" w:hAnsi="Arial"/>
                <w:b/>
                <w:spacing w:val="-5"/>
                <w:sz w:val="20"/>
              </w:rPr>
              <w:t xml:space="preserve"> </w:t>
            </w:r>
            <w:r>
              <w:rPr>
                <w:rFonts w:ascii="Arial" w:hAnsi="Arial"/>
                <w:b/>
                <w:spacing w:val="-2"/>
                <w:sz w:val="20"/>
              </w:rPr>
              <w:t>Relação</w:t>
            </w:r>
          </w:p>
        </w:tc>
        <w:tc>
          <w:tcPr>
            <w:tcW w:w="4494" w:type="dxa"/>
          </w:tcPr>
          <w:p w14:paraId="59D59E5B" w14:textId="77777777" w:rsidR="006857A9" w:rsidRDefault="00606FBE">
            <w:pPr>
              <w:pStyle w:val="TableParagraph"/>
              <w:spacing w:before="78"/>
              <w:ind w:left="84"/>
              <w:rPr>
                <w:rFonts w:ascii="Arial"/>
                <w:b/>
                <w:sz w:val="20"/>
              </w:rPr>
            </w:pPr>
            <w:r>
              <w:rPr>
                <w:rFonts w:ascii="Arial"/>
                <w:b/>
                <w:spacing w:val="-2"/>
                <w:sz w:val="20"/>
              </w:rPr>
              <w:t>Objeto</w:t>
            </w:r>
          </w:p>
        </w:tc>
        <w:tc>
          <w:tcPr>
            <w:tcW w:w="1354" w:type="dxa"/>
          </w:tcPr>
          <w:p w14:paraId="73290091" w14:textId="77777777" w:rsidR="006857A9" w:rsidRDefault="00606FBE">
            <w:pPr>
              <w:pStyle w:val="TableParagraph"/>
              <w:spacing w:before="78"/>
              <w:ind w:left="84"/>
              <w:rPr>
                <w:rFonts w:ascii="Arial" w:hAnsi="Arial"/>
                <w:b/>
                <w:sz w:val="20"/>
              </w:rPr>
            </w:pPr>
            <w:r>
              <w:rPr>
                <w:rFonts w:ascii="Arial" w:hAnsi="Arial"/>
                <w:b/>
                <w:spacing w:val="-2"/>
                <w:sz w:val="20"/>
              </w:rPr>
              <w:t>Vigência</w:t>
            </w:r>
          </w:p>
        </w:tc>
      </w:tr>
      <w:tr w:rsidR="006857A9" w14:paraId="70817355" w14:textId="77777777">
        <w:trPr>
          <w:trHeight w:val="1307"/>
        </w:trPr>
        <w:tc>
          <w:tcPr>
            <w:tcW w:w="1992" w:type="dxa"/>
            <w:tcBorders>
              <w:left w:val="single" w:sz="8" w:space="0" w:color="C5C5C5"/>
              <w:bottom w:val="single" w:sz="8" w:space="0" w:color="C5C5C5"/>
              <w:right w:val="single" w:sz="8" w:space="0" w:color="C5C5C5"/>
            </w:tcBorders>
          </w:tcPr>
          <w:p w14:paraId="4CF84E50" w14:textId="77777777" w:rsidR="006857A9" w:rsidRDefault="006857A9">
            <w:pPr>
              <w:pStyle w:val="TableParagraph"/>
              <w:rPr>
                <w:rFonts w:ascii="Arial"/>
                <w:b/>
                <w:sz w:val="20"/>
              </w:rPr>
            </w:pPr>
          </w:p>
          <w:p w14:paraId="6CE12A20" w14:textId="77777777" w:rsidR="006857A9" w:rsidRDefault="006857A9">
            <w:pPr>
              <w:pStyle w:val="TableParagraph"/>
              <w:spacing w:before="79"/>
              <w:rPr>
                <w:rFonts w:ascii="Arial"/>
                <w:b/>
                <w:sz w:val="20"/>
              </w:rPr>
            </w:pPr>
          </w:p>
          <w:p w14:paraId="151A1061" w14:textId="77777777" w:rsidR="006857A9" w:rsidRDefault="00606FBE">
            <w:pPr>
              <w:pStyle w:val="TableParagraph"/>
              <w:ind w:left="81"/>
              <w:rPr>
                <w:sz w:val="20"/>
              </w:rPr>
            </w:pPr>
            <w:r>
              <w:rPr>
                <w:sz w:val="20"/>
              </w:rPr>
              <w:t>Dataprev</w:t>
            </w:r>
            <w:r>
              <w:rPr>
                <w:spacing w:val="-10"/>
                <w:sz w:val="20"/>
              </w:rPr>
              <w:t xml:space="preserve"> </w:t>
            </w:r>
            <w:r>
              <w:rPr>
                <w:spacing w:val="-5"/>
                <w:sz w:val="20"/>
              </w:rPr>
              <w:t>SA</w:t>
            </w:r>
          </w:p>
        </w:tc>
        <w:tc>
          <w:tcPr>
            <w:tcW w:w="2062" w:type="dxa"/>
            <w:tcBorders>
              <w:left w:val="single" w:sz="8" w:space="0" w:color="C5C5C5"/>
              <w:bottom w:val="single" w:sz="8" w:space="0" w:color="C5C5C5"/>
              <w:right w:val="single" w:sz="8" w:space="0" w:color="C5C5C5"/>
            </w:tcBorders>
          </w:tcPr>
          <w:p w14:paraId="23F30B5E" w14:textId="77777777" w:rsidR="006857A9" w:rsidRDefault="006857A9">
            <w:pPr>
              <w:pStyle w:val="TableParagraph"/>
              <w:spacing w:before="194"/>
              <w:rPr>
                <w:rFonts w:ascii="Arial"/>
                <w:b/>
                <w:sz w:val="20"/>
              </w:rPr>
            </w:pPr>
          </w:p>
          <w:p w14:paraId="3E07DC7B" w14:textId="77777777" w:rsidR="006857A9" w:rsidRDefault="00606FBE">
            <w:pPr>
              <w:pStyle w:val="TableParagraph"/>
              <w:ind w:left="79" w:right="111"/>
              <w:rPr>
                <w:sz w:val="20"/>
              </w:rPr>
            </w:pPr>
            <w:r>
              <w:rPr>
                <w:spacing w:val="-2"/>
                <w:sz w:val="20"/>
              </w:rPr>
              <w:t>Contrato Administrativo</w:t>
            </w:r>
          </w:p>
        </w:tc>
        <w:tc>
          <w:tcPr>
            <w:tcW w:w="4494" w:type="dxa"/>
            <w:tcBorders>
              <w:left w:val="single" w:sz="8" w:space="0" w:color="C5C5C5"/>
              <w:bottom w:val="single" w:sz="8" w:space="0" w:color="C5C5C5"/>
              <w:right w:val="single" w:sz="8" w:space="0" w:color="C5C5C5"/>
            </w:tcBorders>
          </w:tcPr>
          <w:p w14:paraId="4EA23186" w14:textId="77777777" w:rsidR="006857A9" w:rsidRDefault="00606FBE">
            <w:pPr>
              <w:pStyle w:val="TableParagraph"/>
              <w:spacing w:before="78"/>
              <w:ind w:left="79" w:right="272"/>
              <w:rPr>
                <w:sz w:val="20"/>
              </w:rPr>
            </w:pPr>
            <w:r>
              <w:rPr>
                <w:sz w:val="20"/>
              </w:rPr>
              <w:t>Prestação</w:t>
            </w:r>
            <w:r>
              <w:rPr>
                <w:spacing w:val="-8"/>
                <w:sz w:val="20"/>
              </w:rPr>
              <w:t xml:space="preserve"> </w:t>
            </w:r>
            <w:r>
              <w:rPr>
                <w:sz w:val="20"/>
              </w:rPr>
              <w:t>de</w:t>
            </w:r>
            <w:r>
              <w:rPr>
                <w:spacing w:val="-10"/>
                <w:sz w:val="20"/>
              </w:rPr>
              <w:t xml:space="preserve"> </w:t>
            </w:r>
            <w:r>
              <w:rPr>
                <w:sz w:val="20"/>
              </w:rPr>
              <w:t>serviços</w:t>
            </w:r>
            <w:r>
              <w:rPr>
                <w:spacing w:val="-8"/>
                <w:sz w:val="20"/>
              </w:rPr>
              <w:t xml:space="preserve"> </w:t>
            </w:r>
            <w:r>
              <w:rPr>
                <w:sz w:val="20"/>
              </w:rPr>
              <w:t>estratégicos</w:t>
            </w:r>
            <w:r>
              <w:rPr>
                <w:spacing w:val="-8"/>
                <w:sz w:val="20"/>
              </w:rPr>
              <w:t xml:space="preserve"> </w:t>
            </w:r>
            <w:r>
              <w:rPr>
                <w:sz w:val="20"/>
              </w:rPr>
              <w:t>de</w:t>
            </w:r>
            <w:r>
              <w:rPr>
                <w:spacing w:val="-10"/>
                <w:sz w:val="20"/>
              </w:rPr>
              <w:t xml:space="preserve"> </w:t>
            </w:r>
            <w:r>
              <w:rPr>
                <w:sz w:val="20"/>
              </w:rPr>
              <w:t xml:space="preserve">solução de tecnologia da informação (TI) compreendendo a instalação da solução SEI (Saas-Software as Service). Valor total R$ </w:t>
            </w:r>
            <w:r>
              <w:rPr>
                <w:spacing w:val="-2"/>
                <w:sz w:val="20"/>
              </w:rPr>
              <w:t>1.154.096,10</w:t>
            </w:r>
          </w:p>
        </w:tc>
        <w:tc>
          <w:tcPr>
            <w:tcW w:w="1354" w:type="dxa"/>
            <w:tcBorders>
              <w:left w:val="single" w:sz="8" w:space="0" w:color="C5C5C5"/>
              <w:bottom w:val="single" w:sz="8" w:space="0" w:color="C5C5C5"/>
              <w:right w:val="single" w:sz="8" w:space="0" w:color="C5C5C5"/>
            </w:tcBorders>
          </w:tcPr>
          <w:p w14:paraId="3F52CF86" w14:textId="77777777" w:rsidR="006857A9" w:rsidRDefault="006857A9">
            <w:pPr>
              <w:pStyle w:val="TableParagraph"/>
              <w:spacing w:before="79"/>
              <w:rPr>
                <w:rFonts w:ascii="Arial"/>
                <w:b/>
                <w:sz w:val="20"/>
              </w:rPr>
            </w:pPr>
          </w:p>
          <w:p w14:paraId="66F02C75" w14:textId="77777777" w:rsidR="006857A9" w:rsidRDefault="00606FBE">
            <w:pPr>
              <w:pStyle w:val="TableParagraph"/>
              <w:ind w:left="79"/>
              <w:rPr>
                <w:sz w:val="20"/>
              </w:rPr>
            </w:pPr>
            <w:r>
              <w:rPr>
                <w:spacing w:val="-2"/>
                <w:sz w:val="20"/>
              </w:rPr>
              <w:t>07/11/2024</w:t>
            </w:r>
          </w:p>
          <w:p w14:paraId="26E66A1C" w14:textId="77777777" w:rsidR="006857A9" w:rsidRDefault="00606FBE">
            <w:pPr>
              <w:pStyle w:val="TableParagraph"/>
              <w:ind w:left="79" w:right="192"/>
              <w:rPr>
                <w:sz w:val="20"/>
              </w:rPr>
            </w:pPr>
            <w:r>
              <w:rPr>
                <w:spacing w:val="-10"/>
                <w:sz w:val="20"/>
              </w:rPr>
              <w:t xml:space="preserve">a </w:t>
            </w:r>
            <w:r>
              <w:rPr>
                <w:spacing w:val="-2"/>
                <w:sz w:val="20"/>
              </w:rPr>
              <w:t>06/05/2027</w:t>
            </w:r>
          </w:p>
        </w:tc>
      </w:tr>
      <w:tr w:rsidR="006857A9" w14:paraId="70AD40A2" w14:textId="77777777">
        <w:trPr>
          <w:trHeight w:val="1761"/>
        </w:trPr>
        <w:tc>
          <w:tcPr>
            <w:tcW w:w="1992" w:type="dxa"/>
            <w:tcBorders>
              <w:top w:val="single" w:sz="8" w:space="0" w:color="C5C5C5"/>
              <w:left w:val="single" w:sz="8" w:space="0" w:color="C5C5C5"/>
              <w:bottom w:val="single" w:sz="8" w:space="0" w:color="C5C5C5"/>
              <w:right w:val="single" w:sz="8" w:space="0" w:color="C5C5C5"/>
            </w:tcBorders>
          </w:tcPr>
          <w:p w14:paraId="313288CE" w14:textId="77777777" w:rsidR="006857A9" w:rsidRDefault="006857A9">
            <w:pPr>
              <w:pStyle w:val="TableParagraph"/>
              <w:spacing w:before="71"/>
              <w:rPr>
                <w:rFonts w:ascii="Arial"/>
                <w:b/>
                <w:sz w:val="20"/>
              </w:rPr>
            </w:pPr>
          </w:p>
          <w:p w14:paraId="7AB7034D" w14:textId="77777777" w:rsidR="006857A9" w:rsidRDefault="00606FBE">
            <w:pPr>
              <w:pStyle w:val="TableParagraph"/>
              <w:ind w:left="81" w:right="113"/>
              <w:rPr>
                <w:sz w:val="20"/>
              </w:rPr>
            </w:pPr>
            <w:r>
              <w:rPr>
                <w:sz w:val="20"/>
              </w:rPr>
              <w:t>Instituto Brasileiro do</w:t>
            </w:r>
            <w:r>
              <w:rPr>
                <w:spacing w:val="-16"/>
                <w:sz w:val="20"/>
              </w:rPr>
              <w:t xml:space="preserve"> </w:t>
            </w:r>
            <w:r>
              <w:rPr>
                <w:sz w:val="20"/>
              </w:rPr>
              <w:t>Meio</w:t>
            </w:r>
            <w:r>
              <w:rPr>
                <w:spacing w:val="-14"/>
                <w:sz w:val="20"/>
              </w:rPr>
              <w:t xml:space="preserve"> </w:t>
            </w:r>
            <w:r>
              <w:rPr>
                <w:sz w:val="20"/>
              </w:rPr>
              <w:t>Ambiente</w:t>
            </w:r>
            <w:r>
              <w:rPr>
                <w:spacing w:val="-13"/>
                <w:sz w:val="20"/>
              </w:rPr>
              <w:t xml:space="preserve"> </w:t>
            </w:r>
            <w:r>
              <w:rPr>
                <w:sz w:val="20"/>
              </w:rPr>
              <w:t xml:space="preserve">e dos Recursos </w:t>
            </w:r>
            <w:r>
              <w:rPr>
                <w:spacing w:val="-2"/>
                <w:sz w:val="20"/>
              </w:rPr>
              <w:t xml:space="preserve">Naturais </w:t>
            </w:r>
            <w:r>
              <w:rPr>
                <w:sz w:val="20"/>
              </w:rPr>
              <w:t>Renováveis</w:t>
            </w:r>
            <w:r>
              <w:rPr>
                <w:spacing w:val="-14"/>
                <w:sz w:val="20"/>
              </w:rPr>
              <w:t xml:space="preserve"> </w:t>
            </w:r>
            <w:r>
              <w:rPr>
                <w:sz w:val="20"/>
              </w:rPr>
              <w:t>(lbama)</w:t>
            </w:r>
          </w:p>
        </w:tc>
        <w:tc>
          <w:tcPr>
            <w:tcW w:w="2062" w:type="dxa"/>
            <w:tcBorders>
              <w:top w:val="single" w:sz="8" w:space="0" w:color="C5C5C5"/>
              <w:left w:val="single" w:sz="8" w:space="0" w:color="C5C5C5"/>
              <w:bottom w:val="single" w:sz="8" w:space="0" w:color="C5C5C5"/>
              <w:right w:val="single" w:sz="8" w:space="0" w:color="C5C5C5"/>
            </w:tcBorders>
          </w:tcPr>
          <w:p w14:paraId="5A069137" w14:textId="77777777" w:rsidR="006857A9" w:rsidRDefault="006857A9">
            <w:pPr>
              <w:pStyle w:val="TableParagraph"/>
              <w:rPr>
                <w:rFonts w:ascii="Arial"/>
                <w:b/>
                <w:sz w:val="20"/>
              </w:rPr>
            </w:pPr>
          </w:p>
          <w:p w14:paraId="48FDC8B7" w14:textId="77777777" w:rsidR="006857A9" w:rsidRDefault="006857A9">
            <w:pPr>
              <w:pStyle w:val="TableParagraph"/>
              <w:spacing w:before="184"/>
              <w:rPr>
                <w:rFonts w:ascii="Arial"/>
                <w:b/>
                <w:sz w:val="20"/>
              </w:rPr>
            </w:pPr>
          </w:p>
          <w:p w14:paraId="4B09F73C" w14:textId="77777777" w:rsidR="006857A9" w:rsidRDefault="00606FBE">
            <w:pPr>
              <w:pStyle w:val="TableParagraph"/>
              <w:spacing w:before="1"/>
              <w:ind w:left="79" w:right="111"/>
              <w:rPr>
                <w:sz w:val="20"/>
              </w:rPr>
            </w:pPr>
            <w:r>
              <w:rPr>
                <w:sz w:val="20"/>
              </w:rPr>
              <w:t>Acordo de Cooperação</w:t>
            </w:r>
            <w:r>
              <w:rPr>
                <w:spacing w:val="-14"/>
                <w:sz w:val="20"/>
              </w:rPr>
              <w:t xml:space="preserve"> </w:t>
            </w:r>
            <w:r>
              <w:rPr>
                <w:sz w:val="20"/>
              </w:rPr>
              <w:t>Técnica</w:t>
            </w:r>
          </w:p>
        </w:tc>
        <w:tc>
          <w:tcPr>
            <w:tcW w:w="4494" w:type="dxa"/>
            <w:tcBorders>
              <w:top w:val="single" w:sz="8" w:space="0" w:color="C5C5C5"/>
              <w:left w:val="single" w:sz="8" w:space="0" w:color="C5C5C5"/>
              <w:bottom w:val="single" w:sz="8" w:space="0" w:color="C5C5C5"/>
              <w:right w:val="single" w:sz="8" w:space="0" w:color="C5C5C5"/>
            </w:tcBorders>
          </w:tcPr>
          <w:p w14:paraId="585EA212" w14:textId="77777777" w:rsidR="006857A9" w:rsidRDefault="00606FBE">
            <w:pPr>
              <w:pStyle w:val="TableParagraph"/>
              <w:spacing w:before="71"/>
              <w:ind w:left="79" w:right="150"/>
              <w:rPr>
                <w:sz w:val="20"/>
              </w:rPr>
            </w:pPr>
            <w:r>
              <w:rPr>
                <w:sz w:val="20"/>
              </w:rPr>
              <w:t>Acordo de cooperação técnica para institucionalizar a interação entre as equipes técnicas envolvidas, no que diz respeito ao planejamento da expansão do sistema de transmissão de energia elétrica, além de atender</w:t>
            </w:r>
            <w:r>
              <w:rPr>
                <w:spacing w:val="-6"/>
                <w:sz w:val="20"/>
              </w:rPr>
              <w:t xml:space="preserve"> </w:t>
            </w:r>
            <w:r>
              <w:rPr>
                <w:sz w:val="20"/>
              </w:rPr>
              <w:t>ao</w:t>
            </w:r>
            <w:r>
              <w:rPr>
                <w:spacing w:val="-7"/>
                <w:sz w:val="20"/>
              </w:rPr>
              <w:t xml:space="preserve"> </w:t>
            </w:r>
            <w:r>
              <w:rPr>
                <w:sz w:val="20"/>
              </w:rPr>
              <w:t>disposto</w:t>
            </w:r>
            <w:r>
              <w:rPr>
                <w:spacing w:val="-5"/>
                <w:sz w:val="20"/>
              </w:rPr>
              <w:t xml:space="preserve"> </w:t>
            </w:r>
            <w:r>
              <w:rPr>
                <w:sz w:val="20"/>
              </w:rPr>
              <w:t>no</w:t>
            </w:r>
            <w:r>
              <w:rPr>
                <w:spacing w:val="-6"/>
                <w:sz w:val="20"/>
              </w:rPr>
              <w:t xml:space="preserve"> </w:t>
            </w:r>
            <w:r>
              <w:rPr>
                <w:sz w:val="20"/>
              </w:rPr>
              <w:t>Acórdão</w:t>
            </w:r>
            <w:r>
              <w:rPr>
                <w:spacing w:val="-7"/>
                <w:sz w:val="20"/>
              </w:rPr>
              <w:t xml:space="preserve"> </w:t>
            </w:r>
            <w:r>
              <w:rPr>
                <w:sz w:val="20"/>
              </w:rPr>
              <w:t>nº</w:t>
            </w:r>
            <w:r>
              <w:rPr>
                <w:spacing w:val="-8"/>
                <w:sz w:val="20"/>
              </w:rPr>
              <w:t xml:space="preserve"> </w:t>
            </w:r>
            <w:r>
              <w:rPr>
                <w:sz w:val="20"/>
              </w:rPr>
              <w:t>1789/2019</w:t>
            </w:r>
            <w:r>
              <w:rPr>
                <w:spacing w:val="-3"/>
                <w:sz w:val="20"/>
              </w:rPr>
              <w:t xml:space="preserve"> </w:t>
            </w:r>
            <w:r>
              <w:rPr>
                <w:sz w:val="20"/>
              </w:rPr>
              <w:t>– TCU – Plenário.</w:t>
            </w:r>
          </w:p>
        </w:tc>
        <w:tc>
          <w:tcPr>
            <w:tcW w:w="1354" w:type="dxa"/>
            <w:tcBorders>
              <w:top w:val="single" w:sz="8" w:space="0" w:color="C5C5C5"/>
              <w:left w:val="single" w:sz="8" w:space="0" w:color="C5C5C5"/>
              <w:bottom w:val="single" w:sz="8" w:space="0" w:color="C5C5C5"/>
              <w:right w:val="single" w:sz="8" w:space="0" w:color="C5C5C5"/>
            </w:tcBorders>
          </w:tcPr>
          <w:p w14:paraId="417C6E3F" w14:textId="77777777" w:rsidR="006857A9" w:rsidRDefault="006857A9">
            <w:pPr>
              <w:pStyle w:val="TableParagraph"/>
              <w:rPr>
                <w:rFonts w:ascii="Arial"/>
                <w:b/>
                <w:sz w:val="20"/>
              </w:rPr>
            </w:pPr>
          </w:p>
          <w:p w14:paraId="5D9E3B54" w14:textId="77777777" w:rsidR="006857A9" w:rsidRDefault="006857A9">
            <w:pPr>
              <w:pStyle w:val="TableParagraph"/>
              <w:spacing w:before="184"/>
              <w:rPr>
                <w:rFonts w:ascii="Arial"/>
                <w:b/>
                <w:sz w:val="20"/>
              </w:rPr>
            </w:pPr>
          </w:p>
          <w:p w14:paraId="1A56FA8E" w14:textId="77777777" w:rsidR="006857A9" w:rsidRDefault="00606FBE">
            <w:pPr>
              <w:pStyle w:val="TableParagraph"/>
              <w:spacing w:before="1"/>
              <w:ind w:left="79"/>
              <w:rPr>
                <w:sz w:val="20"/>
              </w:rPr>
            </w:pPr>
            <w:r>
              <w:rPr>
                <w:spacing w:val="-2"/>
                <w:sz w:val="20"/>
              </w:rPr>
              <w:t>17/01/2025</w:t>
            </w:r>
            <w:r>
              <w:rPr>
                <w:spacing w:val="3"/>
                <w:sz w:val="20"/>
              </w:rPr>
              <w:t xml:space="preserve"> </w:t>
            </w:r>
            <w:r>
              <w:rPr>
                <w:spacing w:val="-10"/>
                <w:sz w:val="20"/>
              </w:rPr>
              <w:t>a</w:t>
            </w:r>
          </w:p>
          <w:p w14:paraId="15D6E8CA" w14:textId="77777777" w:rsidR="006857A9" w:rsidRDefault="00606FBE">
            <w:pPr>
              <w:pStyle w:val="TableParagraph"/>
              <w:ind w:left="79"/>
              <w:rPr>
                <w:sz w:val="20"/>
              </w:rPr>
            </w:pPr>
            <w:r>
              <w:rPr>
                <w:spacing w:val="-2"/>
                <w:sz w:val="20"/>
              </w:rPr>
              <w:t>17/01/2028</w:t>
            </w:r>
          </w:p>
        </w:tc>
      </w:tr>
      <w:tr w:rsidR="006857A9" w14:paraId="091FB4A4" w14:textId="77777777">
        <w:trPr>
          <w:trHeight w:val="851"/>
        </w:trPr>
        <w:tc>
          <w:tcPr>
            <w:tcW w:w="1992" w:type="dxa"/>
            <w:tcBorders>
              <w:top w:val="single" w:sz="8" w:space="0" w:color="C5C5C5"/>
              <w:left w:val="single" w:sz="8" w:space="0" w:color="C5C5C5"/>
              <w:bottom w:val="single" w:sz="8" w:space="0" w:color="C5C5C5"/>
              <w:right w:val="single" w:sz="8" w:space="0" w:color="C5C5C5"/>
            </w:tcBorders>
          </w:tcPr>
          <w:p w14:paraId="419569FB" w14:textId="77777777" w:rsidR="006857A9" w:rsidRDefault="00606FBE">
            <w:pPr>
              <w:pStyle w:val="TableParagraph"/>
              <w:spacing w:before="81"/>
              <w:ind w:left="81" w:right="79"/>
              <w:rPr>
                <w:sz w:val="20"/>
              </w:rPr>
            </w:pPr>
            <w:r>
              <w:rPr>
                <w:sz w:val="20"/>
              </w:rPr>
              <w:t>Agência Nacional</w:t>
            </w:r>
            <w:r>
              <w:rPr>
                <w:spacing w:val="40"/>
                <w:sz w:val="20"/>
              </w:rPr>
              <w:t xml:space="preserve"> </w:t>
            </w:r>
            <w:r>
              <w:rPr>
                <w:sz w:val="20"/>
              </w:rPr>
              <w:t>de</w:t>
            </w:r>
            <w:r>
              <w:rPr>
                <w:spacing w:val="-14"/>
                <w:sz w:val="20"/>
              </w:rPr>
              <w:t xml:space="preserve"> </w:t>
            </w:r>
            <w:r>
              <w:rPr>
                <w:sz w:val="20"/>
              </w:rPr>
              <w:t>Energia</w:t>
            </w:r>
            <w:r>
              <w:rPr>
                <w:spacing w:val="-14"/>
                <w:sz w:val="20"/>
              </w:rPr>
              <w:t xml:space="preserve"> </w:t>
            </w:r>
            <w:r>
              <w:rPr>
                <w:sz w:val="20"/>
              </w:rPr>
              <w:t>Elétrica</w:t>
            </w:r>
            <w:r>
              <w:rPr>
                <w:spacing w:val="-13"/>
                <w:sz w:val="20"/>
              </w:rPr>
              <w:t xml:space="preserve"> </w:t>
            </w:r>
            <w:r>
              <w:rPr>
                <w:sz w:val="20"/>
              </w:rPr>
              <w:t xml:space="preserve">- </w:t>
            </w:r>
            <w:r>
              <w:rPr>
                <w:spacing w:val="-2"/>
                <w:sz w:val="20"/>
              </w:rPr>
              <w:t>ANEEL</w:t>
            </w:r>
          </w:p>
        </w:tc>
        <w:tc>
          <w:tcPr>
            <w:tcW w:w="2062" w:type="dxa"/>
            <w:tcBorders>
              <w:top w:val="single" w:sz="8" w:space="0" w:color="C5C5C5"/>
              <w:left w:val="single" w:sz="8" w:space="0" w:color="C5C5C5"/>
              <w:bottom w:val="single" w:sz="8" w:space="0" w:color="C5C5C5"/>
              <w:right w:val="single" w:sz="8" w:space="0" w:color="C5C5C5"/>
            </w:tcBorders>
          </w:tcPr>
          <w:p w14:paraId="1C0FA803" w14:textId="77777777" w:rsidR="006857A9" w:rsidRDefault="00606FBE">
            <w:pPr>
              <w:pStyle w:val="TableParagraph"/>
              <w:spacing w:before="196"/>
              <w:ind w:left="79" w:right="111"/>
              <w:rPr>
                <w:sz w:val="20"/>
              </w:rPr>
            </w:pPr>
            <w:r>
              <w:rPr>
                <w:sz w:val="20"/>
              </w:rPr>
              <w:t>Acordo de Cooperação</w:t>
            </w:r>
            <w:r>
              <w:rPr>
                <w:spacing w:val="-14"/>
                <w:sz w:val="20"/>
              </w:rPr>
              <w:t xml:space="preserve"> </w:t>
            </w:r>
            <w:r>
              <w:rPr>
                <w:sz w:val="20"/>
              </w:rPr>
              <w:t>Técnica</w:t>
            </w:r>
          </w:p>
        </w:tc>
        <w:tc>
          <w:tcPr>
            <w:tcW w:w="4494" w:type="dxa"/>
            <w:tcBorders>
              <w:top w:val="single" w:sz="8" w:space="0" w:color="C5C5C5"/>
              <w:left w:val="single" w:sz="8" w:space="0" w:color="C5C5C5"/>
              <w:bottom w:val="single" w:sz="8" w:space="0" w:color="C5C5C5"/>
              <w:right w:val="single" w:sz="8" w:space="0" w:color="C5C5C5"/>
            </w:tcBorders>
          </w:tcPr>
          <w:p w14:paraId="1FAD4F29" w14:textId="77777777" w:rsidR="006857A9" w:rsidRDefault="00606FBE">
            <w:pPr>
              <w:pStyle w:val="TableParagraph"/>
              <w:spacing w:before="81"/>
              <w:ind w:left="79" w:right="272"/>
              <w:rPr>
                <w:sz w:val="20"/>
              </w:rPr>
            </w:pPr>
            <w:r>
              <w:rPr>
                <w:sz w:val="20"/>
              </w:rPr>
              <w:t>Ações de cooperação por meio de compartilhamento</w:t>
            </w:r>
            <w:r>
              <w:rPr>
                <w:spacing w:val="-8"/>
                <w:sz w:val="20"/>
              </w:rPr>
              <w:t xml:space="preserve"> </w:t>
            </w:r>
            <w:r>
              <w:rPr>
                <w:sz w:val="20"/>
              </w:rPr>
              <w:t>de</w:t>
            </w:r>
            <w:r>
              <w:rPr>
                <w:spacing w:val="-9"/>
                <w:sz w:val="20"/>
              </w:rPr>
              <w:t xml:space="preserve"> </w:t>
            </w:r>
            <w:r>
              <w:rPr>
                <w:sz w:val="20"/>
              </w:rPr>
              <w:t>bases</w:t>
            </w:r>
            <w:r>
              <w:rPr>
                <w:spacing w:val="-9"/>
                <w:sz w:val="20"/>
              </w:rPr>
              <w:t xml:space="preserve"> </w:t>
            </w:r>
            <w:r>
              <w:rPr>
                <w:sz w:val="20"/>
              </w:rPr>
              <w:t>de</w:t>
            </w:r>
            <w:r>
              <w:rPr>
                <w:spacing w:val="-11"/>
                <w:sz w:val="20"/>
              </w:rPr>
              <w:t xml:space="preserve"> </w:t>
            </w:r>
            <w:r>
              <w:rPr>
                <w:sz w:val="20"/>
              </w:rPr>
              <w:t>dados</w:t>
            </w:r>
            <w:r>
              <w:rPr>
                <w:spacing w:val="-9"/>
                <w:sz w:val="20"/>
              </w:rPr>
              <w:t xml:space="preserve"> </w:t>
            </w:r>
            <w:r>
              <w:rPr>
                <w:sz w:val="20"/>
              </w:rPr>
              <w:t>e informações institucionais.</w:t>
            </w:r>
          </w:p>
        </w:tc>
        <w:tc>
          <w:tcPr>
            <w:tcW w:w="1354" w:type="dxa"/>
            <w:tcBorders>
              <w:top w:val="single" w:sz="8" w:space="0" w:color="C5C5C5"/>
              <w:left w:val="single" w:sz="8" w:space="0" w:color="C5C5C5"/>
              <w:bottom w:val="single" w:sz="8" w:space="0" w:color="C5C5C5"/>
              <w:right w:val="single" w:sz="8" w:space="0" w:color="C5C5C5"/>
            </w:tcBorders>
          </w:tcPr>
          <w:p w14:paraId="56C2AA17" w14:textId="77777777" w:rsidR="006857A9" w:rsidRDefault="00606FBE">
            <w:pPr>
              <w:pStyle w:val="TableParagraph"/>
              <w:spacing w:before="81" w:line="229" w:lineRule="exact"/>
              <w:ind w:left="79"/>
              <w:rPr>
                <w:sz w:val="20"/>
              </w:rPr>
            </w:pPr>
            <w:r>
              <w:rPr>
                <w:spacing w:val="-2"/>
                <w:sz w:val="20"/>
              </w:rPr>
              <w:t>24/03/2024</w:t>
            </w:r>
          </w:p>
          <w:p w14:paraId="0504182A" w14:textId="77777777" w:rsidR="006857A9" w:rsidRDefault="00606FBE">
            <w:pPr>
              <w:pStyle w:val="TableParagraph"/>
              <w:ind w:left="79" w:right="192"/>
              <w:rPr>
                <w:sz w:val="20"/>
              </w:rPr>
            </w:pPr>
            <w:r>
              <w:rPr>
                <w:spacing w:val="-10"/>
                <w:sz w:val="20"/>
              </w:rPr>
              <w:t xml:space="preserve">a </w:t>
            </w:r>
            <w:r>
              <w:rPr>
                <w:spacing w:val="-2"/>
                <w:sz w:val="20"/>
              </w:rPr>
              <w:t>24/03/2029</w:t>
            </w:r>
          </w:p>
        </w:tc>
      </w:tr>
      <w:tr w:rsidR="006857A9" w14:paraId="6AEB0219" w14:textId="77777777">
        <w:trPr>
          <w:trHeight w:val="1079"/>
        </w:trPr>
        <w:tc>
          <w:tcPr>
            <w:tcW w:w="1992" w:type="dxa"/>
            <w:tcBorders>
              <w:top w:val="single" w:sz="8" w:space="0" w:color="C5C5C5"/>
              <w:left w:val="single" w:sz="8" w:space="0" w:color="C5C5C5"/>
              <w:bottom w:val="single" w:sz="8" w:space="0" w:color="C5C5C5"/>
              <w:right w:val="single" w:sz="8" w:space="0" w:color="C5C5C5"/>
            </w:tcBorders>
          </w:tcPr>
          <w:p w14:paraId="20619F98" w14:textId="77777777" w:rsidR="006857A9" w:rsidRDefault="006857A9">
            <w:pPr>
              <w:pStyle w:val="TableParagraph"/>
              <w:spacing w:before="78"/>
              <w:rPr>
                <w:rFonts w:ascii="Arial"/>
                <w:b/>
                <w:sz w:val="20"/>
              </w:rPr>
            </w:pPr>
          </w:p>
          <w:p w14:paraId="5C343D8B" w14:textId="77777777" w:rsidR="006857A9" w:rsidRDefault="00606FBE">
            <w:pPr>
              <w:pStyle w:val="TableParagraph"/>
              <w:spacing w:before="1"/>
              <w:ind w:left="81"/>
              <w:rPr>
                <w:sz w:val="20"/>
              </w:rPr>
            </w:pPr>
            <w:r>
              <w:rPr>
                <w:sz w:val="20"/>
              </w:rPr>
              <w:t>Pré-sal</w:t>
            </w:r>
            <w:r>
              <w:rPr>
                <w:spacing w:val="-14"/>
                <w:sz w:val="20"/>
              </w:rPr>
              <w:t xml:space="preserve"> </w:t>
            </w:r>
            <w:r>
              <w:rPr>
                <w:sz w:val="20"/>
              </w:rPr>
              <w:t>Petróleo</w:t>
            </w:r>
            <w:r>
              <w:rPr>
                <w:spacing w:val="-14"/>
                <w:sz w:val="20"/>
              </w:rPr>
              <w:t xml:space="preserve"> </w:t>
            </w:r>
            <w:r>
              <w:rPr>
                <w:sz w:val="20"/>
              </w:rPr>
              <w:t xml:space="preserve">S.A </w:t>
            </w:r>
            <w:r>
              <w:rPr>
                <w:spacing w:val="-2"/>
                <w:sz w:val="20"/>
              </w:rPr>
              <w:t>(PPSA)</w:t>
            </w:r>
          </w:p>
        </w:tc>
        <w:tc>
          <w:tcPr>
            <w:tcW w:w="2062" w:type="dxa"/>
            <w:tcBorders>
              <w:top w:val="single" w:sz="8" w:space="0" w:color="C5C5C5"/>
              <w:left w:val="single" w:sz="8" w:space="0" w:color="C5C5C5"/>
              <w:bottom w:val="single" w:sz="8" w:space="0" w:color="C5C5C5"/>
              <w:right w:val="single" w:sz="8" w:space="0" w:color="C5C5C5"/>
            </w:tcBorders>
          </w:tcPr>
          <w:p w14:paraId="5B29E798" w14:textId="77777777" w:rsidR="006857A9" w:rsidRDefault="006857A9">
            <w:pPr>
              <w:pStyle w:val="TableParagraph"/>
              <w:spacing w:before="78"/>
              <w:rPr>
                <w:rFonts w:ascii="Arial"/>
                <w:b/>
                <w:sz w:val="20"/>
              </w:rPr>
            </w:pPr>
          </w:p>
          <w:p w14:paraId="71A693D9" w14:textId="77777777" w:rsidR="006857A9" w:rsidRDefault="00606FBE">
            <w:pPr>
              <w:pStyle w:val="TableParagraph"/>
              <w:spacing w:before="1"/>
              <w:ind w:left="79" w:right="111"/>
              <w:rPr>
                <w:sz w:val="20"/>
              </w:rPr>
            </w:pPr>
            <w:r>
              <w:rPr>
                <w:sz w:val="20"/>
              </w:rPr>
              <w:t>Acordo de Cooperação</w:t>
            </w:r>
            <w:r>
              <w:rPr>
                <w:spacing w:val="-14"/>
                <w:sz w:val="20"/>
              </w:rPr>
              <w:t xml:space="preserve"> </w:t>
            </w:r>
            <w:r>
              <w:rPr>
                <w:sz w:val="20"/>
              </w:rPr>
              <w:t>Técnica</w:t>
            </w:r>
          </w:p>
        </w:tc>
        <w:tc>
          <w:tcPr>
            <w:tcW w:w="4494" w:type="dxa"/>
            <w:tcBorders>
              <w:top w:val="single" w:sz="8" w:space="0" w:color="C5C5C5"/>
              <w:left w:val="single" w:sz="8" w:space="0" w:color="C5C5C5"/>
              <w:bottom w:val="single" w:sz="8" w:space="0" w:color="C5C5C5"/>
              <w:right w:val="single" w:sz="8" w:space="0" w:color="C5C5C5"/>
            </w:tcBorders>
          </w:tcPr>
          <w:p w14:paraId="1E82DFAC" w14:textId="77777777" w:rsidR="006857A9" w:rsidRDefault="00606FBE">
            <w:pPr>
              <w:pStyle w:val="TableParagraph"/>
              <w:spacing w:before="78"/>
              <w:ind w:left="79" w:right="88"/>
              <w:rPr>
                <w:sz w:val="20"/>
              </w:rPr>
            </w:pPr>
            <w:r>
              <w:rPr>
                <w:sz w:val="20"/>
              </w:rPr>
              <w:t>Promoção do desenvolvimento de atividades econômicas integrantes da Indústria do</w:t>
            </w:r>
            <w:r>
              <w:rPr>
                <w:spacing w:val="40"/>
                <w:sz w:val="20"/>
              </w:rPr>
              <w:t xml:space="preserve"> </w:t>
            </w:r>
            <w:r>
              <w:rPr>
                <w:sz w:val="20"/>
              </w:rPr>
              <w:t>Petróleo,</w:t>
            </w:r>
            <w:r>
              <w:rPr>
                <w:spacing w:val="-9"/>
                <w:sz w:val="20"/>
              </w:rPr>
              <w:t xml:space="preserve"> </w:t>
            </w:r>
            <w:r>
              <w:rPr>
                <w:sz w:val="20"/>
              </w:rPr>
              <w:t>do</w:t>
            </w:r>
            <w:r>
              <w:rPr>
                <w:spacing w:val="-7"/>
                <w:sz w:val="20"/>
              </w:rPr>
              <w:t xml:space="preserve"> </w:t>
            </w:r>
            <w:r>
              <w:rPr>
                <w:sz w:val="20"/>
              </w:rPr>
              <w:t>Gás</w:t>
            </w:r>
            <w:r>
              <w:rPr>
                <w:spacing w:val="-8"/>
                <w:sz w:val="20"/>
              </w:rPr>
              <w:t xml:space="preserve"> </w:t>
            </w:r>
            <w:r>
              <w:rPr>
                <w:sz w:val="20"/>
              </w:rPr>
              <w:t>Natural,</w:t>
            </w:r>
            <w:r>
              <w:rPr>
                <w:spacing w:val="-7"/>
                <w:sz w:val="20"/>
              </w:rPr>
              <w:t xml:space="preserve"> </w:t>
            </w:r>
            <w:r>
              <w:rPr>
                <w:sz w:val="20"/>
              </w:rPr>
              <w:t>dos</w:t>
            </w:r>
            <w:r>
              <w:rPr>
                <w:spacing w:val="-8"/>
                <w:sz w:val="20"/>
              </w:rPr>
              <w:t xml:space="preserve"> </w:t>
            </w:r>
            <w:r>
              <w:rPr>
                <w:sz w:val="20"/>
              </w:rPr>
              <w:t>Biocombustíveis</w:t>
            </w:r>
            <w:r>
              <w:rPr>
                <w:spacing w:val="-8"/>
                <w:sz w:val="20"/>
              </w:rPr>
              <w:t xml:space="preserve"> </w:t>
            </w:r>
            <w:r>
              <w:rPr>
                <w:sz w:val="20"/>
              </w:rPr>
              <w:t>e da Energia.</w:t>
            </w:r>
          </w:p>
        </w:tc>
        <w:tc>
          <w:tcPr>
            <w:tcW w:w="1354" w:type="dxa"/>
            <w:tcBorders>
              <w:top w:val="single" w:sz="8" w:space="0" w:color="C5C5C5"/>
              <w:left w:val="single" w:sz="8" w:space="0" w:color="C5C5C5"/>
              <w:bottom w:val="single" w:sz="8" w:space="0" w:color="C5C5C5"/>
              <w:right w:val="single" w:sz="8" w:space="0" w:color="C5C5C5"/>
            </w:tcBorders>
          </w:tcPr>
          <w:p w14:paraId="1DCB9C6F" w14:textId="77777777" w:rsidR="006857A9" w:rsidRDefault="00606FBE">
            <w:pPr>
              <w:pStyle w:val="TableParagraph"/>
              <w:spacing w:before="193"/>
              <w:ind w:left="79"/>
              <w:rPr>
                <w:sz w:val="20"/>
              </w:rPr>
            </w:pPr>
            <w:r>
              <w:rPr>
                <w:spacing w:val="-2"/>
                <w:sz w:val="20"/>
              </w:rPr>
              <w:t>27/02/2024</w:t>
            </w:r>
          </w:p>
          <w:p w14:paraId="273D04B9" w14:textId="77777777" w:rsidR="006857A9" w:rsidRDefault="00606FBE">
            <w:pPr>
              <w:pStyle w:val="TableParagraph"/>
              <w:spacing w:before="1"/>
              <w:ind w:left="79" w:right="192"/>
              <w:rPr>
                <w:sz w:val="20"/>
              </w:rPr>
            </w:pPr>
            <w:r>
              <w:rPr>
                <w:spacing w:val="-10"/>
                <w:sz w:val="20"/>
              </w:rPr>
              <w:t xml:space="preserve">a </w:t>
            </w:r>
            <w:r>
              <w:rPr>
                <w:spacing w:val="-2"/>
                <w:sz w:val="20"/>
              </w:rPr>
              <w:t>26/02/2029</w:t>
            </w:r>
          </w:p>
        </w:tc>
      </w:tr>
      <w:tr w:rsidR="006857A9" w14:paraId="7F2C45C7" w14:textId="77777777">
        <w:trPr>
          <w:trHeight w:val="1999"/>
        </w:trPr>
        <w:tc>
          <w:tcPr>
            <w:tcW w:w="1992" w:type="dxa"/>
            <w:tcBorders>
              <w:top w:val="single" w:sz="8" w:space="0" w:color="C5C5C5"/>
              <w:left w:val="single" w:sz="8" w:space="0" w:color="C5C5C5"/>
              <w:bottom w:val="single" w:sz="8" w:space="0" w:color="C5C5C5"/>
              <w:right w:val="single" w:sz="8" w:space="0" w:color="C5C5C5"/>
            </w:tcBorders>
          </w:tcPr>
          <w:p w14:paraId="54BC7191" w14:textId="77777777" w:rsidR="006857A9" w:rsidRDefault="006857A9">
            <w:pPr>
              <w:pStyle w:val="TableParagraph"/>
              <w:rPr>
                <w:rFonts w:ascii="Arial"/>
                <w:b/>
                <w:sz w:val="20"/>
              </w:rPr>
            </w:pPr>
          </w:p>
          <w:p w14:paraId="5C5DA483" w14:textId="77777777" w:rsidR="006857A9" w:rsidRDefault="006857A9">
            <w:pPr>
              <w:pStyle w:val="TableParagraph"/>
              <w:spacing w:before="79"/>
              <w:rPr>
                <w:rFonts w:ascii="Arial"/>
                <w:b/>
                <w:sz w:val="20"/>
              </w:rPr>
            </w:pPr>
          </w:p>
          <w:p w14:paraId="0F7D1175" w14:textId="77777777" w:rsidR="006857A9" w:rsidRDefault="00606FBE">
            <w:pPr>
              <w:pStyle w:val="TableParagraph"/>
              <w:ind w:left="81" w:right="211"/>
              <w:jc w:val="both"/>
              <w:rPr>
                <w:sz w:val="20"/>
              </w:rPr>
            </w:pPr>
            <w:r>
              <w:rPr>
                <w:sz w:val="20"/>
              </w:rPr>
              <w:t>Operador</w:t>
            </w:r>
            <w:r>
              <w:rPr>
                <w:spacing w:val="-14"/>
                <w:sz w:val="20"/>
              </w:rPr>
              <w:t xml:space="preserve"> </w:t>
            </w:r>
            <w:r>
              <w:rPr>
                <w:sz w:val="20"/>
              </w:rPr>
              <w:t>Nacional do</w:t>
            </w:r>
            <w:r>
              <w:rPr>
                <w:spacing w:val="-5"/>
                <w:sz w:val="20"/>
              </w:rPr>
              <w:t xml:space="preserve"> </w:t>
            </w:r>
            <w:r>
              <w:rPr>
                <w:sz w:val="20"/>
              </w:rPr>
              <w:t>Setor</w:t>
            </w:r>
            <w:r>
              <w:rPr>
                <w:spacing w:val="-1"/>
                <w:sz w:val="20"/>
              </w:rPr>
              <w:t xml:space="preserve"> </w:t>
            </w:r>
            <w:r>
              <w:rPr>
                <w:sz w:val="20"/>
              </w:rPr>
              <w:t xml:space="preserve">Elétrico – </w:t>
            </w:r>
            <w:r>
              <w:rPr>
                <w:spacing w:val="-4"/>
                <w:sz w:val="20"/>
              </w:rPr>
              <w:t>ONS</w:t>
            </w:r>
          </w:p>
        </w:tc>
        <w:tc>
          <w:tcPr>
            <w:tcW w:w="2062" w:type="dxa"/>
            <w:tcBorders>
              <w:top w:val="single" w:sz="8" w:space="0" w:color="C5C5C5"/>
              <w:left w:val="single" w:sz="8" w:space="0" w:color="C5C5C5"/>
              <w:bottom w:val="single" w:sz="8" w:space="0" w:color="C5C5C5"/>
              <w:right w:val="single" w:sz="8" w:space="0" w:color="C5C5C5"/>
            </w:tcBorders>
          </w:tcPr>
          <w:p w14:paraId="4C135D24" w14:textId="77777777" w:rsidR="006857A9" w:rsidRDefault="006857A9">
            <w:pPr>
              <w:pStyle w:val="TableParagraph"/>
              <w:rPr>
                <w:rFonts w:ascii="Arial"/>
                <w:b/>
                <w:sz w:val="20"/>
              </w:rPr>
            </w:pPr>
          </w:p>
          <w:p w14:paraId="1DE90B4B" w14:textId="77777777" w:rsidR="006857A9" w:rsidRDefault="006857A9">
            <w:pPr>
              <w:pStyle w:val="TableParagraph"/>
              <w:rPr>
                <w:rFonts w:ascii="Arial"/>
                <w:b/>
                <w:sz w:val="20"/>
              </w:rPr>
            </w:pPr>
          </w:p>
          <w:p w14:paraId="1062EE3A" w14:textId="77777777" w:rsidR="006857A9" w:rsidRDefault="006857A9">
            <w:pPr>
              <w:pStyle w:val="TableParagraph"/>
              <w:spacing w:before="79"/>
              <w:rPr>
                <w:rFonts w:ascii="Arial"/>
                <w:b/>
                <w:sz w:val="20"/>
              </w:rPr>
            </w:pPr>
          </w:p>
          <w:p w14:paraId="3E59E077" w14:textId="77777777" w:rsidR="006857A9" w:rsidRDefault="00606FBE">
            <w:pPr>
              <w:pStyle w:val="TableParagraph"/>
              <w:ind w:left="79" w:right="111"/>
              <w:rPr>
                <w:sz w:val="20"/>
              </w:rPr>
            </w:pPr>
            <w:r>
              <w:rPr>
                <w:sz w:val="20"/>
              </w:rPr>
              <w:t>Acordo de Cooperação</w:t>
            </w:r>
            <w:r>
              <w:rPr>
                <w:spacing w:val="-14"/>
                <w:sz w:val="20"/>
              </w:rPr>
              <w:t xml:space="preserve"> </w:t>
            </w:r>
            <w:r>
              <w:rPr>
                <w:sz w:val="20"/>
              </w:rPr>
              <w:t>Técnica</w:t>
            </w:r>
          </w:p>
        </w:tc>
        <w:tc>
          <w:tcPr>
            <w:tcW w:w="4494" w:type="dxa"/>
            <w:tcBorders>
              <w:top w:val="single" w:sz="8" w:space="0" w:color="C5C5C5"/>
              <w:left w:val="single" w:sz="8" w:space="0" w:color="C5C5C5"/>
              <w:bottom w:val="single" w:sz="8" w:space="0" w:color="C5C5C5"/>
              <w:right w:val="single" w:sz="8" w:space="0" w:color="C5C5C5"/>
            </w:tcBorders>
          </w:tcPr>
          <w:p w14:paraId="19051451" w14:textId="77777777" w:rsidR="006857A9" w:rsidRDefault="00606FBE">
            <w:pPr>
              <w:pStyle w:val="TableParagraph"/>
              <w:spacing w:before="78"/>
              <w:ind w:left="79" w:right="95"/>
              <w:rPr>
                <w:sz w:val="20"/>
              </w:rPr>
            </w:pPr>
            <w:r>
              <w:rPr>
                <w:sz w:val="20"/>
              </w:rPr>
              <w:t>Cooperação Técnico-Operacional que entre si celebram a Empresa de Pesquisa Energética – EPE e o Operador Nacional do Sistema Elétrico – ONS, para fins de intercâmbio de dados e informações</w:t>
            </w:r>
            <w:r>
              <w:rPr>
                <w:spacing w:val="-9"/>
                <w:sz w:val="20"/>
              </w:rPr>
              <w:t xml:space="preserve"> </w:t>
            </w:r>
            <w:r>
              <w:rPr>
                <w:sz w:val="20"/>
              </w:rPr>
              <w:t>e</w:t>
            </w:r>
            <w:r>
              <w:rPr>
                <w:spacing w:val="-8"/>
                <w:sz w:val="20"/>
              </w:rPr>
              <w:t xml:space="preserve"> </w:t>
            </w:r>
            <w:r>
              <w:rPr>
                <w:sz w:val="20"/>
              </w:rPr>
              <w:t>elaboração</w:t>
            </w:r>
            <w:r>
              <w:rPr>
                <w:spacing w:val="-9"/>
                <w:sz w:val="20"/>
              </w:rPr>
              <w:t xml:space="preserve"> </w:t>
            </w:r>
            <w:r>
              <w:rPr>
                <w:sz w:val="20"/>
              </w:rPr>
              <w:t>de</w:t>
            </w:r>
            <w:r>
              <w:rPr>
                <w:spacing w:val="-11"/>
                <w:sz w:val="20"/>
              </w:rPr>
              <w:t xml:space="preserve"> </w:t>
            </w:r>
            <w:r>
              <w:rPr>
                <w:sz w:val="20"/>
              </w:rPr>
              <w:t>estudos</w:t>
            </w:r>
            <w:r>
              <w:rPr>
                <w:spacing w:val="-9"/>
                <w:sz w:val="20"/>
              </w:rPr>
              <w:t xml:space="preserve"> </w:t>
            </w:r>
            <w:r>
              <w:rPr>
                <w:sz w:val="20"/>
              </w:rPr>
              <w:t>conjuntos, resguardadas</w:t>
            </w:r>
            <w:r>
              <w:rPr>
                <w:spacing w:val="-1"/>
                <w:sz w:val="20"/>
              </w:rPr>
              <w:t xml:space="preserve"> </w:t>
            </w:r>
            <w:r>
              <w:rPr>
                <w:sz w:val="20"/>
              </w:rPr>
              <w:t>as</w:t>
            </w:r>
            <w:r>
              <w:rPr>
                <w:spacing w:val="-1"/>
                <w:sz w:val="20"/>
              </w:rPr>
              <w:t xml:space="preserve"> </w:t>
            </w:r>
            <w:r>
              <w:rPr>
                <w:sz w:val="20"/>
              </w:rPr>
              <w:t>competências</w:t>
            </w:r>
            <w:r>
              <w:rPr>
                <w:spacing w:val="-1"/>
                <w:sz w:val="20"/>
              </w:rPr>
              <w:t xml:space="preserve"> </w:t>
            </w:r>
            <w:r>
              <w:rPr>
                <w:sz w:val="20"/>
              </w:rPr>
              <w:t>das instituições. Fundamento: art. 5º, § 2º, inciso I do Estatuto Social da EPE</w:t>
            </w:r>
          </w:p>
        </w:tc>
        <w:tc>
          <w:tcPr>
            <w:tcW w:w="1354" w:type="dxa"/>
            <w:tcBorders>
              <w:top w:val="single" w:sz="8" w:space="0" w:color="C5C5C5"/>
              <w:left w:val="single" w:sz="8" w:space="0" w:color="C5C5C5"/>
              <w:bottom w:val="single" w:sz="8" w:space="0" w:color="C5C5C5"/>
              <w:right w:val="single" w:sz="8" w:space="0" w:color="C5C5C5"/>
            </w:tcBorders>
          </w:tcPr>
          <w:p w14:paraId="72E92E28" w14:textId="77777777" w:rsidR="006857A9" w:rsidRDefault="006857A9">
            <w:pPr>
              <w:pStyle w:val="TableParagraph"/>
              <w:rPr>
                <w:rFonts w:ascii="Arial"/>
                <w:b/>
                <w:sz w:val="20"/>
              </w:rPr>
            </w:pPr>
          </w:p>
          <w:p w14:paraId="769CA05A" w14:textId="77777777" w:rsidR="006857A9" w:rsidRDefault="006857A9">
            <w:pPr>
              <w:pStyle w:val="TableParagraph"/>
              <w:rPr>
                <w:rFonts w:ascii="Arial"/>
                <w:b/>
                <w:sz w:val="20"/>
              </w:rPr>
            </w:pPr>
          </w:p>
          <w:p w14:paraId="71C08538" w14:textId="77777777" w:rsidR="006857A9" w:rsidRDefault="006857A9">
            <w:pPr>
              <w:pStyle w:val="TableParagraph"/>
              <w:spacing w:before="79"/>
              <w:rPr>
                <w:rFonts w:ascii="Arial"/>
                <w:b/>
                <w:sz w:val="20"/>
              </w:rPr>
            </w:pPr>
          </w:p>
          <w:p w14:paraId="01C39E2C" w14:textId="77777777" w:rsidR="006857A9" w:rsidRDefault="00606FBE">
            <w:pPr>
              <w:pStyle w:val="TableParagraph"/>
              <w:ind w:left="79"/>
              <w:rPr>
                <w:sz w:val="20"/>
              </w:rPr>
            </w:pPr>
            <w:r>
              <w:rPr>
                <w:spacing w:val="-2"/>
                <w:sz w:val="20"/>
              </w:rPr>
              <w:t>31/08/2023</w:t>
            </w:r>
            <w:r>
              <w:rPr>
                <w:spacing w:val="3"/>
                <w:sz w:val="20"/>
              </w:rPr>
              <w:t xml:space="preserve"> </w:t>
            </w:r>
            <w:r>
              <w:rPr>
                <w:spacing w:val="-10"/>
                <w:sz w:val="20"/>
              </w:rPr>
              <w:t>a</w:t>
            </w:r>
          </w:p>
          <w:p w14:paraId="4897B5F5" w14:textId="77777777" w:rsidR="006857A9" w:rsidRDefault="00606FBE">
            <w:pPr>
              <w:pStyle w:val="TableParagraph"/>
              <w:spacing w:before="1"/>
              <w:ind w:left="79"/>
              <w:rPr>
                <w:sz w:val="20"/>
              </w:rPr>
            </w:pPr>
            <w:r>
              <w:rPr>
                <w:spacing w:val="-2"/>
                <w:sz w:val="20"/>
              </w:rPr>
              <w:t>30/08/2028</w:t>
            </w:r>
          </w:p>
        </w:tc>
      </w:tr>
      <w:tr w:rsidR="006857A9" w14:paraId="5EDB3AEC" w14:textId="77777777">
        <w:trPr>
          <w:trHeight w:val="851"/>
        </w:trPr>
        <w:tc>
          <w:tcPr>
            <w:tcW w:w="1992" w:type="dxa"/>
            <w:tcBorders>
              <w:top w:val="single" w:sz="8" w:space="0" w:color="C5C5C5"/>
              <w:left w:val="single" w:sz="8" w:space="0" w:color="C5C5C5"/>
              <w:bottom w:val="single" w:sz="8" w:space="0" w:color="C5C5C5"/>
              <w:right w:val="single" w:sz="8" w:space="0" w:color="C5C5C5"/>
            </w:tcBorders>
          </w:tcPr>
          <w:p w14:paraId="607DE8F7" w14:textId="77777777" w:rsidR="006857A9" w:rsidRDefault="00606FBE">
            <w:pPr>
              <w:pStyle w:val="TableParagraph"/>
              <w:spacing w:before="81"/>
              <w:ind w:left="81" w:right="132"/>
              <w:rPr>
                <w:sz w:val="20"/>
              </w:rPr>
            </w:pPr>
            <w:r>
              <w:rPr>
                <w:sz w:val="20"/>
              </w:rPr>
              <w:t>Agência Nacional de</w:t>
            </w:r>
            <w:r>
              <w:rPr>
                <w:spacing w:val="-14"/>
                <w:sz w:val="20"/>
              </w:rPr>
              <w:t xml:space="preserve"> </w:t>
            </w:r>
            <w:r>
              <w:rPr>
                <w:sz w:val="20"/>
              </w:rPr>
              <w:t>Petróleo</w:t>
            </w:r>
            <w:r>
              <w:rPr>
                <w:spacing w:val="-13"/>
                <w:sz w:val="20"/>
              </w:rPr>
              <w:t xml:space="preserve"> </w:t>
            </w:r>
            <w:r>
              <w:rPr>
                <w:sz w:val="20"/>
              </w:rPr>
              <w:t>–</w:t>
            </w:r>
            <w:r>
              <w:rPr>
                <w:spacing w:val="-13"/>
                <w:sz w:val="20"/>
              </w:rPr>
              <w:t xml:space="preserve"> </w:t>
            </w:r>
            <w:r>
              <w:rPr>
                <w:sz w:val="20"/>
              </w:rPr>
              <w:t>ANP</w:t>
            </w:r>
          </w:p>
        </w:tc>
        <w:tc>
          <w:tcPr>
            <w:tcW w:w="2062" w:type="dxa"/>
            <w:tcBorders>
              <w:top w:val="single" w:sz="8" w:space="0" w:color="C5C5C5"/>
              <w:left w:val="single" w:sz="8" w:space="0" w:color="C5C5C5"/>
              <w:bottom w:val="single" w:sz="8" w:space="0" w:color="C5C5C5"/>
              <w:right w:val="single" w:sz="8" w:space="0" w:color="C5C5C5"/>
            </w:tcBorders>
          </w:tcPr>
          <w:p w14:paraId="595F275E" w14:textId="77777777" w:rsidR="006857A9" w:rsidRDefault="00606FBE">
            <w:pPr>
              <w:pStyle w:val="TableParagraph"/>
              <w:spacing w:before="81"/>
              <w:ind w:left="79" w:right="111"/>
              <w:rPr>
                <w:sz w:val="20"/>
              </w:rPr>
            </w:pPr>
            <w:r>
              <w:rPr>
                <w:sz w:val="20"/>
              </w:rPr>
              <w:t xml:space="preserve">Acordo de </w:t>
            </w:r>
            <w:r>
              <w:rPr>
                <w:spacing w:val="-2"/>
                <w:sz w:val="20"/>
              </w:rPr>
              <w:t>Cooperação</w:t>
            </w:r>
          </w:p>
          <w:p w14:paraId="3276209C" w14:textId="77777777" w:rsidR="006857A9" w:rsidRDefault="00606FBE">
            <w:pPr>
              <w:pStyle w:val="TableParagraph"/>
              <w:ind w:left="79"/>
              <w:rPr>
                <w:sz w:val="20"/>
              </w:rPr>
            </w:pPr>
            <w:r>
              <w:rPr>
                <w:spacing w:val="-2"/>
                <w:sz w:val="20"/>
              </w:rPr>
              <w:t>Técnico-Operacional</w:t>
            </w:r>
          </w:p>
        </w:tc>
        <w:tc>
          <w:tcPr>
            <w:tcW w:w="4494" w:type="dxa"/>
            <w:tcBorders>
              <w:top w:val="single" w:sz="8" w:space="0" w:color="C5C5C5"/>
              <w:left w:val="single" w:sz="8" w:space="0" w:color="C5C5C5"/>
              <w:bottom w:val="single" w:sz="8" w:space="0" w:color="C5C5C5"/>
              <w:right w:val="single" w:sz="8" w:space="0" w:color="C5C5C5"/>
            </w:tcBorders>
          </w:tcPr>
          <w:p w14:paraId="78CDC3E1" w14:textId="77777777" w:rsidR="006857A9" w:rsidRDefault="00606FBE">
            <w:pPr>
              <w:pStyle w:val="TableParagraph"/>
              <w:spacing w:before="196"/>
              <w:ind w:left="79" w:right="272"/>
              <w:rPr>
                <w:sz w:val="20"/>
              </w:rPr>
            </w:pPr>
            <w:r>
              <w:rPr>
                <w:sz w:val="20"/>
              </w:rPr>
              <w:t>Intercâmbio</w:t>
            </w:r>
            <w:r>
              <w:rPr>
                <w:spacing w:val="-7"/>
                <w:sz w:val="20"/>
              </w:rPr>
              <w:t xml:space="preserve"> </w:t>
            </w:r>
            <w:r>
              <w:rPr>
                <w:sz w:val="20"/>
              </w:rPr>
              <w:t>de</w:t>
            </w:r>
            <w:r>
              <w:rPr>
                <w:spacing w:val="-8"/>
                <w:sz w:val="20"/>
              </w:rPr>
              <w:t xml:space="preserve"> </w:t>
            </w:r>
            <w:r>
              <w:rPr>
                <w:sz w:val="20"/>
              </w:rPr>
              <w:t>informações</w:t>
            </w:r>
            <w:r>
              <w:rPr>
                <w:spacing w:val="-8"/>
                <w:sz w:val="20"/>
              </w:rPr>
              <w:t xml:space="preserve"> </w:t>
            </w:r>
            <w:r>
              <w:rPr>
                <w:sz w:val="20"/>
              </w:rPr>
              <w:t>e</w:t>
            </w:r>
            <w:r>
              <w:rPr>
                <w:spacing w:val="-10"/>
                <w:sz w:val="20"/>
              </w:rPr>
              <w:t xml:space="preserve"> </w:t>
            </w:r>
            <w:r>
              <w:rPr>
                <w:sz w:val="20"/>
              </w:rPr>
              <w:t>elaboração</w:t>
            </w:r>
            <w:r>
              <w:rPr>
                <w:spacing w:val="-9"/>
                <w:sz w:val="20"/>
              </w:rPr>
              <w:t xml:space="preserve"> </w:t>
            </w:r>
            <w:r>
              <w:rPr>
                <w:sz w:val="20"/>
              </w:rPr>
              <w:t>de estudos (DPG/GAB)</w:t>
            </w:r>
          </w:p>
        </w:tc>
        <w:tc>
          <w:tcPr>
            <w:tcW w:w="1354" w:type="dxa"/>
            <w:tcBorders>
              <w:top w:val="single" w:sz="8" w:space="0" w:color="C5C5C5"/>
              <w:left w:val="single" w:sz="8" w:space="0" w:color="C5C5C5"/>
              <w:bottom w:val="single" w:sz="8" w:space="0" w:color="C5C5C5"/>
              <w:right w:val="single" w:sz="8" w:space="0" w:color="C5C5C5"/>
            </w:tcBorders>
          </w:tcPr>
          <w:p w14:paraId="08E08C52" w14:textId="77777777" w:rsidR="006857A9" w:rsidRDefault="00606FBE">
            <w:pPr>
              <w:pStyle w:val="TableParagraph"/>
              <w:spacing w:before="196"/>
              <w:ind w:left="79"/>
              <w:rPr>
                <w:sz w:val="20"/>
              </w:rPr>
            </w:pPr>
            <w:r>
              <w:rPr>
                <w:spacing w:val="-2"/>
                <w:sz w:val="20"/>
              </w:rPr>
              <w:t>11/01/2023</w:t>
            </w:r>
            <w:r>
              <w:rPr>
                <w:spacing w:val="3"/>
                <w:sz w:val="20"/>
              </w:rPr>
              <w:t xml:space="preserve"> </w:t>
            </w:r>
            <w:r>
              <w:rPr>
                <w:spacing w:val="-10"/>
                <w:sz w:val="20"/>
              </w:rPr>
              <w:t>a</w:t>
            </w:r>
          </w:p>
          <w:p w14:paraId="2973E9C0" w14:textId="77777777" w:rsidR="006857A9" w:rsidRDefault="00606FBE">
            <w:pPr>
              <w:pStyle w:val="TableParagraph"/>
              <w:ind w:left="79"/>
              <w:rPr>
                <w:sz w:val="20"/>
              </w:rPr>
            </w:pPr>
            <w:r>
              <w:rPr>
                <w:spacing w:val="-2"/>
                <w:sz w:val="20"/>
              </w:rPr>
              <w:t>10/01/2028</w:t>
            </w:r>
          </w:p>
        </w:tc>
      </w:tr>
      <w:tr w:rsidR="006857A9" w14:paraId="67E34528" w14:textId="77777777">
        <w:trPr>
          <w:trHeight w:val="1539"/>
        </w:trPr>
        <w:tc>
          <w:tcPr>
            <w:tcW w:w="1992" w:type="dxa"/>
            <w:tcBorders>
              <w:top w:val="single" w:sz="8" w:space="0" w:color="C5C5C5"/>
              <w:left w:val="single" w:sz="8" w:space="0" w:color="C5C5C5"/>
              <w:bottom w:val="single" w:sz="8" w:space="0" w:color="C5C5C5"/>
              <w:right w:val="single" w:sz="8" w:space="0" w:color="C5C5C5"/>
            </w:tcBorders>
          </w:tcPr>
          <w:p w14:paraId="1B705737" w14:textId="77777777" w:rsidR="006857A9" w:rsidRDefault="00606FBE">
            <w:pPr>
              <w:pStyle w:val="TableParagraph"/>
              <w:spacing w:before="193"/>
              <w:ind w:left="81" w:right="501"/>
              <w:rPr>
                <w:sz w:val="20"/>
              </w:rPr>
            </w:pPr>
            <w:r>
              <w:rPr>
                <w:sz w:val="20"/>
              </w:rPr>
              <w:t>Agência de Promoção de Exportações</w:t>
            </w:r>
            <w:r>
              <w:rPr>
                <w:spacing w:val="-14"/>
                <w:sz w:val="20"/>
              </w:rPr>
              <w:t xml:space="preserve"> </w:t>
            </w:r>
            <w:r>
              <w:rPr>
                <w:sz w:val="20"/>
              </w:rPr>
              <w:t>do Brasil (APEX-</w:t>
            </w:r>
            <w:r>
              <w:rPr>
                <w:spacing w:val="-2"/>
                <w:sz w:val="20"/>
              </w:rPr>
              <w:t>BRASIL)</w:t>
            </w:r>
          </w:p>
        </w:tc>
        <w:tc>
          <w:tcPr>
            <w:tcW w:w="2062" w:type="dxa"/>
            <w:tcBorders>
              <w:top w:val="single" w:sz="8" w:space="0" w:color="C5C5C5"/>
              <w:left w:val="single" w:sz="8" w:space="0" w:color="C5C5C5"/>
              <w:bottom w:val="single" w:sz="8" w:space="0" w:color="C5C5C5"/>
              <w:right w:val="single" w:sz="8" w:space="0" w:color="C5C5C5"/>
            </w:tcBorders>
          </w:tcPr>
          <w:p w14:paraId="3FCE868A" w14:textId="77777777" w:rsidR="006857A9" w:rsidRDefault="006857A9">
            <w:pPr>
              <w:pStyle w:val="TableParagraph"/>
              <w:rPr>
                <w:rFonts w:ascii="Arial"/>
                <w:b/>
                <w:sz w:val="20"/>
              </w:rPr>
            </w:pPr>
          </w:p>
          <w:p w14:paraId="710C2064" w14:textId="77777777" w:rsidR="006857A9" w:rsidRDefault="006857A9">
            <w:pPr>
              <w:pStyle w:val="TableParagraph"/>
              <w:spacing w:before="79"/>
              <w:rPr>
                <w:rFonts w:ascii="Arial"/>
                <w:b/>
                <w:sz w:val="20"/>
              </w:rPr>
            </w:pPr>
          </w:p>
          <w:p w14:paraId="7943885F" w14:textId="77777777" w:rsidR="006857A9" w:rsidRDefault="00606FBE">
            <w:pPr>
              <w:pStyle w:val="TableParagraph"/>
              <w:ind w:left="79" w:right="834"/>
              <w:rPr>
                <w:sz w:val="20"/>
              </w:rPr>
            </w:pPr>
            <w:r>
              <w:rPr>
                <w:sz w:val="20"/>
              </w:rPr>
              <w:t>Protocolo</w:t>
            </w:r>
            <w:r>
              <w:rPr>
                <w:spacing w:val="-14"/>
                <w:sz w:val="20"/>
              </w:rPr>
              <w:t xml:space="preserve"> </w:t>
            </w:r>
            <w:r>
              <w:rPr>
                <w:sz w:val="20"/>
              </w:rPr>
              <w:t xml:space="preserve">de </w:t>
            </w:r>
            <w:r>
              <w:rPr>
                <w:spacing w:val="-2"/>
                <w:sz w:val="20"/>
              </w:rPr>
              <w:t>intenções</w:t>
            </w:r>
          </w:p>
        </w:tc>
        <w:tc>
          <w:tcPr>
            <w:tcW w:w="4494" w:type="dxa"/>
            <w:tcBorders>
              <w:top w:val="single" w:sz="8" w:space="0" w:color="C5C5C5"/>
              <w:left w:val="single" w:sz="8" w:space="0" w:color="C5C5C5"/>
              <w:bottom w:val="single" w:sz="8" w:space="0" w:color="C5C5C5"/>
              <w:right w:val="single" w:sz="8" w:space="0" w:color="C5C5C5"/>
            </w:tcBorders>
          </w:tcPr>
          <w:p w14:paraId="2ED3A205" w14:textId="77777777" w:rsidR="006857A9" w:rsidRDefault="00606FBE">
            <w:pPr>
              <w:pStyle w:val="TableParagraph"/>
              <w:spacing w:before="78"/>
              <w:ind w:left="79" w:right="97"/>
              <w:rPr>
                <w:sz w:val="20"/>
              </w:rPr>
            </w:pPr>
            <w:r>
              <w:rPr>
                <w:sz w:val="20"/>
              </w:rPr>
              <w:t>Definição</w:t>
            </w:r>
            <w:r>
              <w:rPr>
                <w:spacing w:val="-7"/>
                <w:sz w:val="20"/>
              </w:rPr>
              <w:t xml:space="preserve"> </w:t>
            </w:r>
            <w:r>
              <w:rPr>
                <w:sz w:val="20"/>
              </w:rPr>
              <w:t>das</w:t>
            </w:r>
            <w:r>
              <w:rPr>
                <w:spacing w:val="-6"/>
                <w:sz w:val="20"/>
              </w:rPr>
              <w:t xml:space="preserve"> </w:t>
            </w:r>
            <w:r>
              <w:rPr>
                <w:sz w:val="20"/>
              </w:rPr>
              <w:t>linhas</w:t>
            </w:r>
            <w:r>
              <w:rPr>
                <w:spacing w:val="-8"/>
                <w:sz w:val="20"/>
              </w:rPr>
              <w:t xml:space="preserve"> </w:t>
            </w:r>
            <w:r>
              <w:rPr>
                <w:sz w:val="20"/>
              </w:rPr>
              <w:t>gerais</w:t>
            </w:r>
            <w:r>
              <w:rPr>
                <w:spacing w:val="-6"/>
                <w:sz w:val="20"/>
              </w:rPr>
              <w:t xml:space="preserve"> </w:t>
            </w:r>
            <w:r>
              <w:rPr>
                <w:sz w:val="20"/>
              </w:rPr>
              <w:t>de</w:t>
            </w:r>
            <w:r>
              <w:rPr>
                <w:spacing w:val="-10"/>
                <w:sz w:val="20"/>
              </w:rPr>
              <w:t xml:space="preserve"> </w:t>
            </w:r>
            <w:r>
              <w:rPr>
                <w:sz w:val="20"/>
              </w:rPr>
              <w:t>colaboração</w:t>
            </w:r>
            <w:r>
              <w:rPr>
                <w:spacing w:val="-10"/>
                <w:sz w:val="20"/>
              </w:rPr>
              <w:t xml:space="preserve"> </w:t>
            </w:r>
            <w:r>
              <w:rPr>
                <w:sz w:val="20"/>
              </w:rPr>
              <w:t>entre as PARTES no desenvolvimento de iniciativas favoráveis a atração de investimentos para adensamento das cadeias produtivas e para projetos de infraestrutura dos setores</w:t>
            </w:r>
            <w:r>
              <w:rPr>
                <w:spacing w:val="40"/>
                <w:sz w:val="20"/>
              </w:rPr>
              <w:t xml:space="preserve"> </w:t>
            </w:r>
            <w:r>
              <w:rPr>
                <w:spacing w:val="-2"/>
                <w:sz w:val="20"/>
              </w:rPr>
              <w:t>prioritários.</w:t>
            </w:r>
          </w:p>
        </w:tc>
        <w:tc>
          <w:tcPr>
            <w:tcW w:w="1354" w:type="dxa"/>
            <w:tcBorders>
              <w:top w:val="single" w:sz="8" w:space="0" w:color="C5C5C5"/>
              <w:left w:val="single" w:sz="8" w:space="0" w:color="C5C5C5"/>
              <w:bottom w:val="single" w:sz="8" w:space="0" w:color="C5C5C5"/>
              <w:right w:val="single" w:sz="8" w:space="0" w:color="C5C5C5"/>
            </w:tcBorders>
          </w:tcPr>
          <w:p w14:paraId="07FB56E3" w14:textId="77777777" w:rsidR="006857A9" w:rsidRDefault="006857A9">
            <w:pPr>
              <w:pStyle w:val="TableParagraph"/>
              <w:rPr>
                <w:rFonts w:ascii="Arial"/>
                <w:b/>
                <w:sz w:val="20"/>
              </w:rPr>
            </w:pPr>
          </w:p>
          <w:p w14:paraId="5040F75D" w14:textId="77777777" w:rsidR="006857A9" w:rsidRDefault="006857A9">
            <w:pPr>
              <w:pStyle w:val="TableParagraph"/>
              <w:spacing w:before="79"/>
              <w:rPr>
                <w:rFonts w:ascii="Arial"/>
                <w:b/>
                <w:sz w:val="20"/>
              </w:rPr>
            </w:pPr>
          </w:p>
          <w:p w14:paraId="675E8DC3" w14:textId="77777777" w:rsidR="006857A9" w:rsidRDefault="00606FBE">
            <w:pPr>
              <w:pStyle w:val="TableParagraph"/>
              <w:ind w:left="79"/>
              <w:rPr>
                <w:sz w:val="20"/>
              </w:rPr>
            </w:pPr>
            <w:r>
              <w:rPr>
                <w:spacing w:val="-2"/>
                <w:sz w:val="20"/>
              </w:rPr>
              <w:t>09/11/2022</w:t>
            </w:r>
            <w:r>
              <w:rPr>
                <w:spacing w:val="3"/>
                <w:sz w:val="20"/>
              </w:rPr>
              <w:t xml:space="preserve"> </w:t>
            </w:r>
            <w:r>
              <w:rPr>
                <w:spacing w:val="-10"/>
                <w:sz w:val="20"/>
              </w:rPr>
              <w:t>a</w:t>
            </w:r>
          </w:p>
          <w:p w14:paraId="31717005" w14:textId="77777777" w:rsidR="006857A9" w:rsidRDefault="00606FBE">
            <w:pPr>
              <w:pStyle w:val="TableParagraph"/>
              <w:ind w:left="79"/>
              <w:rPr>
                <w:sz w:val="20"/>
              </w:rPr>
            </w:pPr>
            <w:r>
              <w:rPr>
                <w:spacing w:val="-2"/>
                <w:sz w:val="20"/>
              </w:rPr>
              <w:t>09/11/2026</w:t>
            </w:r>
          </w:p>
        </w:tc>
      </w:tr>
    </w:tbl>
    <w:p w14:paraId="14E10B77" w14:textId="77777777" w:rsidR="006857A9" w:rsidRDefault="006857A9">
      <w:pPr>
        <w:pStyle w:val="TableParagraph"/>
        <w:rPr>
          <w:sz w:val="20"/>
        </w:rPr>
        <w:sectPr w:rsidR="006857A9">
          <w:type w:val="continuous"/>
          <w:pgSz w:w="11910" w:h="16840"/>
          <w:pgMar w:top="1240" w:right="708" w:bottom="480" w:left="708" w:header="567" w:footer="293" w:gutter="0"/>
          <w:cols w:space="720"/>
        </w:sectPr>
      </w:pPr>
    </w:p>
    <w:p w14:paraId="18819858" w14:textId="77777777" w:rsidR="006857A9" w:rsidRDefault="00606FBE">
      <w:pPr>
        <w:pStyle w:val="Ttulo3"/>
        <w:numPr>
          <w:ilvl w:val="0"/>
          <w:numId w:val="2"/>
        </w:numPr>
        <w:tabs>
          <w:tab w:val="left" w:pos="569"/>
        </w:tabs>
        <w:spacing w:before="26"/>
        <w:ind w:left="569" w:hanging="425"/>
      </w:pPr>
      <w:r>
        <w:lastRenderedPageBreak/>
        <w:t>CONCILIAÇÃO</w:t>
      </w:r>
      <w:r>
        <w:rPr>
          <w:spacing w:val="-4"/>
        </w:rPr>
        <w:t xml:space="preserve"> </w:t>
      </w:r>
      <w:r>
        <w:t>ENTRE</w:t>
      </w:r>
      <w:r>
        <w:rPr>
          <w:spacing w:val="-8"/>
        </w:rPr>
        <w:t xml:space="preserve"> </w:t>
      </w:r>
      <w:r>
        <w:t>O</w:t>
      </w:r>
      <w:r>
        <w:rPr>
          <w:spacing w:val="-5"/>
        </w:rPr>
        <w:t xml:space="preserve"> </w:t>
      </w:r>
      <w:r>
        <w:t>BALANÇO</w:t>
      </w:r>
      <w:r>
        <w:rPr>
          <w:spacing w:val="-6"/>
        </w:rPr>
        <w:t xml:space="preserve"> </w:t>
      </w:r>
      <w:r>
        <w:t>SOCIETÁRIO</w:t>
      </w:r>
      <w:r>
        <w:rPr>
          <w:spacing w:val="-4"/>
        </w:rPr>
        <w:t xml:space="preserve"> </w:t>
      </w:r>
      <w:r>
        <w:t>E</w:t>
      </w:r>
      <w:r>
        <w:rPr>
          <w:spacing w:val="-8"/>
        </w:rPr>
        <w:t xml:space="preserve"> </w:t>
      </w:r>
      <w:r>
        <w:t>O</w:t>
      </w:r>
      <w:r>
        <w:rPr>
          <w:spacing w:val="-7"/>
        </w:rPr>
        <w:t xml:space="preserve"> </w:t>
      </w:r>
      <w:r>
        <w:t>BALANÇO</w:t>
      </w:r>
      <w:r>
        <w:rPr>
          <w:spacing w:val="-6"/>
        </w:rPr>
        <w:t xml:space="preserve"> </w:t>
      </w:r>
      <w:r>
        <w:rPr>
          <w:spacing w:val="-2"/>
        </w:rPr>
        <w:t>SIAFI</w:t>
      </w:r>
    </w:p>
    <w:p w14:paraId="3EBE1FB7" w14:textId="77777777" w:rsidR="006857A9" w:rsidRDefault="006857A9">
      <w:pPr>
        <w:pStyle w:val="Corpodetexto"/>
        <w:spacing w:before="1"/>
        <w:rPr>
          <w:rFonts w:ascii="Arial"/>
          <w:b/>
        </w:rPr>
      </w:pPr>
    </w:p>
    <w:p w14:paraId="1ED38EB7" w14:textId="77777777" w:rsidR="006857A9" w:rsidRDefault="00606FBE">
      <w:pPr>
        <w:pStyle w:val="Corpodetexto"/>
        <w:spacing w:before="1"/>
        <w:ind w:left="144" w:right="425"/>
        <w:jc w:val="both"/>
      </w:pPr>
      <w:r>
        <w:t>Em cumprimento ao Acórdão n° 2016/2006 do Tribunal de Contas da União – TCU, publicado no Diário Oficial da</w:t>
      </w:r>
      <w:r>
        <w:rPr>
          <w:spacing w:val="-14"/>
        </w:rPr>
        <w:t xml:space="preserve"> </w:t>
      </w:r>
      <w:r>
        <w:t>União</w:t>
      </w:r>
      <w:r>
        <w:rPr>
          <w:spacing w:val="-14"/>
        </w:rPr>
        <w:t xml:space="preserve"> </w:t>
      </w:r>
      <w:r>
        <w:t>em</w:t>
      </w:r>
      <w:r>
        <w:rPr>
          <w:spacing w:val="-14"/>
        </w:rPr>
        <w:t xml:space="preserve"> </w:t>
      </w:r>
      <w:r>
        <w:t>6</w:t>
      </w:r>
      <w:r>
        <w:rPr>
          <w:spacing w:val="-14"/>
        </w:rPr>
        <w:t xml:space="preserve"> </w:t>
      </w:r>
      <w:r>
        <w:t>de</w:t>
      </w:r>
      <w:r>
        <w:rPr>
          <w:spacing w:val="-14"/>
        </w:rPr>
        <w:t xml:space="preserve"> </w:t>
      </w:r>
      <w:r>
        <w:t>novembro</w:t>
      </w:r>
      <w:r>
        <w:rPr>
          <w:spacing w:val="-14"/>
        </w:rPr>
        <w:t xml:space="preserve"> </w:t>
      </w:r>
      <w:r>
        <w:t>de</w:t>
      </w:r>
      <w:r>
        <w:rPr>
          <w:spacing w:val="-14"/>
        </w:rPr>
        <w:t xml:space="preserve"> </w:t>
      </w:r>
      <w:r>
        <w:t>2006,</w:t>
      </w:r>
      <w:r>
        <w:rPr>
          <w:spacing w:val="-14"/>
        </w:rPr>
        <w:t xml:space="preserve"> </w:t>
      </w:r>
      <w:r>
        <w:t>apresentamos</w:t>
      </w:r>
      <w:r>
        <w:rPr>
          <w:spacing w:val="-14"/>
        </w:rPr>
        <w:t xml:space="preserve"> </w:t>
      </w:r>
      <w:r>
        <w:t>a</w:t>
      </w:r>
      <w:r>
        <w:rPr>
          <w:spacing w:val="-13"/>
        </w:rPr>
        <w:t xml:space="preserve"> </w:t>
      </w:r>
      <w:r>
        <w:t>seguir</w:t>
      </w:r>
      <w:r>
        <w:rPr>
          <w:spacing w:val="-14"/>
        </w:rPr>
        <w:t xml:space="preserve"> </w:t>
      </w:r>
      <w:r>
        <w:t>as</w:t>
      </w:r>
      <w:r>
        <w:rPr>
          <w:spacing w:val="-14"/>
        </w:rPr>
        <w:t xml:space="preserve"> </w:t>
      </w:r>
      <w:r>
        <w:t>conciliações</w:t>
      </w:r>
      <w:r>
        <w:rPr>
          <w:spacing w:val="-14"/>
        </w:rPr>
        <w:t xml:space="preserve"> </w:t>
      </w:r>
      <w:r>
        <w:t>dos</w:t>
      </w:r>
      <w:r>
        <w:rPr>
          <w:spacing w:val="-14"/>
        </w:rPr>
        <w:t xml:space="preserve"> </w:t>
      </w:r>
      <w:r>
        <w:t>saldos</w:t>
      </w:r>
      <w:r>
        <w:rPr>
          <w:spacing w:val="-14"/>
        </w:rPr>
        <w:t xml:space="preserve"> </w:t>
      </w:r>
      <w:r>
        <w:t>das</w:t>
      </w:r>
      <w:r>
        <w:rPr>
          <w:spacing w:val="-14"/>
        </w:rPr>
        <w:t xml:space="preserve"> </w:t>
      </w:r>
      <w:r>
        <w:t>contas</w:t>
      </w:r>
      <w:r>
        <w:rPr>
          <w:spacing w:val="-14"/>
        </w:rPr>
        <w:t xml:space="preserve"> </w:t>
      </w:r>
      <w:r>
        <w:t>dos</w:t>
      </w:r>
      <w:r>
        <w:rPr>
          <w:spacing w:val="-14"/>
        </w:rPr>
        <w:t xml:space="preserve"> </w:t>
      </w:r>
      <w:r>
        <w:t>Balanços Patrimoniais</w:t>
      </w:r>
      <w:r>
        <w:rPr>
          <w:spacing w:val="-14"/>
        </w:rPr>
        <w:t xml:space="preserve"> </w:t>
      </w:r>
      <w:r>
        <w:t>registrados</w:t>
      </w:r>
      <w:r>
        <w:rPr>
          <w:spacing w:val="-14"/>
        </w:rPr>
        <w:t xml:space="preserve"> </w:t>
      </w:r>
      <w:r>
        <w:t>de</w:t>
      </w:r>
      <w:r>
        <w:rPr>
          <w:spacing w:val="-14"/>
        </w:rPr>
        <w:t xml:space="preserve"> </w:t>
      </w:r>
      <w:r>
        <w:t>acordo</w:t>
      </w:r>
      <w:r>
        <w:rPr>
          <w:spacing w:val="-14"/>
        </w:rPr>
        <w:t xml:space="preserve"> </w:t>
      </w:r>
      <w:r>
        <w:t>com</w:t>
      </w:r>
      <w:r>
        <w:rPr>
          <w:spacing w:val="-14"/>
        </w:rPr>
        <w:t xml:space="preserve"> </w:t>
      </w:r>
      <w:r>
        <w:t>a</w:t>
      </w:r>
      <w:r>
        <w:rPr>
          <w:spacing w:val="-14"/>
        </w:rPr>
        <w:t xml:space="preserve"> </w:t>
      </w:r>
      <w:r>
        <w:t>Lei</w:t>
      </w:r>
      <w:r>
        <w:rPr>
          <w:spacing w:val="-14"/>
        </w:rPr>
        <w:t xml:space="preserve"> </w:t>
      </w:r>
      <w:r>
        <w:t>nº</w:t>
      </w:r>
      <w:r>
        <w:rPr>
          <w:spacing w:val="-14"/>
        </w:rPr>
        <w:t xml:space="preserve"> </w:t>
      </w:r>
      <w:r>
        <w:t>6.404/76</w:t>
      </w:r>
      <w:r>
        <w:rPr>
          <w:spacing w:val="-14"/>
        </w:rPr>
        <w:t xml:space="preserve"> </w:t>
      </w:r>
      <w:r>
        <w:t>e</w:t>
      </w:r>
      <w:r>
        <w:rPr>
          <w:spacing w:val="-13"/>
        </w:rPr>
        <w:t xml:space="preserve"> </w:t>
      </w:r>
      <w:r>
        <w:t>suas</w:t>
      </w:r>
      <w:r>
        <w:rPr>
          <w:spacing w:val="-14"/>
        </w:rPr>
        <w:t xml:space="preserve"> </w:t>
      </w:r>
      <w:r>
        <w:t>alterações</w:t>
      </w:r>
      <w:r>
        <w:rPr>
          <w:spacing w:val="-14"/>
        </w:rPr>
        <w:t xml:space="preserve"> </w:t>
      </w:r>
      <w:r>
        <w:t>com</w:t>
      </w:r>
      <w:r>
        <w:rPr>
          <w:spacing w:val="-14"/>
        </w:rPr>
        <w:t xml:space="preserve"> </w:t>
      </w:r>
      <w:r>
        <w:t>os</w:t>
      </w:r>
      <w:r>
        <w:rPr>
          <w:spacing w:val="-14"/>
        </w:rPr>
        <w:t xml:space="preserve"> </w:t>
      </w:r>
      <w:r>
        <w:t>saldos</w:t>
      </w:r>
      <w:r>
        <w:rPr>
          <w:spacing w:val="-14"/>
        </w:rPr>
        <w:t xml:space="preserve"> </w:t>
      </w:r>
      <w:r>
        <w:t>registrados</w:t>
      </w:r>
      <w:r>
        <w:rPr>
          <w:spacing w:val="-14"/>
        </w:rPr>
        <w:t xml:space="preserve"> </w:t>
      </w:r>
      <w:r>
        <w:t>no</w:t>
      </w:r>
      <w:r>
        <w:rPr>
          <w:spacing w:val="-14"/>
        </w:rPr>
        <w:t xml:space="preserve"> </w:t>
      </w:r>
      <w:r>
        <w:t>Sistema Integrado</w:t>
      </w:r>
      <w:r>
        <w:rPr>
          <w:spacing w:val="-9"/>
        </w:rPr>
        <w:t xml:space="preserve"> </w:t>
      </w:r>
      <w:r>
        <w:t>de</w:t>
      </w:r>
      <w:r>
        <w:rPr>
          <w:spacing w:val="-9"/>
        </w:rPr>
        <w:t xml:space="preserve"> </w:t>
      </w:r>
      <w:r>
        <w:t>Administração</w:t>
      </w:r>
      <w:r>
        <w:rPr>
          <w:spacing w:val="-7"/>
        </w:rPr>
        <w:t xml:space="preserve"> </w:t>
      </w:r>
      <w:r>
        <w:t>Financeira</w:t>
      </w:r>
      <w:r>
        <w:rPr>
          <w:spacing w:val="-9"/>
        </w:rPr>
        <w:t xml:space="preserve"> </w:t>
      </w:r>
      <w:r>
        <w:t>do</w:t>
      </w:r>
      <w:r>
        <w:rPr>
          <w:spacing w:val="-9"/>
        </w:rPr>
        <w:t xml:space="preserve"> </w:t>
      </w:r>
      <w:r>
        <w:t>Governo</w:t>
      </w:r>
      <w:r>
        <w:rPr>
          <w:spacing w:val="-9"/>
        </w:rPr>
        <w:t xml:space="preserve"> </w:t>
      </w:r>
      <w:r>
        <w:t>Federal</w:t>
      </w:r>
      <w:r>
        <w:rPr>
          <w:spacing w:val="-4"/>
        </w:rPr>
        <w:t xml:space="preserve"> </w:t>
      </w:r>
      <w:r>
        <w:t>–</w:t>
      </w:r>
      <w:r>
        <w:rPr>
          <w:spacing w:val="-6"/>
        </w:rPr>
        <w:t xml:space="preserve"> </w:t>
      </w:r>
      <w:r>
        <w:t>SIAFI,</w:t>
      </w:r>
      <w:r>
        <w:rPr>
          <w:spacing w:val="-9"/>
        </w:rPr>
        <w:t xml:space="preserve"> </w:t>
      </w:r>
      <w:r>
        <w:t>em</w:t>
      </w:r>
      <w:r>
        <w:rPr>
          <w:spacing w:val="-9"/>
        </w:rPr>
        <w:t xml:space="preserve"> </w:t>
      </w:r>
      <w:r>
        <w:t>conformidade</w:t>
      </w:r>
      <w:r>
        <w:rPr>
          <w:spacing w:val="-9"/>
        </w:rPr>
        <w:t xml:space="preserve"> </w:t>
      </w:r>
      <w:r>
        <w:t>com</w:t>
      </w:r>
      <w:r>
        <w:rPr>
          <w:spacing w:val="-9"/>
        </w:rPr>
        <w:t xml:space="preserve"> </w:t>
      </w:r>
      <w:r>
        <w:t>Lei</w:t>
      </w:r>
      <w:r>
        <w:rPr>
          <w:spacing w:val="-10"/>
        </w:rPr>
        <w:t xml:space="preserve"> </w:t>
      </w:r>
      <w:r>
        <w:t>nº</w:t>
      </w:r>
      <w:r>
        <w:rPr>
          <w:spacing w:val="-10"/>
        </w:rPr>
        <w:t xml:space="preserve"> </w:t>
      </w:r>
      <w:r>
        <w:t>4.320/64,</w:t>
      </w:r>
      <w:r>
        <w:rPr>
          <w:spacing w:val="-9"/>
        </w:rPr>
        <w:t xml:space="preserve"> </w:t>
      </w:r>
      <w:r>
        <w:t>o</w:t>
      </w:r>
      <w:r>
        <w:rPr>
          <w:spacing w:val="-9"/>
        </w:rPr>
        <w:t xml:space="preserve"> </w:t>
      </w:r>
      <w:r>
        <w:t>DL nº 200/67, e a Lei Complementar nº 101/2000, intitulada Lei de Responsabilidade Fiscal e suas atualizações.</w:t>
      </w:r>
    </w:p>
    <w:p w14:paraId="3516D727" w14:textId="77777777" w:rsidR="006857A9" w:rsidRDefault="006857A9">
      <w:pPr>
        <w:pStyle w:val="Corpodetexto"/>
        <w:spacing w:before="45" w:after="1"/>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3942"/>
        <w:gridCol w:w="2386"/>
        <w:gridCol w:w="1969"/>
        <w:gridCol w:w="1647"/>
      </w:tblGrid>
      <w:tr w:rsidR="006857A9" w14:paraId="5B7E1C5F" w14:textId="77777777">
        <w:trPr>
          <w:trHeight w:val="230"/>
        </w:trPr>
        <w:tc>
          <w:tcPr>
            <w:tcW w:w="3942" w:type="dxa"/>
          </w:tcPr>
          <w:p w14:paraId="4848B062" w14:textId="77777777" w:rsidR="006857A9" w:rsidRDefault="00606FBE">
            <w:pPr>
              <w:pStyle w:val="TableParagraph"/>
              <w:spacing w:line="210" w:lineRule="exact"/>
              <w:ind w:left="107"/>
              <w:rPr>
                <w:rFonts w:ascii="Arial" w:hAnsi="Arial"/>
                <w:b/>
                <w:sz w:val="20"/>
              </w:rPr>
            </w:pPr>
            <w:r>
              <w:rPr>
                <w:rFonts w:ascii="Arial" w:hAnsi="Arial"/>
                <w:b/>
                <w:spacing w:val="-2"/>
                <w:sz w:val="20"/>
              </w:rPr>
              <w:t>Descrição</w:t>
            </w:r>
          </w:p>
        </w:tc>
        <w:tc>
          <w:tcPr>
            <w:tcW w:w="2386" w:type="dxa"/>
          </w:tcPr>
          <w:p w14:paraId="27A388CD" w14:textId="77777777" w:rsidR="006857A9" w:rsidRDefault="00606FBE">
            <w:pPr>
              <w:pStyle w:val="TableParagraph"/>
              <w:spacing w:line="210" w:lineRule="exact"/>
              <w:ind w:right="99"/>
              <w:jc w:val="right"/>
              <w:rPr>
                <w:rFonts w:ascii="Arial"/>
                <w:b/>
                <w:sz w:val="20"/>
              </w:rPr>
            </w:pPr>
            <w:r>
              <w:rPr>
                <w:rFonts w:ascii="Arial"/>
                <w:b/>
                <w:sz w:val="20"/>
              </w:rPr>
              <w:t>Lei</w:t>
            </w:r>
            <w:r>
              <w:rPr>
                <w:rFonts w:ascii="Arial"/>
                <w:b/>
                <w:spacing w:val="-4"/>
                <w:sz w:val="20"/>
              </w:rPr>
              <w:t xml:space="preserve"> </w:t>
            </w:r>
            <w:r>
              <w:rPr>
                <w:rFonts w:ascii="Arial"/>
                <w:b/>
                <w:spacing w:val="-2"/>
                <w:sz w:val="20"/>
              </w:rPr>
              <w:t>4.320/64</w:t>
            </w:r>
          </w:p>
        </w:tc>
        <w:tc>
          <w:tcPr>
            <w:tcW w:w="1969" w:type="dxa"/>
          </w:tcPr>
          <w:p w14:paraId="47C3FB36" w14:textId="77777777" w:rsidR="006857A9" w:rsidRDefault="00606FBE">
            <w:pPr>
              <w:pStyle w:val="TableParagraph"/>
              <w:spacing w:line="210" w:lineRule="exact"/>
              <w:ind w:right="99"/>
              <w:jc w:val="right"/>
              <w:rPr>
                <w:rFonts w:ascii="Arial"/>
                <w:b/>
                <w:sz w:val="20"/>
              </w:rPr>
            </w:pPr>
            <w:r>
              <w:rPr>
                <w:rFonts w:ascii="Arial"/>
                <w:b/>
                <w:sz w:val="20"/>
              </w:rPr>
              <w:t>Lei</w:t>
            </w:r>
            <w:r>
              <w:rPr>
                <w:rFonts w:ascii="Arial"/>
                <w:b/>
                <w:spacing w:val="-4"/>
                <w:sz w:val="20"/>
              </w:rPr>
              <w:t xml:space="preserve"> </w:t>
            </w:r>
            <w:r>
              <w:rPr>
                <w:rFonts w:ascii="Arial"/>
                <w:b/>
                <w:spacing w:val="-2"/>
                <w:sz w:val="20"/>
              </w:rPr>
              <w:t>6.404/76</w:t>
            </w:r>
          </w:p>
        </w:tc>
        <w:tc>
          <w:tcPr>
            <w:tcW w:w="1647" w:type="dxa"/>
          </w:tcPr>
          <w:p w14:paraId="44891F2F" w14:textId="77777777" w:rsidR="006857A9" w:rsidRDefault="00606FBE">
            <w:pPr>
              <w:pStyle w:val="TableParagraph"/>
              <w:spacing w:line="210" w:lineRule="exact"/>
              <w:ind w:right="99"/>
              <w:jc w:val="right"/>
              <w:rPr>
                <w:rFonts w:ascii="Arial" w:hAnsi="Arial"/>
                <w:b/>
                <w:sz w:val="20"/>
              </w:rPr>
            </w:pPr>
            <w:r>
              <w:rPr>
                <w:rFonts w:ascii="Arial" w:hAnsi="Arial"/>
                <w:b/>
                <w:spacing w:val="-2"/>
                <w:sz w:val="20"/>
              </w:rPr>
              <w:t>Diferença</w:t>
            </w:r>
          </w:p>
        </w:tc>
      </w:tr>
      <w:tr w:rsidR="006857A9" w14:paraId="33FE810C" w14:textId="77777777">
        <w:trPr>
          <w:trHeight w:val="230"/>
        </w:trPr>
        <w:tc>
          <w:tcPr>
            <w:tcW w:w="3942" w:type="dxa"/>
          </w:tcPr>
          <w:p w14:paraId="10136199" w14:textId="77777777" w:rsidR="006857A9" w:rsidRDefault="00606FBE">
            <w:pPr>
              <w:pStyle w:val="TableParagraph"/>
              <w:spacing w:line="210" w:lineRule="exact"/>
              <w:ind w:left="107"/>
              <w:rPr>
                <w:sz w:val="20"/>
              </w:rPr>
            </w:pPr>
            <w:r>
              <w:rPr>
                <w:sz w:val="20"/>
              </w:rPr>
              <w:t>Ativo</w:t>
            </w:r>
            <w:r>
              <w:rPr>
                <w:spacing w:val="-7"/>
                <w:sz w:val="20"/>
              </w:rPr>
              <w:t xml:space="preserve"> </w:t>
            </w:r>
            <w:r>
              <w:rPr>
                <w:spacing w:val="-2"/>
                <w:sz w:val="20"/>
              </w:rPr>
              <w:t>Circulante</w:t>
            </w:r>
          </w:p>
        </w:tc>
        <w:tc>
          <w:tcPr>
            <w:tcW w:w="2386" w:type="dxa"/>
          </w:tcPr>
          <w:p w14:paraId="5293F270" w14:textId="77777777" w:rsidR="006857A9" w:rsidRDefault="00606FBE">
            <w:pPr>
              <w:pStyle w:val="TableParagraph"/>
              <w:spacing w:line="210" w:lineRule="exact"/>
              <w:ind w:right="96"/>
              <w:jc w:val="right"/>
              <w:rPr>
                <w:sz w:val="20"/>
              </w:rPr>
            </w:pPr>
            <w:r>
              <w:rPr>
                <w:spacing w:val="-2"/>
                <w:sz w:val="20"/>
              </w:rPr>
              <w:t>42.844</w:t>
            </w:r>
          </w:p>
        </w:tc>
        <w:tc>
          <w:tcPr>
            <w:tcW w:w="1969" w:type="dxa"/>
          </w:tcPr>
          <w:p w14:paraId="10C893F3" w14:textId="77777777" w:rsidR="006857A9" w:rsidRDefault="00606FBE">
            <w:pPr>
              <w:pStyle w:val="TableParagraph"/>
              <w:spacing w:line="210" w:lineRule="exact"/>
              <w:ind w:right="97"/>
              <w:jc w:val="right"/>
              <w:rPr>
                <w:sz w:val="20"/>
              </w:rPr>
            </w:pPr>
            <w:r>
              <w:rPr>
                <w:spacing w:val="-2"/>
                <w:sz w:val="20"/>
              </w:rPr>
              <w:t>42.752</w:t>
            </w:r>
          </w:p>
        </w:tc>
        <w:tc>
          <w:tcPr>
            <w:tcW w:w="1647" w:type="dxa"/>
          </w:tcPr>
          <w:p w14:paraId="79E07BE9" w14:textId="77777777" w:rsidR="006857A9" w:rsidRDefault="00606FBE">
            <w:pPr>
              <w:pStyle w:val="TableParagraph"/>
              <w:spacing w:line="210" w:lineRule="exact"/>
              <w:ind w:right="99"/>
              <w:jc w:val="right"/>
              <w:rPr>
                <w:sz w:val="20"/>
              </w:rPr>
            </w:pPr>
            <w:r>
              <w:rPr>
                <w:spacing w:val="-5"/>
                <w:sz w:val="20"/>
              </w:rPr>
              <w:t>92</w:t>
            </w:r>
          </w:p>
        </w:tc>
      </w:tr>
      <w:tr w:rsidR="006857A9" w14:paraId="07513CDF" w14:textId="77777777">
        <w:trPr>
          <w:trHeight w:val="230"/>
        </w:trPr>
        <w:tc>
          <w:tcPr>
            <w:tcW w:w="3942" w:type="dxa"/>
          </w:tcPr>
          <w:p w14:paraId="45A97650" w14:textId="77777777" w:rsidR="006857A9" w:rsidRDefault="00606FBE">
            <w:pPr>
              <w:pStyle w:val="TableParagraph"/>
              <w:spacing w:line="210" w:lineRule="exact"/>
              <w:ind w:left="107"/>
              <w:rPr>
                <w:sz w:val="20"/>
              </w:rPr>
            </w:pPr>
            <w:r>
              <w:rPr>
                <w:sz w:val="20"/>
              </w:rPr>
              <w:t>Ativo</w:t>
            </w:r>
            <w:r>
              <w:rPr>
                <w:spacing w:val="-6"/>
                <w:sz w:val="20"/>
              </w:rPr>
              <w:t xml:space="preserve"> </w:t>
            </w:r>
            <w:r>
              <w:rPr>
                <w:sz w:val="20"/>
              </w:rPr>
              <w:t>Não</w:t>
            </w:r>
            <w:r>
              <w:rPr>
                <w:spacing w:val="-6"/>
                <w:sz w:val="20"/>
              </w:rPr>
              <w:t xml:space="preserve"> </w:t>
            </w:r>
            <w:r>
              <w:rPr>
                <w:spacing w:val="-2"/>
                <w:sz w:val="20"/>
              </w:rPr>
              <w:t>Circulante</w:t>
            </w:r>
          </w:p>
        </w:tc>
        <w:tc>
          <w:tcPr>
            <w:tcW w:w="2386" w:type="dxa"/>
          </w:tcPr>
          <w:p w14:paraId="112CA372" w14:textId="77777777" w:rsidR="006857A9" w:rsidRDefault="00606FBE">
            <w:pPr>
              <w:pStyle w:val="TableParagraph"/>
              <w:spacing w:line="210" w:lineRule="exact"/>
              <w:ind w:right="96"/>
              <w:jc w:val="right"/>
              <w:rPr>
                <w:sz w:val="20"/>
              </w:rPr>
            </w:pPr>
            <w:r>
              <w:rPr>
                <w:spacing w:val="-2"/>
                <w:sz w:val="20"/>
              </w:rPr>
              <w:t>29.554</w:t>
            </w:r>
          </w:p>
        </w:tc>
        <w:tc>
          <w:tcPr>
            <w:tcW w:w="1969" w:type="dxa"/>
          </w:tcPr>
          <w:p w14:paraId="788711B8" w14:textId="77777777" w:rsidR="006857A9" w:rsidRDefault="00606FBE">
            <w:pPr>
              <w:pStyle w:val="TableParagraph"/>
              <w:spacing w:line="210" w:lineRule="exact"/>
              <w:ind w:right="97"/>
              <w:jc w:val="right"/>
              <w:rPr>
                <w:sz w:val="20"/>
              </w:rPr>
            </w:pPr>
            <w:r>
              <w:rPr>
                <w:spacing w:val="-2"/>
                <w:sz w:val="20"/>
              </w:rPr>
              <w:t>29.554</w:t>
            </w:r>
          </w:p>
        </w:tc>
        <w:tc>
          <w:tcPr>
            <w:tcW w:w="1647" w:type="dxa"/>
          </w:tcPr>
          <w:p w14:paraId="70BFC0B8" w14:textId="77777777" w:rsidR="006857A9" w:rsidRDefault="00606FBE">
            <w:pPr>
              <w:pStyle w:val="TableParagraph"/>
              <w:spacing w:line="210" w:lineRule="exact"/>
              <w:ind w:right="100"/>
              <w:jc w:val="right"/>
              <w:rPr>
                <w:sz w:val="20"/>
              </w:rPr>
            </w:pPr>
            <w:r>
              <w:rPr>
                <w:sz w:val="20"/>
              </w:rPr>
              <w:t>-</w:t>
            </w:r>
          </w:p>
        </w:tc>
      </w:tr>
      <w:tr w:rsidR="006857A9" w14:paraId="2B2E222E" w14:textId="77777777">
        <w:trPr>
          <w:trHeight w:val="230"/>
        </w:trPr>
        <w:tc>
          <w:tcPr>
            <w:tcW w:w="3942" w:type="dxa"/>
          </w:tcPr>
          <w:p w14:paraId="5298EB63" w14:textId="77777777" w:rsidR="006857A9" w:rsidRDefault="00606FBE">
            <w:pPr>
              <w:pStyle w:val="TableParagraph"/>
              <w:spacing w:line="210" w:lineRule="exact"/>
              <w:ind w:left="107"/>
              <w:rPr>
                <w:rFonts w:ascii="Arial"/>
                <w:b/>
                <w:sz w:val="20"/>
              </w:rPr>
            </w:pPr>
            <w:r>
              <w:rPr>
                <w:rFonts w:ascii="Arial"/>
                <w:b/>
                <w:sz w:val="20"/>
              </w:rPr>
              <w:t>Total</w:t>
            </w:r>
            <w:r>
              <w:rPr>
                <w:rFonts w:ascii="Arial"/>
                <w:b/>
                <w:spacing w:val="-5"/>
                <w:sz w:val="20"/>
              </w:rPr>
              <w:t xml:space="preserve"> </w:t>
            </w:r>
            <w:r>
              <w:rPr>
                <w:rFonts w:ascii="Arial"/>
                <w:b/>
                <w:sz w:val="20"/>
              </w:rPr>
              <w:t>do</w:t>
            </w:r>
            <w:r>
              <w:rPr>
                <w:rFonts w:ascii="Arial"/>
                <w:b/>
                <w:spacing w:val="-4"/>
                <w:sz w:val="20"/>
              </w:rPr>
              <w:t xml:space="preserve"> </w:t>
            </w:r>
            <w:r>
              <w:rPr>
                <w:rFonts w:ascii="Arial"/>
                <w:b/>
                <w:spacing w:val="-2"/>
                <w:sz w:val="20"/>
              </w:rPr>
              <w:t>Ativo</w:t>
            </w:r>
          </w:p>
        </w:tc>
        <w:tc>
          <w:tcPr>
            <w:tcW w:w="2386" w:type="dxa"/>
          </w:tcPr>
          <w:p w14:paraId="4F8B0D88" w14:textId="77777777" w:rsidR="006857A9" w:rsidRDefault="00606FBE">
            <w:pPr>
              <w:pStyle w:val="TableParagraph"/>
              <w:spacing w:line="210" w:lineRule="exact"/>
              <w:ind w:right="96"/>
              <w:jc w:val="right"/>
              <w:rPr>
                <w:rFonts w:ascii="Arial"/>
                <w:b/>
                <w:sz w:val="20"/>
              </w:rPr>
            </w:pPr>
            <w:r>
              <w:rPr>
                <w:rFonts w:ascii="Arial"/>
                <w:b/>
                <w:spacing w:val="-2"/>
                <w:sz w:val="20"/>
              </w:rPr>
              <w:t>72.398</w:t>
            </w:r>
          </w:p>
        </w:tc>
        <w:tc>
          <w:tcPr>
            <w:tcW w:w="1969" w:type="dxa"/>
          </w:tcPr>
          <w:p w14:paraId="2492E8B5" w14:textId="77777777" w:rsidR="006857A9" w:rsidRDefault="00606FBE">
            <w:pPr>
              <w:pStyle w:val="TableParagraph"/>
              <w:spacing w:line="210" w:lineRule="exact"/>
              <w:ind w:right="97"/>
              <w:jc w:val="right"/>
              <w:rPr>
                <w:rFonts w:ascii="Arial"/>
                <w:b/>
                <w:sz w:val="20"/>
              </w:rPr>
            </w:pPr>
            <w:r>
              <w:rPr>
                <w:rFonts w:ascii="Arial"/>
                <w:b/>
                <w:spacing w:val="-2"/>
                <w:sz w:val="20"/>
              </w:rPr>
              <w:t>72.306</w:t>
            </w:r>
          </w:p>
        </w:tc>
        <w:tc>
          <w:tcPr>
            <w:tcW w:w="1647" w:type="dxa"/>
          </w:tcPr>
          <w:p w14:paraId="32F63A7A" w14:textId="77777777" w:rsidR="006857A9" w:rsidRDefault="00606FBE">
            <w:pPr>
              <w:pStyle w:val="TableParagraph"/>
              <w:spacing w:line="210" w:lineRule="exact"/>
              <w:ind w:right="99"/>
              <w:jc w:val="right"/>
              <w:rPr>
                <w:rFonts w:ascii="Arial"/>
                <w:b/>
                <w:sz w:val="20"/>
              </w:rPr>
            </w:pPr>
            <w:r>
              <w:rPr>
                <w:rFonts w:ascii="Arial"/>
                <w:b/>
                <w:spacing w:val="-5"/>
                <w:sz w:val="20"/>
              </w:rPr>
              <w:t>92</w:t>
            </w:r>
          </w:p>
        </w:tc>
      </w:tr>
      <w:tr w:rsidR="006857A9" w14:paraId="426FA16B" w14:textId="77777777">
        <w:trPr>
          <w:trHeight w:val="230"/>
        </w:trPr>
        <w:tc>
          <w:tcPr>
            <w:tcW w:w="3942" w:type="dxa"/>
          </w:tcPr>
          <w:p w14:paraId="23E1F99B" w14:textId="77777777" w:rsidR="006857A9" w:rsidRDefault="00606FBE">
            <w:pPr>
              <w:pStyle w:val="TableParagraph"/>
              <w:spacing w:line="210" w:lineRule="exact"/>
              <w:ind w:left="107"/>
              <w:rPr>
                <w:sz w:val="20"/>
              </w:rPr>
            </w:pPr>
            <w:r>
              <w:rPr>
                <w:sz w:val="20"/>
              </w:rPr>
              <w:t>Passivo</w:t>
            </w:r>
            <w:r>
              <w:rPr>
                <w:spacing w:val="-11"/>
                <w:sz w:val="20"/>
              </w:rPr>
              <w:t xml:space="preserve"> </w:t>
            </w:r>
            <w:r>
              <w:rPr>
                <w:spacing w:val="-2"/>
                <w:sz w:val="20"/>
              </w:rPr>
              <w:t>Circulante</w:t>
            </w:r>
          </w:p>
        </w:tc>
        <w:tc>
          <w:tcPr>
            <w:tcW w:w="2386" w:type="dxa"/>
          </w:tcPr>
          <w:p w14:paraId="2F31804F" w14:textId="77777777" w:rsidR="006857A9" w:rsidRDefault="00606FBE">
            <w:pPr>
              <w:pStyle w:val="TableParagraph"/>
              <w:spacing w:line="210" w:lineRule="exact"/>
              <w:ind w:right="96"/>
              <w:jc w:val="right"/>
              <w:rPr>
                <w:sz w:val="20"/>
              </w:rPr>
            </w:pPr>
            <w:r>
              <w:rPr>
                <w:spacing w:val="-2"/>
                <w:sz w:val="20"/>
              </w:rPr>
              <w:t>38.229</w:t>
            </w:r>
          </w:p>
        </w:tc>
        <w:tc>
          <w:tcPr>
            <w:tcW w:w="1969" w:type="dxa"/>
          </w:tcPr>
          <w:p w14:paraId="191417BD" w14:textId="77777777" w:rsidR="006857A9" w:rsidRDefault="00606FBE">
            <w:pPr>
              <w:pStyle w:val="TableParagraph"/>
              <w:spacing w:line="210" w:lineRule="exact"/>
              <w:ind w:right="99"/>
              <w:jc w:val="right"/>
              <w:rPr>
                <w:sz w:val="20"/>
              </w:rPr>
            </w:pPr>
            <w:r>
              <w:rPr>
                <w:spacing w:val="-2"/>
                <w:sz w:val="20"/>
              </w:rPr>
              <w:t>40.505</w:t>
            </w:r>
          </w:p>
        </w:tc>
        <w:tc>
          <w:tcPr>
            <w:tcW w:w="1647" w:type="dxa"/>
          </w:tcPr>
          <w:p w14:paraId="32DF7A9D" w14:textId="77777777" w:rsidR="006857A9" w:rsidRDefault="00606FBE">
            <w:pPr>
              <w:pStyle w:val="TableParagraph"/>
              <w:spacing w:line="210" w:lineRule="exact"/>
              <w:ind w:right="100"/>
              <w:jc w:val="right"/>
              <w:rPr>
                <w:sz w:val="20"/>
              </w:rPr>
            </w:pPr>
            <w:r>
              <w:rPr>
                <w:spacing w:val="-2"/>
                <w:sz w:val="20"/>
              </w:rPr>
              <w:t>(2.276)</w:t>
            </w:r>
          </w:p>
        </w:tc>
      </w:tr>
      <w:tr w:rsidR="006857A9" w14:paraId="7551090C" w14:textId="77777777">
        <w:trPr>
          <w:trHeight w:val="230"/>
        </w:trPr>
        <w:tc>
          <w:tcPr>
            <w:tcW w:w="3942" w:type="dxa"/>
          </w:tcPr>
          <w:p w14:paraId="4F904B2E" w14:textId="77777777" w:rsidR="006857A9" w:rsidRDefault="00606FBE">
            <w:pPr>
              <w:pStyle w:val="TableParagraph"/>
              <w:spacing w:line="210" w:lineRule="exact"/>
              <w:ind w:left="107"/>
              <w:rPr>
                <w:sz w:val="20"/>
              </w:rPr>
            </w:pPr>
            <w:r>
              <w:rPr>
                <w:sz w:val="20"/>
              </w:rPr>
              <w:t>Passivo</w:t>
            </w:r>
            <w:r>
              <w:rPr>
                <w:spacing w:val="-7"/>
                <w:sz w:val="20"/>
              </w:rPr>
              <w:t xml:space="preserve"> </w:t>
            </w:r>
            <w:r>
              <w:rPr>
                <w:sz w:val="20"/>
              </w:rPr>
              <w:t>Não</w:t>
            </w:r>
            <w:r>
              <w:rPr>
                <w:spacing w:val="-8"/>
                <w:sz w:val="20"/>
              </w:rPr>
              <w:t xml:space="preserve"> </w:t>
            </w:r>
            <w:r>
              <w:rPr>
                <w:spacing w:val="-2"/>
                <w:sz w:val="20"/>
              </w:rPr>
              <w:t>Circulante</w:t>
            </w:r>
          </w:p>
        </w:tc>
        <w:tc>
          <w:tcPr>
            <w:tcW w:w="2386" w:type="dxa"/>
          </w:tcPr>
          <w:p w14:paraId="6DA0FE39" w14:textId="77777777" w:rsidR="006857A9" w:rsidRDefault="00606FBE">
            <w:pPr>
              <w:pStyle w:val="TableParagraph"/>
              <w:spacing w:line="210" w:lineRule="exact"/>
              <w:ind w:right="96"/>
              <w:jc w:val="right"/>
              <w:rPr>
                <w:sz w:val="20"/>
              </w:rPr>
            </w:pPr>
            <w:r>
              <w:rPr>
                <w:spacing w:val="-2"/>
                <w:sz w:val="20"/>
              </w:rPr>
              <w:t>22.970</w:t>
            </w:r>
          </w:p>
        </w:tc>
        <w:tc>
          <w:tcPr>
            <w:tcW w:w="1969" w:type="dxa"/>
          </w:tcPr>
          <w:p w14:paraId="5445BABB" w14:textId="77777777" w:rsidR="006857A9" w:rsidRDefault="00606FBE">
            <w:pPr>
              <w:pStyle w:val="TableParagraph"/>
              <w:spacing w:line="210" w:lineRule="exact"/>
              <w:ind w:right="96"/>
              <w:jc w:val="right"/>
              <w:rPr>
                <w:sz w:val="20"/>
              </w:rPr>
            </w:pPr>
            <w:r>
              <w:rPr>
                <w:spacing w:val="-2"/>
                <w:sz w:val="20"/>
              </w:rPr>
              <w:t>20.126</w:t>
            </w:r>
          </w:p>
        </w:tc>
        <w:tc>
          <w:tcPr>
            <w:tcW w:w="1647" w:type="dxa"/>
          </w:tcPr>
          <w:p w14:paraId="121972AD" w14:textId="77777777" w:rsidR="006857A9" w:rsidRDefault="00606FBE">
            <w:pPr>
              <w:pStyle w:val="TableParagraph"/>
              <w:spacing w:line="210" w:lineRule="exact"/>
              <w:ind w:right="97"/>
              <w:jc w:val="right"/>
              <w:rPr>
                <w:sz w:val="20"/>
              </w:rPr>
            </w:pPr>
            <w:r>
              <w:rPr>
                <w:spacing w:val="-2"/>
                <w:sz w:val="20"/>
              </w:rPr>
              <w:t>2.844</w:t>
            </w:r>
          </w:p>
        </w:tc>
      </w:tr>
      <w:tr w:rsidR="006857A9" w14:paraId="48E356A3" w14:textId="77777777">
        <w:trPr>
          <w:trHeight w:val="230"/>
        </w:trPr>
        <w:tc>
          <w:tcPr>
            <w:tcW w:w="3942" w:type="dxa"/>
          </w:tcPr>
          <w:p w14:paraId="40D50606" w14:textId="77777777" w:rsidR="006857A9" w:rsidRDefault="00606FBE">
            <w:pPr>
              <w:pStyle w:val="TableParagraph"/>
              <w:spacing w:line="210" w:lineRule="exact"/>
              <w:ind w:left="107"/>
              <w:rPr>
                <w:sz w:val="20"/>
              </w:rPr>
            </w:pPr>
            <w:r>
              <w:rPr>
                <w:spacing w:val="-2"/>
                <w:sz w:val="20"/>
              </w:rPr>
              <w:t>Patrimônio</w:t>
            </w:r>
            <w:r>
              <w:rPr>
                <w:spacing w:val="5"/>
                <w:sz w:val="20"/>
              </w:rPr>
              <w:t xml:space="preserve"> </w:t>
            </w:r>
            <w:r>
              <w:rPr>
                <w:spacing w:val="-2"/>
                <w:sz w:val="20"/>
              </w:rPr>
              <w:t>Líquido</w:t>
            </w:r>
          </w:p>
        </w:tc>
        <w:tc>
          <w:tcPr>
            <w:tcW w:w="2386" w:type="dxa"/>
          </w:tcPr>
          <w:p w14:paraId="4754E6FA" w14:textId="77777777" w:rsidR="006857A9" w:rsidRDefault="00606FBE">
            <w:pPr>
              <w:pStyle w:val="TableParagraph"/>
              <w:spacing w:line="210" w:lineRule="exact"/>
              <w:ind w:right="98"/>
              <w:jc w:val="right"/>
              <w:rPr>
                <w:sz w:val="20"/>
              </w:rPr>
            </w:pPr>
            <w:r>
              <w:rPr>
                <w:spacing w:val="-2"/>
                <w:sz w:val="20"/>
              </w:rPr>
              <w:t>11.199</w:t>
            </w:r>
          </w:p>
        </w:tc>
        <w:tc>
          <w:tcPr>
            <w:tcW w:w="1969" w:type="dxa"/>
          </w:tcPr>
          <w:p w14:paraId="1F2DD3A6" w14:textId="77777777" w:rsidR="006857A9" w:rsidRDefault="00606FBE">
            <w:pPr>
              <w:pStyle w:val="TableParagraph"/>
              <w:spacing w:line="210" w:lineRule="exact"/>
              <w:ind w:right="97"/>
              <w:jc w:val="right"/>
              <w:rPr>
                <w:sz w:val="20"/>
              </w:rPr>
            </w:pPr>
            <w:r>
              <w:rPr>
                <w:spacing w:val="-2"/>
                <w:sz w:val="20"/>
              </w:rPr>
              <w:t>11.675</w:t>
            </w:r>
          </w:p>
        </w:tc>
        <w:tc>
          <w:tcPr>
            <w:tcW w:w="1647" w:type="dxa"/>
          </w:tcPr>
          <w:p w14:paraId="3C1D3E14" w14:textId="77777777" w:rsidR="006857A9" w:rsidRDefault="00606FBE">
            <w:pPr>
              <w:pStyle w:val="TableParagraph"/>
              <w:spacing w:line="210" w:lineRule="exact"/>
              <w:ind w:right="100"/>
              <w:jc w:val="right"/>
              <w:rPr>
                <w:sz w:val="20"/>
              </w:rPr>
            </w:pPr>
            <w:r>
              <w:rPr>
                <w:spacing w:val="-2"/>
                <w:sz w:val="20"/>
              </w:rPr>
              <w:t>(476)</w:t>
            </w:r>
          </w:p>
        </w:tc>
      </w:tr>
      <w:tr w:rsidR="006857A9" w14:paraId="5BE94C92" w14:textId="77777777">
        <w:trPr>
          <w:trHeight w:val="230"/>
        </w:trPr>
        <w:tc>
          <w:tcPr>
            <w:tcW w:w="3942" w:type="dxa"/>
          </w:tcPr>
          <w:p w14:paraId="547F8F18" w14:textId="77777777" w:rsidR="006857A9" w:rsidRDefault="00606FBE">
            <w:pPr>
              <w:pStyle w:val="TableParagraph"/>
              <w:spacing w:line="210" w:lineRule="exact"/>
              <w:ind w:left="107"/>
              <w:rPr>
                <w:rFonts w:ascii="Arial" w:hAnsi="Arial"/>
                <w:b/>
                <w:sz w:val="20"/>
              </w:rPr>
            </w:pPr>
            <w:r>
              <w:rPr>
                <w:rFonts w:ascii="Arial" w:hAnsi="Arial"/>
                <w:b/>
                <w:sz w:val="20"/>
              </w:rPr>
              <w:t>Total</w:t>
            </w:r>
            <w:r>
              <w:rPr>
                <w:rFonts w:ascii="Arial" w:hAnsi="Arial"/>
                <w:b/>
                <w:spacing w:val="-8"/>
                <w:sz w:val="20"/>
              </w:rPr>
              <w:t xml:space="preserve"> </w:t>
            </w:r>
            <w:r>
              <w:rPr>
                <w:rFonts w:ascii="Arial" w:hAnsi="Arial"/>
                <w:b/>
                <w:sz w:val="20"/>
              </w:rPr>
              <w:t>do</w:t>
            </w:r>
            <w:r>
              <w:rPr>
                <w:rFonts w:ascii="Arial" w:hAnsi="Arial"/>
                <w:b/>
                <w:spacing w:val="-4"/>
                <w:sz w:val="20"/>
              </w:rPr>
              <w:t xml:space="preserve"> </w:t>
            </w:r>
            <w:r>
              <w:rPr>
                <w:rFonts w:ascii="Arial" w:hAnsi="Arial"/>
                <w:b/>
                <w:sz w:val="20"/>
              </w:rPr>
              <w:t>Passivo</w:t>
            </w:r>
            <w:r>
              <w:rPr>
                <w:rFonts w:ascii="Arial" w:hAnsi="Arial"/>
                <w:b/>
                <w:spacing w:val="-5"/>
                <w:sz w:val="20"/>
              </w:rPr>
              <w:t xml:space="preserve"> </w:t>
            </w:r>
            <w:r>
              <w:rPr>
                <w:rFonts w:ascii="Arial" w:hAnsi="Arial"/>
                <w:b/>
                <w:sz w:val="20"/>
              </w:rPr>
              <w:t>e</w:t>
            </w:r>
            <w:r>
              <w:rPr>
                <w:rFonts w:ascii="Arial" w:hAnsi="Arial"/>
                <w:b/>
                <w:spacing w:val="-8"/>
                <w:sz w:val="20"/>
              </w:rPr>
              <w:t xml:space="preserve"> </w:t>
            </w:r>
            <w:r>
              <w:rPr>
                <w:rFonts w:ascii="Arial" w:hAnsi="Arial"/>
                <w:b/>
                <w:sz w:val="20"/>
              </w:rPr>
              <w:t>Patrimônio</w:t>
            </w:r>
            <w:r>
              <w:rPr>
                <w:rFonts w:ascii="Arial" w:hAnsi="Arial"/>
                <w:b/>
                <w:spacing w:val="-7"/>
                <w:sz w:val="20"/>
              </w:rPr>
              <w:t xml:space="preserve"> </w:t>
            </w:r>
            <w:r>
              <w:rPr>
                <w:rFonts w:ascii="Arial" w:hAnsi="Arial"/>
                <w:b/>
                <w:spacing w:val="-2"/>
                <w:sz w:val="20"/>
              </w:rPr>
              <w:t>líquido</w:t>
            </w:r>
          </w:p>
        </w:tc>
        <w:tc>
          <w:tcPr>
            <w:tcW w:w="2386" w:type="dxa"/>
          </w:tcPr>
          <w:p w14:paraId="3CA16A6E" w14:textId="77777777" w:rsidR="006857A9" w:rsidRDefault="00606FBE">
            <w:pPr>
              <w:pStyle w:val="TableParagraph"/>
              <w:spacing w:line="210" w:lineRule="exact"/>
              <w:ind w:right="96"/>
              <w:jc w:val="right"/>
              <w:rPr>
                <w:rFonts w:ascii="Arial"/>
                <w:b/>
                <w:sz w:val="20"/>
              </w:rPr>
            </w:pPr>
            <w:r>
              <w:rPr>
                <w:rFonts w:ascii="Arial"/>
                <w:b/>
                <w:spacing w:val="-2"/>
                <w:sz w:val="20"/>
              </w:rPr>
              <w:t>72.398</w:t>
            </w:r>
          </w:p>
        </w:tc>
        <w:tc>
          <w:tcPr>
            <w:tcW w:w="1969" w:type="dxa"/>
          </w:tcPr>
          <w:p w14:paraId="177CC838" w14:textId="77777777" w:rsidR="006857A9" w:rsidRDefault="00606FBE">
            <w:pPr>
              <w:pStyle w:val="TableParagraph"/>
              <w:spacing w:line="210" w:lineRule="exact"/>
              <w:ind w:right="97"/>
              <w:jc w:val="right"/>
              <w:rPr>
                <w:rFonts w:ascii="Arial"/>
                <w:b/>
                <w:sz w:val="20"/>
              </w:rPr>
            </w:pPr>
            <w:r>
              <w:rPr>
                <w:rFonts w:ascii="Arial"/>
                <w:b/>
                <w:spacing w:val="-2"/>
                <w:sz w:val="20"/>
              </w:rPr>
              <w:t>72.306</w:t>
            </w:r>
          </w:p>
        </w:tc>
        <w:tc>
          <w:tcPr>
            <w:tcW w:w="1647" w:type="dxa"/>
          </w:tcPr>
          <w:p w14:paraId="2919C00C" w14:textId="77777777" w:rsidR="006857A9" w:rsidRDefault="00606FBE">
            <w:pPr>
              <w:pStyle w:val="TableParagraph"/>
              <w:spacing w:line="210" w:lineRule="exact"/>
              <w:ind w:right="97"/>
              <w:jc w:val="right"/>
              <w:rPr>
                <w:rFonts w:ascii="Arial"/>
                <w:b/>
                <w:sz w:val="20"/>
              </w:rPr>
            </w:pPr>
            <w:r>
              <w:rPr>
                <w:rFonts w:ascii="Arial"/>
                <w:b/>
                <w:spacing w:val="-5"/>
                <w:sz w:val="20"/>
              </w:rPr>
              <w:t>92</w:t>
            </w:r>
          </w:p>
        </w:tc>
      </w:tr>
    </w:tbl>
    <w:p w14:paraId="202B706E" w14:textId="77777777" w:rsidR="006857A9" w:rsidRDefault="006857A9">
      <w:pPr>
        <w:pStyle w:val="Corpodetexto"/>
        <w:spacing w:before="45"/>
      </w:pPr>
    </w:p>
    <w:p w14:paraId="3D84FB4F" w14:textId="77777777" w:rsidR="006857A9" w:rsidRDefault="00606FBE">
      <w:pPr>
        <w:pStyle w:val="Corpodetexto"/>
        <w:spacing w:before="1"/>
        <w:ind w:left="144" w:right="425"/>
        <w:jc w:val="both"/>
      </w:pPr>
      <w:r>
        <w:t>A</w:t>
      </w:r>
      <w:r>
        <w:rPr>
          <w:spacing w:val="-6"/>
        </w:rPr>
        <w:t xml:space="preserve"> </w:t>
      </w:r>
      <w:r>
        <w:t>conciliação</w:t>
      </w:r>
      <w:r>
        <w:rPr>
          <w:spacing w:val="-6"/>
        </w:rPr>
        <w:t xml:space="preserve"> </w:t>
      </w:r>
      <w:r>
        <w:t>apresentou</w:t>
      </w:r>
      <w:r>
        <w:rPr>
          <w:spacing w:val="-3"/>
        </w:rPr>
        <w:t xml:space="preserve"> </w:t>
      </w:r>
      <w:r>
        <w:t>uma</w:t>
      </w:r>
      <w:r>
        <w:rPr>
          <w:spacing w:val="-6"/>
        </w:rPr>
        <w:t xml:space="preserve"> </w:t>
      </w:r>
      <w:r>
        <w:t>diferença</w:t>
      </w:r>
      <w:r>
        <w:rPr>
          <w:spacing w:val="-3"/>
        </w:rPr>
        <w:t xml:space="preserve"> </w:t>
      </w:r>
      <w:r>
        <w:t>no</w:t>
      </w:r>
      <w:r>
        <w:rPr>
          <w:spacing w:val="-6"/>
        </w:rPr>
        <w:t xml:space="preserve"> </w:t>
      </w:r>
      <w:r>
        <w:t>total</w:t>
      </w:r>
      <w:r>
        <w:rPr>
          <w:spacing w:val="-4"/>
        </w:rPr>
        <w:t xml:space="preserve"> </w:t>
      </w:r>
      <w:r>
        <w:t>de</w:t>
      </w:r>
      <w:r>
        <w:rPr>
          <w:spacing w:val="-6"/>
        </w:rPr>
        <w:t xml:space="preserve"> </w:t>
      </w:r>
      <w:r>
        <w:t>R$</w:t>
      </w:r>
      <w:r>
        <w:rPr>
          <w:spacing w:val="-3"/>
        </w:rPr>
        <w:t xml:space="preserve"> </w:t>
      </w:r>
      <w:r>
        <w:t>92.</w:t>
      </w:r>
      <w:r>
        <w:rPr>
          <w:spacing w:val="-5"/>
        </w:rPr>
        <w:t xml:space="preserve"> </w:t>
      </w:r>
      <w:r>
        <w:t>Não</w:t>
      </w:r>
      <w:r>
        <w:rPr>
          <w:spacing w:val="-6"/>
        </w:rPr>
        <w:t xml:space="preserve"> </w:t>
      </w:r>
      <w:r>
        <w:t>foi</w:t>
      </w:r>
      <w:r>
        <w:rPr>
          <w:spacing w:val="-4"/>
        </w:rPr>
        <w:t xml:space="preserve"> </w:t>
      </w:r>
      <w:r>
        <w:t>possível</w:t>
      </w:r>
      <w:r>
        <w:rPr>
          <w:spacing w:val="-7"/>
        </w:rPr>
        <w:t xml:space="preserve"> </w:t>
      </w:r>
      <w:r>
        <w:t>o</w:t>
      </w:r>
      <w:r>
        <w:rPr>
          <w:spacing w:val="-6"/>
        </w:rPr>
        <w:t xml:space="preserve"> </w:t>
      </w:r>
      <w:r>
        <w:t>ajuste</w:t>
      </w:r>
      <w:r>
        <w:rPr>
          <w:spacing w:val="-6"/>
        </w:rPr>
        <w:t xml:space="preserve"> </w:t>
      </w:r>
      <w:r>
        <w:t>no</w:t>
      </w:r>
      <w:r>
        <w:rPr>
          <w:spacing w:val="-6"/>
        </w:rPr>
        <w:t xml:space="preserve"> </w:t>
      </w:r>
      <w:r>
        <w:t>SIAFI</w:t>
      </w:r>
      <w:r>
        <w:rPr>
          <w:spacing w:val="-5"/>
        </w:rPr>
        <w:t xml:space="preserve"> </w:t>
      </w:r>
      <w:r>
        <w:t>em</w:t>
      </w:r>
      <w:r>
        <w:rPr>
          <w:spacing w:val="-6"/>
        </w:rPr>
        <w:t xml:space="preserve"> </w:t>
      </w:r>
      <w:r>
        <w:t>razão</w:t>
      </w:r>
      <w:r>
        <w:rPr>
          <w:spacing w:val="-6"/>
        </w:rPr>
        <w:t xml:space="preserve"> </w:t>
      </w:r>
      <w:r>
        <w:t>do</w:t>
      </w:r>
      <w:r>
        <w:rPr>
          <w:spacing w:val="-6"/>
        </w:rPr>
        <w:t xml:space="preserve"> </w:t>
      </w:r>
      <w:r>
        <w:t xml:space="preserve">prazo de fechamento do sistema ser exíguo para a conciliação entre os encerramentos da contabilidade privada e </w:t>
      </w:r>
      <w:r>
        <w:rPr>
          <w:spacing w:val="-2"/>
        </w:rPr>
        <w:t>pública.</w:t>
      </w:r>
    </w:p>
    <w:p w14:paraId="31A9ED40" w14:textId="77777777" w:rsidR="006857A9" w:rsidRDefault="00606FBE">
      <w:pPr>
        <w:pStyle w:val="Corpodetexto"/>
        <w:spacing w:before="229"/>
        <w:ind w:left="144"/>
        <w:jc w:val="both"/>
      </w:pPr>
      <w:r>
        <w:t>As</w:t>
      </w:r>
      <w:r>
        <w:rPr>
          <w:spacing w:val="-8"/>
        </w:rPr>
        <w:t xml:space="preserve"> </w:t>
      </w:r>
      <w:r>
        <w:t>justificativas</w:t>
      </w:r>
      <w:r>
        <w:rPr>
          <w:spacing w:val="-8"/>
        </w:rPr>
        <w:t xml:space="preserve"> </w:t>
      </w:r>
      <w:r>
        <w:t>por</w:t>
      </w:r>
      <w:r>
        <w:rPr>
          <w:spacing w:val="-9"/>
        </w:rPr>
        <w:t xml:space="preserve"> </w:t>
      </w:r>
      <w:r>
        <w:t>grupamento</w:t>
      </w:r>
      <w:r>
        <w:rPr>
          <w:spacing w:val="-7"/>
        </w:rPr>
        <w:t xml:space="preserve"> </w:t>
      </w:r>
      <w:r>
        <w:t>do</w:t>
      </w:r>
      <w:r>
        <w:rPr>
          <w:spacing w:val="-8"/>
        </w:rPr>
        <w:t xml:space="preserve"> </w:t>
      </w:r>
      <w:r>
        <w:t>Balanço</w:t>
      </w:r>
      <w:r>
        <w:rPr>
          <w:spacing w:val="-7"/>
        </w:rPr>
        <w:t xml:space="preserve"> </w:t>
      </w:r>
      <w:r>
        <w:t>Patrimonial</w:t>
      </w:r>
      <w:r>
        <w:rPr>
          <w:spacing w:val="-9"/>
        </w:rPr>
        <w:t xml:space="preserve"> </w:t>
      </w:r>
      <w:r>
        <w:t>estão</w:t>
      </w:r>
      <w:r>
        <w:rPr>
          <w:spacing w:val="-10"/>
        </w:rPr>
        <w:t xml:space="preserve"> </w:t>
      </w:r>
      <w:r>
        <w:t>descritas</w:t>
      </w:r>
      <w:r>
        <w:rPr>
          <w:spacing w:val="-8"/>
        </w:rPr>
        <w:t xml:space="preserve"> </w:t>
      </w:r>
      <w:r>
        <w:rPr>
          <w:spacing w:val="-2"/>
        </w:rPr>
        <w:t>abaixo:</w:t>
      </w:r>
    </w:p>
    <w:p w14:paraId="5EFF8B23" w14:textId="77777777" w:rsidR="006857A9" w:rsidRDefault="00606FBE">
      <w:pPr>
        <w:pStyle w:val="PargrafodaLista"/>
        <w:numPr>
          <w:ilvl w:val="1"/>
          <w:numId w:val="2"/>
        </w:numPr>
        <w:tabs>
          <w:tab w:val="left" w:pos="503"/>
        </w:tabs>
        <w:spacing w:before="228"/>
        <w:ind w:left="503" w:hanging="359"/>
        <w:rPr>
          <w:sz w:val="20"/>
        </w:rPr>
      </w:pPr>
      <w:r>
        <w:rPr>
          <w:sz w:val="20"/>
        </w:rPr>
        <w:t>O</w:t>
      </w:r>
      <w:r>
        <w:rPr>
          <w:spacing w:val="-7"/>
          <w:sz w:val="20"/>
        </w:rPr>
        <w:t xml:space="preserve"> </w:t>
      </w:r>
      <w:r>
        <w:rPr>
          <w:sz w:val="20"/>
        </w:rPr>
        <w:t>Ativo</w:t>
      </w:r>
      <w:r>
        <w:rPr>
          <w:spacing w:val="-6"/>
          <w:sz w:val="20"/>
        </w:rPr>
        <w:t xml:space="preserve"> </w:t>
      </w:r>
      <w:r>
        <w:rPr>
          <w:sz w:val="20"/>
        </w:rPr>
        <w:t>Circulante</w:t>
      </w:r>
      <w:r>
        <w:rPr>
          <w:spacing w:val="-8"/>
          <w:sz w:val="20"/>
        </w:rPr>
        <w:t xml:space="preserve"> </w:t>
      </w:r>
      <w:r>
        <w:rPr>
          <w:sz w:val="20"/>
        </w:rPr>
        <w:t>não</w:t>
      </w:r>
      <w:r>
        <w:rPr>
          <w:spacing w:val="-7"/>
          <w:sz w:val="20"/>
        </w:rPr>
        <w:t xml:space="preserve"> </w:t>
      </w:r>
      <w:r>
        <w:rPr>
          <w:sz w:val="20"/>
        </w:rPr>
        <w:t>apresentou</w:t>
      </w:r>
      <w:r>
        <w:rPr>
          <w:spacing w:val="-8"/>
          <w:sz w:val="20"/>
        </w:rPr>
        <w:t xml:space="preserve"> </w:t>
      </w:r>
      <w:r>
        <w:rPr>
          <w:spacing w:val="-2"/>
          <w:sz w:val="20"/>
        </w:rPr>
        <w:t>diferença.</w:t>
      </w:r>
    </w:p>
    <w:p w14:paraId="0C89A438" w14:textId="77777777" w:rsidR="006857A9" w:rsidRDefault="006857A9">
      <w:pPr>
        <w:pStyle w:val="Corpodetexto"/>
        <w:spacing w:before="1"/>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3942"/>
        <w:gridCol w:w="2386"/>
        <w:gridCol w:w="1969"/>
        <w:gridCol w:w="1647"/>
      </w:tblGrid>
      <w:tr w:rsidR="006857A9" w14:paraId="600FB6A7" w14:textId="77777777">
        <w:trPr>
          <w:trHeight w:val="230"/>
        </w:trPr>
        <w:tc>
          <w:tcPr>
            <w:tcW w:w="3942" w:type="dxa"/>
          </w:tcPr>
          <w:p w14:paraId="176DBE68" w14:textId="77777777" w:rsidR="006857A9" w:rsidRDefault="00606FBE">
            <w:pPr>
              <w:pStyle w:val="TableParagraph"/>
              <w:spacing w:line="210" w:lineRule="exact"/>
              <w:ind w:left="107"/>
              <w:rPr>
                <w:rFonts w:ascii="Arial" w:hAnsi="Arial"/>
                <w:b/>
                <w:sz w:val="20"/>
              </w:rPr>
            </w:pPr>
            <w:r>
              <w:rPr>
                <w:rFonts w:ascii="Arial" w:hAnsi="Arial"/>
                <w:b/>
                <w:spacing w:val="-2"/>
                <w:sz w:val="20"/>
              </w:rPr>
              <w:t>Descrição</w:t>
            </w:r>
          </w:p>
        </w:tc>
        <w:tc>
          <w:tcPr>
            <w:tcW w:w="2386" w:type="dxa"/>
          </w:tcPr>
          <w:p w14:paraId="682E48E3" w14:textId="77777777" w:rsidR="006857A9" w:rsidRDefault="00606FBE">
            <w:pPr>
              <w:pStyle w:val="TableParagraph"/>
              <w:spacing w:line="210" w:lineRule="exact"/>
              <w:ind w:right="99"/>
              <w:jc w:val="right"/>
              <w:rPr>
                <w:rFonts w:ascii="Arial"/>
                <w:b/>
                <w:sz w:val="20"/>
              </w:rPr>
            </w:pPr>
            <w:r>
              <w:rPr>
                <w:rFonts w:ascii="Arial"/>
                <w:b/>
                <w:sz w:val="20"/>
              </w:rPr>
              <w:t>Lei</w:t>
            </w:r>
            <w:r>
              <w:rPr>
                <w:rFonts w:ascii="Arial"/>
                <w:b/>
                <w:spacing w:val="-4"/>
                <w:sz w:val="20"/>
              </w:rPr>
              <w:t xml:space="preserve"> </w:t>
            </w:r>
            <w:r>
              <w:rPr>
                <w:rFonts w:ascii="Arial"/>
                <w:b/>
                <w:spacing w:val="-2"/>
                <w:sz w:val="20"/>
              </w:rPr>
              <w:t>4.320/64</w:t>
            </w:r>
          </w:p>
        </w:tc>
        <w:tc>
          <w:tcPr>
            <w:tcW w:w="1969" w:type="dxa"/>
          </w:tcPr>
          <w:p w14:paraId="52AF13A4" w14:textId="77777777" w:rsidR="006857A9" w:rsidRDefault="00606FBE">
            <w:pPr>
              <w:pStyle w:val="TableParagraph"/>
              <w:spacing w:line="210" w:lineRule="exact"/>
              <w:ind w:right="99"/>
              <w:jc w:val="right"/>
              <w:rPr>
                <w:rFonts w:ascii="Arial"/>
                <w:b/>
                <w:sz w:val="20"/>
              </w:rPr>
            </w:pPr>
            <w:r>
              <w:rPr>
                <w:rFonts w:ascii="Arial"/>
                <w:b/>
                <w:sz w:val="20"/>
              </w:rPr>
              <w:t>Lei</w:t>
            </w:r>
            <w:r>
              <w:rPr>
                <w:rFonts w:ascii="Arial"/>
                <w:b/>
                <w:spacing w:val="-4"/>
                <w:sz w:val="20"/>
              </w:rPr>
              <w:t xml:space="preserve"> </w:t>
            </w:r>
            <w:r>
              <w:rPr>
                <w:rFonts w:ascii="Arial"/>
                <w:b/>
                <w:spacing w:val="-2"/>
                <w:sz w:val="20"/>
              </w:rPr>
              <w:t>6.404/76</w:t>
            </w:r>
          </w:p>
        </w:tc>
        <w:tc>
          <w:tcPr>
            <w:tcW w:w="1647" w:type="dxa"/>
          </w:tcPr>
          <w:p w14:paraId="219158FD" w14:textId="77777777" w:rsidR="006857A9" w:rsidRDefault="00606FBE">
            <w:pPr>
              <w:pStyle w:val="TableParagraph"/>
              <w:spacing w:line="210" w:lineRule="exact"/>
              <w:ind w:right="99"/>
              <w:jc w:val="right"/>
              <w:rPr>
                <w:rFonts w:ascii="Arial" w:hAnsi="Arial"/>
                <w:b/>
                <w:sz w:val="20"/>
              </w:rPr>
            </w:pPr>
            <w:r>
              <w:rPr>
                <w:rFonts w:ascii="Arial" w:hAnsi="Arial"/>
                <w:b/>
                <w:spacing w:val="-2"/>
                <w:sz w:val="20"/>
              </w:rPr>
              <w:t>Diferença</w:t>
            </w:r>
          </w:p>
        </w:tc>
      </w:tr>
      <w:tr w:rsidR="006857A9" w14:paraId="7B24001D" w14:textId="77777777">
        <w:trPr>
          <w:trHeight w:val="230"/>
        </w:trPr>
        <w:tc>
          <w:tcPr>
            <w:tcW w:w="3942" w:type="dxa"/>
          </w:tcPr>
          <w:p w14:paraId="55DF0F37" w14:textId="77777777" w:rsidR="006857A9" w:rsidRDefault="00606FBE">
            <w:pPr>
              <w:pStyle w:val="TableParagraph"/>
              <w:spacing w:line="210" w:lineRule="exact"/>
              <w:ind w:left="107"/>
              <w:rPr>
                <w:sz w:val="20"/>
              </w:rPr>
            </w:pPr>
            <w:r>
              <w:rPr>
                <w:sz w:val="20"/>
              </w:rPr>
              <w:t>Despesas</w:t>
            </w:r>
            <w:r>
              <w:rPr>
                <w:spacing w:val="-10"/>
                <w:sz w:val="20"/>
              </w:rPr>
              <w:t xml:space="preserve"> </w:t>
            </w:r>
            <w:r>
              <w:rPr>
                <w:spacing w:val="-2"/>
                <w:sz w:val="20"/>
              </w:rPr>
              <w:t>antecipadas</w:t>
            </w:r>
          </w:p>
        </w:tc>
        <w:tc>
          <w:tcPr>
            <w:tcW w:w="2386" w:type="dxa"/>
          </w:tcPr>
          <w:p w14:paraId="6957960E" w14:textId="77777777" w:rsidR="006857A9" w:rsidRDefault="00606FBE">
            <w:pPr>
              <w:pStyle w:val="TableParagraph"/>
              <w:spacing w:line="210" w:lineRule="exact"/>
              <w:ind w:right="98"/>
              <w:jc w:val="right"/>
              <w:rPr>
                <w:sz w:val="20"/>
              </w:rPr>
            </w:pPr>
            <w:r>
              <w:rPr>
                <w:spacing w:val="-2"/>
                <w:sz w:val="20"/>
              </w:rPr>
              <w:t>4.744</w:t>
            </w:r>
          </w:p>
        </w:tc>
        <w:tc>
          <w:tcPr>
            <w:tcW w:w="1969" w:type="dxa"/>
          </w:tcPr>
          <w:p w14:paraId="6024988F" w14:textId="77777777" w:rsidR="006857A9" w:rsidRDefault="00606FBE">
            <w:pPr>
              <w:pStyle w:val="TableParagraph"/>
              <w:spacing w:line="210" w:lineRule="exact"/>
              <w:ind w:right="99"/>
              <w:jc w:val="right"/>
              <w:rPr>
                <w:sz w:val="20"/>
              </w:rPr>
            </w:pPr>
            <w:r>
              <w:rPr>
                <w:spacing w:val="-2"/>
                <w:sz w:val="20"/>
              </w:rPr>
              <w:t>4.652</w:t>
            </w:r>
          </w:p>
        </w:tc>
        <w:tc>
          <w:tcPr>
            <w:tcW w:w="1647" w:type="dxa"/>
          </w:tcPr>
          <w:p w14:paraId="76FDA15A" w14:textId="77777777" w:rsidR="006857A9" w:rsidRDefault="00606FBE">
            <w:pPr>
              <w:pStyle w:val="TableParagraph"/>
              <w:spacing w:line="210" w:lineRule="exact"/>
              <w:ind w:right="99"/>
              <w:jc w:val="right"/>
              <w:rPr>
                <w:sz w:val="20"/>
              </w:rPr>
            </w:pPr>
            <w:r>
              <w:rPr>
                <w:spacing w:val="-5"/>
                <w:sz w:val="20"/>
              </w:rPr>
              <w:t>92</w:t>
            </w:r>
          </w:p>
        </w:tc>
      </w:tr>
      <w:tr w:rsidR="006857A9" w14:paraId="1338E71D" w14:textId="77777777">
        <w:trPr>
          <w:trHeight w:val="230"/>
        </w:trPr>
        <w:tc>
          <w:tcPr>
            <w:tcW w:w="3942" w:type="dxa"/>
          </w:tcPr>
          <w:p w14:paraId="2F2553A5" w14:textId="77777777" w:rsidR="006857A9" w:rsidRDefault="00606FBE">
            <w:pPr>
              <w:pStyle w:val="TableParagraph"/>
              <w:spacing w:line="210" w:lineRule="exact"/>
              <w:ind w:left="107"/>
              <w:rPr>
                <w:rFonts w:ascii="Arial"/>
                <w:b/>
                <w:sz w:val="20"/>
              </w:rPr>
            </w:pPr>
            <w:r>
              <w:rPr>
                <w:rFonts w:ascii="Arial"/>
                <w:b/>
                <w:spacing w:val="-2"/>
                <w:sz w:val="20"/>
              </w:rPr>
              <w:t>Total</w:t>
            </w:r>
          </w:p>
        </w:tc>
        <w:tc>
          <w:tcPr>
            <w:tcW w:w="2386" w:type="dxa"/>
          </w:tcPr>
          <w:p w14:paraId="4606A533" w14:textId="77777777" w:rsidR="006857A9" w:rsidRDefault="00606FBE">
            <w:pPr>
              <w:pStyle w:val="TableParagraph"/>
              <w:spacing w:line="210" w:lineRule="exact"/>
              <w:ind w:right="98"/>
              <w:jc w:val="right"/>
              <w:rPr>
                <w:rFonts w:ascii="Arial"/>
                <w:b/>
                <w:sz w:val="20"/>
              </w:rPr>
            </w:pPr>
            <w:r>
              <w:rPr>
                <w:rFonts w:ascii="Arial"/>
                <w:b/>
                <w:spacing w:val="-2"/>
                <w:sz w:val="20"/>
              </w:rPr>
              <w:t>4.744</w:t>
            </w:r>
          </w:p>
        </w:tc>
        <w:tc>
          <w:tcPr>
            <w:tcW w:w="1969" w:type="dxa"/>
          </w:tcPr>
          <w:p w14:paraId="07FC8194" w14:textId="77777777" w:rsidR="006857A9" w:rsidRDefault="00606FBE">
            <w:pPr>
              <w:pStyle w:val="TableParagraph"/>
              <w:spacing w:line="210" w:lineRule="exact"/>
              <w:ind w:right="99"/>
              <w:jc w:val="right"/>
              <w:rPr>
                <w:rFonts w:ascii="Arial"/>
                <w:b/>
                <w:sz w:val="20"/>
              </w:rPr>
            </w:pPr>
            <w:r>
              <w:rPr>
                <w:rFonts w:ascii="Arial"/>
                <w:b/>
                <w:spacing w:val="-2"/>
                <w:sz w:val="20"/>
              </w:rPr>
              <w:t>4.652</w:t>
            </w:r>
          </w:p>
        </w:tc>
        <w:tc>
          <w:tcPr>
            <w:tcW w:w="1647" w:type="dxa"/>
          </w:tcPr>
          <w:p w14:paraId="7D03BB64" w14:textId="77777777" w:rsidR="006857A9" w:rsidRDefault="00606FBE">
            <w:pPr>
              <w:pStyle w:val="TableParagraph"/>
              <w:spacing w:line="210" w:lineRule="exact"/>
              <w:ind w:right="99"/>
              <w:jc w:val="right"/>
              <w:rPr>
                <w:rFonts w:ascii="Arial"/>
                <w:b/>
                <w:sz w:val="20"/>
              </w:rPr>
            </w:pPr>
            <w:r>
              <w:rPr>
                <w:rFonts w:ascii="Arial"/>
                <w:b/>
                <w:spacing w:val="-5"/>
                <w:sz w:val="20"/>
              </w:rPr>
              <w:t>92</w:t>
            </w:r>
          </w:p>
        </w:tc>
      </w:tr>
    </w:tbl>
    <w:p w14:paraId="0906F9B6" w14:textId="77777777" w:rsidR="006857A9" w:rsidRDefault="006857A9">
      <w:pPr>
        <w:pStyle w:val="Corpodetexto"/>
      </w:pPr>
    </w:p>
    <w:p w14:paraId="6BA67B1B" w14:textId="77777777" w:rsidR="006857A9" w:rsidRDefault="006857A9">
      <w:pPr>
        <w:pStyle w:val="Corpodetexto"/>
      </w:pPr>
    </w:p>
    <w:p w14:paraId="6CCD994A" w14:textId="77777777" w:rsidR="006857A9" w:rsidRDefault="00606FBE">
      <w:pPr>
        <w:pStyle w:val="PargrafodaLista"/>
        <w:numPr>
          <w:ilvl w:val="1"/>
          <w:numId w:val="2"/>
        </w:numPr>
        <w:tabs>
          <w:tab w:val="left" w:pos="503"/>
        </w:tabs>
        <w:ind w:left="503" w:hanging="359"/>
        <w:rPr>
          <w:sz w:val="20"/>
        </w:rPr>
      </w:pPr>
      <w:r>
        <w:rPr>
          <w:sz w:val="20"/>
        </w:rPr>
        <w:t>O</w:t>
      </w:r>
      <w:r>
        <w:rPr>
          <w:spacing w:val="-8"/>
          <w:sz w:val="20"/>
        </w:rPr>
        <w:t xml:space="preserve"> </w:t>
      </w:r>
      <w:r>
        <w:rPr>
          <w:sz w:val="20"/>
        </w:rPr>
        <w:t>Ativo</w:t>
      </w:r>
      <w:r>
        <w:rPr>
          <w:spacing w:val="-6"/>
          <w:sz w:val="20"/>
        </w:rPr>
        <w:t xml:space="preserve"> </w:t>
      </w:r>
      <w:r>
        <w:rPr>
          <w:sz w:val="20"/>
        </w:rPr>
        <w:t>não</w:t>
      </w:r>
      <w:r>
        <w:rPr>
          <w:spacing w:val="-6"/>
          <w:sz w:val="20"/>
        </w:rPr>
        <w:t xml:space="preserve"> </w:t>
      </w:r>
      <w:r>
        <w:rPr>
          <w:sz w:val="20"/>
        </w:rPr>
        <w:t>Circulante</w:t>
      </w:r>
      <w:r>
        <w:rPr>
          <w:spacing w:val="-8"/>
          <w:sz w:val="20"/>
        </w:rPr>
        <w:t xml:space="preserve"> </w:t>
      </w:r>
      <w:r>
        <w:rPr>
          <w:sz w:val="20"/>
        </w:rPr>
        <w:t>não</w:t>
      </w:r>
      <w:r>
        <w:rPr>
          <w:spacing w:val="-7"/>
          <w:sz w:val="20"/>
        </w:rPr>
        <w:t xml:space="preserve"> </w:t>
      </w:r>
      <w:r>
        <w:rPr>
          <w:sz w:val="20"/>
        </w:rPr>
        <w:t>apresentou</w:t>
      </w:r>
      <w:r>
        <w:rPr>
          <w:spacing w:val="-7"/>
          <w:sz w:val="20"/>
        </w:rPr>
        <w:t xml:space="preserve"> </w:t>
      </w:r>
      <w:r>
        <w:rPr>
          <w:spacing w:val="-2"/>
          <w:sz w:val="20"/>
        </w:rPr>
        <w:t>diferença.</w:t>
      </w:r>
    </w:p>
    <w:p w14:paraId="267EAE09" w14:textId="77777777" w:rsidR="006857A9" w:rsidRDefault="006857A9">
      <w:pPr>
        <w:pStyle w:val="Corpodetexto"/>
        <w:spacing w:before="228"/>
      </w:pPr>
    </w:p>
    <w:p w14:paraId="64E75660" w14:textId="77777777" w:rsidR="006857A9" w:rsidRDefault="00606FBE">
      <w:pPr>
        <w:pStyle w:val="PargrafodaLista"/>
        <w:numPr>
          <w:ilvl w:val="1"/>
          <w:numId w:val="2"/>
        </w:numPr>
        <w:tabs>
          <w:tab w:val="left" w:pos="502"/>
          <w:tab w:val="left" w:pos="504"/>
        </w:tabs>
        <w:spacing w:before="1"/>
        <w:ind w:left="504" w:right="429" w:hanging="361"/>
        <w:jc w:val="both"/>
        <w:rPr>
          <w:sz w:val="20"/>
        </w:rPr>
      </w:pPr>
      <w:r>
        <w:rPr>
          <w:sz w:val="20"/>
        </w:rPr>
        <w:t>O Passivo Circulante apresentou uma diferença de (R$ 2.276), impactada pelos fornecedores, obrigações fiscais/tributárias, obrigações trabalhistas e demais obrigações em função da diferença de critérios. A regularização dos ajustes na Lei 4.320/64 se dará no próximo mês.</w:t>
      </w:r>
    </w:p>
    <w:p w14:paraId="19E9892E" w14:textId="77777777" w:rsidR="006857A9" w:rsidRDefault="006857A9">
      <w:pPr>
        <w:pStyle w:val="Corpodetexto"/>
        <w:spacing w:before="2"/>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4959"/>
        <w:gridCol w:w="1697"/>
        <w:gridCol w:w="1700"/>
        <w:gridCol w:w="1587"/>
      </w:tblGrid>
      <w:tr w:rsidR="006857A9" w14:paraId="451B655E" w14:textId="77777777">
        <w:trPr>
          <w:trHeight w:val="287"/>
        </w:trPr>
        <w:tc>
          <w:tcPr>
            <w:tcW w:w="4959" w:type="dxa"/>
          </w:tcPr>
          <w:p w14:paraId="2F405732" w14:textId="77777777" w:rsidR="006857A9" w:rsidRDefault="00606FBE">
            <w:pPr>
              <w:pStyle w:val="TableParagraph"/>
              <w:spacing w:before="28"/>
              <w:ind w:left="4"/>
              <w:jc w:val="center"/>
              <w:rPr>
                <w:rFonts w:ascii="Arial" w:hAnsi="Arial"/>
                <w:b/>
                <w:sz w:val="20"/>
              </w:rPr>
            </w:pPr>
            <w:r>
              <w:rPr>
                <w:rFonts w:ascii="Arial" w:hAnsi="Arial"/>
                <w:b/>
                <w:spacing w:val="-2"/>
                <w:sz w:val="20"/>
              </w:rPr>
              <w:t>Descrição</w:t>
            </w:r>
          </w:p>
        </w:tc>
        <w:tc>
          <w:tcPr>
            <w:tcW w:w="1697" w:type="dxa"/>
          </w:tcPr>
          <w:p w14:paraId="525DD674" w14:textId="77777777" w:rsidR="006857A9" w:rsidRDefault="00606FBE">
            <w:pPr>
              <w:pStyle w:val="TableParagraph"/>
              <w:spacing w:before="28"/>
              <w:ind w:left="285"/>
              <w:rPr>
                <w:rFonts w:ascii="Arial"/>
                <w:b/>
                <w:sz w:val="20"/>
              </w:rPr>
            </w:pPr>
            <w:r>
              <w:rPr>
                <w:rFonts w:ascii="Arial"/>
                <w:b/>
                <w:sz w:val="20"/>
              </w:rPr>
              <w:t>Lei</w:t>
            </w:r>
            <w:r>
              <w:rPr>
                <w:rFonts w:ascii="Arial"/>
                <w:b/>
                <w:spacing w:val="-4"/>
                <w:sz w:val="20"/>
              </w:rPr>
              <w:t xml:space="preserve"> </w:t>
            </w:r>
            <w:r>
              <w:rPr>
                <w:rFonts w:ascii="Arial"/>
                <w:b/>
                <w:spacing w:val="-2"/>
                <w:sz w:val="20"/>
              </w:rPr>
              <w:t>4.320/64</w:t>
            </w:r>
          </w:p>
        </w:tc>
        <w:tc>
          <w:tcPr>
            <w:tcW w:w="1700" w:type="dxa"/>
          </w:tcPr>
          <w:p w14:paraId="74F9104E" w14:textId="77777777" w:rsidR="006857A9" w:rsidRDefault="00606FBE">
            <w:pPr>
              <w:pStyle w:val="TableParagraph"/>
              <w:spacing w:before="28"/>
              <w:ind w:left="288"/>
              <w:rPr>
                <w:rFonts w:ascii="Arial"/>
                <w:b/>
                <w:sz w:val="20"/>
              </w:rPr>
            </w:pPr>
            <w:r>
              <w:rPr>
                <w:rFonts w:ascii="Arial"/>
                <w:b/>
                <w:sz w:val="20"/>
              </w:rPr>
              <w:t>Lei</w:t>
            </w:r>
            <w:r>
              <w:rPr>
                <w:rFonts w:ascii="Arial"/>
                <w:b/>
                <w:spacing w:val="-4"/>
                <w:sz w:val="20"/>
              </w:rPr>
              <w:t xml:space="preserve"> </w:t>
            </w:r>
            <w:r>
              <w:rPr>
                <w:rFonts w:ascii="Arial"/>
                <w:b/>
                <w:spacing w:val="-2"/>
                <w:sz w:val="20"/>
              </w:rPr>
              <w:t>6.404/76</w:t>
            </w:r>
          </w:p>
        </w:tc>
        <w:tc>
          <w:tcPr>
            <w:tcW w:w="1587" w:type="dxa"/>
          </w:tcPr>
          <w:p w14:paraId="11F37D52" w14:textId="77777777" w:rsidR="006857A9" w:rsidRDefault="00606FBE">
            <w:pPr>
              <w:pStyle w:val="TableParagraph"/>
              <w:spacing w:before="28"/>
              <w:ind w:left="336"/>
              <w:rPr>
                <w:rFonts w:ascii="Arial" w:hAnsi="Arial"/>
                <w:b/>
                <w:sz w:val="20"/>
              </w:rPr>
            </w:pPr>
            <w:r>
              <w:rPr>
                <w:rFonts w:ascii="Arial" w:hAnsi="Arial"/>
                <w:b/>
                <w:spacing w:val="-2"/>
                <w:sz w:val="20"/>
              </w:rPr>
              <w:t>Diferença</w:t>
            </w:r>
          </w:p>
        </w:tc>
      </w:tr>
      <w:tr w:rsidR="006857A9" w14:paraId="58406F14" w14:textId="77777777">
        <w:trPr>
          <w:trHeight w:val="285"/>
        </w:trPr>
        <w:tc>
          <w:tcPr>
            <w:tcW w:w="4959" w:type="dxa"/>
          </w:tcPr>
          <w:p w14:paraId="470C91ED" w14:textId="77777777" w:rsidR="006857A9" w:rsidRDefault="00606FBE">
            <w:pPr>
              <w:pStyle w:val="TableParagraph"/>
              <w:spacing w:before="26"/>
              <w:ind w:left="69"/>
              <w:rPr>
                <w:sz w:val="20"/>
              </w:rPr>
            </w:pPr>
            <w:r>
              <w:rPr>
                <w:spacing w:val="-2"/>
                <w:sz w:val="20"/>
              </w:rPr>
              <w:t>Fornecedores</w:t>
            </w:r>
          </w:p>
        </w:tc>
        <w:tc>
          <w:tcPr>
            <w:tcW w:w="1697" w:type="dxa"/>
          </w:tcPr>
          <w:p w14:paraId="48471594" w14:textId="77777777" w:rsidR="006857A9" w:rsidRDefault="00606FBE">
            <w:pPr>
              <w:pStyle w:val="TableParagraph"/>
              <w:spacing w:before="26"/>
              <w:ind w:right="59"/>
              <w:jc w:val="right"/>
              <w:rPr>
                <w:sz w:val="20"/>
              </w:rPr>
            </w:pPr>
            <w:r>
              <w:rPr>
                <w:spacing w:val="-5"/>
                <w:sz w:val="20"/>
              </w:rPr>
              <w:t>24</w:t>
            </w:r>
          </w:p>
        </w:tc>
        <w:tc>
          <w:tcPr>
            <w:tcW w:w="1700" w:type="dxa"/>
          </w:tcPr>
          <w:p w14:paraId="6A13987E" w14:textId="77777777" w:rsidR="006857A9" w:rsidRDefault="00606FBE">
            <w:pPr>
              <w:pStyle w:val="TableParagraph"/>
              <w:spacing w:before="26"/>
              <w:ind w:right="60"/>
              <w:jc w:val="right"/>
              <w:rPr>
                <w:sz w:val="20"/>
              </w:rPr>
            </w:pPr>
            <w:r>
              <w:rPr>
                <w:spacing w:val="-2"/>
                <w:sz w:val="20"/>
              </w:rPr>
              <w:t>1.165</w:t>
            </w:r>
          </w:p>
        </w:tc>
        <w:tc>
          <w:tcPr>
            <w:tcW w:w="1587" w:type="dxa"/>
          </w:tcPr>
          <w:p w14:paraId="0CCE0FCA" w14:textId="77777777" w:rsidR="006857A9" w:rsidRDefault="00606FBE">
            <w:pPr>
              <w:pStyle w:val="TableParagraph"/>
              <w:spacing w:before="26"/>
              <w:ind w:right="61"/>
              <w:jc w:val="right"/>
              <w:rPr>
                <w:sz w:val="20"/>
              </w:rPr>
            </w:pPr>
            <w:r>
              <w:rPr>
                <w:spacing w:val="-2"/>
                <w:sz w:val="20"/>
              </w:rPr>
              <w:t>(1.141)</w:t>
            </w:r>
          </w:p>
        </w:tc>
      </w:tr>
      <w:tr w:rsidR="006857A9" w14:paraId="34ED7C86" w14:textId="77777777">
        <w:trPr>
          <w:trHeight w:val="287"/>
        </w:trPr>
        <w:tc>
          <w:tcPr>
            <w:tcW w:w="4959" w:type="dxa"/>
          </w:tcPr>
          <w:p w14:paraId="3AF24309" w14:textId="77777777" w:rsidR="006857A9" w:rsidRDefault="00606FBE">
            <w:pPr>
              <w:pStyle w:val="TableParagraph"/>
              <w:spacing w:before="28"/>
              <w:ind w:left="69"/>
              <w:rPr>
                <w:sz w:val="20"/>
              </w:rPr>
            </w:pPr>
            <w:r>
              <w:rPr>
                <w:sz w:val="20"/>
              </w:rPr>
              <w:t>Obrigações</w:t>
            </w:r>
            <w:r>
              <w:rPr>
                <w:spacing w:val="-10"/>
                <w:sz w:val="20"/>
              </w:rPr>
              <w:t xml:space="preserve"> </w:t>
            </w:r>
            <w:r>
              <w:rPr>
                <w:sz w:val="20"/>
              </w:rPr>
              <w:t>trabalhistas</w:t>
            </w:r>
            <w:r>
              <w:rPr>
                <w:spacing w:val="-10"/>
                <w:sz w:val="20"/>
              </w:rPr>
              <w:t xml:space="preserve"> </w:t>
            </w:r>
            <w:r>
              <w:rPr>
                <w:sz w:val="20"/>
              </w:rPr>
              <w:t>e</w:t>
            </w:r>
            <w:r>
              <w:rPr>
                <w:spacing w:val="-12"/>
                <w:sz w:val="20"/>
              </w:rPr>
              <w:t xml:space="preserve"> </w:t>
            </w:r>
            <w:r>
              <w:rPr>
                <w:spacing w:val="-2"/>
                <w:sz w:val="20"/>
              </w:rPr>
              <w:t>sociais</w:t>
            </w:r>
          </w:p>
        </w:tc>
        <w:tc>
          <w:tcPr>
            <w:tcW w:w="1697" w:type="dxa"/>
          </w:tcPr>
          <w:p w14:paraId="7B0271E7" w14:textId="77777777" w:rsidR="006857A9" w:rsidRDefault="00606FBE">
            <w:pPr>
              <w:pStyle w:val="TableParagraph"/>
              <w:spacing w:before="28"/>
              <w:ind w:right="59"/>
              <w:jc w:val="right"/>
              <w:rPr>
                <w:sz w:val="20"/>
              </w:rPr>
            </w:pPr>
            <w:r>
              <w:rPr>
                <w:spacing w:val="-2"/>
                <w:sz w:val="20"/>
              </w:rPr>
              <w:t>32.319</w:t>
            </w:r>
          </w:p>
        </w:tc>
        <w:tc>
          <w:tcPr>
            <w:tcW w:w="1700" w:type="dxa"/>
          </w:tcPr>
          <w:p w14:paraId="27D8AF9E" w14:textId="77777777" w:rsidR="006857A9" w:rsidRDefault="00606FBE">
            <w:pPr>
              <w:pStyle w:val="TableParagraph"/>
              <w:spacing w:before="28"/>
              <w:ind w:right="60"/>
              <w:jc w:val="right"/>
              <w:rPr>
                <w:sz w:val="20"/>
              </w:rPr>
            </w:pPr>
            <w:r>
              <w:rPr>
                <w:spacing w:val="-2"/>
                <w:sz w:val="20"/>
              </w:rPr>
              <w:t>32.232</w:t>
            </w:r>
          </w:p>
        </w:tc>
        <w:tc>
          <w:tcPr>
            <w:tcW w:w="1587" w:type="dxa"/>
          </w:tcPr>
          <w:p w14:paraId="3ED60E40" w14:textId="77777777" w:rsidR="006857A9" w:rsidRDefault="00606FBE">
            <w:pPr>
              <w:pStyle w:val="TableParagraph"/>
              <w:spacing w:before="28"/>
              <w:ind w:right="60"/>
              <w:jc w:val="right"/>
              <w:rPr>
                <w:sz w:val="20"/>
              </w:rPr>
            </w:pPr>
            <w:r>
              <w:rPr>
                <w:spacing w:val="-5"/>
                <w:sz w:val="20"/>
              </w:rPr>
              <w:t>87</w:t>
            </w:r>
          </w:p>
        </w:tc>
      </w:tr>
      <w:tr w:rsidR="006857A9" w14:paraId="14C60F7E" w14:textId="77777777">
        <w:trPr>
          <w:trHeight w:val="287"/>
        </w:trPr>
        <w:tc>
          <w:tcPr>
            <w:tcW w:w="4959" w:type="dxa"/>
          </w:tcPr>
          <w:p w14:paraId="15CF0144" w14:textId="77777777" w:rsidR="006857A9" w:rsidRDefault="00606FBE">
            <w:pPr>
              <w:pStyle w:val="TableParagraph"/>
              <w:spacing w:before="28"/>
              <w:ind w:left="69"/>
              <w:rPr>
                <w:sz w:val="20"/>
              </w:rPr>
            </w:pPr>
            <w:r>
              <w:rPr>
                <w:sz w:val="20"/>
              </w:rPr>
              <w:t>Demais</w:t>
            </w:r>
            <w:r>
              <w:rPr>
                <w:spacing w:val="-9"/>
                <w:sz w:val="20"/>
              </w:rPr>
              <w:t xml:space="preserve"> </w:t>
            </w:r>
            <w:r>
              <w:rPr>
                <w:sz w:val="20"/>
              </w:rPr>
              <w:t>Obrigações</w:t>
            </w:r>
            <w:r>
              <w:rPr>
                <w:spacing w:val="-9"/>
                <w:sz w:val="20"/>
              </w:rPr>
              <w:t xml:space="preserve"> </w:t>
            </w:r>
            <w:r>
              <w:rPr>
                <w:sz w:val="20"/>
              </w:rPr>
              <w:t>de</w:t>
            </w:r>
            <w:r>
              <w:rPr>
                <w:spacing w:val="-10"/>
                <w:sz w:val="20"/>
              </w:rPr>
              <w:t xml:space="preserve"> </w:t>
            </w:r>
            <w:r>
              <w:rPr>
                <w:spacing w:val="-5"/>
                <w:sz w:val="20"/>
              </w:rPr>
              <w:t>CP</w:t>
            </w:r>
          </w:p>
        </w:tc>
        <w:tc>
          <w:tcPr>
            <w:tcW w:w="1697" w:type="dxa"/>
          </w:tcPr>
          <w:p w14:paraId="41704659" w14:textId="77777777" w:rsidR="006857A9" w:rsidRDefault="00606FBE">
            <w:pPr>
              <w:pStyle w:val="TableParagraph"/>
              <w:spacing w:before="28"/>
              <w:ind w:right="59"/>
              <w:jc w:val="right"/>
              <w:rPr>
                <w:sz w:val="20"/>
              </w:rPr>
            </w:pPr>
            <w:r>
              <w:rPr>
                <w:spacing w:val="-2"/>
                <w:sz w:val="20"/>
              </w:rPr>
              <w:t>5.886</w:t>
            </w:r>
          </w:p>
        </w:tc>
        <w:tc>
          <w:tcPr>
            <w:tcW w:w="1700" w:type="dxa"/>
          </w:tcPr>
          <w:p w14:paraId="0B47AA76" w14:textId="77777777" w:rsidR="006857A9" w:rsidRDefault="00606FBE">
            <w:pPr>
              <w:pStyle w:val="TableParagraph"/>
              <w:spacing w:before="28"/>
              <w:ind w:right="60"/>
              <w:jc w:val="right"/>
              <w:rPr>
                <w:sz w:val="20"/>
              </w:rPr>
            </w:pPr>
            <w:r>
              <w:rPr>
                <w:spacing w:val="-2"/>
                <w:sz w:val="20"/>
              </w:rPr>
              <w:t>7.108</w:t>
            </w:r>
          </w:p>
        </w:tc>
        <w:tc>
          <w:tcPr>
            <w:tcW w:w="1587" w:type="dxa"/>
          </w:tcPr>
          <w:p w14:paraId="57633A72" w14:textId="77777777" w:rsidR="006857A9" w:rsidRDefault="00606FBE">
            <w:pPr>
              <w:pStyle w:val="TableParagraph"/>
              <w:spacing w:before="28"/>
              <w:ind w:right="61"/>
              <w:jc w:val="right"/>
              <w:rPr>
                <w:sz w:val="20"/>
              </w:rPr>
            </w:pPr>
            <w:r>
              <w:rPr>
                <w:spacing w:val="-2"/>
                <w:sz w:val="20"/>
              </w:rPr>
              <w:t>(1.222)</w:t>
            </w:r>
          </w:p>
        </w:tc>
      </w:tr>
      <w:tr w:rsidR="006857A9" w14:paraId="18AA827B" w14:textId="77777777">
        <w:trPr>
          <w:trHeight w:val="287"/>
        </w:trPr>
        <w:tc>
          <w:tcPr>
            <w:tcW w:w="4959" w:type="dxa"/>
          </w:tcPr>
          <w:p w14:paraId="0D4D13B7" w14:textId="77777777" w:rsidR="006857A9" w:rsidRDefault="00606FBE">
            <w:pPr>
              <w:pStyle w:val="TableParagraph"/>
              <w:spacing w:before="28"/>
              <w:ind w:left="69"/>
              <w:rPr>
                <w:rFonts w:ascii="Arial"/>
                <w:b/>
                <w:sz w:val="20"/>
              </w:rPr>
            </w:pPr>
            <w:r>
              <w:rPr>
                <w:rFonts w:ascii="Arial"/>
                <w:b/>
                <w:spacing w:val="-2"/>
                <w:sz w:val="20"/>
              </w:rPr>
              <w:t>Total</w:t>
            </w:r>
          </w:p>
        </w:tc>
        <w:tc>
          <w:tcPr>
            <w:tcW w:w="1697" w:type="dxa"/>
          </w:tcPr>
          <w:p w14:paraId="60FA1D22" w14:textId="77777777" w:rsidR="006857A9" w:rsidRDefault="00606FBE">
            <w:pPr>
              <w:pStyle w:val="TableParagraph"/>
              <w:spacing w:before="28"/>
              <w:ind w:right="59"/>
              <w:jc w:val="right"/>
              <w:rPr>
                <w:rFonts w:ascii="Arial"/>
                <w:b/>
                <w:sz w:val="20"/>
              </w:rPr>
            </w:pPr>
            <w:r>
              <w:rPr>
                <w:rFonts w:ascii="Arial"/>
                <w:b/>
                <w:spacing w:val="-2"/>
                <w:sz w:val="20"/>
              </w:rPr>
              <w:t>38.229</w:t>
            </w:r>
          </w:p>
        </w:tc>
        <w:tc>
          <w:tcPr>
            <w:tcW w:w="1700" w:type="dxa"/>
          </w:tcPr>
          <w:p w14:paraId="763C9064" w14:textId="77777777" w:rsidR="006857A9" w:rsidRDefault="00606FBE">
            <w:pPr>
              <w:pStyle w:val="TableParagraph"/>
              <w:spacing w:before="28"/>
              <w:ind w:right="60"/>
              <w:jc w:val="right"/>
              <w:rPr>
                <w:rFonts w:ascii="Arial"/>
                <w:b/>
                <w:sz w:val="20"/>
              </w:rPr>
            </w:pPr>
            <w:r>
              <w:rPr>
                <w:rFonts w:ascii="Arial"/>
                <w:b/>
                <w:spacing w:val="-2"/>
                <w:sz w:val="20"/>
              </w:rPr>
              <w:t>40.505</w:t>
            </w:r>
          </w:p>
        </w:tc>
        <w:tc>
          <w:tcPr>
            <w:tcW w:w="1587" w:type="dxa"/>
          </w:tcPr>
          <w:p w14:paraId="0C7C53E0" w14:textId="77777777" w:rsidR="006857A9" w:rsidRDefault="00606FBE">
            <w:pPr>
              <w:pStyle w:val="TableParagraph"/>
              <w:spacing w:before="28"/>
              <w:ind w:right="61"/>
              <w:jc w:val="right"/>
              <w:rPr>
                <w:rFonts w:ascii="Arial"/>
                <w:b/>
                <w:sz w:val="20"/>
              </w:rPr>
            </w:pPr>
            <w:r>
              <w:rPr>
                <w:rFonts w:ascii="Arial"/>
                <w:b/>
                <w:spacing w:val="-2"/>
                <w:sz w:val="20"/>
              </w:rPr>
              <w:t>(2.276)</w:t>
            </w:r>
          </w:p>
        </w:tc>
      </w:tr>
    </w:tbl>
    <w:p w14:paraId="605C74CF" w14:textId="77777777" w:rsidR="006857A9" w:rsidRDefault="006857A9">
      <w:pPr>
        <w:pStyle w:val="Corpodetexto"/>
      </w:pPr>
    </w:p>
    <w:p w14:paraId="55FA1804" w14:textId="77777777" w:rsidR="006857A9" w:rsidRDefault="006857A9">
      <w:pPr>
        <w:pStyle w:val="Corpodetexto"/>
      </w:pPr>
    </w:p>
    <w:p w14:paraId="76784417" w14:textId="77777777" w:rsidR="006857A9" w:rsidRDefault="006857A9">
      <w:pPr>
        <w:pStyle w:val="Corpodetexto"/>
      </w:pPr>
    </w:p>
    <w:p w14:paraId="7ED9231C" w14:textId="77777777" w:rsidR="006857A9" w:rsidRDefault="00606FBE">
      <w:pPr>
        <w:pStyle w:val="PargrafodaLista"/>
        <w:numPr>
          <w:ilvl w:val="1"/>
          <w:numId w:val="2"/>
        </w:numPr>
        <w:tabs>
          <w:tab w:val="left" w:pos="502"/>
          <w:tab w:val="left" w:pos="504"/>
        </w:tabs>
        <w:ind w:left="504" w:right="434" w:hanging="361"/>
        <w:jc w:val="both"/>
        <w:rPr>
          <w:sz w:val="20"/>
        </w:rPr>
      </w:pPr>
      <w:r>
        <w:rPr>
          <w:sz w:val="20"/>
        </w:rPr>
        <w:t>O Passivo não Circulante apresentou uma diferença de (R$ 2.276), referente à atualização das provisões para contingências não registradas no SIAFI que serão atualizadas no mês seguinte.</w:t>
      </w:r>
    </w:p>
    <w:p w14:paraId="6B24D3A5" w14:textId="77777777" w:rsidR="006857A9" w:rsidRDefault="006857A9">
      <w:pPr>
        <w:pStyle w:val="Corpodetexto"/>
        <w:spacing w:before="2"/>
      </w:pPr>
    </w:p>
    <w:tbl>
      <w:tblPr>
        <w:tblStyle w:val="TableNormal"/>
        <w:tblW w:w="0" w:type="auto"/>
        <w:tblInd w:w="15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1E0" w:firstRow="1" w:lastRow="1" w:firstColumn="1" w:lastColumn="1" w:noHBand="0" w:noVBand="0"/>
      </w:tblPr>
      <w:tblGrid>
        <w:gridCol w:w="3942"/>
        <w:gridCol w:w="2386"/>
        <w:gridCol w:w="1969"/>
        <w:gridCol w:w="1647"/>
      </w:tblGrid>
      <w:tr w:rsidR="006857A9" w14:paraId="1D86497A" w14:textId="77777777">
        <w:trPr>
          <w:trHeight w:val="230"/>
        </w:trPr>
        <w:tc>
          <w:tcPr>
            <w:tcW w:w="3942" w:type="dxa"/>
          </w:tcPr>
          <w:p w14:paraId="7ED83F1F" w14:textId="77777777" w:rsidR="006857A9" w:rsidRDefault="00606FBE">
            <w:pPr>
              <w:pStyle w:val="TableParagraph"/>
              <w:spacing w:line="211" w:lineRule="exact"/>
              <w:ind w:left="107"/>
              <w:rPr>
                <w:rFonts w:ascii="Arial" w:hAnsi="Arial"/>
                <w:b/>
                <w:sz w:val="20"/>
              </w:rPr>
            </w:pPr>
            <w:r>
              <w:rPr>
                <w:rFonts w:ascii="Arial" w:hAnsi="Arial"/>
                <w:b/>
                <w:spacing w:val="-2"/>
                <w:sz w:val="20"/>
              </w:rPr>
              <w:t>Descrição</w:t>
            </w:r>
          </w:p>
        </w:tc>
        <w:tc>
          <w:tcPr>
            <w:tcW w:w="2386" w:type="dxa"/>
          </w:tcPr>
          <w:p w14:paraId="48FA94E7" w14:textId="77777777" w:rsidR="006857A9" w:rsidRDefault="00606FBE">
            <w:pPr>
              <w:pStyle w:val="TableParagraph"/>
              <w:spacing w:line="211" w:lineRule="exact"/>
              <w:ind w:right="99"/>
              <w:jc w:val="right"/>
              <w:rPr>
                <w:rFonts w:ascii="Arial"/>
                <w:b/>
                <w:sz w:val="20"/>
              </w:rPr>
            </w:pPr>
            <w:r>
              <w:rPr>
                <w:rFonts w:ascii="Arial"/>
                <w:b/>
                <w:sz w:val="20"/>
              </w:rPr>
              <w:t>Lei</w:t>
            </w:r>
            <w:r>
              <w:rPr>
                <w:rFonts w:ascii="Arial"/>
                <w:b/>
                <w:spacing w:val="-4"/>
                <w:sz w:val="20"/>
              </w:rPr>
              <w:t xml:space="preserve"> </w:t>
            </w:r>
            <w:r>
              <w:rPr>
                <w:rFonts w:ascii="Arial"/>
                <w:b/>
                <w:spacing w:val="-2"/>
                <w:sz w:val="20"/>
              </w:rPr>
              <w:t>4.320/64</w:t>
            </w:r>
          </w:p>
        </w:tc>
        <w:tc>
          <w:tcPr>
            <w:tcW w:w="1969" w:type="dxa"/>
          </w:tcPr>
          <w:p w14:paraId="502F3982" w14:textId="77777777" w:rsidR="006857A9" w:rsidRDefault="00606FBE">
            <w:pPr>
              <w:pStyle w:val="TableParagraph"/>
              <w:spacing w:line="211" w:lineRule="exact"/>
              <w:ind w:right="99"/>
              <w:jc w:val="right"/>
              <w:rPr>
                <w:rFonts w:ascii="Arial"/>
                <w:b/>
                <w:sz w:val="20"/>
              </w:rPr>
            </w:pPr>
            <w:r>
              <w:rPr>
                <w:rFonts w:ascii="Arial"/>
                <w:b/>
                <w:sz w:val="20"/>
              </w:rPr>
              <w:t>Lei</w:t>
            </w:r>
            <w:r>
              <w:rPr>
                <w:rFonts w:ascii="Arial"/>
                <w:b/>
                <w:spacing w:val="-4"/>
                <w:sz w:val="20"/>
              </w:rPr>
              <w:t xml:space="preserve"> </w:t>
            </w:r>
            <w:r>
              <w:rPr>
                <w:rFonts w:ascii="Arial"/>
                <w:b/>
                <w:spacing w:val="-2"/>
                <w:sz w:val="20"/>
              </w:rPr>
              <w:t>6.404/76</w:t>
            </w:r>
          </w:p>
        </w:tc>
        <w:tc>
          <w:tcPr>
            <w:tcW w:w="1647" w:type="dxa"/>
          </w:tcPr>
          <w:p w14:paraId="3EBE1707" w14:textId="77777777" w:rsidR="006857A9" w:rsidRDefault="00606FBE">
            <w:pPr>
              <w:pStyle w:val="TableParagraph"/>
              <w:spacing w:line="211" w:lineRule="exact"/>
              <w:ind w:right="99"/>
              <w:jc w:val="right"/>
              <w:rPr>
                <w:rFonts w:ascii="Arial" w:hAnsi="Arial"/>
                <w:b/>
                <w:sz w:val="20"/>
              </w:rPr>
            </w:pPr>
            <w:r>
              <w:rPr>
                <w:rFonts w:ascii="Arial" w:hAnsi="Arial"/>
                <w:b/>
                <w:spacing w:val="-2"/>
                <w:sz w:val="20"/>
              </w:rPr>
              <w:t>Diferença</w:t>
            </w:r>
          </w:p>
        </w:tc>
      </w:tr>
      <w:tr w:rsidR="006857A9" w14:paraId="286AAEA1" w14:textId="77777777">
        <w:trPr>
          <w:trHeight w:val="230"/>
        </w:trPr>
        <w:tc>
          <w:tcPr>
            <w:tcW w:w="3942" w:type="dxa"/>
          </w:tcPr>
          <w:p w14:paraId="43BD904E" w14:textId="77777777" w:rsidR="006857A9" w:rsidRDefault="00606FBE">
            <w:pPr>
              <w:pStyle w:val="TableParagraph"/>
              <w:spacing w:line="210" w:lineRule="exact"/>
              <w:ind w:left="107"/>
              <w:rPr>
                <w:sz w:val="20"/>
              </w:rPr>
            </w:pPr>
            <w:r>
              <w:rPr>
                <w:sz w:val="20"/>
              </w:rPr>
              <w:t>Provisões</w:t>
            </w:r>
            <w:r>
              <w:rPr>
                <w:spacing w:val="-9"/>
                <w:sz w:val="20"/>
              </w:rPr>
              <w:t xml:space="preserve"> </w:t>
            </w:r>
            <w:r>
              <w:rPr>
                <w:sz w:val="20"/>
              </w:rPr>
              <w:t>para</w:t>
            </w:r>
            <w:r>
              <w:rPr>
                <w:spacing w:val="-10"/>
                <w:sz w:val="20"/>
              </w:rPr>
              <w:t xml:space="preserve"> </w:t>
            </w:r>
            <w:r>
              <w:rPr>
                <w:spacing w:val="-2"/>
                <w:sz w:val="20"/>
              </w:rPr>
              <w:t>Contingências</w:t>
            </w:r>
          </w:p>
        </w:tc>
        <w:tc>
          <w:tcPr>
            <w:tcW w:w="2386" w:type="dxa"/>
          </w:tcPr>
          <w:p w14:paraId="5A55E902" w14:textId="77777777" w:rsidR="006857A9" w:rsidRDefault="00606FBE">
            <w:pPr>
              <w:pStyle w:val="TableParagraph"/>
              <w:spacing w:line="210" w:lineRule="exact"/>
              <w:ind w:right="98"/>
              <w:jc w:val="right"/>
              <w:rPr>
                <w:sz w:val="20"/>
              </w:rPr>
            </w:pPr>
            <w:r>
              <w:rPr>
                <w:spacing w:val="-2"/>
                <w:sz w:val="20"/>
              </w:rPr>
              <w:t>22.970</w:t>
            </w:r>
          </w:p>
        </w:tc>
        <w:tc>
          <w:tcPr>
            <w:tcW w:w="1969" w:type="dxa"/>
          </w:tcPr>
          <w:p w14:paraId="2CD8E86A" w14:textId="77777777" w:rsidR="006857A9" w:rsidRDefault="00606FBE">
            <w:pPr>
              <w:pStyle w:val="TableParagraph"/>
              <w:spacing w:line="210" w:lineRule="exact"/>
              <w:ind w:right="99"/>
              <w:jc w:val="right"/>
              <w:rPr>
                <w:sz w:val="20"/>
              </w:rPr>
            </w:pPr>
            <w:r>
              <w:rPr>
                <w:spacing w:val="-2"/>
                <w:sz w:val="20"/>
              </w:rPr>
              <w:t>20.126</w:t>
            </w:r>
          </w:p>
        </w:tc>
        <w:tc>
          <w:tcPr>
            <w:tcW w:w="1647" w:type="dxa"/>
          </w:tcPr>
          <w:p w14:paraId="1858F98F" w14:textId="77777777" w:rsidR="006857A9" w:rsidRDefault="00606FBE">
            <w:pPr>
              <w:pStyle w:val="TableParagraph"/>
              <w:spacing w:line="210" w:lineRule="exact"/>
              <w:ind w:right="99"/>
              <w:jc w:val="right"/>
              <w:rPr>
                <w:sz w:val="20"/>
              </w:rPr>
            </w:pPr>
            <w:r>
              <w:rPr>
                <w:spacing w:val="-2"/>
                <w:sz w:val="20"/>
              </w:rPr>
              <w:t>2.844</w:t>
            </w:r>
          </w:p>
        </w:tc>
      </w:tr>
      <w:tr w:rsidR="006857A9" w14:paraId="529DAEB2" w14:textId="77777777">
        <w:trPr>
          <w:trHeight w:val="230"/>
        </w:trPr>
        <w:tc>
          <w:tcPr>
            <w:tcW w:w="3942" w:type="dxa"/>
          </w:tcPr>
          <w:p w14:paraId="1FBA1B80" w14:textId="77777777" w:rsidR="006857A9" w:rsidRDefault="00606FBE">
            <w:pPr>
              <w:pStyle w:val="TableParagraph"/>
              <w:spacing w:line="210" w:lineRule="exact"/>
              <w:ind w:left="107"/>
              <w:rPr>
                <w:rFonts w:ascii="Arial"/>
                <w:b/>
                <w:sz w:val="20"/>
              </w:rPr>
            </w:pPr>
            <w:r>
              <w:rPr>
                <w:rFonts w:ascii="Arial"/>
                <w:b/>
                <w:spacing w:val="-2"/>
                <w:sz w:val="20"/>
              </w:rPr>
              <w:t>Total</w:t>
            </w:r>
          </w:p>
        </w:tc>
        <w:tc>
          <w:tcPr>
            <w:tcW w:w="2386" w:type="dxa"/>
          </w:tcPr>
          <w:p w14:paraId="41BDBC24" w14:textId="77777777" w:rsidR="006857A9" w:rsidRDefault="00606FBE">
            <w:pPr>
              <w:pStyle w:val="TableParagraph"/>
              <w:spacing w:line="210" w:lineRule="exact"/>
              <w:ind w:right="98"/>
              <w:jc w:val="right"/>
              <w:rPr>
                <w:rFonts w:ascii="Arial"/>
                <w:b/>
                <w:sz w:val="20"/>
              </w:rPr>
            </w:pPr>
            <w:r>
              <w:rPr>
                <w:rFonts w:ascii="Arial"/>
                <w:b/>
                <w:spacing w:val="-2"/>
                <w:sz w:val="20"/>
              </w:rPr>
              <w:t>22.970</w:t>
            </w:r>
          </w:p>
        </w:tc>
        <w:tc>
          <w:tcPr>
            <w:tcW w:w="1969" w:type="dxa"/>
          </w:tcPr>
          <w:p w14:paraId="26E78539" w14:textId="77777777" w:rsidR="006857A9" w:rsidRDefault="00606FBE">
            <w:pPr>
              <w:pStyle w:val="TableParagraph"/>
              <w:spacing w:line="210" w:lineRule="exact"/>
              <w:ind w:right="99"/>
              <w:jc w:val="right"/>
              <w:rPr>
                <w:rFonts w:ascii="Arial"/>
                <w:b/>
                <w:sz w:val="20"/>
              </w:rPr>
            </w:pPr>
            <w:r>
              <w:rPr>
                <w:rFonts w:ascii="Arial"/>
                <w:b/>
                <w:spacing w:val="-2"/>
                <w:sz w:val="20"/>
              </w:rPr>
              <w:t>20.126</w:t>
            </w:r>
          </w:p>
        </w:tc>
        <w:tc>
          <w:tcPr>
            <w:tcW w:w="1647" w:type="dxa"/>
          </w:tcPr>
          <w:p w14:paraId="1AEEB4E0" w14:textId="77777777" w:rsidR="006857A9" w:rsidRDefault="00606FBE">
            <w:pPr>
              <w:pStyle w:val="TableParagraph"/>
              <w:spacing w:line="210" w:lineRule="exact"/>
              <w:ind w:right="99"/>
              <w:jc w:val="right"/>
              <w:rPr>
                <w:rFonts w:ascii="Arial"/>
                <w:b/>
                <w:sz w:val="20"/>
              </w:rPr>
            </w:pPr>
            <w:r>
              <w:rPr>
                <w:rFonts w:ascii="Arial"/>
                <w:b/>
                <w:spacing w:val="-2"/>
                <w:sz w:val="20"/>
              </w:rPr>
              <w:t>2.844</w:t>
            </w:r>
          </w:p>
        </w:tc>
      </w:tr>
    </w:tbl>
    <w:p w14:paraId="0643BAC9" w14:textId="77777777" w:rsidR="006857A9" w:rsidRDefault="006857A9">
      <w:pPr>
        <w:pStyle w:val="Corpodetexto"/>
      </w:pPr>
    </w:p>
    <w:p w14:paraId="6F615582" w14:textId="77777777" w:rsidR="006857A9" w:rsidRDefault="006857A9">
      <w:pPr>
        <w:pStyle w:val="Corpodetexto"/>
        <w:spacing w:before="228"/>
      </w:pPr>
    </w:p>
    <w:p w14:paraId="041A47AD" w14:textId="77777777" w:rsidR="006857A9" w:rsidRDefault="00606FBE">
      <w:pPr>
        <w:pStyle w:val="PargrafodaLista"/>
        <w:numPr>
          <w:ilvl w:val="1"/>
          <w:numId w:val="2"/>
        </w:numPr>
        <w:tabs>
          <w:tab w:val="left" w:pos="503"/>
        </w:tabs>
        <w:ind w:left="503" w:hanging="359"/>
        <w:rPr>
          <w:sz w:val="20"/>
        </w:rPr>
      </w:pPr>
      <w:r>
        <w:rPr>
          <w:sz w:val="20"/>
        </w:rPr>
        <w:t>As</w:t>
      </w:r>
      <w:r>
        <w:rPr>
          <w:spacing w:val="-7"/>
          <w:sz w:val="20"/>
        </w:rPr>
        <w:t xml:space="preserve"> </w:t>
      </w:r>
      <w:r>
        <w:rPr>
          <w:sz w:val="20"/>
        </w:rPr>
        <w:t>diferenças</w:t>
      </w:r>
      <w:r>
        <w:rPr>
          <w:spacing w:val="-4"/>
          <w:sz w:val="20"/>
        </w:rPr>
        <w:t xml:space="preserve"> </w:t>
      </w:r>
      <w:r>
        <w:rPr>
          <w:sz w:val="20"/>
        </w:rPr>
        <w:t>no</w:t>
      </w:r>
      <w:r>
        <w:rPr>
          <w:spacing w:val="-5"/>
          <w:sz w:val="20"/>
        </w:rPr>
        <w:t xml:space="preserve"> </w:t>
      </w:r>
      <w:r>
        <w:rPr>
          <w:sz w:val="20"/>
        </w:rPr>
        <w:t>patrimônio</w:t>
      </w:r>
      <w:r>
        <w:rPr>
          <w:spacing w:val="-7"/>
          <w:sz w:val="20"/>
        </w:rPr>
        <w:t xml:space="preserve"> </w:t>
      </w:r>
      <w:r>
        <w:rPr>
          <w:sz w:val="20"/>
        </w:rPr>
        <w:t>líquido</w:t>
      </w:r>
      <w:r>
        <w:rPr>
          <w:spacing w:val="-5"/>
          <w:sz w:val="20"/>
        </w:rPr>
        <w:t xml:space="preserve"> </w:t>
      </w:r>
      <w:r>
        <w:rPr>
          <w:sz w:val="20"/>
        </w:rPr>
        <w:t>estão</w:t>
      </w:r>
      <w:r>
        <w:rPr>
          <w:spacing w:val="-5"/>
          <w:sz w:val="20"/>
        </w:rPr>
        <w:t xml:space="preserve"> </w:t>
      </w:r>
      <w:r>
        <w:rPr>
          <w:sz w:val="20"/>
        </w:rPr>
        <w:t>diretamente</w:t>
      </w:r>
      <w:r>
        <w:rPr>
          <w:spacing w:val="-6"/>
          <w:sz w:val="20"/>
        </w:rPr>
        <w:t xml:space="preserve"> </w:t>
      </w:r>
      <w:r>
        <w:rPr>
          <w:sz w:val="20"/>
        </w:rPr>
        <w:t>relacionadas</w:t>
      </w:r>
      <w:r>
        <w:rPr>
          <w:spacing w:val="-6"/>
          <w:sz w:val="20"/>
        </w:rPr>
        <w:t xml:space="preserve"> </w:t>
      </w:r>
      <w:r>
        <w:rPr>
          <w:sz w:val="20"/>
        </w:rPr>
        <w:t>as</w:t>
      </w:r>
      <w:r>
        <w:rPr>
          <w:spacing w:val="-4"/>
          <w:sz w:val="20"/>
        </w:rPr>
        <w:t xml:space="preserve"> </w:t>
      </w:r>
      <w:r>
        <w:rPr>
          <w:sz w:val="20"/>
        </w:rPr>
        <w:t>informações</w:t>
      </w:r>
      <w:r>
        <w:rPr>
          <w:spacing w:val="-6"/>
          <w:sz w:val="20"/>
        </w:rPr>
        <w:t xml:space="preserve"> </w:t>
      </w:r>
      <w:r>
        <w:rPr>
          <w:sz w:val="20"/>
        </w:rPr>
        <w:t>prestadas</w:t>
      </w:r>
      <w:r>
        <w:rPr>
          <w:spacing w:val="-6"/>
          <w:sz w:val="20"/>
        </w:rPr>
        <w:t xml:space="preserve"> </w:t>
      </w:r>
      <w:r>
        <w:rPr>
          <w:sz w:val="20"/>
        </w:rPr>
        <w:t>nos</w:t>
      </w:r>
      <w:r>
        <w:rPr>
          <w:spacing w:val="-3"/>
          <w:sz w:val="20"/>
        </w:rPr>
        <w:t xml:space="preserve"> </w:t>
      </w:r>
      <w:r>
        <w:rPr>
          <w:sz w:val="20"/>
        </w:rPr>
        <w:t>itens</w:t>
      </w:r>
      <w:r>
        <w:rPr>
          <w:spacing w:val="-7"/>
          <w:sz w:val="20"/>
        </w:rPr>
        <w:t xml:space="preserve"> </w:t>
      </w:r>
      <w:r>
        <w:rPr>
          <w:spacing w:val="-4"/>
          <w:sz w:val="20"/>
        </w:rPr>
        <w:t>(a),</w:t>
      </w:r>
    </w:p>
    <w:p w14:paraId="7F3C7D9A" w14:textId="77777777" w:rsidR="006857A9" w:rsidRDefault="00606FBE">
      <w:pPr>
        <w:pStyle w:val="Corpodetexto"/>
        <w:spacing w:before="1"/>
        <w:ind w:left="504"/>
      </w:pPr>
      <w:r>
        <w:t>(b)</w:t>
      </w:r>
      <w:r>
        <w:rPr>
          <w:spacing w:val="-6"/>
        </w:rPr>
        <w:t xml:space="preserve"> </w:t>
      </w:r>
      <w:r>
        <w:t>e</w:t>
      </w:r>
      <w:r>
        <w:rPr>
          <w:spacing w:val="-7"/>
        </w:rPr>
        <w:t xml:space="preserve"> </w:t>
      </w:r>
      <w:r>
        <w:t>(c)</w:t>
      </w:r>
      <w:r>
        <w:rPr>
          <w:spacing w:val="-6"/>
        </w:rPr>
        <w:t xml:space="preserve"> </w:t>
      </w:r>
      <w:r>
        <w:t>e</w:t>
      </w:r>
      <w:r>
        <w:rPr>
          <w:spacing w:val="-8"/>
        </w:rPr>
        <w:t xml:space="preserve"> </w:t>
      </w:r>
      <w:r>
        <w:t>deverão</w:t>
      </w:r>
      <w:r>
        <w:rPr>
          <w:spacing w:val="-7"/>
        </w:rPr>
        <w:t xml:space="preserve"> </w:t>
      </w:r>
      <w:r>
        <w:t>ter</w:t>
      </w:r>
      <w:r>
        <w:rPr>
          <w:spacing w:val="-7"/>
        </w:rPr>
        <w:t xml:space="preserve"> </w:t>
      </w:r>
      <w:r>
        <w:t>suas</w:t>
      </w:r>
      <w:r>
        <w:rPr>
          <w:spacing w:val="-3"/>
        </w:rPr>
        <w:t xml:space="preserve"> </w:t>
      </w:r>
      <w:r>
        <w:t>regularizações</w:t>
      </w:r>
      <w:r>
        <w:rPr>
          <w:spacing w:val="-4"/>
        </w:rPr>
        <w:t xml:space="preserve"> </w:t>
      </w:r>
      <w:r>
        <w:t>providenciadas</w:t>
      </w:r>
      <w:r>
        <w:rPr>
          <w:spacing w:val="-6"/>
        </w:rPr>
        <w:t xml:space="preserve"> </w:t>
      </w:r>
      <w:r>
        <w:t>no</w:t>
      </w:r>
      <w:r>
        <w:rPr>
          <w:spacing w:val="-6"/>
        </w:rPr>
        <w:t xml:space="preserve"> </w:t>
      </w:r>
      <w:r>
        <w:t>próximo</w:t>
      </w:r>
      <w:r>
        <w:rPr>
          <w:spacing w:val="-7"/>
        </w:rPr>
        <w:t xml:space="preserve"> </w:t>
      </w:r>
      <w:r>
        <w:rPr>
          <w:spacing w:val="-4"/>
        </w:rPr>
        <w:t>mês.</w:t>
      </w:r>
    </w:p>
    <w:p w14:paraId="4EAB8145" w14:textId="77777777" w:rsidR="006857A9" w:rsidRDefault="006857A9">
      <w:pPr>
        <w:pStyle w:val="Corpodetexto"/>
        <w:spacing w:before="228"/>
      </w:pPr>
    </w:p>
    <w:p w14:paraId="248B0584" w14:textId="77777777" w:rsidR="006857A9" w:rsidRDefault="00606FBE">
      <w:pPr>
        <w:pStyle w:val="Ttulo3"/>
        <w:numPr>
          <w:ilvl w:val="0"/>
          <w:numId w:val="2"/>
        </w:numPr>
        <w:tabs>
          <w:tab w:val="left" w:pos="569"/>
        </w:tabs>
        <w:spacing w:before="1"/>
        <w:ind w:left="569" w:hanging="425"/>
      </w:pPr>
      <w:r>
        <w:rPr>
          <w:spacing w:val="-2"/>
        </w:rPr>
        <w:t>SEGUROS</w:t>
      </w:r>
    </w:p>
    <w:p w14:paraId="045F5D71" w14:textId="77777777" w:rsidR="006857A9" w:rsidRDefault="006857A9">
      <w:pPr>
        <w:pStyle w:val="Corpodetexto"/>
        <w:rPr>
          <w:rFonts w:ascii="Arial"/>
          <w:b/>
        </w:rPr>
      </w:pPr>
    </w:p>
    <w:p w14:paraId="59906C46" w14:textId="77777777" w:rsidR="006857A9" w:rsidRDefault="00606FBE">
      <w:pPr>
        <w:pStyle w:val="Corpodetexto"/>
        <w:ind w:left="144" w:right="435"/>
        <w:jc w:val="both"/>
      </w:pPr>
      <w:r>
        <w:t>A Companhia mantém cobertura de seguros em montante suficiente para cobrir eventuais riscos sobre seus ativos e/ou responsabilidades.</w:t>
      </w:r>
    </w:p>
    <w:p w14:paraId="1496AA6D" w14:textId="77777777" w:rsidR="006857A9" w:rsidRDefault="006857A9">
      <w:pPr>
        <w:pStyle w:val="Corpodetexto"/>
        <w:jc w:val="both"/>
        <w:sectPr w:rsidR="006857A9">
          <w:pgSz w:w="11910" w:h="16840"/>
          <w:pgMar w:top="1240" w:right="708" w:bottom="480" w:left="708" w:header="567" w:footer="293" w:gutter="0"/>
          <w:cols w:space="720"/>
        </w:sectPr>
      </w:pPr>
    </w:p>
    <w:p w14:paraId="7314C7C6" w14:textId="77777777" w:rsidR="006857A9" w:rsidRDefault="00606FBE">
      <w:pPr>
        <w:pStyle w:val="Corpodetexto"/>
        <w:spacing w:before="29"/>
        <w:ind w:left="144"/>
      </w:pPr>
      <w:r>
        <w:lastRenderedPageBreak/>
        <w:t>A</w:t>
      </w:r>
      <w:r>
        <w:rPr>
          <w:spacing w:val="-5"/>
        </w:rPr>
        <w:t xml:space="preserve"> </w:t>
      </w:r>
      <w:r>
        <w:t>cobertura</w:t>
      </w:r>
      <w:r>
        <w:rPr>
          <w:spacing w:val="-5"/>
        </w:rPr>
        <w:t xml:space="preserve"> </w:t>
      </w:r>
      <w:r>
        <w:t>de</w:t>
      </w:r>
      <w:r>
        <w:rPr>
          <w:spacing w:val="-5"/>
        </w:rPr>
        <w:t xml:space="preserve"> </w:t>
      </w:r>
      <w:r>
        <w:t>seguros,</w:t>
      </w:r>
      <w:r>
        <w:rPr>
          <w:spacing w:val="-5"/>
        </w:rPr>
        <w:t xml:space="preserve"> </w:t>
      </w:r>
      <w:r>
        <w:t>em</w:t>
      </w:r>
      <w:r>
        <w:rPr>
          <w:spacing w:val="-5"/>
        </w:rPr>
        <w:t xml:space="preserve"> </w:t>
      </w:r>
      <w:r>
        <w:t>valores</w:t>
      </w:r>
      <w:r>
        <w:rPr>
          <w:spacing w:val="-4"/>
        </w:rPr>
        <w:t xml:space="preserve"> </w:t>
      </w:r>
      <w:r>
        <w:t>de 30</w:t>
      </w:r>
      <w:r>
        <w:rPr>
          <w:spacing w:val="-5"/>
        </w:rPr>
        <w:t xml:space="preserve"> </w:t>
      </w:r>
      <w:r>
        <w:t>de</w:t>
      </w:r>
      <w:r>
        <w:rPr>
          <w:spacing w:val="-5"/>
        </w:rPr>
        <w:t xml:space="preserve"> </w:t>
      </w:r>
      <w:r>
        <w:t>junho</w:t>
      </w:r>
      <w:r>
        <w:rPr>
          <w:spacing w:val="-5"/>
        </w:rPr>
        <w:t xml:space="preserve"> </w:t>
      </w:r>
      <w:r>
        <w:t>de</w:t>
      </w:r>
      <w:r>
        <w:rPr>
          <w:spacing w:val="-5"/>
        </w:rPr>
        <w:t xml:space="preserve"> </w:t>
      </w:r>
      <w:r>
        <w:t>2026,</w:t>
      </w:r>
      <w:r>
        <w:rPr>
          <w:spacing w:val="-3"/>
        </w:rPr>
        <w:t xml:space="preserve"> </w:t>
      </w:r>
      <w:r>
        <w:t>é</w:t>
      </w:r>
      <w:r>
        <w:rPr>
          <w:spacing w:val="-5"/>
        </w:rPr>
        <w:t xml:space="preserve"> </w:t>
      </w:r>
      <w:r>
        <w:t>assim</w:t>
      </w:r>
      <w:r>
        <w:rPr>
          <w:spacing w:val="-3"/>
        </w:rPr>
        <w:t xml:space="preserve"> </w:t>
      </w:r>
      <w:r>
        <w:rPr>
          <w:spacing w:val="-2"/>
        </w:rPr>
        <w:t>demonstrada:</w:t>
      </w:r>
    </w:p>
    <w:p w14:paraId="7F40EF43" w14:textId="77777777" w:rsidR="006857A9" w:rsidRDefault="006857A9">
      <w:pPr>
        <w:pStyle w:val="Corpodetexto"/>
        <w:spacing w:before="42"/>
      </w:pPr>
    </w:p>
    <w:p w14:paraId="7927D2C0" w14:textId="77777777" w:rsidR="006857A9" w:rsidRDefault="00606FBE">
      <w:pPr>
        <w:tabs>
          <w:tab w:val="left" w:pos="4892"/>
          <w:tab w:val="left" w:pos="5196"/>
          <w:tab w:val="left" w:pos="7460"/>
          <w:tab w:val="left" w:pos="8325"/>
          <w:tab w:val="left" w:pos="9856"/>
        </w:tabs>
        <w:ind w:left="355"/>
        <w:rPr>
          <w:rFonts w:ascii="Arial" w:hAnsi="Arial"/>
          <w:b/>
          <w:sz w:val="20"/>
        </w:rPr>
      </w:pPr>
      <w:r>
        <w:rPr>
          <w:rFonts w:ascii="Arial" w:hAnsi="Arial"/>
          <w:b/>
          <w:spacing w:val="13"/>
          <w:sz w:val="20"/>
          <w:u w:val="single"/>
        </w:rPr>
        <w:t xml:space="preserve"> </w:t>
      </w:r>
      <w:r>
        <w:rPr>
          <w:rFonts w:ascii="Arial" w:hAnsi="Arial"/>
          <w:b/>
          <w:spacing w:val="-2"/>
          <w:sz w:val="20"/>
          <w:u w:val="single"/>
        </w:rPr>
        <w:t>Modalidade</w:t>
      </w:r>
      <w:r>
        <w:rPr>
          <w:rFonts w:ascii="Arial" w:hAnsi="Arial"/>
          <w:b/>
          <w:sz w:val="20"/>
          <w:u w:val="single"/>
        </w:rPr>
        <w:tab/>
      </w:r>
      <w:r>
        <w:rPr>
          <w:rFonts w:ascii="Arial" w:hAnsi="Arial"/>
          <w:b/>
          <w:sz w:val="20"/>
        </w:rPr>
        <w:tab/>
      </w:r>
      <w:r>
        <w:rPr>
          <w:rFonts w:ascii="Arial" w:hAnsi="Arial"/>
          <w:b/>
          <w:sz w:val="20"/>
          <w:u w:val="single"/>
        </w:rPr>
        <w:t xml:space="preserve"> Montante cobertura</w:t>
      </w:r>
      <w:r>
        <w:rPr>
          <w:rFonts w:ascii="Arial" w:hAnsi="Arial"/>
          <w:b/>
          <w:sz w:val="20"/>
          <w:u w:val="single"/>
        </w:rPr>
        <w:tab/>
      </w:r>
      <w:r>
        <w:rPr>
          <w:rFonts w:ascii="Arial" w:hAnsi="Arial"/>
          <w:b/>
          <w:spacing w:val="102"/>
          <w:sz w:val="20"/>
        </w:rPr>
        <w:t xml:space="preserve"> </w:t>
      </w:r>
      <w:r>
        <w:rPr>
          <w:rFonts w:ascii="Arial" w:hAnsi="Arial"/>
          <w:b/>
          <w:sz w:val="20"/>
          <w:u w:val="single"/>
        </w:rPr>
        <w:tab/>
      </w:r>
      <w:r>
        <w:rPr>
          <w:rFonts w:ascii="Arial" w:hAnsi="Arial"/>
          <w:b/>
          <w:spacing w:val="-2"/>
          <w:sz w:val="20"/>
          <w:u w:val="single"/>
        </w:rPr>
        <w:t>Vigência</w:t>
      </w:r>
      <w:r>
        <w:rPr>
          <w:rFonts w:ascii="Arial" w:hAnsi="Arial"/>
          <w:b/>
          <w:sz w:val="20"/>
          <w:u w:val="single"/>
        </w:rPr>
        <w:tab/>
      </w:r>
    </w:p>
    <w:p w14:paraId="07CD01DF" w14:textId="77777777" w:rsidR="006857A9" w:rsidRDefault="00606FBE">
      <w:pPr>
        <w:pStyle w:val="Corpodetexto"/>
        <w:tabs>
          <w:tab w:val="left" w:pos="4892"/>
          <w:tab w:val="left" w:pos="5182"/>
          <w:tab w:val="left" w:pos="5876"/>
          <w:tab w:val="left" w:pos="7460"/>
          <w:tab w:val="left" w:pos="8236"/>
          <w:tab w:val="left" w:pos="9856"/>
        </w:tabs>
        <w:spacing w:before="10"/>
        <w:ind w:left="340"/>
      </w:pPr>
      <w:r>
        <w:rPr>
          <w:spacing w:val="35"/>
          <w:u w:val="single"/>
        </w:rPr>
        <w:t xml:space="preserve"> </w:t>
      </w:r>
      <w:r>
        <w:rPr>
          <w:spacing w:val="-2"/>
          <w:u w:val="single"/>
        </w:rPr>
        <w:t>Responsabilidade</w:t>
      </w:r>
      <w:r>
        <w:rPr>
          <w:spacing w:val="4"/>
          <w:u w:val="single"/>
        </w:rPr>
        <w:t xml:space="preserve"> </w:t>
      </w:r>
      <w:r>
        <w:rPr>
          <w:spacing w:val="-4"/>
          <w:u w:val="single"/>
        </w:rPr>
        <w:t>civil</w:t>
      </w:r>
      <w:r>
        <w:rPr>
          <w:u w:val="single"/>
        </w:rPr>
        <w:tab/>
      </w:r>
      <w:r>
        <w:tab/>
      </w:r>
      <w:r>
        <w:rPr>
          <w:u w:val="single"/>
        </w:rPr>
        <w:tab/>
        <w:t>R$</w:t>
      </w:r>
      <w:r>
        <w:rPr>
          <w:spacing w:val="-2"/>
          <w:u w:val="single"/>
        </w:rPr>
        <w:t xml:space="preserve"> 15.000</w:t>
      </w:r>
      <w:r>
        <w:rPr>
          <w:u w:val="single"/>
        </w:rPr>
        <w:tab/>
      </w:r>
      <w:r>
        <w:rPr>
          <w:spacing w:val="88"/>
        </w:rPr>
        <w:t xml:space="preserve"> </w:t>
      </w:r>
      <w:r>
        <w:rPr>
          <w:u w:val="single"/>
        </w:rPr>
        <w:tab/>
      </w:r>
      <w:r>
        <w:rPr>
          <w:spacing w:val="-2"/>
          <w:u w:val="single"/>
        </w:rPr>
        <w:t>10/12/2026</w:t>
      </w:r>
      <w:r>
        <w:rPr>
          <w:u w:val="single"/>
        </w:rPr>
        <w:tab/>
      </w:r>
    </w:p>
    <w:p w14:paraId="5ECD6DB3" w14:textId="77777777" w:rsidR="006857A9" w:rsidRDefault="006857A9">
      <w:pPr>
        <w:pStyle w:val="Corpodetexto"/>
        <w:spacing w:before="10"/>
      </w:pPr>
    </w:p>
    <w:p w14:paraId="09F653E2" w14:textId="77777777" w:rsidR="006857A9" w:rsidRDefault="00606FBE">
      <w:pPr>
        <w:pStyle w:val="Corpodetexto"/>
        <w:ind w:left="144" w:right="268"/>
      </w:pPr>
      <w:r>
        <w:t>As</w:t>
      </w:r>
      <w:r>
        <w:rPr>
          <w:spacing w:val="-5"/>
        </w:rPr>
        <w:t xml:space="preserve"> </w:t>
      </w:r>
      <w:r>
        <w:t>premissas</w:t>
      </w:r>
      <w:r>
        <w:rPr>
          <w:spacing w:val="-6"/>
        </w:rPr>
        <w:t xml:space="preserve"> </w:t>
      </w:r>
      <w:r>
        <w:t>adotadas</w:t>
      </w:r>
      <w:r>
        <w:rPr>
          <w:spacing w:val="-5"/>
        </w:rPr>
        <w:t xml:space="preserve"> </w:t>
      </w:r>
      <w:r>
        <w:t>para</w:t>
      </w:r>
      <w:r>
        <w:rPr>
          <w:spacing w:val="-7"/>
        </w:rPr>
        <w:t xml:space="preserve"> </w:t>
      </w:r>
      <w:r>
        <w:t>a</w:t>
      </w:r>
      <w:r>
        <w:rPr>
          <w:spacing w:val="-7"/>
        </w:rPr>
        <w:t xml:space="preserve"> </w:t>
      </w:r>
      <w:r>
        <w:t>contratação</w:t>
      </w:r>
      <w:r>
        <w:rPr>
          <w:spacing w:val="-7"/>
        </w:rPr>
        <w:t xml:space="preserve"> </w:t>
      </w:r>
      <w:r>
        <w:t>dos</w:t>
      </w:r>
      <w:r>
        <w:rPr>
          <w:spacing w:val="-6"/>
        </w:rPr>
        <w:t xml:space="preserve"> </w:t>
      </w:r>
      <w:r>
        <w:t>seguros,</w:t>
      </w:r>
      <w:r>
        <w:rPr>
          <w:spacing w:val="-6"/>
        </w:rPr>
        <w:t xml:space="preserve"> </w:t>
      </w:r>
      <w:r>
        <w:t>dada</w:t>
      </w:r>
      <w:r>
        <w:rPr>
          <w:spacing w:val="-7"/>
        </w:rPr>
        <w:t xml:space="preserve"> </w:t>
      </w:r>
      <w:r>
        <w:t>sua</w:t>
      </w:r>
      <w:r>
        <w:rPr>
          <w:spacing w:val="-5"/>
        </w:rPr>
        <w:t xml:space="preserve"> </w:t>
      </w:r>
      <w:r>
        <w:t>natureza,</w:t>
      </w:r>
      <w:r>
        <w:rPr>
          <w:spacing w:val="-7"/>
        </w:rPr>
        <w:t xml:space="preserve"> </w:t>
      </w:r>
      <w:r>
        <w:t>não</w:t>
      </w:r>
      <w:r>
        <w:rPr>
          <w:spacing w:val="-7"/>
        </w:rPr>
        <w:t xml:space="preserve"> </w:t>
      </w:r>
      <w:r>
        <w:t>fazem</w:t>
      </w:r>
      <w:r>
        <w:rPr>
          <w:spacing w:val="-7"/>
        </w:rPr>
        <w:t xml:space="preserve"> </w:t>
      </w:r>
      <w:r>
        <w:t>parte</w:t>
      </w:r>
      <w:r>
        <w:rPr>
          <w:spacing w:val="-7"/>
        </w:rPr>
        <w:t xml:space="preserve"> </w:t>
      </w:r>
      <w:r>
        <w:t>do</w:t>
      </w:r>
      <w:r>
        <w:rPr>
          <w:spacing w:val="-7"/>
        </w:rPr>
        <w:t xml:space="preserve"> </w:t>
      </w:r>
      <w:r>
        <w:t>escopo</w:t>
      </w:r>
      <w:r>
        <w:rPr>
          <w:spacing w:val="-7"/>
        </w:rPr>
        <w:t xml:space="preserve"> </w:t>
      </w:r>
      <w:r>
        <w:t>de</w:t>
      </w:r>
      <w:r>
        <w:rPr>
          <w:spacing w:val="-5"/>
        </w:rPr>
        <w:t xml:space="preserve"> </w:t>
      </w:r>
      <w:r>
        <w:t>uma auditoria. Consequentemente não foram auditadas pelos nossos auditores independentes.</w:t>
      </w:r>
    </w:p>
    <w:p w14:paraId="49FCAF23" w14:textId="77777777" w:rsidR="006857A9" w:rsidRDefault="006857A9">
      <w:pPr>
        <w:pStyle w:val="Corpodetexto"/>
      </w:pPr>
    </w:p>
    <w:p w14:paraId="7DD7A7BB" w14:textId="77777777" w:rsidR="006857A9" w:rsidRDefault="006857A9">
      <w:pPr>
        <w:pStyle w:val="Corpodetexto"/>
      </w:pPr>
    </w:p>
    <w:p w14:paraId="554A9EDA" w14:textId="77777777" w:rsidR="006857A9" w:rsidRDefault="006857A9">
      <w:pPr>
        <w:pStyle w:val="Corpodetexto"/>
      </w:pPr>
    </w:p>
    <w:p w14:paraId="2ABCFD05" w14:textId="77777777" w:rsidR="006857A9" w:rsidRDefault="006857A9">
      <w:pPr>
        <w:pStyle w:val="Corpodetexto"/>
      </w:pPr>
    </w:p>
    <w:p w14:paraId="2F436AE8" w14:textId="77777777" w:rsidR="006857A9" w:rsidRDefault="006857A9">
      <w:pPr>
        <w:pStyle w:val="Corpodetexto"/>
      </w:pPr>
    </w:p>
    <w:p w14:paraId="486901B3" w14:textId="77777777" w:rsidR="006857A9" w:rsidRDefault="006857A9">
      <w:pPr>
        <w:pStyle w:val="Corpodetexto"/>
      </w:pPr>
    </w:p>
    <w:p w14:paraId="7F730B70" w14:textId="77777777" w:rsidR="006857A9" w:rsidRDefault="006857A9">
      <w:pPr>
        <w:pStyle w:val="Corpodetexto"/>
        <w:spacing w:before="133"/>
      </w:pPr>
    </w:p>
    <w:p w14:paraId="7B8AB89A" w14:textId="77777777" w:rsidR="006857A9" w:rsidRDefault="00606FBE">
      <w:pPr>
        <w:spacing w:before="1"/>
        <w:ind w:left="1363" w:right="1641"/>
        <w:jc w:val="center"/>
        <w:rPr>
          <w:sz w:val="20"/>
        </w:rPr>
      </w:pPr>
      <w:r>
        <w:rPr>
          <w:spacing w:val="-2"/>
          <w:sz w:val="20"/>
        </w:rPr>
        <w:t>*****</w:t>
      </w:r>
    </w:p>
    <w:p w14:paraId="13D8E1F6" w14:textId="77777777" w:rsidR="006857A9" w:rsidRDefault="006857A9">
      <w:pPr>
        <w:pStyle w:val="Corpodetexto"/>
      </w:pPr>
    </w:p>
    <w:p w14:paraId="3D31AE38" w14:textId="77777777" w:rsidR="001854FE" w:rsidRPr="001854FE" w:rsidRDefault="001854FE" w:rsidP="001854FE">
      <w:pPr>
        <w:pStyle w:val="Corpodetexto"/>
        <w:ind w:left="10" w:right="437"/>
        <w:jc w:val="center"/>
        <w:rPr>
          <w:rFonts w:ascii="Times New Roman" w:eastAsia="Arial" w:hAnsi="Arial" w:cs="Arial"/>
          <w:b/>
          <w:bCs/>
        </w:rPr>
      </w:pPr>
      <w:r w:rsidRPr="001854FE">
        <w:rPr>
          <w:rFonts w:ascii="Times New Roman" w:eastAsia="Arial" w:hAnsi="Arial" w:cs="Arial"/>
          <w:b/>
          <w:bCs/>
        </w:rPr>
        <w:t>CARLOS EDUARDO CABRAL CARVALHO</w:t>
      </w:r>
    </w:p>
    <w:p w14:paraId="754FDABA" w14:textId="3D9CA34E" w:rsidR="001854FE" w:rsidRDefault="001854FE" w:rsidP="001854FE">
      <w:pPr>
        <w:pStyle w:val="Corpodetexto"/>
        <w:ind w:left="10" w:right="437"/>
        <w:jc w:val="center"/>
        <w:rPr>
          <w:rFonts w:ascii="Times New Roman" w:hAnsi="Times New Roman"/>
        </w:rPr>
      </w:pPr>
      <w:r>
        <w:rPr>
          <w:rFonts w:ascii="Times New Roman"/>
          <w:spacing w:val="-2"/>
        </w:rPr>
        <w:t xml:space="preserve"> </w:t>
      </w:r>
      <w:r w:rsidR="00606FBE">
        <w:rPr>
          <w:rFonts w:ascii="Times New Roman"/>
          <w:spacing w:val="-2"/>
        </w:rPr>
        <w:t>Presidente</w:t>
      </w:r>
      <w:r>
        <w:rPr>
          <w:rFonts w:ascii="Times New Roman" w:hAnsi="Times New Roman"/>
        </w:rPr>
        <w:t>-</w:t>
      </w:r>
      <w:r>
        <w:rPr>
          <w:rFonts w:ascii="Times New Roman" w:hAnsi="Times New Roman"/>
          <w:spacing w:val="-3"/>
        </w:rPr>
        <w:t xml:space="preserve"> </w:t>
      </w:r>
      <w:r>
        <w:rPr>
          <w:rFonts w:ascii="Times New Roman" w:hAnsi="Times New Roman"/>
          <w:spacing w:val="-2"/>
        </w:rPr>
        <w:t>Interino</w:t>
      </w:r>
    </w:p>
    <w:p w14:paraId="4AF556A9" w14:textId="13870377" w:rsidR="006857A9" w:rsidRDefault="006857A9">
      <w:pPr>
        <w:pStyle w:val="Corpodetexto"/>
        <w:spacing w:before="1"/>
        <w:ind w:left="1362" w:right="1641"/>
        <w:jc w:val="center"/>
        <w:rPr>
          <w:rFonts w:ascii="Times New Roman"/>
        </w:rPr>
      </w:pPr>
    </w:p>
    <w:p w14:paraId="410A60BE" w14:textId="77777777" w:rsidR="006857A9" w:rsidRDefault="006857A9">
      <w:pPr>
        <w:pStyle w:val="Corpodetexto"/>
        <w:rPr>
          <w:rFonts w:ascii="Times New Roman"/>
        </w:rPr>
      </w:pPr>
    </w:p>
    <w:p w14:paraId="462E4093" w14:textId="77777777" w:rsidR="006857A9" w:rsidRDefault="006857A9">
      <w:pPr>
        <w:pStyle w:val="Corpodetexto"/>
        <w:rPr>
          <w:rFonts w:ascii="Times New Roman"/>
        </w:rPr>
      </w:pPr>
    </w:p>
    <w:p w14:paraId="7770224A" w14:textId="77777777" w:rsidR="006857A9" w:rsidRDefault="006857A9">
      <w:pPr>
        <w:pStyle w:val="Corpodetexto"/>
        <w:rPr>
          <w:rFonts w:ascii="Times New Roman"/>
        </w:rPr>
      </w:pPr>
    </w:p>
    <w:p w14:paraId="23E05763" w14:textId="77777777" w:rsidR="006857A9" w:rsidRDefault="006857A9">
      <w:pPr>
        <w:pStyle w:val="Corpodetexto"/>
        <w:rPr>
          <w:rFonts w:ascii="Times New Roman"/>
        </w:rPr>
      </w:pPr>
    </w:p>
    <w:p w14:paraId="70853705" w14:textId="77777777" w:rsidR="006857A9" w:rsidRDefault="006857A9">
      <w:pPr>
        <w:pStyle w:val="Corpodetexto"/>
        <w:rPr>
          <w:rFonts w:ascii="Times New Roman"/>
        </w:rPr>
      </w:pPr>
    </w:p>
    <w:p w14:paraId="419CB4A6" w14:textId="77777777" w:rsidR="006857A9" w:rsidRDefault="006857A9">
      <w:pPr>
        <w:pStyle w:val="Corpodetexto"/>
        <w:rPr>
          <w:rFonts w:ascii="Times New Roman"/>
        </w:rPr>
      </w:pPr>
    </w:p>
    <w:p w14:paraId="33CB2BA2" w14:textId="77777777" w:rsidR="006857A9" w:rsidRDefault="006857A9">
      <w:pPr>
        <w:pStyle w:val="Corpodetexto"/>
        <w:spacing w:before="80"/>
        <w:rPr>
          <w:rFonts w:ascii="Times New Roman"/>
        </w:rPr>
      </w:pPr>
    </w:p>
    <w:p w14:paraId="1455ABD6" w14:textId="77777777" w:rsidR="006857A9" w:rsidRDefault="006857A9">
      <w:pPr>
        <w:pStyle w:val="Corpodetexto"/>
        <w:rPr>
          <w:rFonts w:ascii="Times New Roman"/>
        </w:rPr>
        <w:sectPr w:rsidR="006857A9">
          <w:pgSz w:w="11910" w:h="16840"/>
          <w:pgMar w:top="1240" w:right="708" w:bottom="480" w:left="708" w:header="567" w:footer="293" w:gutter="0"/>
          <w:cols w:space="720"/>
        </w:sectPr>
      </w:pPr>
    </w:p>
    <w:p w14:paraId="35ADFD3F" w14:textId="77777777" w:rsidR="006857A9" w:rsidRDefault="00606FBE">
      <w:pPr>
        <w:pStyle w:val="Ttulo3"/>
        <w:spacing w:before="91"/>
        <w:ind w:left="44" w:firstLine="0"/>
        <w:jc w:val="center"/>
        <w:rPr>
          <w:rFonts w:ascii="Times New Roman"/>
        </w:rPr>
      </w:pPr>
      <w:r>
        <w:rPr>
          <w:rFonts w:ascii="Times New Roman"/>
        </w:rPr>
        <w:t>THIAGO</w:t>
      </w:r>
      <w:r>
        <w:rPr>
          <w:rFonts w:ascii="Times New Roman"/>
          <w:spacing w:val="-9"/>
        </w:rPr>
        <w:t xml:space="preserve"> </w:t>
      </w:r>
      <w:r>
        <w:rPr>
          <w:rFonts w:ascii="Times New Roman"/>
        </w:rPr>
        <w:t>IVANOSKI</w:t>
      </w:r>
      <w:r>
        <w:rPr>
          <w:rFonts w:ascii="Times New Roman"/>
          <w:spacing w:val="-10"/>
        </w:rPr>
        <w:t xml:space="preserve"> </w:t>
      </w:r>
      <w:r>
        <w:rPr>
          <w:rFonts w:ascii="Times New Roman"/>
          <w:spacing w:val="-2"/>
        </w:rPr>
        <w:t>TEIXEIRA</w:t>
      </w:r>
    </w:p>
    <w:p w14:paraId="6ED91ED1" w14:textId="77777777" w:rsidR="006857A9" w:rsidRDefault="00606FBE">
      <w:pPr>
        <w:pStyle w:val="Corpodetexto"/>
        <w:ind w:left="46"/>
        <w:jc w:val="center"/>
        <w:rPr>
          <w:rFonts w:ascii="Times New Roman" w:hAnsi="Times New Roman"/>
        </w:rPr>
      </w:pPr>
      <w:r>
        <w:rPr>
          <w:rFonts w:ascii="Times New Roman" w:hAnsi="Times New Roman"/>
        </w:rPr>
        <w:t>Diretor</w:t>
      </w:r>
      <w:r>
        <w:rPr>
          <w:rFonts w:ascii="Times New Roman" w:hAnsi="Times New Roman"/>
          <w:spacing w:val="-6"/>
        </w:rPr>
        <w:t xml:space="preserve"> </w:t>
      </w:r>
      <w:r>
        <w:rPr>
          <w:rFonts w:ascii="Times New Roman" w:hAnsi="Times New Roman"/>
        </w:rPr>
        <w:t>de</w:t>
      </w:r>
      <w:r>
        <w:rPr>
          <w:rFonts w:ascii="Times New Roman" w:hAnsi="Times New Roman"/>
          <w:spacing w:val="-6"/>
        </w:rPr>
        <w:t xml:space="preserve"> </w:t>
      </w:r>
      <w:r>
        <w:rPr>
          <w:rFonts w:ascii="Times New Roman" w:hAnsi="Times New Roman"/>
        </w:rPr>
        <w:t>Estudos</w:t>
      </w:r>
      <w:r>
        <w:rPr>
          <w:rFonts w:ascii="Times New Roman" w:hAnsi="Times New Roman"/>
          <w:spacing w:val="-7"/>
        </w:rPr>
        <w:t xml:space="preserve"> </w:t>
      </w:r>
      <w:r>
        <w:rPr>
          <w:rFonts w:ascii="Times New Roman" w:hAnsi="Times New Roman"/>
        </w:rPr>
        <w:t>Econômico-Energéticos</w:t>
      </w:r>
      <w:r>
        <w:rPr>
          <w:rFonts w:ascii="Times New Roman" w:hAnsi="Times New Roman"/>
          <w:spacing w:val="-7"/>
        </w:rPr>
        <w:t xml:space="preserve"> </w:t>
      </w:r>
      <w:r>
        <w:rPr>
          <w:rFonts w:ascii="Times New Roman" w:hAnsi="Times New Roman"/>
        </w:rPr>
        <w:t>e</w:t>
      </w:r>
      <w:r>
        <w:rPr>
          <w:rFonts w:ascii="Times New Roman" w:hAnsi="Times New Roman"/>
          <w:spacing w:val="-6"/>
        </w:rPr>
        <w:t xml:space="preserve"> </w:t>
      </w:r>
      <w:r>
        <w:rPr>
          <w:rFonts w:ascii="Times New Roman" w:hAnsi="Times New Roman"/>
          <w:spacing w:val="-2"/>
        </w:rPr>
        <w:t>Ambientais</w:t>
      </w:r>
    </w:p>
    <w:p w14:paraId="1A803C54" w14:textId="1E0EAE4C" w:rsidR="006857A9" w:rsidRDefault="00606FBE" w:rsidP="001854FE">
      <w:pPr>
        <w:pStyle w:val="Ttulo3"/>
        <w:spacing w:before="91" w:line="229" w:lineRule="exact"/>
        <w:ind w:left="931" w:firstLine="0"/>
        <w:rPr>
          <w:rFonts w:ascii="Times New Roman"/>
        </w:rPr>
      </w:pPr>
      <w:r>
        <w:rPr>
          <w:b w:val="0"/>
        </w:rPr>
        <w:br w:type="column"/>
      </w:r>
      <w:r w:rsidR="001854FE">
        <w:rPr>
          <w:rFonts w:ascii="Times New Roman"/>
        </w:rPr>
        <w:t>REINALDO</w:t>
      </w:r>
      <w:r w:rsidR="001854FE">
        <w:rPr>
          <w:rFonts w:ascii="Times New Roman"/>
          <w:spacing w:val="-6"/>
        </w:rPr>
        <w:t xml:space="preserve"> </w:t>
      </w:r>
      <w:r w:rsidR="001854FE">
        <w:rPr>
          <w:rFonts w:ascii="Times New Roman"/>
        </w:rPr>
        <w:t>DA</w:t>
      </w:r>
      <w:r w:rsidR="001854FE">
        <w:rPr>
          <w:rFonts w:ascii="Times New Roman"/>
          <w:spacing w:val="-7"/>
        </w:rPr>
        <w:t xml:space="preserve"> </w:t>
      </w:r>
      <w:r w:rsidR="001854FE">
        <w:rPr>
          <w:rFonts w:ascii="Times New Roman"/>
        </w:rPr>
        <w:t>CRUZ</w:t>
      </w:r>
      <w:r w:rsidR="001854FE">
        <w:rPr>
          <w:rFonts w:ascii="Times New Roman"/>
          <w:spacing w:val="-7"/>
        </w:rPr>
        <w:t xml:space="preserve"> </w:t>
      </w:r>
      <w:r w:rsidR="001854FE">
        <w:rPr>
          <w:rFonts w:ascii="Times New Roman"/>
          <w:spacing w:val="-2"/>
        </w:rPr>
        <w:t>GARCIA</w:t>
      </w:r>
    </w:p>
    <w:p w14:paraId="444BCBE2" w14:textId="77777777" w:rsidR="001854FE" w:rsidRDefault="00606FBE" w:rsidP="001854FE">
      <w:pPr>
        <w:pStyle w:val="Corpodetexto"/>
        <w:ind w:left="10" w:right="437"/>
        <w:jc w:val="center"/>
        <w:rPr>
          <w:rFonts w:ascii="Times New Roman" w:hAnsi="Times New Roman"/>
        </w:rPr>
      </w:pPr>
      <w:r>
        <w:rPr>
          <w:rFonts w:ascii="Times New Roman" w:hAnsi="Times New Roman"/>
        </w:rPr>
        <w:t>Diretor</w:t>
      </w:r>
      <w:r>
        <w:rPr>
          <w:rFonts w:ascii="Times New Roman" w:hAnsi="Times New Roman"/>
          <w:spacing w:val="-5"/>
        </w:rPr>
        <w:t xml:space="preserve"> </w:t>
      </w:r>
      <w:r>
        <w:rPr>
          <w:rFonts w:ascii="Times New Roman" w:hAnsi="Times New Roman"/>
        </w:rPr>
        <w:t>de</w:t>
      </w:r>
      <w:r>
        <w:rPr>
          <w:rFonts w:ascii="Times New Roman" w:hAnsi="Times New Roman"/>
          <w:spacing w:val="-5"/>
        </w:rPr>
        <w:t xml:space="preserve"> </w:t>
      </w:r>
      <w:r>
        <w:rPr>
          <w:rFonts w:ascii="Times New Roman" w:hAnsi="Times New Roman"/>
        </w:rPr>
        <w:t>Petróleo,</w:t>
      </w:r>
      <w:r>
        <w:rPr>
          <w:rFonts w:ascii="Times New Roman" w:hAnsi="Times New Roman"/>
          <w:spacing w:val="-6"/>
        </w:rPr>
        <w:t xml:space="preserve"> </w:t>
      </w:r>
      <w:r>
        <w:rPr>
          <w:rFonts w:ascii="Times New Roman" w:hAnsi="Times New Roman"/>
        </w:rPr>
        <w:t>Gás</w:t>
      </w:r>
      <w:r>
        <w:rPr>
          <w:rFonts w:ascii="Times New Roman" w:hAnsi="Times New Roman"/>
          <w:spacing w:val="-5"/>
        </w:rPr>
        <w:t xml:space="preserve"> </w:t>
      </w:r>
      <w:r>
        <w:rPr>
          <w:rFonts w:ascii="Times New Roman" w:hAnsi="Times New Roman"/>
        </w:rPr>
        <w:t>e</w:t>
      </w:r>
      <w:r>
        <w:rPr>
          <w:rFonts w:ascii="Times New Roman" w:hAnsi="Times New Roman"/>
          <w:spacing w:val="-5"/>
        </w:rPr>
        <w:t xml:space="preserve"> </w:t>
      </w:r>
      <w:r>
        <w:rPr>
          <w:rFonts w:ascii="Times New Roman" w:hAnsi="Times New Roman"/>
        </w:rPr>
        <w:t>Biocombustíveis</w:t>
      </w:r>
      <w:r>
        <w:rPr>
          <w:rFonts w:ascii="Times New Roman" w:hAnsi="Times New Roman"/>
          <w:spacing w:val="-1"/>
        </w:rPr>
        <w:t xml:space="preserve"> </w:t>
      </w:r>
      <w:r w:rsidR="001854FE">
        <w:rPr>
          <w:rFonts w:ascii="Times New Roman" w:hAnsi="Times New Roman"/>
        </w:rPr>
        <w:t>-</w:t>
      </w:r>
      <w:r w:rsidR="001854FE">
        <w:rPr>
          <w:rFonts w:ascii="Times New Roman" w:hAnsi="Times New Roman"/>
          <w:spacing w:val="-3"/>
        </w:rPr>
        <w:t xml:space="preserve"> </w:t>
      </w:r>
      <w:r w:rsidR="001854FE">
        <w:rPr>
          <w:rFonts w:ascii="Times New Roman" w:hAnsi="Times New Roman"/>
          <w:spacing w:val="-2"/>
        </w:rPr>
        <w:t>Interino</w:t>
      </w:r>
    </w:p>
    <w:p w14:paraId="72FA0587" w14:textId="2AD981A8" w:rsidR="006857A9" w:rsidRDefault="006857A9" w:rsidP="001854FE">
      <w:pPr>
        <w:pStyle w:val="Corpodetexto"/>
        <w:ind w:left="10" w:right="437"/>
        <w:jc w:val="center"/>
        <w:rPr>
          <w:rFonts w:ascii="Times New Roman" w:hAnsi="Times New Roman"/>
        </w:rPr>
        <w:sectPr w:rsidR="006857A9">
          <w:type w:val="continuous"/>
          <w:pgSz w:w="11910" w:h="16840"/>
          <w:pgMar w:top="1920" w:right="708" w:bottom="0" w:left="708" w:header="567" w:footer="293" w:gutter="0"/>
          <w:cols w:num="2" w:space="720" w:equalWidth="0">
            <w:col w:w="4710" w:space="900"/>
            <w:col w:w="4884"/>
          </w:cols>
        </w:sectPr>
      </w:pPr>
    </w:p>
    <w:p w14:paraId="7CB3117D" w14:textId="77777777" w:rsidR="006857A9" w:rsidRDefault="006857A9">
      <w:pPr>
        <w:pStyle w:val="Corpodetexto"/>
        <w:spacing w:before="206"/>
        <w:rPr>
          <w:rFonts w:ascii="Times New Roman"/>
        </w:rPr>
      </w:pPr>
    </w:p>
    <w:p w14:paraId="7CB2D594" w14:textId="77777777" w:rsidR="006857A9" w:rsidRDefault="006857A9">
      <w:pPr>
        <w:pStyle w:val="Corpodetexto"/>
        <w:rPr>
          <w:rFonts w:ascii="Times New Roman"/>
        </w:rPr>
        <w:sectPr w:rsidR="006857A9">
          <w:type w:val="continuous"/>
          <w:pgSz w:w="11910" w:h="16840"/>
          <w:pgMar w:top="1920" w:right="708" w:bottom="0" w:left="708" w:header="567" w:footer="293" w:gutter="0"/>
          <w:cols w:space="720"/>
        </w:sectPr>
      </w:pPr>
    </w:p>
    <w:p w14:paraId="73B881A1" w14:textId="77777777" w:rsidR="006857A9" w:rsidRDefault="00606FBE">
      <w:pPr>
        <w:pStyle w:val="Ttulo3"/>
        <w:spacing w:before="91" w:line="229" w:lineRule="exact"/>
        <w:ind w:left="931" w:firstLine="0"/>
        <w:rPr>
          <w:rFonts w:ascii="Times New Roman"/>
        </w:rPr>
      </w:pPr>
      <w:r>
        <w:rPr>
          <w:rFonts w:ascii="Times New Roman"/>
        </w:rPr>
        <w:t>REINALDO</w:t>
      </w:r>
      <w:r>
        <w:rPr>
          <w:rFonts w:ascii="Times New Roman"/>
          <w:spacing w:val="-6"/>
        </w:rPr>
        <w:t xml:space="preserve"> </w:t>
      </w:r>
      <w:r>
        <w:rPr>
          <w:rFonts w:ascii="Times New Roman"/>
        </w:rPr>
        <w:t>DA</w:t>
      </w:r>
      <w:r>
        <w:rPr>
          <w:rFonts w:ascii="Times New Roman"/>
          <w:spacing w:val="-7"/>
        </w:rPr>
        <w:t xml:space="preserve"> </w:t>
      </w:r>
      <w:r>
        <w:rPr>
          <w:rFonts w:ascii="Times New Roman"/>
        </w:rPr>
        <w:t>CRUZ</w:t>
      </w:r>
      <w:r>
        <w:rPr>
          <w:rFonts w:ascii="Times New Roman"/>
          <w:spacing w:val="-7"/>
        </w:rPr>
        <w:t xml:space="preserve"> </w:t>
      </w:r>
      <w:r>
        <w:rPr>
          <w:rFonts w:ascii="Times New Roman"/>
          <w:spacing w:val="-2"/>
        </w:rPr>
        <w:t>GARCIA</w:t>
      </w:r>
    </w:p>
    <w:p w14:paraId="0851E8DD" w14:textId="77777777" w:rsidR="006857A9" w:rsidRDefault="00606FBE">
      <w:pPr>
        <w:pStyle w:val="Corpodetexto"/>
        <w:spacing w:line="229" w:lineRule="exact"/>
        <w:ind w:left="838"/>
        <w:rPr>
          <w:rFonts w:ascii="Times New Roman" w:hAnsi="Times New Roman"/>
        </w:rPr>
      </w:pPr>
      <w:r>
        <w:rPr>
          <w:rFonts w:ascii="Times New Roman" w:hAnsi="Times New Roman"/>
        </w:rPr>
        <w:t>Diretor</w:t>
      </w:r>
      <w:r>
        <w:rPr>
          <w:rFonts w:ascii="Times New Roman" w:hAnsi="Times New Roman"/>
          <w:spacing w:val="-5"/>
        </w:rPr>
        <w:t xml:space="preserve"> </w:t>
      </w:r>
      <w:r>
        <w:rPr>
          <w:rFonts w:ascii="Times New Roman" w:hAnsi="Times New Roman"/>
        </w:rPr>
        <w:t>de</w:t>
      </w:r>
      <w:r>
        <w:rPr>
          <w:rFonts w:ascii="Times New Roman" w:hAnsi="Times New Roman"/>
          <w:spacing w:val="-4"/>
        </w:rPr>
        <w:t xml:space="preserve"> </w:t>
      </w:r>
      <w:r>
        <w:rPr>
          <w:rFonts w:ascii="Times New Roman" w:hAnsi="Times New Roman"/>
        </w:rPr>
        <w:t>Estudos</w:t>
      </w:r>
      <w:r>
        <w:rPr>
          <w:rFonts w:ascii="Times New Roman" w:hAnsi="Times New Roman"/>
          <w:spacing w:val="-5"/>
        </w:rPr>
        <w:t xml:space="preserve"> </w:t>
      </w:r>
      <w:r>
        <w:rPr>
          <w:rFonts w:ascii="Times New Roman" w:hAnsi="Times New Roman"/>
        </w:rPr>
        <w:t>de</w:t>
      </w:r>
      <w:r>
        <w:rPr>
          <w:rFonts w:ascii="Times New Roman" w:hAnsi="Times New Roman"/>
          <w:spacing w:val="-4"/>
        </w:rPr>
        <w:t xml:space="preserve"> </w:t>
      </w:r>
      <w:r>
        <w:rPr>
          <w:rFonts w:ascii="Times New Roman" w:hAnsi="Times New Roman"/>
        </w:rPr>
        <w:t>Energia</w:t>
      </w:r>
      <w:r>
        <w:rPr>
          <w:rFonts w:ascii="Times New Roman" w:hAnsi="Times New Roman"/>
          <w:spacing w:val="-7"/>
        </w:rPr>
        <w:t xml:space="preserve"> </w:t>
      </w:r>
      <w:r>
        <w:rPr>
          <w:rFonts w:ascii="Times New Roman" w:hAnsi="Times New Roman"/>
          <w:spacing w:val="-2"/>
        </w:rPr>
        <w:t>Elétrica</w:t>
      </w:r>
    </w:p>
    <w:p w14:paraId="495F2500" w14:textId="77777777" w:rsidR="006857A9" w:rsidRDefault="00606FBE">
      <w:pPr>
        <w:pStyle w:val="Ttulo3"/>
        <w:spacing w:before="91" w:line="229" w:lineRule="exact"/>
        <w:ind w:left="183" w:right="4" w:firstLine="0"/>
        <w:jc w:val="center"/>
        <w:rPr>
          <w:rFonts w:ascii="Times New Roman"/>
        </w:rPr>
      </w:pPr>
      <w:r>
        <w:rPr>
          <w:b w:val="0"/>
        </w:rPr>
        <w:br w:type="column"/>
      </w:r>
      <w:r>
        <w:rPr>
          <w:rFonts w:ascii="Times New Roman"/>
        </w:rPr>
        <w:t>CARLOS</w:t>
      </w:r>
      <w:r>
        <w:rPr>
          <w:rFonts w:ascii="Times New Roman"/>
          <w:spacing w:val="-8"/>
        </w:rPr>
        <w:t xml:space="preserve"> </w:t>
      </w:r>
      <w:r>
        <w:rPr>
          <w:rFonts w:ascii="Times New Roman"/>
        </w:rPr>
        <w:t>EDUARDO</w:t>
      </w:r>
      <w:r>
        <w:rPr>
          <w:rFonts w:ascii="Times New Roman"/>
          <w:spacing w:val="-8"/>
        </w:rPr>
        <w:t xml:space="preserve"> </w:t>
      </w:r>
      <w:r>
        <w:rPr>
          <w:rFonts w:ascii="Times New Roman"/>
        </w:rPr>
        <w:t>CABRAL</w:t>
      </w:r>
      <w:r>
        <w:rPr>
          <w:rFonts w:ascii="Times New Roman"/>
          <w:spacing w:val="-10"/>
        </w:rPr>
        <w:t xml:space="preserve"> </w:t>
      </w:r>
      <w:r>
        <w:rPr>
          <w:rFonts w:ascii="Times New Roman"/>
          <w:spacing w:val="-2"/>
        </w:rPr>
        <w:t>CARVALHO</w:t>
      </w:r>
    </w:p>
    <w:p w14:paraId="621B4C1C" w14:textId="77777777" w:rsidR="006857A9" w:rsidRDefault="00606FBE">
      <w:pPr>
        <w:pStyle w:val="Corpodetexto"/>
        <w:spacing w:line="229" w:lineRule="exact"/>
        <w:ind w:left="183"/>
        <w:jc w:val="center"/>
        <w:rPr>
          <w:rFonts w:ascii="Times New Roman" w:hAnsi="Times New Roman"/>
        </w:rPr>
      </w:pPr>
      <w:r>
        <w:rPr>
          <w:rFonts w:ascii="Times New Roman" w:hAnsi="Times New Roman"/>
        </w:rPr>
        <w:t>Diretor</w:t>
      </w:r>
      <w:r>
        <w:rPr>
          <w:rFonts w:ascii="Times New Roman" w:hAnsi="Times New Roman"/>
          <w:spacing w:val="-4"/>
        </w:rPr>
        <w:t xml:space="preserve"> </w:t>
      </w:r>
      <w:r>
        <w:rPr>
          <w:rFonts w:ascii="Times New Roman" w:hAnsi="Times New Roman"/>
        </w:rPr>
        <w:t>de</w:t>
      </w:r>
      <w:r>
        <w:rPr>
          <w:rFonts w:ascii="Times New Roman" w:hAnsi="Times New Roman"/>
          <w:spacing w:val="-4"/>
        </w:rPr>
        <w:t xml:space="preserve"> </w:t>
      </w:r>
      <w:r>
        <w:rPr>
          <w:rFonts w:ascii="Times New Roman" w:hAnsi="Times New Roman"/>
        </w:rPr>
        <w:t>Gestão</w:t>
      </w:r>
      <w:r>
        <w:rPr>
          <w:rFonts w:ascii="Times New Roman" w:hAnsi="Times New Roman"/>
          <w:spacing w:val="-3"/>
        </w:rPr>
        <w:t xml:space="preserve"> </w:t>
      </w:r>
      <w:r>
        <w:rPr>
          <w:rFonts w:ascii="Times New Roman" w:hAnsi="Times New Roman"/>
          <w:spacing w:val="-2"/>
        </w:rPr>
        <w:t>Corporativa</w:t>
      </w:r>
    </w:p>
    <w:p w14:paraId="4C43C994" w14:textId="77777777" w:rsidR="006857A9" w:rsidRDefault="006857A9">
      <w:pPr>
        <w:pStyle w:val="Corpodetexto"/>
        <w:spacing w:line="229" w:lineRule="exact"/>
        <w:jc w:val="center"/>
        <w:rPr>
          <w:rFonts w:ascii="Times New Roman" w:hAnsi="Times New Roman"/>
        </w:rPr>
        <w:sectPr w:rsidR="006857A9">
          <w:type w:val="continuous"/>
          <w:pgSz w:w="11910" w:h="16840"/>
          <w:pgMar w:top="1920" w:right="708" w:bottom="0" w:left="708" w:header="567" w:footer="293" w:gutter="0"/>
          <w:cols w:num="2" w:space="720" w:equalWidth="0">
            <w:col w:w="3956" w:space="1037"/>
            <w:col w:w="5501"/>
          </w:cols>
        </w:sectPr>
      </w:pPr>
    </w:p>
    <w:p w14:paraId="5F9912D2" w14:textId="77777777" w:rsidR="006857A9" w:rsidRDefault="006857A9">
      <w:pPr>
        <w:pStyle w:val="Corpodetexto"/>
        <w:rPr>
          <w:rFonts w:ascii="Times New Roman"/>
        </w:rPr>
      </w:pPr>
    </w:p>
    <w:p w14:paraId="0E73FD40" w14:textId="77777777" w:rsidR="006857A9" w:rsidRDefault="006857A9">
      <w:pPr>
        <w:pStyle w:val="Corpodetexto"/>
        <w:rPr>
          <w:rFonts w:ascii="Times New Roman"/>
        </w:rPr>
      </w:pPr>
    </w:p>
    <w:p w14:paraId="12C73680" w14:textId="77777777" w:rsidR="006857A9" w:rsidRDefault="006857A9">
      <w:pPr>
        <w:pStyle w:val="Corpodetexto"/>
        <w:rPr>
          <w:rFonts w:ascii="Times New Roman"/>
        </w:rPr>
      </w:pPr>
    </w:p>
    <w:p w14:paraId="7F829374" w14:textId="77777777" w:rsidR="006857A9" w:rsidRDefault="006857A9">
      <w:pPr>
        <w:pStyle w:val="Corpodetexto"/>
        <w:rPr>
          <w:rFonts w:ascii="Times New Roman"/>
        </w:rPr>
      </w:pPr>
    </w:p>
    <w:p w14:paraId="4F5FC9DE" w14:textId="77777777" w:rsidR="006857A9" w:rsidRDefault="006857A9">
      <w:pPr>
        <w:pStyle w:val="Corpodetexto"/>
        <w:spacing w:before="229"/>
        <w:rPr>
          <w:rFonts w:ascii="Times New Roman"/>
        </w:rPr>
      </w:pPr>
    </w:p>
    <w:p w14:paraId="28D025E3" w14:textId="77777777" w:rsidR="006857A9" w:rsidRDefault="00606FBE">
      <w:pPr>
        <w:pStyle w:val="Ttulo3"/>
        <w:spacing w:before="1"/>
        <w:ind w:left="1362" w:right="1643" w:firstLine="0"/>
        <w:jc w:val="center"/>
      </w:pPr>
      <w:r>
        <w:t>SANDRO</w:t>
      </w:r>
      <w:r>
        <w:rPr>
          <w:spacing w:val="-8"/>
        </w:rPr>
        <w:t xml:space="preserve"> </w:t>
      </w:r>
      <w:r>
        <w:t>DA</w:t>
      </w:r>
      <w:r>
        <w:rPr>
          <w:spacing w:val="-8"/>
        </w:rPr>
        <w:t xml:space="preserve"> </w:t>
      </w:r>
      <w:r>
        <w:t>SILVA</w:t>
      </w:r>
      <w:r>
        <w:rPr>
          <w:spacing w:val="-6"/>
        </w:rPr>
        <w:t xml:space="preserve"> </w:t>
      </w:r>
      <w:r>
        <w:rPr>
          <w:spacing w:val="-2"/>
        </w:rPr>
        <w:t>ABILIO</w:t>
      </w:r>
    </w:p>
    <w:p w14:paraId="544A3FF1" w14:textId="77777777" w:rsidR="006857A9" w:rsidRDefault="00606FBE">
      <w:pPr>
        <w:pStyle w:val="Corpodetexto"/>
        <w:spacing w:before="1"/>
        <w:ind w:left="1365" w:right="1641"/>
        <w:jc w:val="center"/>
        <w:rPr>
          <w:rFonts w:ascii="Times New Roman" w:hAnsi="Times New Roman"/>
        </w:rPr>
      </w:pPr>
      <w:r>
        <w:rPr>
          <w:rFonts w:ascii="Times New Roman" w:hAnsi="Times New Roman"/>
        </w:rPr>
        <w:t>Contador</w:t>
      </w:r>
      <w:r>
        <w:rPr>
          <w:rFonts w:ascii="Times New Roman" w:hAnsi="Times New Roman"/>
          <w:spacing w:val="-4"/>
        </w:rPr>
        <w:t xml:space="preserve"> </w:t>
      </w:r>
      <w:r>
        <w:rPr>
          <w:rFonts w:ascii="Times New Roman" w:hAnsi="Times New Roman"/>
        </w:rPr>
        <w:t>–</w:t>
      </w:r>
      <w:r>
        <w:rPr>
          <w:rFonts w:ascii="Times New Roman" w:hAnsi="Times New Roman"/>
          <w:spacing w:val="-4"/>
        </w:rPr>
        <w:t xml:space="preserve"> </w:t>
      </w:r>
      <w:r>
        <w:rPr>
          <w:rFonts w:ascii="Times New Roman" w:hAnsi="Times New Roman"/>
        </w:rPr>
        <w:t>CRC-RJ</w:t>
      </w:r>
      <w:r>
        <w:rPr>
          <w:rFonts w:ascii="Times New Roman" w:hAnsi="Times New Roman"/>
          <w:spacing w:val="-7"/>
        </w:rPr>
        <w:t xml:space="preserve"> </w:t>
      </w:r>
      <w:r>
        <w:rPr>
          <w:rFonts w:ascii="Times New Roman" w:hAnsi="Times New Roman"/>
          <w:spacing w:val="-2"/>
        </w:rPr>
        <w:t>093927/0</w:t>
      </w:r>
    </w:p>
    <w:p w14:paraId="3F83EF85" w14:textId="77777777" w:rsidR="006857A9" w:rsidRDefault="006857A9">
      <w:pPr>
        <w:pStyle w:val="Corpodetexto"/>
        <w:jc w:val="center"/>
        <w:rPr>
          <w:rFonts w:ascii="Times New Roman" w:hAnsi="Times New Roman"/>
        </w:rPr>
        <w:sectPr w:rsidR="006857A9">
          <w:type w:val="continuous"/>
          <w:pgSz w:w="11910" w:h="16840"/>
          <w:pgMar w:top="1920" w:right="708" w:bottom="0" w:left="708" w:header="567" w:footer="293" w:gutter="0"/>
          <w:cols w:space="720"/>
        </w:sectPr>
      </w:pPr>
    </w:p>
    <w:p w14:paraId="43889B88" w14:textId="77777777" w:rsidR="006857A9" w:rsidRDefault="00606FBE">
      <w:pPr>
        <w:spacing w:before="294"/>
        <w:ind w:left="12"/>
        <w:rPr>
          <w:rFonts w:ascii="Arial Black" w:hAnsi="Arial Black"/>
          <w:sz w:val="28"/>
        </w:rPr>
      </w:pPr>
      <w:r>
        <w:rPr>
          <w:rFonts w:ascii="Arial Black" w:hAnsi="Arial Black"/>
          <w:color w:val="333333"/>
          <w:spacing w:val="-2"/>
          <w:w w:val="90"/>
          <w:sz w:val="28"/>
        </w:rPr>
        <w:lastRenderedPageBreak/>
        <w:t>2T.26_Demonstrações_intermediarias.pdf</w:t>
      </w:r>
    </w:p>
    <w:p w14:paraId="6AC37E8E" w14:textId="77777777" w:rsidR="006857A9" w:rsidRDefault="00606FBE">
      <w:pPr>
        <w:spacing w:before="47"/>
        <w:ind w:left="12"/>
        <w:rPr>
          <w:sz w:val="18"/>
        </w:rPr>
      </w:pPr>
      <w:r>
        <w:rPr>
          <w:color w:val="444444"/>
          <w:spacing w:val="-2"/>
          <w:w w:val="105"/>
          <w:sz w:val="18"/>
        </w:rPr>
        <w:t>Documento</w:t>
      </w:r>
      <w:r>
        <w:rPr>
          <w:color w:val="444444"/>
          <w:spacing w:val="22"/>
          <w:w w:val="105"/>
          <w:sz w:val="18"/>
        </w:rPr>
        <w:t xml:space="preserve"> </w:t>
      </w:r>
      <w:r>
        <w:rPr>
          <w:color w:val="444444"/>
          <w:spacing w:val="-2"/>
          <w:w w:val="105"/>
          <w:sz w:val="18"/>
        </w:rPr>
        <w:t>número</w:t>
      </w:r>
      <w:r>
        <w:rPr>
          <w:color w:val="444444"/>
          <w:spacing w:val="23"/>
          <w:w w:val="105"/>
          <w:sz w:val="18"/>
        </w:rPr>
        <w:t xml:space="preserve"> </w:t>
      </w:r>
      <w:r>
        <w:rPr>
          <w:color w:val="444444"/>
          <w:spacing w:val="-2"/>
          <w:w w:val="105"/>
          <w:sz w:val="18"/>
        </w:rPr>
        <w:t>#7b29ad22-466b-4006-b09f-8e2759380989</w:t>
      </w:r>
    </w:p>
    <w:p w14:paraId="68DAF8BB" w14:textId="77777777" w:rsidR="006857A9" w:rsidRDefault="00606FBE">
      <w:pPr>
        <w:spacing w:before="43"/>
        <w:ind w:left="12"/>
        <w:rPr>
          <w:sz w:val="16"/>
        </w:rPr>
      </w:pPr>
      <w:r>
        <w:rPr>
          <w:rFonts w:ascii="Arial Black"/>
          <w:color w:val="878787"/>
          <w:spacing w:val="-1"/>
          <w:w w:val="90"/>
          <w:sz w:val="16"/>
        </w:rPr>
        <w:t>Hash</w:t>
      </w:r>
      <w:r>
        <w:rPr>
          <w:rFonts w:ascii="Arial Black"/>
          <w:color w:val="878787"/>
          <w:spacing w:val="59"/>
          <w:sz w:val="16"/>
        </w:rPr>
        <w:t xml:space="preserve">   </w:t>
      </w:r>
      <w:r>
        <w:rPr>
          <w:rFonts w:ascii="Arial Black"/>
          <w:color w:val="878787"/>
          <w:spacing w:val="-1"/>
          <w:w w:val="90"/>
          <w:sz w:val="16"/>
        </w:rPr>
        <w:t>do</w:t>
      </w:r>
      <w:r>
        <w:rPr>
          <w:rFonts w:ascii="Arial Black"/>
          <w:color w:val="878787"/>
          <w:spacing w:val="60"/>
          <w:sz w:val="16"/>
        </w:rPr>
        <w:t xml:space="preserve">   </w:t>
      </w:r>
      <w:r>
        <w:rPr>
          <w:rFonts w:ascii="Arial Black"/>
          <w:color w:val="878787"/>
          <w:spacing w:val="-1"/>
          <w:w w:val="90"/>
          <w:sz w:val="16"/>
        </w:rPr>
        <w:t>documento</w:t>
      </w:r>
      <w:r>
        <w:rPr>
          <w:rFonts w:ascii="Arial Black"/>
          <w:color w:val="878787"/>
          <w:spacing w:val="60"/>
          <w:sz w:val="16"/>
        </w:rPr>
        <w:t xml:space="preserve">   </w:t>
      </w:r>
      <w:r>
        <w:rPr>
          <w:rFonts w:ascii="Arial Black"/>
          <w:color w:val="878787"/>
          <w:spacing w:val="-1"/>
          <w:w w:val="90"/>
          <w:sz w:val="16"/>
        </w:rPr>
        <w:t>original</w:t>
      </w:r>
      <w:r>
        <w:rPr>
          <w:rFonts w:ascii="Arial Black"/>
          <w:color w:val="878787"/>
          <w:spacing w:val="60"/>
          <w:sz w:val="16"/>
        </w:rPr>
        <w:t xml:space="preserve">   </w:t>
      </w:r>
      <w:r>
        <w:rPr>
          <w:rFonts w:ascii="Arial Black"/>
          <w:color w:val="878787"/>
          <w:spacing w:val="-1"/>
          <w:w w:val="90"/>
          <w:sz w:val="16"/>
        </w:rPr>
        <w:t>(SHA256):</w:t>
      </w:r>
      <w:r>
        <w:rPr>
          <w:rFonts w:ascii="Arial Black"/>
          <w:color w:val="878787"/>
          <w:spacing w:val="55"/>
          <w:sz w:val="16"/>
        </w:rPr>
        <w:t xml:space="preserve">   </w:t>
      </w:r>
      <w:r>
        <w:rPr>
          <w:color w:val="878787"/>
          <w:spacing w:val="-1"/>
          <w:w w:val="90"/>
          <w:sz w:val="16"/>
        </w:rPr>
        <w:t>13166ba9c1fabfdc79f52e430f2328cc30a2373b4552efb4b8895d9b9f3a99c5</w:t>
      </w:r>
    </w:p>
    <w:p w14:paraId="33851465" w14:textId="77777777" w:rsidR="006857A9" w:rsidRDefault="00606FBE">
      <w:pPr>
        <w:spacing w:before="25"/>
        <w:ind w:left="12"/>
        <w:rPr>
          <w:sz w:val="16"/>
        </w:rPr>
      </w:pPr>
      <w:r>
        <w:rPr>
          <w:noProof/>
          <w:sz w:val="16"/>
        </w:rPr>
        <mc:AlternateContent>
          <mc:Choice Requires="wps">
            <w:drawing>
              <wp:anchor distT="0" distB="0" distL="0" distR="0" simplePos="0" relativeHeight="15742976" behindDoc="0" locked="0" layoutInCell="1" allowOverlap="1" wp14:anchorId="1DB63904" wp14:editId="72B61FAC">
                <wp:simplePos x="0" y="0"/>
                <wp:positionH relativeFrom="page">
                  <wp:posOffset>457200</wp:posOffset>
                </wp:positionH>
                <wp:positionV relativeFrom="paragraph">
                  <wp:posOffset>412933</wp:posOffset>
                </wp:positionV>
                <wp:extent cx="6645909" cy="1270"/>
                <wp:effectExtent l="0" t="0" r="0" b="0"/>
                <wp:wrapNone/>
                <wp:docPr id="103" name="Graphic 10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645909" cy="1270"/>
                        </a:xfrm>
                        <a:custGeom>
                          <a:avLst/>
                          <a:gdLst/>
                          <a:ahLst/>
                          <a:cxnLst/>
                          <a:rect l="l" t="t" r="r" b="b"/>
                          <a:pathLst>
                            <a:path w="6645909">
                              <a:moveTo>
                                <a:pt x="0" y="0"/>
                              </a:moveTo>
                              <a:lnTo>
                                <a:pt x="6645656" y="0"/>
                              </a:lnTo>
                            </a:path>
                          </a:pathLst>
                        </a:custGeom>
                        <a:ln w="12700">
                          <a:solidFill>
                            <a:srgbClr val="DDDDDD"/>
                          </a:solidFill>
                          <a:prstDash val="solid"/>
                        </a:ln>
                      </wps:spPr>
                      <wps:bodyPr wrap="square" lIns="0" tIns="0" rIns="0" bIns="0" rtlCol="0">
                        <a:prstTxWarp prst="textNoShape">
                          <a:avLst/>
                        </a:prstTxWarp>
                        <a:noAutofit/>
                      </wps:bodyPr>
                    </wps:wsp>
                  </a:graphicData>
                </a:graphic>
              </wp:anchor>
            </w:drawing>
          </mc:Choice>
          <mc:Fallback>
            <w:pict>
              <v:shape w14:anchorId="51CB210D" id="Graphic 103" o:spid="_x0000_s1026" style="position:absolute;margin-left:36pt;margin-top:32.5pt;width:523.3pt;height:.1pt;z-index:15742976;visibility:visible;mso-wrap-style:square;mso-wrap-distance-left:0;mso-wrap-distance-top:0;mso-wrap-distance-right:0;mso-wrap-distance-bottom:0;mso-position-horizontal:absolute;mso-position-horizontal-relative:page;mso-position-vertical:absolute;mso-position-vertical-relative:text;v-text-anchor:top" coordsize="6645909,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GYqFAIAAFwEAAAOAAAAZHJzL2Uyb0RvYy54bWysVMFu2zAMvQ/YPwi6L06CNVuNOMXQoMOA&#10;oivQFDsrshwbk0WNVOLk70fJdpJ1t2E+CJRIke/xUV7eHVsrDgapAVfI2WQqhXEaysbtCvm6efjw&#10;WQoKypXKgjOFPBmSd6v375adz80carClQcFJHOWdL2Qdgs+zjHRtWkUT8MaxswJsVeAt7rISVcfZ&#10;W5vNp9NF1gGWHkEbIj5d9065SvmryujwvarIBGELydhCWjGt27hmq6XKd6h83egBhvoHFK1qHBc9&#10;p1qroMQem79StY1GIKjCREObQVU12iQOzGY2fcPmpVbeJC7cHPLnNtH/S6ufDi/+GSN08o+gfxJ3&#10;JOs85WdP3NAQc6ywjbEMXBxTF0/nLppjEJoPF4uPN7fTWyk0+2bzT6nJmcrHu3pP4auBlEcdHin0&#10;GpSjperR0kc3mshKRg1t0jBIwRqiFKzhttfQqxDvRXDRFN0FSDxr4WA2kLzhDXKGdvFadx0VqSxu&#10;FlKMLDm2j2AjluFe9UYqzfY1OesiitiBaZoNAtuUD421EQbhbntvURwUs1qnLxLhFH+EeaSwVlT3&#10;cck1hFk3CNVrE1XaQnl6RtHxOBeSfu0VGinsN8fzEmd/NHA0tqOBwd5DeiGpQ1xzc/yh0ItYvpCB&#10;pX2CcRpVPqoWuZ9j400HX/YBqiZKmoaoRzRseIQTweG5xTdyvU9Rl5/C6jcAAAD//wMAUEsDBBQA&#10;BgAIAAAAIQDRxh3r3wAAAAkBAAAPAAAAZHJzL2Rvd25yZXYueG1sTI9BT8MwDIXvSPyHyEjcWNqi&#10;lVGaTmiIAxIHVobEMWtMU2icqvG2wq8nPcHJst/T8/fK9eR6ccQxdJ4UpIsEBFLjTUetgt3r49UK&#10;RGBNRveeUME3BlhX52elLow/0RaPNbcihlAotALLPBRShsai02HhB6SoffjRaY7r2Eoz6lMMd73M&#10;kiSXTncUP1g94MZi81UfnIJ687az7y+3P8vtZ3L9xJl5ePas1OXFdH8HgnHiPzPM+BEdqsi09wcy&#10;QfQKbrJYhRXkyzhnPU1XOYj9fMlAVqX836D6BQAA//8DAFBLAQItABQABgAIAAAAIQC2gziS/gAA&#10;AOEBAAATAAAAAAAAAAAAAAAAAAAAAABbQ29udGVudF9UeXBlc10ueG1sUEsBAi0AFAAGAAgAAAAh&#10;ADj9If/WAAAAlAEAAAsAAAAAAAAAAAAAAAAALwEAAF9yZWxzLy5yZWxzUEsBAi0AFAAGAAgAAAAh&#10;AHosZioUAgAAXAQAAA4AAAAAAAAAAAAAAAAALgIAAGRycy9lMm9Eb2MueG1sUEsBAi0AFAAGAAgA&#10;AAAhANHGHevfAAAACQEAAA8AAAAAAAAAAAAAAAAAbgQAAGRycy9kb3ducmV2LnhtbFBLBQYAAAAA&#10;BAAEAPMAAAB6BQAAAAA=&#10;" path="m,l6645656,e" filled="f" strokecolor="#ddd" strokeweight="1pt">
                <v:path arrowok="t"/>
                <w10:wrap anchorx="page"/>
              </v:shape>
            </w:pict>
          </mc:Fallback>
        </mc:AlternateContent>
      </w:r>
      <w:r>
        <w:rPr>
          <w:rFonts w:ascii="Arial Black"/>
          <w:color w:val="878787"/>
          <w:w w:val="85"/>
          <w:sz w:val="16"/>
        </w:rPr>
        <w:t>Hash</w:t>
      </w:r>
      <w:r>
        <w:rPr>
          <w:rFonts w:ascii="Arial Black"/>
          <w:color w:val="878787"/>
          <w:spacing w:val="62"/>
          <w:w w:val="150"/>
          <w:sz w:val="16"/>
        </w:rPr>
        <w:t xml:space="preserve">  </w:t>
      </w:r>
      <w:r>
        <w:rPr>
          <w:rFonts w:ascii="Arial Black"/>
          <w:color w:val="878787"/>
          <w:w w:val="85"/>
          <w:sz w:val="16"/>
        </w:rPr>
        <w:t>do</w:t>
      </w:r>
      <w:r>
        <w:rPr>
          <w:rFonts w:ascii="Arial Black"/>
          <w:color w:val="878787"/>
          <w:spacing w:val="62"/>
          <w:w w:val="150"/>
          <w:sz w:val="16"/>
        </w:rPr>
        <w:t xml:space="preserve">  </w:t>
      </w:r>
      <w:r>
        <w:rPr>
          <w:rFonts w:ascii="Arial Black"/>
          <w:color w:val="878787"/>
          <w:w w:val="85"/>
          <w:sz w:val="16"/>
        </w:rPr>
        <w:t>PAdES</w:t>
      </w:r>
      <w:r>
        <w:rPr>
          <w:rFonts w:ascii="Arial Black"/>
          <w:color w:val="878787"/>
          <w:spacing w:val="58"/>
          <w:w w:val="150"/>
          <w:sz w:val="16"/>
        </w:rPr>
        <w:t xml:space="preserve">  </w:t>
      </w:r>
      <w:r>
        <w:rPr>
          <w:rFonts w:ascii="Arial Black"/>
          <w:color w:val="878787"/>
          <w:w w:val="85"/>
          <w:sz w:val="16"/>
        </w:rPr>
        <w:t>(SHA256):</w:t>
      </w:r>
      <w:r>
        <w:rPr>
          <w:rFonts w:ascii="Arial Black"/>
          <w:color w:val="878787"/>
          <w:spacing w:val="59"/>
          <w:w w:val="150"/>
          <w:sz w:val="16"/>
        </w:rPr>
        <w:t xml:space="preserve">  </w:t>
      </w:r>
      <w:r>
        <w:rPr>
          <w:color w:val="878787"/>
          <w:spacing w:val="11"/>
          <w:w w:val="85"/>
          <w:sz w:val="16"/>
        </w:rPr>
        <w:t>3873c43f825e7ad76f889447924651cf27c0d72305204268a3c8fe5f043e22b6</w:t>
      </w:r>
    </w:p>
    <w:p w14:paraId="136C4734" w14:textId="77777777" w:rsidR="006857A9" w:rsidRDefault="006857A9">
      <w:pPr>
        <w:pStyle w:val="Corpodetexto"/>
        <w:rPr>
          <w:sz w:val="28"/>
        </w:rPr>
      </w:pPr>
    </w:p>
    <w:p w14:paraId="3BF44792" w14:textId="77777777" w:rsidR="006857A9" w:rsidRDefault="006857A9">
      <w:pPr>
        <w:pStyle w:val="Corpodetexto"/>
        <w:spacing w:before="161"/>
        <w:rPr>
          <w:sz w:val="28"/>
        </w:rPr>
      </w:pPr>
    </w:p>
    <w:p w14:paraId="256A6FED" w14:textId="77777777" w:rsidR="006857A9" w:rsidRDefault="00606FBE">
      <w:pPr>
        <w:pStyle w:val="Ttulo1"/>
        <w:rPr>
          <w:b w:val="0"/>
        </w:rPr>
      </w:pPr>
      <w:r>
        <w:rPr>
          <w:b w:val="0"/>
          <w:color w:val="333333"/>
          <w:spacing w:val="-2"/>
        </w:rPr>
        <w:t>Assinaturas</w:t>
      </w:r>
    </w:p>
    <w:p w14:paraId="7F54A04D" w14:textId="77777777" w:rsidR="006857A9" w:rsidRDefault="00606FBE">
      <w:pPr>
        <w:pStyle w:val="Corpodetexto"/>
        <w:spacing w:before="44"/>
        <w:ind w:left="12"/>
      </w:pPr>
      <w:r>
        <w:rPr>
          <w:color w:val="878787"/>
          <w:w w:val="105"/>
        </w:rPr>
        <w:t>1</w:t>
      </w:r>
      <w:r>
        <w:rPr>
          <w:color w:val="878787"/>
          <w:spacing w:val="-13"/>
          <w:w w:val="105"/>
        </w:rPr>
        <w:t xml:space="preserve"> </w:t>
      </w:r>
      <w:r>
        <w:rPr>
          <w:color w:val="878787"/>
          <w:w w:val="105"/>
        </w:rPr>
        <w:t>assinatura</w:t>
      </w:r>
      <w:r>
        <w:rPr>
          <w:color w:val="878787"/>
          <w:spacing w:val="-12"/>
          <w:w w:val="105"/>
        </w:rPr>
        <w:t xml:space="preserve"> </w:t>
      </w:r>
      <w:r>
        <w:rPr>
          <w:color w:val="878787"/>
          <w:w w:val="105"/>
        </w:rPr>
        <w:t>digital</w:t>
      </w:r>
      <w:r>
        <w:rPr>
          <w:color w:val="878787"/>
          <w:spacing w:val="-12"/>
          <w:w w:val="105"/>
        </w:rPr>
        <w:t xml:space="preserve"> </w:t>
      </w:r>
      <w:r>
        <w:rPr>
          <w:color w:val="878787"/>
          <w:w w:val="105"/>
        </w:rPr>
        <w:t>e</w:t>
      </w:r>
      <w:r>
        <w:rPr>
          <w:color w:val="878787"/>
          <w:spacing w:val="-12"/>
          <w:w w:val="105"/>
        </w:rPr>
        <w:t xml:space="preserve"> </w:t>
      </w:r>
      <w:r>
        <w:rPr>
          <w:color w:val="878787"/>
          <w:w w:val="105"/>
        </w:rPr>
        <w:t>3</w:t>
      </w:r>
      <w:r>
        <w:rPr>
          <w:color w:val="878787"/>
          <w:spacing w:val="-12"/>
          <w:w w:val="105"/>
        </w:rPr>
        <w:t xml:space="preserve"> </w:t>
      </w:r>
      <w:r>
        <w:rPr>
          <w:color w:val="878787"/>
          <w:w w:val="105"/>
        </w:rPr>
        <w:t>assinaturas</w:t>
      </w:r>
      <w:r>
        <w:rPr>
          <w:color w:val="878787"/>
          <w:spacing w:val="-12"/>
          <w:w w:val="105"/>
        </w:rPr>
        <w:t xml:space="preserve"> </w:t>
      </w:r>
      <w:r>
        <w:rPr>
          <w:color w:val="878787"/>
          <w:spacing w:val="-2"/>
          <w:w w:val="105"/>
        </w:rPr>
        <w:t>eletrônicas</w:t>
      </w:r>
    </w:p>
    <w:p w14:paraId="6C969591" w14:textId="77777777" w:rsidR="006857A9" w:rsidRDefault="006857A9">
      <w:pPr>
        <w:pStyle w:val="Corpodetexto"/>
        <w:spacing w:before="59"/>
        <w:rPr>
          <w:sz w:val="22"/>
        </w:rPr>
      </w:pPr>
    </w:p>
    <w:p w14:paraId="67F4D595" w14:textId="77777777" w:rsidR="006857A9" w:rsidRDefault="00606FBE">
      <w:pPr>
        <w:pStyle w:val="Ttulo2"/>
        <w:ind w:left="0" w:right="6502"/>
        <w:jc w:val="center"/>
        <w:rPr>
          <w:b w:val="0"/>
        </w:rPr>
      </w:pPr>
      <w:r>
        <w:rPr>
          <w:b w:val="0"/>
          <w:noProof/>
          <w:position w:val="-11"/>
        </w:rPr>
        <w:drawing>
          <wp:inline distT="0" distB="0" distL="0" distR="0" wp14:anchorId="4FEA05CA" wp14:editId="5FECFD68">
            <wp:extent cx="203200" cy="203200"/>
            <wp:effectExtent l="0" t="0" r="0" b="0"/>
            <wp:docPr id="104" name="Image 10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4" name="Image 104"/>
                    <pic:cNvPicPr/>
                  </pic:nvPicPr>
                  <pic:blipFill>
                    <a:blip r:embed="rId22" cstate="print"/>
                    <a:stretch>
                      <a:fillRect/>
                    </a:stretch>
                  </pic:blipFill>
                  <pic:spPr>
                    <a:xfrm>
                      <a:off x="0" y="0"/>
                      <a:ext cx="203200" cy="203200"/>
                    </a:xfrm>
                    <a:prstGeom prst="rect">
                      <a:avLst/>
                    </a:prstGeom>
                  </pic:spPr>
                </pic:pic>
              </a:graphicData>
            </a:graphic>
          </wp:inline>
        </w:drawing>
      </w:r>
      <w:r>
        <w:rPr>
          <w:rFonts w:ascii="Times New Roman"/>
          <w:b w:val="0"/>
          <w:spacing w:val="80"/>
          <w:w w:val="150"/>
          <w:sz w:val="20"/>
        </w:rPr>
        <w:t xml:space="preserve"> </w:t>
      </w:r>
      <w:r>
        <w:rPr>
          <w:b w:val="0"/>
          <w:color w:val="333333"/>
          <w:w w:val="90"/>
        </w:rPr>
        <w:t>Carlos</w:t>
      </w:r>
      <w:r>
        <w:rPr>
          <w:b w:val="0"/>
          <w:color w:val="333333"/>
          <w:spacing w:val="-4"/>
          <w:w w:val="90"/>
        </w:rPr>
        <w:t xml:space="preserve"> </w:t>
      </w:r>
      <w:r>
        <w:rPr>
          <w:b w:val="0"/>
          <w:color w:val="333333"/>
          <w:w w:val="90"/>
        </w:rPr>
        <w:t>Eduardo</w:t>
      </w:r>
      <w:r>
        <w:rPr>
          <w:b w:val="0"/>
          <w:color w:val="333333"/>
          <w:spacing w:val="-4"/>
          <w:w w:val="90"/>
        </w:rPr>
        <w:t xml:space="preserve"> </w:t>
      </w:r>
      <w:r>
        <w:rPr>
          <w:b w:val="0"/>
          <w:color w:val="333333"/>
          <w:w w:val="90"/>
        </w:rPr>
        <w:t>Cabral</w:t>
      </w:r>
      <w:r>
        <w:rPr>
          <w:b w:val="0"/>
          <w:color w:val="333333"/>
          <w:spacing w:val="-4"/>
          <w:w w:val="90"/>
        </w:rPr>
        <w:t xml:space="preserve"> </w:t>
      </w:r>
      <w:r>
        <w:rPr>
          <w:b w:val="0"/>
          <w:color w:val="333333"/>
          <w:w w:val="90"/>
        </w:rPr>
        <w:t>Carvalho</w:t>
      </w:r>
    </w:p>
    <w:p w14:paraId="36B2A359" w14:textId="77777777" w:rsidR="006857A9" w:rsidRDefault="00606FBE">
      <w:pPr>
        <w:spacing w:line="205" w:lineRule="exact"/>
        <w:ind w:right="6434"/>
        <w:jc w:val="center"/>
        <w:rPr>
          <w:sz w:val="18"/>
        </w:rPr>
      </w:pPr>
      <w:r>
        <w:rPr>
          <w:color w:val="263238"/>
          <w:sz w:val="18"/>
        </w:rPr>
        <w:t>Assinou</w:t>
      </w:r>
      <w:r>
        <w:rPr>
          <w:color w:val="263238"/>
          <w:spacing w:val="2"/>
          <w:sz w:val="18"/>
        </w:rPr>
        <w:t xml:space="preserve"> </w:t>
      </w:r>
      <w:r>
        <w:rPr>
          <w:color w:val="263238"/>
          <w:sz w:val="18"/>
        </w:rPr>
        <w:t>em</w:t>
      </w:r>
      <w:r>
        <w:rPr>
          <w:color w:val="263238"/>
          <w:spacing w:val="2"/>
          <w:sz w:val="18"/>
        </w:rPr>
        <w:t xml:space="preserve"> </w:t>
      </w:r>
      <w:r>
        <w:rPr>
          <w:color w:val="263238"/>
          <w:sz w:val="18"/>
        </w:rPr>
        <w:t>26</w:t>
      </w:r>
      <w:r>
        <w:rPr>
          <w:color w:val="263238"/>
          <w:spacing w:val="3"/>
          <w:sz w:val="18"/>
        </w:rPr>
        <w:t xml:space="preserve"> </w:t>
      </w:r>
      <w:r>
        <w:rPr>
          <w:color w:val="263238"/>
          <w:sz w:val="18"/>
        </w:rPr>
        <w:t>ago</w:t>
      </w:r>
      <w:r>
        <w:rPr>
          <w:color w:val="263238"/>
          <w:spacing w:val="2"/>
          <w:sz w:val="18"/>
        </w:rPr>
        <w:t xml:space="preserve"> </w:t>
      </w:r>
      <w:r>
        <w:rPr>
          <w:color w:val="263238"/>
          <w:sz w:val="18"/>
        </w:rPr>
        <w:t>2026</w:t>
      </w:r>
      <w:r>
        <w:rPr>
          <w:color w:val="263238"/>
          <w:spacing w:val="2"/>
          <w:sz w:val="18"/>
        </w:rPr>
        <w:t xml:space="preserve"> </w:t>
      </w:r>
      <w:r>
        <w:rPr>
          <w:color w:val="263238"/>
          <w:sz w:val="18"/>
        </w:rPr>
        <w:t>às</w:t>
      </w:r>
      <w:r>
        <w:rPr>
          <w:color w:val="263238"/>
          <w:spacing w:val="3"/>
          <w:sz w:val="18"/>
        </w:rPr>
        <w:t xml:space="preserve"> </w:t>
      </w:r>
      <w:r>
        <w:rPr>
          <w:color w:val="263238"/>
          <w:spacing w:val="-2"/>
          <w:sz w:val="18"/>
        </w:rPr>
        <w:t>15:35:44</w:t>
      </w:r>
    </w:p>
    <w:p w14:paraId="7E316E96" w14:textId="77777777" w:rsidR="006857A9" w:rsidRDefault="006857A9">
      <w:pPr>
        <w:pStyle w:val="Corpodetexto"/>
        <w:spacing w:before="117"/>
        <w:rPr>
          <w:sz w:val="22"/>
        </w:rPr>
      </w:pPr>
    </w:p>
    <w:p w14:paraId="496C67DA" w14:textId="77777777" w:rsidR="006857A9" w:rsidRDefault="00606FBE">
      <w:pPr>
        <w:pStyle w:val="Ttulo2"/>
        <w:spacing w:before="1"/>
        <w:rPr>
          <w:b w:val="0"/>
        </w:rPr>
      </w:pPr>
      <w:r>
        <w:rPr>
          <w:b w:val="0"/>
          <w:noProof/>
          <w:position w:val="-11"/>
        </w:rPr>
        <w:drawing>
          <wp:inline distT="0" distB="0" distL="0" distR="0" wp14:anchorId="21C2759F" wp14:editId="3C270B63">
            <wp:extent cx="203200" cy="203200"/>
            <wp:effectExtent l="0" t="0" r="0" b="0"/>
            <wp:docPr id="105" name="Image 10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5" name="Image 105"/>
                    <pic:cNvPicPr/>
                  </pic:nvPicPr>
                  <pic:blipFill>
                    <a:blip r:embed="rId22" cstate="print"/>
                    <a:stretch>
                      <a:fillRect/>
                    </a:stretch>
                  </pic:blipFill>
                  <pic:spPr>
                    <a:xfrm>
                      <a:off x="0" y="0"/>
                      <a:ext cx="203200" cy="203200"/>
                    </a:xfrm>
                    <a:prstGeom prst="rect">
                      <a:avLst/>
                    </a:prstGeom>
                  </pic:spPr>
                </pic:pic>
              </a:graphicData>
            </a:graphic>
          </wp:inline>
        </w:drawing>
      </w:r>
      <w:r>
        <w:rPr>
          <w:rFonts w:ascii="Times New Roman"/>
          <w:b w:val="0"/>
          <w:spacing w:val="80"/>
          <w:w w:val="150"/>
          <w:sz w:val="20"/>
        </w:rPr>
        <w:t xml:space="preserve"> </w:t>
      </w:r>
      <w:r>
        <w:rPr>
          <w:b w:val="0"/>
          <w:color w:val="333333"/>
          <w:spacing w:val="-2"/>
          <w:w w:val="90"/>
        </w:rPr>
        <w:t>Thiago Ivanoski Teixeira</w:t>
      </w:r>
    </w:p>
    <w:p w14:paraId="5ED8FDAB" w14:textId="77777777" w:rsidR="006857A9" w:rsidRDefault="00606FBE">
      <w:pPr>
        <w:spacing w:line="205" w:lineRule="exact"/>
        <w:ind w:left="512"/>
        <w:rPr>
          <w:sz w:val="18"/>
        </w:rPr>
      </w:pPr>
      <w:r>
        <w:rPr>
          <w:color w:val="263238"/>
          <w:spacing w:val="-4"/>
          <w:sz w:val="18"/>
        </w:rPr>
        <w:t>CPF:</w:t>
      </w:r>
      <w:r>
        <w:rPr>
          <w:color w:val="263238"/>
          <w:spacing w:val="6"/>
          <w:sz w:val="18"/>
        </w:rPr>
        <w:t xml:space="preserve"> </w:t>
      </w:r>
      <w:r>
        <w:rPr>
          <w:color w:val="263238"/>
          <w:spacing w:val="-4"/>
          <w:sz w:val="18"/>
        </w:rPr>
        <w:t>008.312.675-</w:t>
      </w:r>
      <w:r>
        <w:rPr>
          <w:color w:val="263238"/>
          <w:spacing w:val="-5"/>
          <w:sz w:val="18"/>
        </w:rPr>
        <w:t>93</w:t>
      </w:r>
    </w:p>
    <w:p w14:paraId="45888367" w14:textId="77777777" w:rsidR="006857A9" w:rsidRDefault="00606FBE">
      <w:pPr>
        <w:spacing w:before="113"/>
        <w:ind w:left="512"/>
        <w:rPr>
          <w:sz w:val="18"/>
        </w:rPr>
      </w:pPr>
      <w:r>
        <w:rPr>
          <w:color w:val="263238"/>
          <w:sz w:val="18"/>
        </w:rPr>
        <w:t>Assinou</w:t>
      </w:r>
      <w:r>
        <w:rPr>
          <w:color w:val="263238"/>
          <w:spacing w:val="2"/>
          <w:sz w:val="18"/>
        </w:rPr>
        <w:t xml:space="preserve"> </w:t>
      </w:r>
      <w:r>
        <w:rPr>
          <w:color w:val="263238"/>
          <w:sz w:val="18"/>
        </w:rPr>
        <w:t>em</w:t>
      </w:r>
      <w:r>
        <w:rPr>
          <w:color w:val="263238"/>
          <w:spacing w:val="2"/>
          <w:sz w:val="18"/>
        </w:rPr>
        <w:t xml:space="preserve"> </w:t>
      </w:r>
      <w:r>
        <w:rPr>
          <w:color w:val="263238"/>
          <w:sz w:val="18"/>
        </w:rPr>
        <w:t>26</w:t>
      </w:r>
      <w:r>
        <w:rPr>
          <w:color w:val="263238"/>
          <w:spacing w:val="3"/>
          <w:sz w:val="18"/>
        </w:rPr>
        <w:t xml:space="preserve"> </w:t>
      </w:r>
      <w:r>
        <w:rPr>
          <w:color w:val="263238"/>
          <w:sz w:val="18"/>
        </w:rPr>
        <w:t>ago</w:t>
      </w:r>
      <w:r>
        <w:rPr>
          <w:color w:val="263238"/>
          <w:spacing w:val="2"/>
          <w:sz w:val="18"/>
        </w:rPr>
        <w:t xml:space="preserve"> </w:t>
      </w:r>
      <w:r>
        <w:rPr>
          <w:color w:val="263238"/>
          <w:sz w:val="18"/>
        </w:rPr>
        <w:t>2026</w:t>
      </w:r>
      <w:r>
        <w:rPr>
          <w:color w:val="263238"/>
          <w:spacing w:val="2"/>
          <w:sz w:val="18"/>
        </w:rPr>
        <w:t xml:space="preserve"> </w:t>
      </w:r>
      <w:r>
        <w:rPr>
          <w:color w:val="263238"/>
          <w:sz w:val="18"/>
        </w:rPr>
        <w:t>às</w:t>
      </w:r>
      <w:r>
        <w:rPr>
          <w:color w:val="263238"/>
          <w:spacing w:val="3"/>
          <w:sz w:val="18"/>
        </w:rPr>
        <w:t xml:space="preserve"> </w:t>
      </w:r>
      <w:r>
        <w:rPr>
          <w:color w:val="263238"/>
          <w:spacing w:val="-2"/>
          <w:sz w:val="18"/>
        </w:rPr>
        <w:t>15:46:29</w:t>
      </w:r>
    </w:p>
    <w:p w14:paraId="2125F10B" w14:textId="77777777" w:rsidR="006857A9" w:rsidRDefault="00606FBE">
      <w:pPr>
        <w:spacing w:before="113"/>
        <w:ind w:left="512"/>
        <w:rPr>
          <w:sz w:val="18"/>
        </w:rPr>
      </w:pPr>
      <w:r>
        <w:rPr>
          <w:color w:val="263238"/>
          <w:sz w:val="18"/>
        </w:rPr>
        <w:t>Emitido</w:t>
      </w:r>
      <w:r>
        <w:rPr>
          <w:color w:val="263238"/>
          <w:spacing w:val="7"/>
          <w:sz w:val="18"/>
        </w:rPr>
        <w:t xml:space="preserve"> </w:t>
      </w:r>
      <w:r>
        <w:rPr>
          <w:color w:val="263238"/>
          <w:sz w:val="18"/>
        </w:rPr>
        <w:t>por</w:t>
      </w:r>
      <w:r>
        <w:rPr>
          <w:color w:val="263238"/>
          <w:spacing w:val="8"/>
          <w:sz w:val="18"/>
        </w:rPr>
        <w:t xml:space="preserve"> </w:t>
      </w:r>
      <w:r>
        <w:rPr>
          <w:color w:val="263238"/>
          <w:sz w:val="18"/>
        </w:rPr>
        <w:t>AC</w:t>
      </w:r>
      <w:r>
        <w:rPr>
          <w:color w:val="263238"/>
          <w:spacing w:val="8"/>
          <w:sz w:val="18"/>
        </w:rPr>
        <w:t xml:space="preserve"> </w:t>
      </w:r>
      <w:r>
        <w:rPr>
          <w:color w:val="263238"/>
          <w:sz w:val="18"/>
        </w:rPr>
        <w:t>Instituto</w:t>
      </w:r>
      <w:r>
        <w:rPr>
          <w:color w:val="263238"/>
          <w:spacing w:val="8"/>
          <w:sz w:val="18"/>
        </w:rPr>
        <w:t xml:space="preserve"> </w:t>
      </w:r>
      <w:r>
        <w:rPr>
          <w:color w:val="263238"/>
          <w:sz w:val="18"/>
        </w:rPr>
        <w:t>Fenacon</w:t>
      </w:r>
      <w:r>
        <w:rPr>
          <w:color w:val="263238"/>
          <w:spacing w:val="8"/>
          <w:sz w:val="18"/>
        </w:rPr>
        <w:t xml:space="preserve"> </w:t>
      </w:r>
      <w:r>
        <w:rPr>
          <w:color w:val="263238"/>
          <w:sz w:val="18"/>
        </w:rPr>
        <w:t>RFB</w:t>
      </w:r>
      <w:r>
        <w:rPr>
          <w:color w:val="263238"/>
          <w:spacing w:val="7"/>
          <w:sz w:val="18"/>
        </w:rPr>
        <w:t xml:space="preserve"> </w:t>
      </w:r>
      <w:r>
        <w:rPr>
          <w:color w:val="263238"/>
          <w:sz w:val="18"/>
        </w:rPr>
        <w:t>G3-</w:t>
      </w:r>
      <w:r>
        <w:rPr>
          <w:color w:val="263238"/>
          <w:spacing w:val="8"/>
          <w:sz w:val="18"/>
        </w:rPr>
        <w:t xml:space="preserve"> </w:t>
      </w:r>
      <w:r>
        <w:rPr>
          <w:color w:val="263238"/>
          <w:sz w:val="18"/>
        </w:rPr>
        <w:t>com</w:t>
      </w:r>
      <w:r>
        <w:rPr>
          <w:color w:val="263238"/>
          <w:spacing w:val="8"/>
          <w:sz w:val="18"/>
        </w:rPr>
        <w:t xml:space="preserve"> </w:t>
      </w:r>
      <w:r>
        <w:rPr>
          <w:color w:val="263238"/>
          <w:sz w:val="18"/>
        </w:rPr>
        <w:t>Certificado</w:t>
      </w:r>
      <w:r>
        <w:rPr>
          <w:color w:val="263238"/>
          <w:spacing w:val="8"/>
          <w:sz w:val="18"/>
        </w:rPr>
        <w:t xml:space="preserve"> </w:t>
      </w:r>
      <w:r>
        <w:rPr>
          <w:color w:val="263238"/>
          <w:sz w:val="18"/>
        </w:rPr>
        <w:t>Digital</w:t>
      </w:r>
      <w:r>
        <w:rPr>
          <w:color w:val="263238"/>
          <w:spacing w:val="8"/>
          <w:sz w:val="18"/>
        </w:rPr>
        <w:t xml:space="preserve"> </w:t>
      </w:r>
      <w:r>
        <w:rPr>
          <w:color w:val="263238"/>
          <w:sz w:val="18"/>
        </w:rPr>
        <w:t>ICP-Brasil</w:t>
      </w:r>
      <w:r>
        <w:rPr>
          <w:color w:val="263238"/>
          <w:spacing w:val="8"/>
          <w:sz w:val="18"/>
        </w:rPr>
        <w:t xml:space="preserve"> </w:t>
      </w:r>
      <w:r>
        <w:rPr>
          <w:color w:val="263238"/>
          <w:sz w:val="18"/>
        </w:rPr>
        <w:t>válido</w:t>
      </w:r>
      <w:r>
        <w:rPr>
          <w:color w:val="263238"/>
          <w:spacing w:val="7"/>
          <w:sz w:val="18"/>
        </w:rPr>
        <w:t xml:space="preserve"> </w:t>
      </w:r>
      <w:r>
        <w:rPr>
          <w:color w:val="263238"/>
          <w:sz w:val="18"/>
        </w:rPr>
        <w:t>até</w:t>
      </w:r>
      <w:r>
        <w:rPr>
          <w:color w:val="263238"/>
          <w:spacing w:val="8"/>
          <w:sz w:val="18"/>
        </w:rPr>
        <w:t xml:space="preserve"> </w:t>
      </w:r>
      <w:r>
        <w:rPr>
          <w:color w:val="263238"/>
          <w:sz w:val="18"/>
        </w:rPr>
        <w:t>30</w:t>
      </w:r>
      <w:r>
        <w:rPr>
          <w:color w:val="263238"/>
          <w:spacing w:val="8"/>
          <w:sz w:val="18"/>
        </w:rPr>
        <w:t xml:space="preserve"> </w:t>
      </w:r>
      <w:r>
        <w:rPr>
          <w:color w:val="263238"/>
          <w:sz w:val="18"/>
        </w:rPr>
        <w:t>abr</w:t>
      </w:r>
      <w:r>
        <w:rPr>
          <w:color w:val="263238"/>
          <w:spacing w:val="8"/>
          <w:sz w:val="18"/>
        </w:rPr>
        <w:t xml:space="preserve"> </w:t>
      </w:r>
      <w:r>
        <w:rPr>
          <w:color w:val="263238"/>
          <w:spacing w:val="-4"/>
          <w:sz w:val="18"/>
        </w:rPr>
        <w:t>2027</w:t>
      </w:r>
    </w:p>
    <w:p w14:paraId="479CF8AE" w14:textId="77777777" w:rsidR="006857A9" w:rsidRDefault="006857A9">
      <w:pPr>
        <w:pStyle w:val="Corpodetexto"/>
        <w:spacing w:before="117"/>
        <w:rPr>
          <w:sz w:val="22"/>
        </w:rPr>
      </w:pPr>
    </w:p>
    <w:p w14:paraId="6BFD0233" w14:textId="77777777" w:rsidR="006857A9" w:rsidRDefault="00606FBE">
      <w:pPr>
        <w:pStyle w:val="Ttulo2"/>
        <w:rPr>
          <w:b w:val="0"/>
        </w:rPr>
      </w:pPr>
      <w:r>
        <w:rPr>
          <w:b w:val="0"/>
          <w:noProof/>
          <w:position w:val="-11"/>
        </w:rPr>
        <w:drawing>
          <wp:inline distT="0" distB="0" distL="0" distR="0" wp14:anchorId="40EC9867" wp14:editId="4F9F6D2D">
            <wp:extent cx="203200" cy="203200"/>
            <wp:effectExtent l="0" t="0" r="0" b="0"/>
            <wp:docPr id="106" name="Image 10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6" name="Image 106"/>
                    <pic:cNvPicPr/>
                  </pic:nvPicPr>
                  <pic:blipFill>
                    <a:blip r:embed="rId22" cstate="print"/>
                    <a:stretch>
                      <a:fillRect/>
                    </a:stretch>
                  </pic:blipFill>
                  <pic:spPr>
                    <a:xfrm>
                      <a:off x="0" y="0"/>
                      <a:ext cx="203200" cy="203200"/>
                    </a:xfrm>
                    <a:prstGeom prst="rect">
                      <a:avLst/>
                    </a:prstGeom>
                  </pic:spPr>
                </pic:pic>
              </a:graphicData>
            </a:graphic>
          </wp:inline>
        </w:drawing>
      </w:r>
      <w:r>
        <w:rPr>
          <w:rFonts w:ascii="Times New Roman"/>
          <w:b w:val="0"/>
          <w:spacing w:val="80"/>
          <w:sz w:val="20"/>
        </w:rPr>
        <w:t xml:space="preserve">  </w:t>
      </w:r>
      <w:r>
        <w:rPr>
          <w:b w:val="0"/>
          <w:color w:val="333333"/>
          <w:w w:val="85"/>
        </w:rPr>
        <w:t>Sandro da Silva Abilio</w:t>
      </w:r>
    </w:p>
    <w:p w14:paraId="644A5A4F" w14:textId="77777777" w:rsidR="006857A9" w:rsidRDefault="00606FBE">
      <w:pPr>
        <w:spacing w:line="205" w:lineRule="exact"/>
        <w:ind w:left="512"/>
        <w:rPr>
          <w:sz w:val="18"/>
        </w:rPr>
      </w:pPr>
      <w:r>
        <w:rPr>
          <w:color w:val="263238"/>
          <w:sz w:val="18"/>
        </w:rPr>
        <w:t>Assinou</w:t>
      </w:r>
      <w:r>
        <w:rPr>
          <w:color w:val="263238"/>
          <w:spacing w:val="2"/>
          <w:sz w:val="18"/>
        </w:rPr>
        <w:t xml:space="preserve"> </w:t>
      </w:r>
      <w:r>
        <w:rPr>
          <w:color w:val="263238"/>
          <w:sz w:val="18"/>
        </w:rPr>
        <w:t>em</w:t>
      </w:r>
      <w:r>
        <w:rPr>
          <w:color w:val="263238"/>
          <w:spacing w:val="2"/>
          <w:sz w:val="18"/>
        </w:rPr>
        <w:t xml:space="preserve"> </w:t>
      </w:r>
      <w:r>
        <w:rPr>
          <w:color w:val="263238"/>
          <w:sz w:val="18"/>
        </w:rPr>
        <w:t>27</w:t>
      </w:r>
      <w:r>
        <w:rPr>
          <w:color w:val="263238"/>
          <w:spacing w:val="3"/>
          <w:sz w:val="18"/>
        </w:rPr>
        <w:t xml:space="preserve"> </w:t>
      </w:r>
      <w:r>
        <w:rPr>
          <w:color w:val="263238"/>
          <w:sz w:val="18"/>
        </w:rPr>
        <w:t>ago</w:t>
      </w:r>
      <w:r>
        <w:rPr>
          <w:color w:val="263238"/>
          <w:spacing w:val="2"/>
          <w:sz w:val="18"/>
        </w:rPr>
        <w:t xml:space="preserve"> </w:t>
      </w:r>
      <w:r>
        <w:rPr>
          <w:color w:val="263238"/>
          <w:sz w:val="18"/>
        </w:rPr>
        <w:t>2026</w:t>
      </w:r>
      <w:r>
        <w:rPr>
          <w:color w:val="263238"/>
          <w:spacing w:val="2"/>
          <w:sz w:val="18"/>
        </w:rPr>
        <w:t xml:space="preserve"> </w:t>
      </w:r>
      <w:r>
        <w:rPr>
          <w:color w:val="263238"/>
          <w:sz w:val="18"/>
        </w:rPr>
        <w:t>às</w:t>
      </w:r>
      <w:r>
        <w:rPr>
          <w:color w:val="263238"/>
          <w:spacing w:val="3"/>
          <w:sz w:val="18"/>
        </w:rPr>
        <w:t xml:space="preserve"> </w:t>
      </w:r>
      <w:r>
        <w:rPr>
          <w:color w:val="263238"/>
          <w:spacing w:val="-2"/>
          <w:sz w:val="18"/>
        </w:rPr>
        <w:t>08:39:51</w:t>
      </w:r>
    </w:p>
    <w:p w14:paraId="1377653D" w14:textId="77777777" w:rsidR="006857A9" w:rsidRDefault="006857A9">
      <w:pPr>
        <w:pStyle w:val="Corpodetexto"/>
        <w:spacing w:before="117"/>
        <w:rPr>
          <w:sz w:val="22"/>
        </w:rPr>
      </w:pPr>
    </w:p>
    <w:p w14:paraId="66739526" w14:textId="77777777" w:rsidR="006857A9" w:rsidRDefault="00606FBE">
      <w:pPr>
        <w:pStyle w:val="Ttulo2"/>
        <w:rPr>
          <w:b w:val="0"/>
        </w:rPr>
      </w:pPr>
      <w:r>
        <w:rPr>
          <w:b w:val="0"/>
          <w:noProof/>
          <w:position w:val="-11"/>
        </w:rPr>
        <w:drawing>
          <wp:inline distT="0" distB="0" distL="0" distR="0" wp14:anchorId="322C354F" wp14:editId="6505E8FF">
            <wp:extent cx="203200" cy="203200"/>
            <wp:effectExtent l="0" t="0" r="0" b="0"/>
            <wp:docPr id="107" name="Image 107"/>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07" name="Image 107"/>
                    <pic:cNvPicPr/>
                  </pic:nvPicPr>
                  <pic:blipFill>
                    <a:blip r:embed="rId22" cstate="print"/>
                    <a:stretch>
                      <a:fillRect/>
                    </a:stretch>
                  </pic:blipFill>
                  <pic:spPr>
                    <a:xfrm>
                      <a:off x="0" y="0"/>
                      <a:ext cx="203200" cy="203200"/>
                    </a:xfrm>
                    <a:prstGeom prst="rect">
                      <a:avLst/>
                    </a:prstGeom>
                  </pic:spPr>
                </pic:pic>
              </a:graphicData>
            </a:graphic>
          </wp:inline>
        </w:drawing>
      </w:r>
      <w:r>
        <w:rPr>
          <w:rFonts w:ascii="Times New Roman"/>
          <w:b w:val="0"/>
          <w:spacing w:val="80"/>
          <w:w w:val="150"/>
          <w:sz w:val="20"/>
        </w:rPr>
        <w:t xml:space="preserve"> </w:t>
      </w:r>
      <w:r>
        <w:rPr>
          <w:b w:val="0"/>
          <w:color w:val="333333"/>
          <w:w w:val="90"/>
        </w:rPr>
        <w:t>Reinaldo da Cruz Garcia</w:t>
      </w:r>
    </w:p>
    <w:p w14:paraId="7B2DB149" w14:textId="77777777" w:rsidR="006857A9" w:rsidRDefault="00606FBE">
      <w:pPr>
        <w:spacing w:line="205" w:lineRule="exact"/>
        <w:ind w:left="512"/>
        <w:rPr>
          <w:sz w:val="18"/>
        </w:rPr>
      </w:pPr>
      <w:r>
        <w:rPr>
          <w:color w:val="263238"/>
          <w:spacing w:val="-4"/>
          <w:sz w:val="18"/>
        </w:rPr>
        <w:t>CPF:</w:t>
      </w:r>
      <w:r>
        <w:rPr>
          <w:color w:val="263238"/>
          <w:spacing w:val="6"/>
          <w:sz w:val="18"/>
        </w:rPr>
        <w:t xml:space="preserve"> </w:t>
      </w:r>
      <w:r>
        <w:rPr>
          <w:color w:val="263238"/>
          <w:spacing w:val="-4"/>
          <w:sz w:val="18"/>
        </w:rPr>
        <w:t>121.944.628-</w:t>
      </w:r>
      <w:r>
        <w:rPr>
          <w:color w:val="263238"/>
          <w:spacing w:val="-5"/>
          <w:sz w:val="18"/>
        </w:rPr>
        <w:t>99</w:t>
      </w:r>
    </w:p>
    <w:p w14:paraId="22F73F99" w14:textId="77777777" w:rsidR="006857A9" w:rsidRDefault="00606FBE">
      <w:pPr>
        <w:spacing w:before="113"/>
        <w:ind w:left="512"/>
        <w:rPr>
          <w:sz w:val="18"/>
        </w:rPr>
      </w:pPr>
      <w:r>
        <w:rPr>
          <w:color w:val="263238"/>
          <w:sz w:val="18"/>
        </w:rPr>
        <w:t>Assinou</w:t>
      </w:r>
      <w:r>
        <w:rPr>
          <w:color w:val="263238"/>
          <w:spacing w:val="2"/>
          <w:sz w:val="18"/>
        </w:rPr>
        <w:t xml:space="preserve"> </w:t>
      </w:r>
      <w:r>
        <w:rPr>
          <w:color w:val="263238"/>
          <w:sz w:val="18"/>
        </w:rPr>
        <w:t>em</w:t>
      </w:r>
      <w:r>
        <w:rPr>
          <w:color w:val="263238"/>
          <w:spacing w:val="2"/>
          <w:sz w:val="18"/>
        </w:rPr>
        <w:t xml:space="preserve"> </w:t>
      </w:r>
      <w:r>
        <w:rPr>
          <w:color w:val="263238"/>
          <w:sz w:val="18"/>
        </w:rPr>
        <w:t>26</w:t>
      </w:r>
      <w:r>
        <w:rPr>
          <w:color w:val="263238"/>
          <w:spacing w:val="3"/>
          <w:sz w:val="18"/>
        </w:rPr>
        <w:t xml:space="preserve"> </w:t>
      </w:r>
      <w:r>
        <w:rPr>
          <w:color w:val="263238"/>
          <w:sz w:val="18"/>
        </w:rPr>
        <w:t>ago</w:t>
      </w:r>
      <w:r>
        <w:rPr>
          <w:color w:val="263238"/>
          <w:spacing w:val="2"/>
          <w:sz w:val="18"/>
        </w:rPr>
        <w:t xml:space="preserve"> </w:t>
      </w:r>
      <w:r>
        <w:rPr>
          <w:color w:val="263238"/>
          <w:sz w:val="18"/>
        </w:rPr>
        <w:t>2026</w:t>
      </w:r>
      <w:r>
        <w:rPr>
          <w:color w:val="263238"/>
          <w:spacing w:val="2"/>
          <w:sz w:val="18"/>
        </w:rPr>
        <w:t xml:space="preserve"> </w:t>
      </w:r>
      <w:r>
        <w:rPr>
          <w:color w:val="263238"/>
          <w:sz w:val="18"/>
        </w:rPr>
        <w:t>às</w:t>
      </w:r>
      <w:r>
        <w:rPr>
          <w:color w:val="263238"/>
          <w:spacing w:val="3"/>
          <w:sz w:val="18"/>
        </w:rPr>
        <w:t xml:space="preserve"> </w:t>
      </w:r>
      <w:r>
        <w:rPr>
          <w:color w:val="263238"/>
          <w:spacing w:val="-2"/>
          <w:sz w:val="18"/>
        </w:rPr>
        <w:t>14:26:44</w:t>
      </w:r>
    </w:p>
    <w:p w14:paraId="024F90A6" w14:textId="77777777" w:rsidR="006857A9" w:rsidRDefault="006857A9">
      <w:pPr>
        <w:pStyle w:val="Corpodetexto"/>
        <w:rPr>
          <w:sz w:val="28"/>
        </w:rPr>
      </w:pPr>
    </w:p>
    <w:p w14:paraId="416CEF65" w14:textId="77777777" w:rsidR="006857A9" w:rsidRDefault="006857A9">
      <w:pPr>
        <w:pStyle w:val="Corpodetexto"/>
        <w:rPr>
          <w:sz w:val="28"/>
        </w:rPr>
      </w:pPr>
    </w:p>
    <w:p w14:paraId="0B28CD4A" w14:textId="77777777" w:rsidR="006857A9" w:rsidRDefault="006857A9">
      <w:pPr>
        <w:pStyle w:val="Corpodetexto"/>
        <w:spacing w:before="177"/>
        <w:rPr>
          <w:sz w:val="28"/>
        </w:rPr>
      </w:pPr>
    </w:p>
    <w:p w14:paraId="375840F6" w14:textId="77777777" w:rsidR="006857A9" w:rsidRDefault="00606FBE">
      <w:pPr>
        <w:pStyle w:val="Ttulo1"/>
        <w:rPr>
          <w:b w:val="0"/>
        </w:rPr>
      </w:pPr>
      <w:r>
        <w:rPr>
          <w:b w:val="0"/>
          <w:noProof/>
        </w:rPr>
        <mc:AlternateContent>
          <mc:Choice Requires="wps">
            <w:drawing>
              <wp:anchor distT="0" distB="0" distL="0" distR="0" simplePos="0" relativeHeight="15743488" behindDoc="0" locked="0" layoutInCell="1" allowOverlap="1" wp14:anchorId="2EC85B8D" wp14:editId="576CECB0">
                <wp:simplePos x="0" y="0"/>
                <wp:positionH relativeFrom="page">
                  <wp:posOffset>457200</wp:posOffset>
                </wp:positionH>
                <wp:positionV relativeFrom="paragraph">
                  <wp:posOffset>-232067</wp:posOffset>
                </wp:positionV>
                <wp:extent cx="6645909" cy="1270"/>
                <wp:effectExtent l="0" t="0" r="0" b="0"/>
                <wp:wrapNone/>
                <wp:docPr id="108" name="Graphic 10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645909" cy="1270"/>
                        </a:xfrm>
                        <a:custGeom>
                          <a:avLst/>
                          <a:gdLst/>
                          <a:ahLst/>
                          <a:cxnLst/>
                          <a:rect l="l" t="t" r="r" b="b"/>
                          <a:pathLst>
                            <a:path w="6645909">
                              <a:moveTo>
                                <a:pt x="0" y="0"/>
                              </a:moveTo>
                              <a:lnTo>
                                <a:pt x="6645656" y="0"/>
                              </a:lnTo>
                            </a:path>
                          </a:pathLst>
                        </a:custGeom>
                        <a:ln w="12700">
                          <a:solidFill>
                            <a:srgbClr val="DDDDDD"/>
                          </a:solidFill>
                          <a:prstDash val="solid"/>
                        </a:ln>
                      </wps:spPr>
                      <wps:bodyPr wrap="square" lIns="0" tIns="0" rIns="0" bIns="0" rtlCol="0">
                        <a:prstTxWarp prst="textNoShape">
                          <a:avLst/>
                        </a:prstTxWarp>
                        <a:noAutofit/>
                      </wps:bodyPr>
                    </wps:wsp>
                  </a:graphicData>
                </a:graphic>
              </wp:anchor>
            </w:drawing>
          </mc:Choice>
          <mc:Fallback>
            <w:pict>
              <v:shape w14:anchorId="15E3C20F" id="Graphic 108" o:spid="_x0000_s1026" style="position:absolute;margin-left:36pt;margin-top:-18.25pt;width:523.3pt;height:.1pt;z-index:15743488;visibility:visible;mso-wrap-style:square;mso-wrap-distance-left:0;mso-wrap-distance-top:0;mso-wrap-distance-right:0;mso-wrap-distance-bottom:0;mso-position-horizontal:absolute;mso-position-horizontal-relative:page;mso-position-vertical:absolute;mso-position-vertical-relative:text;v-text-anchor:top" coordsize="6645909,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GYqFAIAAFwEAAAOAAAAZHJzL2Uyb0RvYy54bWysVMFu2zAMvQ/YPwi6L06CNVuNOMXQoMOA&#10;oivQFDsrshwbk0WNVOLk70fJdpJ1t2E+CJRIke/xUV7eHVsrDgapAVfI2WQqhXEaysbtCvm6efjw&#10;WQoKypXKgjOFPBmSd6v375adz80carClQcFJHOWdL2Qdgs+zjHRtWkUT8MaxswJsVeAt7rISVcfZ&#10;W5vNp9NF1gGWHkEbIj5d9065SvmryujwvarIBGELydhCWjGt27hmq6XKd6h83egBhvoHFK1qHBc9&#10;p1qroMQem79StY1GIKjCREObQVU12iQOzGY2fcPmpVbeJC7cHPLnNtH/S6ufDi/+GSN08o+gfxJ3&#10;JOs85WdP3NAQc6ywjbEMXBxTF0/nLppjEJoPF4uPN7fTWyk0+2bzT6nJmcrHu3pP4auBlEcdHin0&#10;GpSjperR0kc3mshKRg1t0jBIwRqiFKzhttfQqxDvRXDRFN0FSDxr4WA2kLzhDXKGdvFadx0VqSxu&#10;FlKMLDm2j2AjluFe9UYqzfY1OesiitiBaZoNAtuUD421EQbhbntvURwUs1qnLxLhFH+EeaSwVlT3&#10;cck1hFk3CNVrE1XaQnl6RtHxOBeSfu0VGinsN8fzEmd/NHA0tqOBwd5DeiGpQ1xzc/yh0ItYvpCB&#10;pX2CcRpVPqoWuZ9j400HX/YBqiZKmoaoRzRseIQTweG5xTdyvU9Rl5/C6jcAAAD//wMAUEsDBBQA&#10;BgAIAAAAIQCs//WC4QAAAAsBAAAPAAAAZHJzL2Rvd25yZXYueG1sTI/NTsMwEITvSLyDtUjcWudH&#10;DSXEqVARByQONBSJoxsvSSBeR/G2DTw9LpdynJ3R7DfFarK9OODoO0cK4nkEAql2pqNGwfb1cbYE&#10;4VmT0b0jVPCNHlbl5UWhc+OOtMFDxY0IJeRzraBlHnIpfd2i1X7uBqTgfbjRag5ybKQZ9TGU214m&#10;UZRJqzsKH1o94LrF+qvaWwXV+m3bvr/c/iw2n1H6xIl5eHas1PXVdH8HgnHicxhO+AEdysC0c3sy&#10;XvQKbpIwhRXM0mwB4hSI42UGYvd3SkGWhfy/ofwFAAD//wMAUEsBAi0AFAAGAAgAAAAhALaDOJL+&#10;AAAA4QEAABMAAAAAAAAAAAAAAAAAAAAAAFtDb250ZW50X1R5cGVzXS54bWxQSwECLQAUAAYACAAA&#10;ACEAOP0h/9YAAACUAQAACwAAAAAAAAAAAAAAAAAvAQAAX3JlbHMvLnJlbHNQSwECLQAUAAYACAAA&#10;ACEAeixmKhQCAABcBAAADgAAAAAAAAAAAAAAAAAuAgAAZHJzL2Uyb0RvYy54bWxQSwECLQAUAAYA&#10;CAAAACEArP/1guEAAAALAQAADwAAAAAAAAAAAAAAAABuBAAAZHJzL2Rvd25yZXYueG1sUEsFBgAA&#10;AAAEAAQA8wAAAHwFAAAAAA==&#10;" path="m,l6645656,e" filled="f" strokecolor="#ddd" strokeweight="1pt">
                <v:path arrowok="t"/>
                <w10:wrap anchorx="page"/>
              </v:shape>
            </w:pict>
          </mc:Fallback>
        </mc:AlternateContent>
      </w:r>
      <w:r>
        <w:rPr>
          <w:b w:val="0"/>
          <w:color w:val="333333"/>
          <w:spacing w:val="-5"/>
          <w:w w:val="95"/>
        </w:rPr>
        <w:t>Log</w:t>
      </w:r>
    </w:p>
    <w:p w14:paraId="4FC0F63B" w14:textId="77777777" w:rsidR="006857A9" w:rsidRDefault="006857A9">
      <w:pPr>
        <w:pStyle w:val="Corpodetexto"/>
        <w:spacing w:before="100"/>
        <w:rPr>
          <w:rFonts w:ascii="Arial Black"/>
          <w:sz w:val="28"/>
        </w:rPr>
      </w:pPr>
    </w:p>
    <w:p w14:paraId="38B31F9C" w14:textId="77777777" w:rsidR="006857A9" w:rsidRDefault="00606FBE">
      <w:pPr>
        <w:tabs>
          <w:tab w:val="left" w:pos="2311"/>
        </w:tabs>
        <w:spacing w:line="268" w:lineRule="auto"/>
        <w:ind w:left="2312" w:right="122" w:hanging="2300"/>
        <w:rPr>
          <w:sz w:val="18"/>
        </w:rPr>
      </w:pPr>
      <w:r>
        <w:rPr>
          <w:color w:val="878787"/>
          <w:w w:val="105"/>
          <w:sz w:val="18"/>
        </w:rPr>
        <w:t>26 ago 2026, 13:50:48</w:t>
      </w:r>
      <w:r>
        <w:rPr>
          <w:color w:val="878787"/>
          <w:sz w:val="18"/>
        </w:rPr>
        <w:tab/>
      </w:r>
      <w:r>
        <w:rPr>
          <w:color w:val="333333"/>
          <w:w w:val="105"/>
          <w:sz w:val="18"/>
        </w:rPr>
        <w:t>Operador</w:t>
      </w:r>
      <w:r>
        <w:rPr>
          <w:color w:val="333333"/>
          <w:spacing w:val="-10"/>
          <w:w w:val="105"/>
          <w:sz w:val="18"/>
        </w:rPr>
        <w:t xml:space="preserve"> </w:t>
      </w:r>
      <w:r>
        <w:rPr>
          <w:color w:val="333333"/>
          <w:w w:val="105"/>
          <w:sz w:val="18"/>
        </w:rPr>
        <w:t>com</w:t>
      </w:r>
      <w:r>
        <w:rPr>
          <w:color w:val="333333"/>
          <w:spacing w:val="-10"/>
          <w:w w:val="105"/>
          <w:sz w:val="18"/>
        </w:rPr>
        <w:t xml:space="preserve"> </w:t>
      </w:r>
      <w:r>
        <w:rPr>
          <w:color w:val="333333"/>
          <w:w w:val="105"/>
          <w:sz w:val="18"/>
        </w:rPr>
        <w:t>email</w:t>
      </w:r>
      <w:r>
        <w:rPr>
          <w:color w:val="333333"/>
          <w:spacing w:val="-10"/>
          <w:w w:val="105"/>
          <w:sz w:val="18"/>
        </w:rPr>
        <w:t xml:space="preserve"> </w:t>
      </w:r>
      <w:hyperlink r:id="rId23">
        <w:r>
          <w:rPr>
            <w:color w:val="333333"/>
            <w:w w:val="105"/>
            <w:sz w:val="18"/>
          </w:rPr>
          <w:t>jessica.magalhaes@epe.gov.br</w:t>
        </w:r>
      </w:hyperlink>
      <w:r>
        <w:rPr>
          <w:color w:val="333333"/>
          <w:spacing w:val="-10"/>
          <w:w w:val="105"/>
          <w:sz w:val="18"/>
        </w:rPr>
        <w:t xml:space="preserve"> </w:t>
      </w:r>
      <w:r>
        <w:rPr>
          <w:color w:val="333333"/>
          <w:w w:val="105"/>
          <w:sz w:val="18"/>
        </w:rPr>
        <w:t>na</w:t>
      </w:r>
      <w:r>
        <w:rPr>
          <w:color w:val="333333"/>
          <w:spacing w:val="-10"/>
          <w:w w:val="105"/>
          <w:sz w:val="18"/>
        </w:rPr>
        <w:t xml:space="preserve"> </w:t>
      </w:r>
      <w:r>
        <w:rPr>
          <w:color w:val="333333"/>
          <w:w w:val="105"/>
          <w:sz w:val="18"/>
        </w:rPr>
        <w:t>Conta</w:t>
      </w:r>
      <w:r>
        <w:rPr>
          <w:color w:val="333333"/>
          <w:spacing w:val="-10"/>
          <w:w w:val="105"/>
          <w:sz w:val="18"/>
        </w:rPr>
        <w:t xml:space="preserve"> </w:t>
      </w:r>
      <w:r>
        <w:rPr>
          <w:color w:val="333333"/>
          <w:w w:val="105"/>
          <w:sz w:val="18"/>
        </w:rPr>
        <w:t>9ff5c315-4340-4725-bec4-76ac5b6b51d6 criou este documento número 7b29ad22-466b-4006-b09f-8e2759380989. Data limite</w:t>
      </w:r>
      <w:r>
        <w:rPr>
          <w:color w:val="333333"/>
          <w:spacing w:val="-9"/>
          <w:w w:val="105"/>
          <w:sz w:val="18"/>
        </w:rPr>
        <w:t xml:space="preserve"> </w:t>
      </w:r>
      <w:r>
        <w:rPr>
          <w:color w:val="333333"/>
          <w:w w:val="105"/>
          <w:sz w:val="18"/>
        </w:rPr>
        <w:t>para</w:t>
      </w:r>
      <w:r>
        <w:rPr>
          <w:color w:val="333333"/>
          <w:spacing w:val="-9"/>
          <w:w w:val="105"/>
          <w:sz w:val="18"/>
        </w:rPr>
        <w:t xml:space="preserve"> </w:t>
      </w:r>
      <w:r>
        <w:rPr>
          <w:color w:val="333333"/>
          <w:w w:val="105"/>
          <w:sz w:val="18"/>
        </w:rPr>
        <w:t>assinatura</w:t>
      </w:r>
      <w:r>
        <w:rPr>
          <w:color w:val="333333"/>
          <w:spacing w:val="-9"/>
          <w:w w:val="105"/>
          <w:sz w:val="18"/>
        </w:rPr>
        <w:t xml:space="preserve"> </w:t>
      </w:r>
      <w:r>
        <w:rPr>
          <w:color w:val="333333"/>
          <w:w w:val="105"/>
          <w:sz w:val="18"/>
        </w:rPr>
        <w:t>do</w:t>
      </w:r>
      <w:r>
        <w:rPr>
          <w:color w:val="333333"/>
          <w:spacing w:val="-9"/>
          <w:w w:val="105"/>
          <w:sz w:val="18"/>
        </w:rPr>
        <w:t xml:space="preserve"> </w:t>
      </w:r>
      <w:r>
        <w:rPr>
          <w:color w:val="333333"/>
          <w:w w:val="105"/>
          <w:sz w:val="18"/>
        </w:rPr>
        <w:t>documento:</w:t>
      </w:r>
      <w:r>
        <w:rPr>
          <w:color w:val="333333"/>
          <w:spacing w:val="-9"/>
          <w:w w:val="105"/>
          <w:sz w:val="18"/>
        </w:rPr>
        <w:t xml:space="preserve"> </w:t>
      </w:r>
      <w:r>
        <w:rPr>
          <w:color w:val="333333"/>
          <w:w w:val="105"/>
          <w:sz w:val="18"/>
        </w:rPr>
        <w:t>28</w:t>
      </w:r>
      <w:r>
        <w:rPr>
          <w:color w:val="333333"/>
          <w:spacing w:val="-9"/>
          <w:w w:val="105"/>
          <w:sz w:val="18"/>
        </w:rPr>
        <w:t xml:space="preserve"> </w:t>
      </w:r>
      <w:r>
        <w:rPr>
          <w:color w:val="333333"/>
          <w:w w:val="105"/>
          <w:sz w:val="18"/>
        </w:rPr>
        <w:t>de</w:t>
      </w:r>
      <w:r>
        <w:rPr>
          <w:color w:val="333333"/>
          <w:spacing w:val="-9"/>
          <w:w w:val="105"/>
          <w:sz w:val="18"/>
        </w:rPr>
        <w:t xml:space="preserve"> </w:t>
      </w:r>
      <w:r>
        <w:rPr>
          <w:color w:val="333333"/>
          <w:w w:val="105"/>
          <w:sz w:val="18"/>
        </w:rPr>
        <w:t>agosto</w:t>
      </w:r>
      <w:r>
        <w:rPr>
          <w:color w:val="333333"/>
          <w:spacing w:val="-9"/>
          <w:w w:val="105"/>
          <w:sz w:val="18"/>
        </w:rPr>
        <w:t xml:space="preserve"> </w:t>
      </w:r>
      <w:r>
        <w:rPr>
          <w:color w:val="333333"/>
          <w:w w:val="105"/>
          <w:sz w:val="18"/>
        </w:rPr>
        <w:t>de</w:t>
      </w:r>
      <w:r>
        <w:rPr>
          <w:color w:val="333333"/>
          <w:spacing w:val="-9"/>
          <w:w w:val="105"/>
          <w:sz w:val="18"/>
        </w:rPr>
        <w:t xml:space="preserve"> </w:t>
      </w:r>
      <w:r>
        <w:rPr>
          <w:color w:val="333333"/>
          <w:w w:val="105"/>
          <w:sz w:val="18"/>
        </w:rPr>
        <w:t>2026</w:t>
      </w:r>
      <w:r>
        <w:rPr>
          <w:color w:val="333333"/>
          <w:spacing w:val="-9"/>
          <w:w w:val="105"/>
          <w:sz w:val="18"/>
        </w:rPr>
        <w:t xml:space="preserve"> </w:t>
      </w:r>
      <w:r>
        <w:rPr>
          <w:color w:val="333333"/>
          <w:w w:val="105"/>
          <w:sz w:val="18"/>
        </w:rPr>
        <w:t>(18:00).</w:t>
      </w:r>
      <w:r>
        <w:rPr>
          <w:color w:val="333333"/>
          <w:spacing w:val="-9"/>
          <w:w w:val="105"/>
          <w:sz w:val="18"/>
        </w:rPr>
        <w:t xml:space="preserve"> </w:t>
      </w:r>
      <w:r>
        <w:rPr>
          <w:color w:val="333333"/>
          <w:w w:val="105"/>
          <w:sz w:val="18"/>
        </w:rPr>
        <w:t>Finalização</w:t>
      </w:r>
      <w:r>
        <w:rPr>
          <w:color w:val="333333"/>
          <w:spacing w:val="-9"/>
          <w:w w:val="105"/>
          <w:sz w:val="18"/>
        </w:rPr>
        <w:t xml:space="preserve"> </w:t>
      </w:r>
      <w:r>
        <w:rPr>
          <w:color w:val="333333"/>
          <w:w w:val="105"/>
          <w:sz w:val="18"/>
        </w:rPr>
        <w:t>automática</w:t>
      </w:r>
      <w:r>
        <w:rPr>
          <w:color w:val="333333"/>
          <w:spacing w:val="-9"/>
          <w:w w:val="105"/>
          <w:sz w:val="18"/>
        </w:rPr>
        <w:t xml:space="preserve"> </w:t>
      </w:r>
      <w:r>
        <w:rPr>
          <w:color w:val="333333"/>
          <w:w w:val="105"/>
          <w:sz w:val="18"/>
        </w:rPr>
        <w:t>após a última assinatura: habilitada. Idioma: Português brasileiro.</w:t>
      </w:r>
    </w:p>
    <w:p w14:paraId="4AD065E8" w14:textId="77777777" w:rsidR="006857A9" w:rsidRDefault="00606FBE">
      <w:pPr>
        <w:tabs>
          <w:tab w:val="left" w:pos="2311"/>
        </w:tabs>
        <w:spacing w:before="162" w:line="268" w:lineRule="auto"/>
        <w:ind w:left="2312" w:right="821" w:hanging="2300"/>
        <w:rPr>
          <w:sz w:val="18"/>
        </w:rPr>
      </w:pPr>
      <w:r>
        <w:rPr>
          <w:color w:val="878787"/>
          <w:w w:val="105"/>
          <w:sz w:val="18"/>
        </w:rPr>
        <w:t>26 ago 2026, 14:05:49</w:t>
      </w:r>
      <w:r>
        <w:rPr>
          <w:color w:val="878787"/>
          <w:sz w:val="18"/>
        </w:rPr>
        <w:tab/>
      </w:r>
      <w:r>
        <w:rPr>
          <w:color w:val="333333"/>
          <w:spacing w:val="-2"/>
          <w:w w:val="105"/>
          <w:sz w:val="18"/>
        </w:rPr>
        <w:t>Operador</w:t>
      </w:r>
      <w:r>
        <w:rPr>
          <w:color w:val="333333"/>
          <w:spacing w:val="-6"/>
          <w:w w:val="105"/>
          <w:sz w:val="18"/>
        </w:rPr>
        <w:t xml:space="preserve"> </w:t>
      </w:r>
      <w:r>
        <w:rPr>
          <w:color w:val="333333"/>
          <w:spacing w:val="-2"/>
          <w:w w:val="105"/>
          <w:sz w:val="18"/>
        </w:rPr>
        <w:t>com</w:t>
      </w:r>
      <w:r>
        <w:rPr>
          <w:color w:val="333333"/>
          <w:spacing w:val="-6"/>
          <w:w w:val="105"/>
          <w:sz w:val="18"/>
        </w:rPr>
        <w:t xml:space="preserve"> </w:t>
      </w:r>
      <w:r>
        <w:rPr>
          <w:color w:val="333333"/>
          <w:spacing w:val="-2"/>
          <w:w w:val="105"/>
          <w:sz w:val="18"/>
        </w:rPr>
        <w:t>email</w:t>
      </w:r>
      <w:r>
        <w:rPr>
          <w:color w:val="333333"/>
          <w:spacing w:val="-6"/>
          <w:w w:val="105"/>
          <w:sz w:val="18"/>
        </w:rPr>
        <w:t xml:space="preserve"> </w:t>
      </w:r>
      <w:hyperlink r:id="rId24">
        <w:r>
          <w:rPr>
            <w:color w:val="333333"/>
            <w:spacing w:val="-2"/>
            <w:w w:val="105"/>
            <w:sz w:val="18"/>
          </w:rPr>
          <w:t>jessica.magalhaes@epe.gov.br</w:t>
        </w:r>
      </w:hyperlink>
      <w:r>
        <w:rPr>
          <w:color w:val="333333"/>
          <w:spacing w:val="-6"/>
          <w:w w:val="105"/>
          <w:sz w:val="18"/>
        </w:rPr>
        <w:t xml:space="preserve"> </w:t>
      </w:r>
      <w:r>
        <w:rPr>
          <w:color w:val="333333"/>
          <w:spacing w:val="-2"/>
          <w:w w:val="105"/>
          <w:sz w:val="18"/>
        </w:rPr>
        <w:t>na</w:t>
      </w:r>
      <w:r>
        <w:rPr>
          <w:color w:val="333333"/>
          <w:spacing w:val="-6"/>
          <w:w w:val="105"/>
          <w:sz w:val="18"/>
        </w:rPr>
        <w:t xml:space="preserve"> </w:t>
      </w:r>
      <w:r>
        <w:rPr>
          <w:color w:val="333333"/>
          <w:spacing w:val="-2"/>
          <w:w w:val="105"/>
          <w:sz w:val="18"/>
        </w:rPr>
        <w:t>Conta</w:t>
      </w:r>
      <w:r>
        <w:rPr>
          <w:color w:val="333333"/>
          <w:spacing w:val="-6"/>
          <w:w w:val="105"/>
          <w:sz w:val="18"/>
        </w:rPr>
        <w:t xml:space="preserve"> </w:t>
      </w:r>
      <w:r>
        <w:rPr>
          <w:color w:val="333333"/>
          <w:spacing w:val="-2"/>
          <w:w w:val="105"/>
          <w:sz w:val="18"/>
        </w:rPr>
        <w:t>9ff5c315-4340-4725-bec4-</w:t>
      </w:r>
      <w:r>
        <w:rPr>
          <w:color w:val="333333"/>
          <w:w w:val="105"/>
          <w:sz w:val="18"/>
        </w:rPr>
        <w:t>76ac5b6b51d6 adicionou à Lista de Assinatura:</w:t>
      </w:r>
    </w:p>
    <w:p w14:paraId="37E26500" w14:textId="77777777" w:rsidR="006857A9" w:rsidRDefault="00606FBE">
      <w:pPr>
        <w:spacing w:before="2"/>
        <w:ind w:left="2312"/>
        <w:rPr>
          <w:sz w:val="18"/>
        </w:rPr>
      </w:pPr>
      <w:hyperlink r:id="rId25">
        <w:r>
          <w:rPr>
            <w:color w:val="333333"/>
            <w:sz w:val="18"/>
          </w:rPr>
          <w:t>prado.thiago@epe.gov.br</w:t>
        </w:r>
      </w:hyperlink>
      <w:r>
        <w:rPr>
          <w:color w:val="333333"/>
          <w:spacing w:val="17"/>
          <w:sz w:val="18"/>
        </w:rPr>
        <w:t xml:space="preserve"> </w:t>
      </w:r>
      <w:r>
        <w:rPr>
          <w:color w:val="333333"/>
          <w:sz w:val="18"/>
        </w:rPr>
        <w:t>para</w:t>
      </w:r>
      <w:r>
        <w:rPr>
          <w:color w:val="333333"/>
          <w:spacing w:val="17"/>
          <w:sz w:val="18"/>
        </w:rPr>
        <w:t xml:space="preserve"> </w:t>
      </w:r>
      <w:r>
        <w:rPr>
          <w:color w:val="333333"/>
          <w:sz w:val="18"/>
        </w:rPr>
        <w:t>assinar,</w:t>
      </w:r>
      <w:r>
        <w:rPr>
          <w:color w:val="333333"/>
          <w:spacing w:val="17"/>
          <w:sz w:val="18"/>
        </w:rPr>
        <w:t xml:space="preserve"> </w:t>
      </w:r>
      <w:r>
        <w:rPr>
          <w:color w:val="333333"/>
          <w:sz w:val="18"/>
        </w:rPr>
        <w:t>via</w:t>
      </w:r>
      <w:r>
        <w:rPr>
          <w:color w:val="333333"/>
          <w:spacing w:val="17"/>
          <w:sz w:val="18"/>
        </w:rPr>
        <w:t xml:space="preserve"> </w:t>
      </w:r>
      <w:r>
        <w:rPr>
          <w:color w:val="333333"/>
          <w:sz w:val="18"/>
        </w:rPr>
        <w:t>E-</w:t>
      </w:r>
      <w:r>
        <w:rPr>
          <w:color w:val="333333"/>
          <w:spacing w:val="-2"/>
          <w:sz w:val="18"/>
        </w:rPr>
        <w:t>mail.</w:t>
      </w:r>
    </w:p>
    <w:p w14:paraId="0349842D" w14:textId="77777777" w:rsidR="006857A9" w:rsidRDefault="006857A9">
      <w:pPr>
        <w:pStyle w:val="Corpodetexto"/>
        <w:spacing w:before="50"/>
        <w:rPr>
          <w:sz w:val="18"/>
        </w:rPr>
      </w:pPr>
    </w:p>
    <w:p w14:paraId="3660574A" w14:textId="77777777" w:rsidR="006857A9" w:rsidRDefault="00606FBE">
      <w:pPr>
        <w:spacing w:before="1" w:line="268" w:lineRule="auto"/>
        <w:ind w:left="2312"/>
        <w:rPr>
          <w:sz w:val="18"/>
        </w:rPr>
      </w:pPr>
      <w:r>
        <w:rPr>
          <w:color w:val="333333"/>
          <w:w w:val="105"/>
          <w:sz w:val="18"/>
        </w:rPr>
        <w:t>Pontos</w:t>
      </w:r>
      <w:r>
        <w:rPr>
          <w:color w:val="333333"/>
          <w:spacing w:val="-7"/>
          <w:w w:val="105"/>
          <w:sz w:val="18"/>
        </w:rPr>
        <w:t xml:space="preserve"> </w:t>
      </w:r>
      <w:r>
        <w:rPr>
          <w:color w:val="333333"/>
          <w:w w:val="105"/>
          <w:sz w:val="18"/>
        </w:rPr>
        <w:t>de</w:t>
      </w:r>
      <w:r>
        <w:rPr>
          <w:color w:val="333333"/>
          <w:spacing w:val="-7"/>
          <w:w w:val="105"/>
          <w:sz w:val="18"/>
        </w:rPr>
        <w:t xml:space="preserve"> </w:t>
      </w:r>
      <w:r>
        <w:rPr>
          <w:color w:val="333333"/>
          <w:w w:val="105"/>
          <w:sz w:val="18"/>
        </w:rPr>
        <w:t>autenticação:</w:t>
      </w:r>
      <w:r>
        <w:rPr>
          <w:color w:val="333333"/>
          <w:spacing w:val="-7"/>
          <w:w w:val="105"/>
          <w:sz w:val="18"/>
        </w:rPr>
        <w:t xml:space="preserve"> </w:t>
      </w:r>
      <w:r>
        <w:rPr>
          <w:color w:val="333333"/>
          <w:w w:val="105"/>
          <w:sz w:val="18"/>
        </w:rPr>
        <w:t>Token</w:t>
      </w:r>
      <w:r>
        <w:rPr>
          <w:color w:val="333333"/>
          <w:spacing w:val="-7"/>
          <w:w w:val="105"/>
          <w:sz w:val="18"/>
        </w:rPr>
        <w:t xml:space="preserve"> </w:t>
      </w:r>
      <w:r>
        <w:rPr>
          <w:color w:val="333333"/>
          <w:w w:val="105"/>
          <w:sz w:val="18"/>
        </w:rPr>
        <w:t>via</w:t>
      </w:r>
      <w:r>
        <w:rPr>
          <w:color w:val="333333"/>
          <w:spacing w:val="-7"/>
          <w:w w:val="105"/>
          <w:sz w:val="18"/>
        </w:rPr>
        <w:t xml:space="preserve"> </w:t>
      </w:r>
      <w:r>
        <w:rPr>
          <w:color w:val="333333"/>
          <w:w w:val="105"/>
          <w:sz w:val="18"/>
        </w:rPr>
        <w:t>E-mail;</w:t>
      </w:r>
      <w:r>
        <w:rPr>
          <w:color w:val="333333"/>
          <w:spacing w:val="-7"/>
          <w:w w:val="105"/>
          <w:sz w:val="18"/>
        </w:rPr>
        <w:t xml:space="preserve"> </w:t>
      </w:r>
      <w:r>
        <w:rPr>
          <w:color w:val="333333"/>
          <w:w w:val="105"/>
          <w:sz w:val="18"/>
        </w:rPr>
        <w:t>Nome</w:t>
      </w:r>
      <w:r>
        <w:rPr>
          <w:color w:val="333333"/>
          <w:spacing w:val="-7"/>
          <w:w w:val="105"/>
          <w:sz w:val="18"/>
        </w:rPr>
        <w:t xml:space="preserve"> </w:t>
      </w:r>
      <w:r>
        <w:rPr>
          <w:color w:val="333333"/>
          <w:w w:val="105"/>
          <w:sz w:val="18"/>
        </w:rPr>
        <w:t>Completo;</w:t>
      </w:r>
      <w:r>
        <w:rPr>
          <w:color w:val="333333"/>
          <w:spacing w:val="-7"/>
          <w:w w:val="105"/>
          <w:sz w:val="18"/>
        </w:rPr>
        <w:t xml:space="preserve"> </w:t>
      </w:r>
      <w:r>
        <w:rPr>
          <w:color w:val="333333"/>
          <w:w w:val="105"/>
          <w:sz w:val="18"/>
        </w:rPr>
        <w:t>CPF;</w:t>
      </w:r>
      <w:r>
        <w:rPr>
          <w:color w:val="333333"/>
          <w:spacing w:val="-7"/>
          <w:w w:val="105"/>
          <w:sz w:val="18"/>
        </w:rPr>
        <w:t xml:space="preserve"> </w:t>
      </w:r>
      <w:r>
        <w:rPr>
          <w:color w:val="333333"/>
          <w:w w:val="105"/>
          <w:sz w:val="18"/>
        </w:rPr>
        <w:t>endereço</w:t>
      </w:r>
      <w:r>
        <w:rPr>
          <w:color w:val="333333"/>
          <w:spacing w:val="-7"/>
          <w:w w:val="105"/>
          <w:sz w:val="18"/>
        </w:rPr>
        <w:t xml:space="preserve"> </w:t>
      </w:r>
      <w:r>
        <w:rPr>
          <w:color w:val="333333"/>
          <w:w w:val="105"/>
          <w:sz w:val="18"/>
        </w:rPr>
        <w:t>de</w:t>
      </w:r>
      <w:r>
        <w:rPr>
          <w:color w:val="333333"/>
          <w:spacing w:val="-7"/>
          <w:w w:val="105"/>
          <w:sz w:val="18"/>
        </w:rPr>
        <w:t xml:space="preserve"> </w:t>
      </w:r>
      <w:r>
        <w:rPr>
          <w:color w:val="333333"/>
          <w:w w:val="105"/>
          <w:sz w:val="18"/>
        </w:rPr>
        <w:t>IP.</w:t>
      </w:r>
      <w:r>
        <w:rPr>
          <w:color w:val="333333"/>
          <w:spacing w:val="-7"/>
          <w:w w:val="105"/>
          <w:sz w:val="18"/>
        </w:rPr>
        <w:t xml:space="preserve"> </w:t>
      </w:r>
      <w:r>
        <w:rPr>
          <w:color w:val="333333"/>
          <w:w w:val="105"/>
          <w:sz w:val="18"/>
        </w:rPr>
        <w:t>Dados informados pelo Operador para validação do signatário: nome completo Thiago Guilherme Ferreira</w:t>
      </w:r>
      <w:r>
        <w:rPr>
          <w:color w:val="333333"/>
          <w:spacing w:val="-1"/>
          <w:w w:val="105"/>
          <w:sz w:val="18"/>
        </w:rPr>
        <w:t xml:space="preserve"> </w:t>
      </w:r>
      <w:r>
        <w:rPr>
          <w:color w:val="333333"/>
          <w:w w:val="105"/>
          <w:sz w:val="18"/>
        </w:rPr>
        <w:t>Prado.</w:t>
      </w:r>
    </w:p>
    <w:p w14:paraId="29017A6B" w14:textId="77777777" w:rsidR="006857A9" w:rsidRDefault="006857A9">
      <w:pPr>
        <w:spacing w:line="268" w:lineRule="auto"/>
        <w:rPr>
          <w:sz w:val="18"/>
        </w:rPr>
        <w:sectPr w:rsidR="006857A9">
          <w:headerReference w:type="default" r:id="rId26"/>
          <w:footerReference w:type="default" r:id="rId27"/>
          <w:pgSz w:w="11910" w:h="16840"/>
          <w:pgMar w:top="1380" w:right="707" w:bottom="1340" w:left="708" w:header="711" w:footer="1150" w:gutter="0"/>
          <w:pgNumType w:start="1"/>
          <w:cols w:space="720"/>
        </w:sectPr>
      </w:pPr>
    </w:p>
    <w:p w14:paraId="38C21EC2" w14:textId="77777777" w:rsidR="006857A9" w:rsidRDefault="006857A9">
      <w:pPr>
        <w:pStyle w:val="Corpodetexto"/>
        <w:rPr>
          <w:sz w:val="18"/>
        </w:rPr>
      </w:pPr>
    </w:p>
    <w:p w14:paraId="0A22C1AF" w14:textId="77777777" w:rsidR="006857A9" w:rsidRDefault="006857A9">
      <w:pPr>
        <w:pStyle w:val="Corpodetexto"/>
        <w:spacing w:before="70"/>
        <w:rPr>
          <w:sz w:val="18"/>
        </w:rPr>
      </w:pPr>
    </w:p>
    <w:p w14:paraId="726D1BCE" w14:textId="77777777" w:rsidR="006857A9" w:rsidRDefault="00606FBE">
      <w:pPr>
        <w:tabs>
          <w:tab w:val="left" w:pos="2311"/>
        </w:tabs>
        <w:spacing w:line="268" w:lineRule="auto"/>
        <w:ind w:left="2312" w:right="821" w:hanging="2300"/>
        <w:rPr>
          <w:sz w:val="18"/>
        </w:rPr>
      </w:pPr>
      <w:r>
        <w:rPr>
          <w:color w:val="878787"/>
          <w:w w:val="105"/>
          <w:sz w:val="18"/>
        </w:rPr>
        <w:t>26 ago 2026, 14:05:49</w:t>
      </w:r>
      <w:r>
        <w:rPr>
          <w:color w:val="878787"/>
          <w:sz w:val="18"/>
        </w:rPr>
        <w:tab/>
      </w:r>
      <w:r>
        <w:rPr>
          <w:color w:val="333333"/>
          <w:spacing w:val="-2"/>
          <w:w w:val="105"/>
          <w:sz w:val="18"/>
        </w:rPr>
        <w:t>Operador</w:t>
      </w:r>
      <w:r>
        <w:rPr>
          <w:color w:val="333333"/>
          <w:spacing w:val="-6"/>
          <w:w w:val="105"/>
          <w:sz w:val="18"/>
        </w:rPr>
        <w:t xml:space="preserve"> </w:t>
      </w:r>
      <w:r>
        <w:rPr>
          <w:color w:val="333333"/>
          <w:spacing w:val="-2"/>
          <w:w w:val="105"/>
          <w:sz w:val="18"/>
        </w:rPr>
        <w:t>com</w:t>
      </w:r>
      <w:r>
        <w:rPr>
          <w:color w:val="333333"/>
          <w:spacing w:val="-6"/>
          <w:w w:val="105"/>
          <w:sz w:val="18"/>
        </w:rPr>
        <w:t xml:space="preserve"> </w:t>
      </w:r>
      <w:r>
        <w:rPr>
          <w:color w:val="333333"/>
          <w:spacing w:val="-2"/>
          <w:w w:val="105"/>
          <w:sz w:val="18"/>
        </w:rPr>
        <w:t>email</w:t>
      </w:r>
      <w:r>
        <w:rPr>
          <w:color w:val="333333"/>
          <w:spacing w:val="-6"/>
          <w:w w:val="105"/>
          <w:sz w:val="18"/>
        </w:rPr>
        <w:t xml:space="preserve"> </w:t>
      </w:r>
      <w:hyperlink r:id="rId28">
        <w:r>
          <w:rPr>
            <w:color w:val="333333"/>
            <w:spacing w:val="-2"/>
            <w:w w:val="105"/>
            <w:sz w:val="18"/>
          </w:rPr>
          <w:t>jessica.magalhaes@epe.gov.br</w:t>
        </w:r>
      </w:hyperlink>
      <w:r>
        <w:rPr>
          <w:color w:val="333333"/>
          <w:spacing w:val="-6"/>
          <w:w w:val="105"/>
          <w:sz w:val="18"/>
        </w:rPr>
        <w:t xml:space="preserve"> </w:t>
      </w:r>
      <w:r>
        <w:rPr>
          <w:color w:val="333333"/>
          <w:spacing w:val="-2"/>
          <w:w w:val="105"/>
          <w:sz w:val="18"/>
        </w:rPr>
        <w:t>na</w:t>
      </w:r>
      <w:r>
        <w:rPr>
          <w:color w:val="333333"/>
          <w:spacing w:val="-6"/>
          <w:w w:val="105"/>
          <w:sz w:val="18"/>
        </w:rPr>
        <w:t xml:space="preserve"> </w:t>
      </w:r>
      <w:r>
        <w:rPr>
          <w:color w:val="333333"/>
          <w:spacing w:val="-2"/>
          <w:w w:val="105"/>
          <w:sz w:val="18"/>
        </w:rPr>
        <w:t>Conta</w:t>
      </w:r>
      <w:r>
        <w:rPr>
          <w:color w:val="333333"/>
          <w:spacing w:val="-6"/>
          <w:w w:val="105"/>
          <w:sz w:val="18"/>
        </w:rPr>
        <w:t xml:space="preserve"> </w:t>
      </w:r>
      <w:r>
        <w:rPr>
          <w:color w:val="333333"/>
          <w:spacing w:val="-2"/>
          <w:w w:val="105"/>
          <w:sz w:val="18"/>
        </w:rPr>
        <w:t>9ff5c315-4340-4725-bec4-</w:t>
      </w:r>
      <w:r>
        <w:rPr>
          <w:color w:val="333333"/>
          <w:w w:val="105"/>
          <w:sz w:val="18"/>
        </w:rPr>
        <w:t>76ac5b6b51d6 adicionou à Lista de Assinatura:</w:t>
      </w:r>
    </w:p>
    <w:p w14:paraId="5ED0A7BE" w14:textId="77777777" w:rsidR="006857A9" w:rsidRDefault="00606FBE">
      <w:pPr>
        <w:spacing w:before="1"/>
        <w:ind w:left="2312"/>
        <w:rPr>
          <w:sz w:val="18"/>
        </w:rPr>
      </w:pPr>
      <w:hyperlink r:id="rId29">
        <w:r>
          <w:rPr>
            <w:color w:val="333333"/>
            <w:sz w:val="18"/>
          </w:rPr>
          <w:t>carlos.cabral@epe.gov.br</w:t>
        </w:r>
      </w:hyperlink>
      <w:r>
        <w:rPr>
          <w:color w:val="333333"/>
          <w:spacing w:val="6"/>
          <w:sz w:val="18"/>
        </w:rPr>
        <w:t xml:space="preserve"> </w:t>
      </w:r>
      <w:r>
        <w:rPr>
          <w:color w:val="333333"/>
          <w:sz w:val="18"/>
        </w:rPr>
        <w:t>para</w:t>
      </w:r>
      <w:r>
        <w:rPr>
          <w:color w:val="333333"/>
          <w:spacing w:val="7"/>
          <w:sz w:val="18"/>
        </w:rPr>
        <w:t xml:space="preserve"> </w:t>
      </w:r>
      <w:r>
        <w:rPr>
          <w:color w:val="333333"/>
          <w:sz w:val="18"/>
        </w:rPr>
        <w:t>assinar,</w:t>
      </w:r>
      <w:r>
        <w:rPr>
          <w:color w:val="333333"/>
          <w:spacing w:val="7"/>
          <w:sz w:val="18"/>
        </w:rPr>
        <w:t xml:space="preserve"> </w:t>
      </w:r>
      <w:r>
        <w:rPr>
          <w:color w:val="333333"/>
          <w:sz w:val="18"/>
        </w:rPr>
        <w:t>via</w:t>
      </w:r>
      <w:r>
        <w:rPr>
          <w:color w:val="333333"/>
          <w:spacing w:val="6"/>
          <w:sz w:val="18"/>
        </w:rPr>
        <w:t xml:space="preserve"> </w:t>
      </w:r>
      <w:r>
        <w:rPr>
          <w:color w:val="333333"/>
          <w:sz w:val="18"/>
        </w:rPr>
        <w:t>E-</w:t>
      </w:r>
      <w:r>
        <w:rPr>
          <w:color w:val="333333"/>
          <w:spacing w:val="-2"/>
          <w:sz w:val="18"/>
        </w:rPr>
        <w:t>mail.</w:t>
      </w:r>
    </w:p>
    <w:p w14:paraId="05C0123F" w14:textId="77777777" w:rsidR="006857A9" w:rsidRDefault="006857A9">
      <w:pPr>
        <w:pStyle w:val="Corpodetexto"/>
        <w:spacing w:before="51"/>
        <w:rPr>
          <w:sz w:val="18"/>
        </w:rPr>
      </w:pPr>
    </w:p>
    <w:p w14:paraId="3488B5C8" w14:textId="77777777" w:rsidR="006857A9" w:rsidRDefault="00606FBE">
      <w:pPr>
        <w:spacing w:line="268" w:lineRule="auto"/>
        <w:ind w:left="2312"/>
        <w:rPr>
          <w:sz w:val="18"/>
        </w:rPr>
      </w:pPr>
      <w:r>
        <w:rPr>
          <w:color w:val="333333"/>
          <w:w w:val="105"/>
          <w:sz w:val="18"/>
        </w:rPr>
        <w:t>Pontos</w:t>
      </w:r>
      <w:r>
        <w:rPr>
          <w:color w:val="333333"/>
          <w:spacing w:val="-11"/>
          <w:w w:val="105"/>
          <w:sz w:val="18"/>
        </w:rPr>
        <w:t xml:space="preserve"> </w:t>
      </w:r>
      <w:r>
        <w:rPr>
          <w:color w:val="333333"/>
          <w:w w:val="105"/>
          <w:sz w:val="18"/>
        </w:rPr>
        <w:t>de</w:t>
      </w:r>
      <w:r>
        <w:rPr>
          <w:color w:val="333333"/>
          <w:spacing w:val="-11"/>
          <w:w w:val="105"/>
          <w:sz w:val="18"/>
        </w:rPr>
        <w:t xml:space="preserve"> </w:t>
      </w:r>
      <w:r>
        <w:rPr>
          <w:color w:val="333333"/>
          <w:w w:val="105"/>
          <w:sz w:val="18"/>
        </w:rPr>
        <w:t>autenticação:</w:t>
      </w:r>
      <w:r>
        <w:rPr>
          <w:color w:val="333333"/>
          <w:spacing w:val="-11"/>
          <w:w w:val="105"/>
          <w:sz w:val="18"/>
        </w:rPr>
        <w:t xml:space="preserve"> </w:t>
      </w:r>
      <w:r>
        <w:rPr>
          <w:color w:val="333333"/>
          <w:w w:val="105"/>
          <w:sz w:val="18"/>
        </w:rPr>
        <w:t>Token</w:t>
      </w:r>
      <w:r>
        <w:rPr>
          <w:color w:val="333333"/>
          <w:spacing w:val="-11"/>
          <w:w w:val="105"/>
          <w:sz w:val="18"/>
        </w:rPr>
        <w:t xml:space="preserve"> </w:t>
      </w:r>
      <w:r>
        <w:rPr>
          <w:color w:val="333333"/>
          <w:w w:val="105"/>
          <w:sz w:val="18"/>
        </w:rPr>
        <w:t>via</w:t>
      </w:r>
      <w:r>
        <w:rPr>
          <w:color w:val="333333"/>
          <w:spacing w:val="-11"/>
          <w:w w:val="105"/>
          <w:sz w:val="18"/>
        </w:rPr>
        <w:t xml:space="preserve"> </w:t>
      </w:r>
      <w:r>
        <w:rPr>
          <w:color w:val="333333"/>
          <w:w w:val="105"/>
          <w:sz w:val="18"/>
        </w:rPr>
        <w:t>E-mail;</w:t>
      </w:r>
      <w:r>
        <w:rPr>
          <w:color w:val="333333"/>
          <w:spacing w:val="-11"/>
          <w:w w:val="105"/>
          <w:sz w:val="18"/>
        </w:rPr>
        <w:t xml:space="preserve"> </w:t>
      </w:r>
      <w:r>
        <w:rPr>
          <w:color w:val="333333"/>
          <w:w w:val="105"/>
          <w:sz w:val="18"/>
        </w:rPr>
        <w:t>Nome</w:t>
      </w:r>
      <w:r>
        <w:rPr>
          <w:color w:val="333333"/>
          <w:spacing w:val="-11"/>
          <w:w w:val="105"/>
          <w:sz w:val="18"/>
        </w:rPr>
        <w:t xml:space="preserve"> </w:t>
      </w:r>
      <w:r>
        <w:rPr>
          <w:color w:val="333333"/>
          <w:w w:val="105"/>
          <w:sz w:val="18"/>
        </w:rPr>
        <w:t>Completo;</w:t>
      </w:r>
      <w:r>
        <w:rPr>
          <w:color w:val="333333"/>
          <w:spacing w:val="-11"/>
          <w:w w:val="105"/>
          <w:sz w:val="18"/>
        </w:rPr>
        <w:t xml:space="preserve"> </w:t>
      </w:r>
      <w:r>
        <w:rPr>
          <w:color w:val="333333"/>
          <w:w w:val="105"/>
          <w:sz w:val="18"/>
        </w:rPr>
        <w:t>endereço</w:t>
      </w:r>
      <w:r>
        <w:rPr>
          <w:color w:val="333333"/>
          <w:spacing w:val="-11"/>
          <w:w w:val="105"/>
          <w:sz w:val="18"/>
        </w:rPr>
        <w:t xml:space="preserve"> </w:t>
      </w:r>
      <w:r>
        <w:rPr>
          <w:color w:val="333333"/>
          <w:w w:val="105"/>
          <w:sz w:val="18"/>
        </w:rPr>
        <w:t>de</w:t>
      </w:r>
      <w:r>
        <w:rPr>
          <w:color w:val="333333"/>
          <w:spacing w:val="-11"/>
          <w:w w:val="105"/>
          <w:sz w:val="18"/>
        </w:rPr>
        <w:t xml:space="preserve"> </w:t>
      </w:r>
      <w:r>
        <w:rPr>
          <w:color w:val="333333"/>
          <w:w w:val="105"/>
          <w:sz w:val="18"/>
        </w:rPr>
        <w:t>IP.</w:t>
      </w:r>
      <w:r>
        <w:rPr>
          <w:color w:val="333333"/>
          <w:spacing w:val="-11"/>
          <w:w w:val="105"/>
          <w:sz w:val="18"/>
        </w:rPr>
        <w:t xml:space="preserve"> </w:t>
      </w:r>
      <w:r>
        <w:rPr>
          <w:color w:val="333333"/>
          <w:w w:val="105"/>
          <w:sz w:val="18"/>
        </w:rPr>
        <w:t>Dados</w:t>
      </w:r>
      <w:r>
        <w:rPr>
          <w:color w:val="333333"/>
          <w:spacing w:val="-11"/>
          <w:w w:val="105"/>
          <w:sz w:val="18"/>
        </w:rPr>
        <w:t xml:space="preserve"> </w:t>
      </w:r>
      <w:r>
        <w:rPr>
          <w:color w:val="333333"/>
          <w:w w:val="105"/>
          <w:sz w:val="18"/>
        </w:rPr>
        <w:t>informados pelo</w:t>
      </w:r>
      <w:r>
        <w:rPr>
          <w:color w:val="333333"/>
          <w:spacing w:val="-1"/>
          <w:w w:val="105"/>
          <w:sz w:val="18"/>
        </w:rPr>
        <w:t xml:space="preserve"> </w:t>
      </w:r>
      <w:r>
        <w:rPr>
          <w:color w:val="333333"/>
          <w:w w:val="105"/>
          <w:sz w:val="18"/>
        </w:rPr>
        <w:t>Operador</w:t>
      </w:r>
      <w:r>
        <w:rPr>
          <w:color w:val="333333"/>
          <w:spacing w:val="-1"/>
          <w:w w:val="105"/>
          <w:sz w:val="18"/>
        </w:rPr>
        <w:t xml:space="preserve"> </w:t>
      </w:r>
      <w:r>
        <w:rPr>
          <w:color w:val="333333"/>
          <w:w w:val="105"/>
          <w:sz w:val="18"/>
        </w:rPr>
        <w:t>para</w:t>
      </w:r>
      <w:r>
        <w:rPr>
          <w:color w:val="333333"/>
          <w:spacing w:val="-1"/>
          <w:w w:val="105"/>
          <w:sz w:val="18"/>
        </w:rPr>
        <w:t xml:space="preserve"> </w:t>
      </w:r>
      <w:r>
        <w:rPr>
          <w:color w:val="333333"/>
          <w:w w:val="105"/>
          <w:sz w:val="18"/>
        </w:rPr>
        <w:t>validação</w:t>
      </w:r>
      <w:r>
        <w:rPr>
          <w:color w:val="333333"/>
          <w:spacing w:val="-1"/>
          <w:w w:val="105"/>
          <w:sz w:val="18"/>
        </w:rPr>
        <w:t xml:space="preserve"> </w:t>
      </w:r>
      <w:r>
        <w:rPr>
          <w:color w:val="333333"/>
          <w:w w:val="105"/>
          <w:sz w:val="18"/>
        </w:rPr>
        <w:t>do</w:t>
      </w:r>
      <w:r>
        <w:rPr>
          <w:color w:val="333333"/>
          <w:spacing w:val="-1"/>
          <w:w w:val="105"/>
          <w:sz w:val="18"/>
        </w:rPr>
        <w:t xml:space="preserve"> </w:t>
      </w:r>
      <w:r>
        <w:rPr>
          <w:color w:val="333333"/>
          <w:w w:val="105"/>
          <w:sz w:val="18"/>
        </w:rPr>
        <w:t>signatário:</w:t>
      </w:r>
      <w:r>
        <w:rPr>
          <w:color w:val="333333"/>
          <w:spacing w:val="-1"/>
          <w:w w:val="105"/>
          <w:sz w:val="18"/>
        </w:rPr>
        <w:t xml:space="preserve"> </w:t>
      </w:r>
      <w:r>
        <w:rPr>
          <w:color w:val="333333"/>
          <w:w w:val="105"/>
          <w:sz w:val="18"/>
        </w:rPr>
        <w:t>nome</w:t>
      </w:r>
      <w:r>
        <w:rPr>
          <w:color w:val="333333"/>
          <w:spacing w:val="-1"/>
          <w:w w:val="105"/>
          <w:sz w:val="18"/>
        </w:rPr>
        <w:t xml:space="preserve"> </w:t>
      </w:r>
      <w:r>
        <w:rPr>
          <w:color w:val="333333"/>
          <w:w w:val="105"/>
          <w:sz w:val="18"/>
        </w:rPr>
        <w:t>completo</w:t>
      </w:r>
      <w:r>
        <w:rPr>
          <w:color w:val="333333"/>
          <w:spacing w:val="-1"/>
          <w:w w:val="105"/>
          <w:sz w:val="18"/>
        </w:rPr>
        <w:t xml:space="preserve"> </w:t>
      </w:r>
      <w:r>
        <w:rPr>
          <w:color w:val="333333"/>
          <w:w w:val="105"/>
          <w:sz w:val="18"/>
        </w:rPr>
        <w:t>Carlos</w:t>
      </w:r>
      <w:r>
        <w:rPr>
          <w:color w:val="333333"/>
          <w:spacing w:val="-1"/>
          <w:w w:val="105"/>
          <w:sz w:val="18"/>
        </w:rPr>
        <w:t xml:space="preserve"> </w:t>
      </w:r>
      <w:r>
        <w:rPr>
          <w:color w:val="333333"/>
          <w:w w:val="105"/>
          <w:sz w:val="18"/>
        </w:rPr>
        <w:t>Eduardo</w:t>
      </w:r>
      <w:r>
        <w:rPr>
          <w:color w:val="333333"/>
          <w:spacing w:val="-1"/>
          <w:w w:val="105"/>
          <w:sz w:val="18"/>
        </w:rPr>
        <w:t xml:space="preserve"> </w:t>
      </w:r>
      <w:r>
        <w:rPr>
          <w:color w:val="333333"/>
          <w:w w:val="105"/>
          <w:sz w:val="18"/>
        </w:rPr>
        <w:t>Cabral</w:t>
      </w:r>
      <w:r>
        <w:rPr>
          <w:color w:val="333333"/>
          <w:spacing w:val="-1"/>
          <w:w w:val="105"/>
          <w:sz w:val="18"/>
        </w:rPr>
        <w:t xml:space="preserve"> </w:t>
      </w:r>
      <w:r>
        <w:rPr>
          <w:color w:val="333333"/>
          <w:w w:val="105"/>
          <w:sz w:val="18"/>
        </w:rPr>
        <w:t>Carvalho.</w:t>
      </w:r>
    </w:p>
    <w:p w14:paraId="7BB28AA7" w14:textId="77777777" w:rsidR="006857A9" w:rsidRDefault="00606FBE">
      <w:pPr>
        <w:tabs>
          <w:tab w:val="left" w:pos="2311"/>
        </w:tabs>
        <w:spacing w:before="161" w:line="268" w:lineRule="auto"/>
        <w:ind w:left="2312" w:right="821" w:hanging="2300"/>
        <w:rPr>
          <w:sz w:val="18"/>
        </w:rPr>
      </w:pPr>
      <w:r>
        <w:rPr>
          <w:color w:val="878787"/>
          <w:w w:val="105"/>
          <w:sz w:val="18"/>
        </w:rPr>
        <w:t>26 ago 2026, 14:05:49</w:t>
      </w:r>
      <w:r>
        <w:rPr>
          <w:color w:val="878787"/>
          <w:sz w:val="18"/>
        </w:rPr>
        <w:tab/>
      </w:r>
      <w:r>
        <w:rPr>
          <w:color w:val="333333"/>
          <w:spacing w:val="-2"/>
          <w:w w:val="105"/>
          <w:sz w:val="18"/>
        </w:rPr>
        <w:t>Operador</w:t>
      </w:r>
      <w:r>
        <w:rPr>
          <w:color w:val="333333"/>
          <w:spacing w:val="-6"/>
          <w:w w:val="105"/>
          <w:sz w:val="18"/>
        </w:rPr>
        <w:t xml:space="preserve"> </w:t>
      </w:r>
      <w:r>
        <w:rPr>
          <w:color w:val="333333"/>
          <w:spacing w:val="-2"/>
          <w:w w:val="105"/>
          <w:sz w:val="18"/>
        </w:rPr>
        <w:t>com</w:t>
      </w:r>
      <w:r>
        <w:rPr>
          <w:color w:val="333333"/>
          <w:spacing w:val="-6"/>
          <w:w w:val="105"/>
          <w:sz w:val="18"/>
        </w:rPr>
        <w:t xml:space="preserve"> </w:t>
      </w:r>
      <w:r>
        <w:rPr>
          <w:color w:val="333333"/>
          <w:spacing w:val="-2"/>
          <w:w w:val="105"/>
          <w:sz w:val="18"/>
        </w:rPr>
        <w:t>email</w:t>
      </w:r>
      <w:r>
        <w:rPr>
          <w:color w:val="333333"/>
          <w:spacing w:val="-6"/>
          <w:w w:val="105"/>
          <w:sz w:val="18"/>
        </w:rPr>
        <w:t xml:space="preserve"> </w:t>
      </w:r>
      <w:hyperlink r:id="rId30">
        <w:r>
          <w:rPr>
            <w:color w:val="333333"/>
            <w:spacing w:val="-2"/>
            <w:w w:val="105"/>
            <w:sz w:val="18"/>
          </w:rPr>
          <w:t>jessica.magalhaes@epe.gov.br</w:t>
        </w:r>
      </w:hyperlink>
      <w:r>
        <w:rPr>
          <w:color w:val="333333"/>
          <w:spacing w:val="-6"/>
          <w:w w:val="105"/>
          <w:sz w:val="18"/>
        </w:rPr>
        <w:t xml:space="preserve"> </w:t>
      </w:r>
      <w:r>
        <w:rPr>
          <w:color w:val="333333"/>
          <w:spacing w:val="-2"/>
          <w:w w:val="105"/>
          <w:sz w:val="18"/>
        </w:rPr>
        <w:t>na</w:t>
      </w:r>
      <w:r>
        <w:rPr>
          <w:color w:val="333333"/>
          <w:spacing w:val="-6"/>
          <w:w w:val="105"/>
          <w:sz w:val="18"/>
        </w:rPr>
        <w:t xml:space="preserve"> </w:t>
      </w:r>
      <w:r>
        <w:rPr>
          <w:color w:val="333333"/>
          <w:spacing w:val="-2"/>
          <w:w w:val="105"/>
          <w:sz w:val="18"/>
        </w:rPr>
        <w:t>Conta</w:t>
      </w:r>
      <w:r>
        <w:rPr>
          <w:color w:val="333333"/>
          <w:spacing w:val="-6"/>
          <w:w w:val="105"/>
          <w:sz w:val="18"/>
        </w:rPr>
        <w:t xml:space="preserve"> </w:t>
      </w:r>
      <w:r>
        <w:rPr>
          <w:color w:val="333333"/>
          <w:spacing w:val="-2"/>
          <w:w w:val="105"/>
          <w:sz w:val="18"/>
        </w:rPr>
        <w:t>9ff5c315-4340-4725-bec4-</w:t>
      </w:r>
      <w:r>
        <w:rPr>
          <w:color w:val="333333"/>
          <w:w w:val="105"/>
          <w:sz w:val="18"/>
        </w:rPr>
        <w:t>76ac5b6b51d6 adicionou à Lista de Assinatura:</w:t>
      </w:r>
    </w:p>
    <w:p w14:paraId="0B7E1013" w14:textId="77777777" w:rsidR="006857A9" w:rsidRDefault="00606FBE">
      <w:pPr>
        <w:spacing w:before="1"/>
        <w:ind w:left="2312"/>
        <w:rPr>
          <w:sz w:val="18"/>
        </w:rPr>
      </w:pPr>
      <w:hyperlink r:id="rId31">
        <w:r>
          <w:rPr>
            <w:color w:val="333333"/>
            <w:sz w:val="18"/>
          </w:rPr>
          <w:t>thiago.teixeira@epe.gov.br</w:t>
        </w:r>
      </w:hyperlink>
      <w:r>
        <w:rPr>
          <w:color w:val="333333"/>
          <w:spacing w:val="17"/>
          <w:sz w:val="18"/>
        </w:rPr>
        <w:t xml:space="preserve"> </w:t>
      </w:r>
      <w:r>
        <w:rPr>
          <w:color w:val="333333"/>
          <w:sz w:val="18"/>
        </w:rPr>
        <w:t>para</w:t>
      </w:r>
      <w:r>
        <w:rPr>
          <w:color w:val="333333"/>
          <w:spacing w:val="18"/>
          <w:sz w:val="18"/>
        </w:rPr>
        <w:t xml:space="preserve"> </w:t>
      </w:r>
      <w:r>
        <w:rPr>
          <w:color w:val="333333"/>
          <w:sz w:val="18"/>
        </w:rPr>
        <w:t>assinar,</w:t>
      </w:r>
      <w:r>
        <w:rPr>
          <w:color w:val="333333"/>
          <w:spacing w:val="17"/>
          <w:sz w:val="18"/>
        </w:rPr>
        <w:t xml:space="preserve"> </w:t>
      </w:r>
      <w:r>
        <w:rPr>
          <w:color w:val="333333"/>
          <w:sz w:val="18"/>
        </w:rPr>
        <w:t>via</w:t>
      </w:r>
      <w:r>
        <w:rPr>
          <w:color w:val="333333"/>
          <w:spacing w:val="17"/>
          <w:sz w:val="18"/>
        </w:rPr>
        <w:t xml:space="preserve"> </w:t>
      </w:r>
      <w:r>
        <w:rPr>
          <w:color w:val="333333"/>
          <w:sz w:val="18"/>
        </w:rPr>
        <w:t>E-</w:t>
      </w:r>
      <w:r>
        <w:rPr>
          <w:color w:val="333333"/>
          <w:spacing w:val="-2"/>
          <w:sz w:val="18"/>
        </w:rPr>
        <w:t>mail.</w:t>
      </w:r>
    </w:p>
    <w:p w14:paraId="7E3B4F7D" w14:textId="77777777" w:rsidR="006857A9" w:rsidRDefault="006857A9">
      <w:pPr>
        <w:pStyle w:val="Corpodetexto"/>
        <w:spacing w:before="51"/>
        <w:rPr>
          <w:sz w:val="18"/>
        </w:rPr>
      </w:pPr>
    </w:p>
    <w:p w14:paraId="44655D27" w14:textId="77777777" w:rsidR="006857A9" w:rsidRDefault="00606FBE">
      <w:pPr>
        <w:spacing w:line="268" w:lineRule="auto"/>
        <w:ind w:left="2312" w:right="761"/>
        <w:jc w:val="both"/>
        <w:rPr>
          <w:sz w:val="18"/>
        </w:rPr>
      </w:pPr>
      <w:r>
        <w:rPr>
          <w:color w:val="333333"/>
          <w:w w:val="105"/>
          <w:sz w:val="18"/>
        </w:rPr>
        <w:t>Pontos</w:t>
      </w:r>
      <w:r>
        <w:rPr>
          <w:color w:val="333333"/>
          <w:spacing w:val="-14"/>
          <w:w w:val="105"/>
          <w:sz w:val="18"/>
        </w:rPr>
        <w:t xml:space="preserve"> </w:t>
      </w:r>
      <w:r>
        <w:rPr>
          <w:color w:val="333333"/>
          <w:w w:val="105"/>
          <w:sz w:val="18"/>
        </w:rPr>
        <w:t>de</w:t>
      </w:r>
      <w:r>
        <w:rPr>
          <w:color w:val="333333"/>
          <w:spacing w:val="-13"/>
          <w:w w:val="105"/>
          <w:sz w:val="18"/>
        </w:rPr>
        <w:t xml:space="preserve"> </w:t>
      </w:r>
      <w:r>
        <w:rPr>
          <w:color w:val="333333"/>
          <w:w w:val="105"/>
          <w:sz w:val="18"/>
        </w:rPr>
        <w:t>autenticação:</w:t>
      </w:r>
      <w:r>
        <w:rPr>
          <w:color w:val="333333"/>
          <w:spacing w:val="-13"/>
          <w:w w:val="105"/>
          <w:sz w:val="18"/>
        </w:rPr>
        <w:t xml:space="preserve"> </w:t>
      </w:r>
      <w:r>
        <w:rPr>
          <w:color w:val="333333"/>
          <w:w w:val="105"/>
          <w:sz w:val="18"/>
        </w:rPr>
        <w:t>Certificado</w:t>
      </w:r>
      <w:r>
        <w:rPr>
          <w:color w:val="333333"/>
          <w:spacing w:val="-13"/>
          <w:w w:val="105"/>
          <w:sz w:val="18"/>
        </w:rPr>
        <w:t xml:space="preserve"> </w:t>
      </w:r>
      <w:r>
        <w:rPr>
          <w:color w:val="333333"/>
          <w:w w:val="105"/>
          <w:sz w:val="18"/>
        </w:rPr>
        <w:t>Digital;</w:t>
      </w:r>
      <w:r>
        <w:rPr>
          <w:color w:val="333333"/>
          <w:spacing w:val="-13"/>
          <w:w w:val="105"/>
          <w:sz w:val="18"/>
        </w:rPr>
        <w:t xml:space="preserve"> </w:t>
      </w:r>
      <w:r>
        <w:rPr>
          <w:color w:val="333333"/>
          <w:w w:val="105"/>
          <w:sz w:val="18"/>
        </w:rPr>
        <w:t>Nome</w:t>
      </w:r>
      <w:r>
        <w:rPr>
          <w:color w:val="333333"/>
          <w:spacing w:val="-13"/>
          <w:w w:val="105"/>
          <w:sz w:val="18"/>
        </w:rPr>
        <w:t xml:space="preserve"> </w:t>
      </w:r>
      <w:r>
        <w:rPr>
          <w:color w:val="333333"/>
          <w:w w:val="105"/>
          <w:sz w:val="18"/>
        </w:rPr>
        <w:t>Completo;</w:t>
      </w:r>
      <w:r>
        <w:rPr>
          <w:color w:val="333333"/>
          <w:spacing w:val="-13"/>
          <w:w w:val="105"/>
          <w:sz w:val="18"/>
        </w:rPr>
        <w:t xml:space="preserve"> </w:t>
      </w:r>
      <w:r>
        <w:rPr>
          <w:color w:val="333333"/>
          <w:w w:val="105"/>
          <w:sz w:val="18"/>
        </w:rPr>
        <w:t>CPF;</w:t>
      </w:r>
      <w:r>
        <w:rPr>
          <w:color w:val="333333"/>
          <w:spacing w:val="-14"/>
          <w:w w:val="105"/>
          <w:sz w:val="18"/>
        </w:rPr>
        <w:t xml:space="preserve"> </w:t>
      </w:r>
      <w:r>
        <w:rPr>
          <w:color w:val="333333"/>
          <w:w w:val="105"/>
          <w:sz w:val="18"/>
        </w:rPr>
        <w:t>endereço</w:t>
      </w:r>
      <w:r>
        <w:rPr>
          <w:color w:val="333333"/>
          <w:spacing w:val="-13"/>
          <w:w w:val="105"/>
          <w:sz w:val="18"/>
        </w:rPr>
        <w:t xml:space="preserve"> </w:t>
      </w:r>
      <w:r>
        <w:rPr>
          <w:color w:val="333333"/>
          <w:w w:val="105"/>
          <w:sz w:val="18"/>
        </w:rPr>
        <w:t>de</w:t>
      </w:r>
      <w:r>
        <w:rPr>
          <w:color w:val="333333"/>
          <w:spacing w:val="-13"/>
          <w:w w:val="105"/>
          <w:sz w:val="18"/>
        </w:rPr>
        <w:t xml:space="preserve"> </w:t>
      </w:r>
      <w:r>
        <w:rPr>
          <w:color w:val="333333"/>
          <w:w w:val="105"/>
          <w:sz w:val="18"/>
        </w:rPr>
        <w:t>IP.</w:t>
      </w:r>
      <w:r>
        <w:rPr>
          <w:color w:val="333333"/>
          <w:spacing w:val="-13"/>
          <w:w w:val="105"/>
          <w:sz w:val="18"/>
        </w:rPr>
        <w:t xml:space="preserve"> </w:t>
      </w:r>
      <w:r>
        <w:rPr>
          <w:color w:val="333333"/>
          <w:w w:val="105"/>
          <w:sz w:val="18"/>
        </w:rPr>
        <w:t>Dados informados</w:t>
      </w:r>
      <w:r>
        <w:rPr>
          <w:color w:val="333333"/>
          <w:spacing w:val="-1"/>
          <w:w w:val="105"/>
          <w:sz w:val="18"/>
        </w:rPr>
        <w:t xml:space="preserve"> </w:t>
      </w:r>
      <w:r>
        <w:rPr>
          <w:color w:val="333333"/>
          <w:w w:val="105"/>
          <w:sz w:val="18"/>
        </w:rPr>
        <w:t>pelo</w:t>
      </w:r>
      <w:r>
        <w:rPr>
          <w:color w:val="333333"/>
          <w:spacing w:val="-1"/>
          <w:w w:val="105"/>
          <w:sz w:val="18"/>
        </w:rPr>
        <w:t xml:space="preserve"> </w:t>
      </w:r>
      <w:r>
        <w:rPr>
          <w:color w:val="333333"/>
          <w:w w:val="105"/>
          <w:sz w:val="18"/>
        </w:rPr>
        <w:t>Operador</w:t>
      </w:r>
      <w:r>
        <w:rPr>
          <w:color w:val="333333"/>
          <w:spacing w:val="-1"/>
          <w:w w:val="105"/>
          <w:sz w:val="18"/>
        </w:rPr>
        <w:t xml:space="preserve"> </w:t>
      </w:r>
      <w:r>
        <w:rPr>
          <w:color w:val="333333"/>
          <w:w w:val="105"/>
          <w:sz w:val="18"/>
        </w:rPr>
        <w:t>para</w:t>
      </w:r>
      <w:r>
        <w:rPr>
          <w:color w:val="333333"/>
          <w:spacing w:val="-1"/>
          <w:w w:val="105"/>
          <w:sz w:val="18"/>
        </w:rPr>
        <w:t xml:space="preserve"> </w:t>
      </w:r>
      <w:r>
        <w:rPr>
          <w:color w:val="333333"/>
          <w:w w:val="105"/>
          <w:sz w:val="18"/>
        </w:rPr>
        <w:t>validação</w:t>
      </w:r>
      <w:r>
        <w:rPr>
          <w:color w:val="333333"/>
          <w:spacing w:val="-1"/>
          <w:w w:val="105"/>
          <w:sz w:val="18"/>
        </w:rPr>
        <w:t xml:space="preserve"> </w:t>
      </w:r>
      <w:r>
        <w:rPr>
          <w:color w:val="333333"/>
          <w:w w:val="105"/>
          <w:sz w:val="18"/>
        </w:rPr>
        <w:t>do</w:t>
      </w:r>
      <w:r>
        <w:rPr>
          <w:color w:val="333333"/>
          <w:spacing w:val="-1"/>
          <w:w w:val="105"/>
          <w:sz w:val="18"/>
        </w:rPr>
        <w:t xml:space="preserve"> </w:t>
      </w:r>
      <w:r>
        <w:rPr>
          <w:color w:val="333333"/>
          <w:w w:val="105"/>
          <w:sz w:val="18"/>
        </w:rPr>
        <w:t>signatário:</w:t>
      </w:r>
      <w:r>
        <w:rPr>
          <w:color w:val="333333"/>
          <w:spacing w:val="-1"/>
          <w:w w:val="105"/>
          <w:sz w:val="18"/>
        </w:rPr>
        <w:t xml:space="preserve"> </w:t>
      </w:r>
      <w:r>
        <w:rPr>
          <w:color w:val="333333"/>
          <w:w w:val="105"/>
          <w:sz w:val="18"/>
        </w:rPr>
        <w:t>nome</w:t>
      </w:r>
      <w:r>
        <w:rPr>
          <w:color w:val="333333"/>
          <w:spacing w:val="-1"/>
          <w:w w:val="105"/>
          <w:sz w:val="18"/>
        </w:rPr>
        <w:t xml:space="preserve"> </w:t>
      </w:r>
      <w:r>
        <w:rPr>
          <w:color w:val="333333"/>
          <w:w w:val="105"/>
          <w:sz w:val="18"/>
        </w:rPr>
        <w:t>completo</w:t>
      </w:r>
      <w:r>
        <w:rPr>
          <w:color w:val="333333"/>
          <w:spacing w:val="-1"/>
          <w:w w:val="105"/>
          <w:sz w:val="18"/>
        </w:rPr>
        <w:t xml:space="preserve"> </w:t>
      </w:r>
      <w:r>
        <w:rPr>
          <w:color w:val="333333"/>
          <w:w w:val="105"/>
          <w:sz w:val="18"/>
        </w:rPr>
        <w:t>Thiago</w:t>
      </w:r>
      <w:r>
        <w:rPr>
          <w:color w:val="333333"/>
          <w:spacing w:val="-1"/>
          <w:w w:val="105"/>
          <w:sz w:val="18"/>
        </w:rPr>
        <w:t xml:space="preserve"> </w:t>
      </w:r>
      <w:r>
        <w:rPr>
          <w:color w:val="333333"/>
          <w:w w:val="105"/>
          <w:sz w:val="18"/>
        </w:rPr>
        <w:t>Ivanoski Teixeira</w:t>
      </w:r>
      <w:r>
        <w:rPr>
          <w:color w:val="333333"/>
          <w:spacing w:val="-2"/>
          <w:w w:val="105"/>
          <w:sz w:val="18"/>
        </w:rPr>
        <w:t xml:space="preserve"> </w:t>
      </w:r>
      <w:r>
        <w:rPr>
          <w:color w:val="333333"/>
          <w:w w:val="105"/>
          <w:sz w:val="18"/>
        </w:rPr>
        <w:t>e</w:t>
      </w:r>
      <w:r>
        <w:rPr>
          <w:color w:val="333333"/>
          <w:spacing w:val="-2"/>
          <w:w w:val="105"/>
          <w:sz w:val="18"/>
        </w:rPr>
        <w:t xml:space="preserve"> </w:t>
      </w:r>
      <w:r>
        <w:rPr>
          <w:color w:val="333333"/>
          <w:w w:val="105"/>
          <w:sz w:val="18"/>
        </w:rPr>
        <w:t>CPF</w:t>
      </w:r>
      <w:r>
        <w:rPr>
          <w:color w:val="333333"/>
          <w:spacing w:val="-2"/>
          <w:w w:val="105"/>
          <w:sz w:val="18"/>
        </w:rPr>
        <w:t xml:space="preserve"> </w:t>
      </w:r>
      <w:r>
        <w:rPr>
          <w:color w:val="333333"/>
          <w:w w:val="105"/>
          <w:sz w:val="18"/>
        </w:rPr>
        <w:t>008.312.675-93.</w:t>
      </w:r>
    </w:p>
    <w:p w14:paraId="7FB38CFC" w14:textId="77777777" w:rsidR="006857A9" w:rsidRDefault="00606FBE">
      <w:pPr>
        <w:tabs>
          <w:tab w:val="left" w:pos="2311"/>
        </w:tabs>
        <w:spacing w:before="162" w:line="268" w:lineRule="auto"/>
        <w:ind w:left="2312" w:right="821" w:hanging="2300"/>
        <w:rPr>
          <w:sz w:val="18"/>
        </w:rPr>
      </w:pPr>
      <w:r>
        <w:rPr>
          <w:color w:val="878787"/>
          <w:w w:val="105"/>
          <w:sz w:val="18"/>
        </w:rPr>
        <w:t>26 ago 2026, 14:05:49</w:t>
      </w:r>
      <w:r>
        <w:rPr>
          <w:color w:val="878787"/>
          <w:sz w:val="18"/>
        </w:rPr>
        <w:tab/>
      </w:r>
      <w:r>
        <w:rPr>
          <w:color w:val="333333"/>
          <w:spacing w:val="-2"/>
          <w:w w:val="105"/>
          <w:sz w:val="18"/>
        </w:rPr>
        <w:t>Operador</w:t>
      </w:r>
      <w:r>
        <w:rPr>
          <w:color w:val="333333"/>
          <w:spacing w:val="-6"/>
          <w:w w:val="105"/>
          <w:sz w:val="18"/>
        </w:rPr>
        <w:t xml:space="preserve"> </w:t>
      </w:r>
      <w:r>
        <w:rPr>
          <w:color w:val="333333"/>
          <w:spacing w:val="-2"/>
          <w:w w:val="105"/>
          <w:sz w:val="18"/>
        </w:rPr>
        <w:t>com</w:t>
      </w:r>
      <w:r>
        <w:rPr>
          <w:color w:val="333333"/>
          <w:spacing w:val="-6"/>
          <w:w w:val="105"/>
          <w:sz w:val="18"/>
        </w:rPr>
        <w:t xml:space="preserve"> </w:t>
      </w:r>
      <w:r>
        <w:rPr>
          <w:color w:val="333333"/>
          <w:spacing w:val="-2"/>
          <w:w w:val="105"/>
          <w:sz w:val="18"/>
        </w:rPr>
        <w:t>email</w:t>
      </w:r>
      <w:r>
        <w:rPr>
          <w:color w:val="333333"/>
          <w:spacing w:val="-6"/>
          <w:w w:val="105"/>
          <w:sz w:val="18"/>
        </w:rPr>
        <w:t xml:space="preserve"> </w:t>
      </w:r>
      <w:hyperlink r:id="rId32">
        <w:r>
          <w:rPr>
            <w:color w:val="333333"/>
            <w:spacing w:val="-2"/>
            <w:w w:val="105"/>
            <w:sz w:val="18"/>
          </w:rPr>
          <w:t>jessica.magalhaes@epe.gov.br</w:t>
        </w:r>
      </w:hyperlink>
      <w:r>
        <w:rPr>
          <w:color w:val="333333"/>
          <w:spacing w:val="-6"/>
          <w:w w:val="105"/>
          <w:sz w:val="18"/>
        </w:rPr>
        <w:t xml:space="preserve"> </w:t>
      </w:r>
      <w:r>
        <w:rPr>
          <w:color w:val="333333"/>
          <w:spacing w:val="-2"/>
          <w:w w:val="105"/>
          <w:sz w:val="18"/>
        </w:rPr>
        <w:t>na</w:t>
      </w:r>
      <w:r>
        <w:rPr>
          <w:color w:val="333333"/>
          <w:spacing w:val="-6"/>
          <w:w w:val="105"/>
          <w:sz w:val="18"/>
        </w:rPr>
        <w:t xml:space="preserve"> </w:t>
      </w:r>
      <w:r>
        <w:rPr>
          <w:color w:val="333333"/>
          <w:spacing w:val="-2"/>
          <w:w w:val="105"/>
          <w:sz w:val="18"/>
        </w:rPr>
        <w:t>Conta</w:t>
      </w:r>
      <w:r>
        <w:rPr>
          <w:color w:val="333333"/>
          <w:spacing w:val="-6"/>
          <w:w w:val="105"/>
          <w:sz w:val="18"/>
        </w:rPr>
        <w:t xml:space="preserve"> </w:t>
      </w:r>
      <w:r>
        <w:rPr>
          <w:color w:val="333333"/>
          <w:spacing w:val="-2"/>
          <w:w w:val="105"/>
          <w:sz w:val="18"/>
        </w:rPr>
        <w:t>9ff5c315-4340-4725-bec4-</w:t>
      </w:r>
      <w:r>
        <w:rPr>
          <w:color w:val="333333"/>
          <w:w w:val="105"/>
          <w:sz w:val="18"/>
        </w:rPr>
        <w:t>76ac5b6b51d6 adicionou à Lista de Assinatura:</w:t>
      </w:r>
    </w:p>
    <w:p w14:paraId="2634AE5D" w14:textId="77777777" w:rsidR="006857A9" w:rsidRDefault="00606FBE">
      <w:pPr>
        <w:spacing w:before="1"/>
        <w:ind w:left="2312"/>
        <w:rPr>
          <w:sz w:val="18"/>
        </w:rPr>
      </w:pPr>
      <w:hyperlink r:id="rId33">
        <w:r>
          <w:rPr>
            <w:color w:val="333333"/>
            <w:sz w:val="18"/>
          </w:rPr>
          <w:t>sandro.abilio@epe.gov.br</w:t>
        </w:r>
      </w:hyperlink>
      <w:r>
        <w:rPr>
          <w:color w:val="333333"/>
          <w:spacing w:val="17"/>
          <w:sz w:val="18"/>
        </w:rPr>
        <w:t xml:space="preserve"> </w:t>
      </w:r>
      <w:r>
        <w:rPr>
          <w:color w:val="333333"/>
          <w:sz w:val="18"/>
        </w:rPr>
        <w:t>para</w:t>
      </w:r>
      <w:r>
        <w:rPr>
          <w:color w:val="333333"/>
          <w:spacing w:val="17"/>
          <w:sz w:val="18"/>
        </w:rPr>
        <w:t xml:space="preserve"> </w:t>
      </w:r>
      <w:r>
        <w:rPr>
          <w:color w:val="333333"/>
          <w:sz w:val="18"/>
        </w:rPr>
        <w:t>assinar,</w:t>
      </w:r>
      <w:r>
        <w:rPr>
          <w:color w:val="333333"/>
          <w:spacing w:val="16"/>
          <w:sz w:val="18"/>
        </w:rPr>
        <w:t xml:space="preserve"> </w:t>
      </w:r>
      <w:r>
        <w:rPr>
          <w:color w:val="333333"/>
          <w:sz w:val="18"/>
        </w:rPr>
        <w:t>via</w:t>
      </w:r>
      <w:r>
        <w:rPr>
          <w:color w:val="333333"/>
          <w:spacing w:val="17"/>
          <w:sz w:val="18"/>
        </w:rPr>
        <w:t xml:space="preserve"> </w:t>
      </w:r>
      <w:r>
        <w:rPr>
          <w:color w:val="333333"/>
          <w:sz w:val="18"/>
        </w:rPr>
        <w:t>E-</w:t>
      </w:r>
      <w:r>
        <w:rPr>
          <w:color w:val="333333"/>
          <w:spacing w:val="-2"/>
          <w:sz w:val="18"/>
        </w:rPr>
        <w:t>mail.</w:t>
      </w:r>
    </w:p>
    <w:p w14:paraId="4E11E15A" w14:textId="77777777" w:rsidR="006857A9" w:rsidRDefault="006857A9">
      <w:pPr>
        <w:pStyle w:val="Corpodetexto"/>
        <w:spacing w:before="51"/>
        <w:rPr>
          <w:sz w:val="18"/>
        </w:rPr>
      </w:pPr>
    </w:p>
    <w:p w14:paraId="1EFF230C" w14:textId="77777777" w:rsidR="006857A9" w:rsidRDefault="00606FBE">
      <w:pPr>
        <w:spacing w:line="268" w:lineRule="auto"/>
        <w:ind w:left="2312"/>
        <w:rPr>
          <w:sz w:val="18"/>
        </w:rPr>
      </w:pPr>
      <w:r>
        <w:rPr>
          <w:color w:val="333333"/>
          <w:w w:val="105"/>
          <w:sz w:val="18"/>
        </w:rPr>
        <w:t>Pontos</w:t>
      </w:r>
      <w:r>
        <w:rPr>
          <w:color w:val="333333"/>
          <w:spacing w:val="-11"/>
          <w:w w:val="105"/>
          <w:sz w:val="18"/>
        </w:rPr>
        <w:t xml:space="preserve"> </w:t>
      </w:r>
      <w:r>
        <w:rPr>
          <w:color w:val="333333"/>
          <w:w w:val="105"/>
          <w:sz w:val="18"/>
        </w:rPr>
        <w:t>de</w:t>
      </w:r>
      <w:r>
        <w:rPr>
          <w:color w:val="333333"/>
          <w:spacing w:val="-11"/>
          <w:w w:val="105"/>
          <w:sz w:val="18"/>
        </w:rPr>
        <w:t xml:space="preserve"> </w:t>
      </w:r>
      <w:r>
        <w:rPr>
          <w:color w:val="333333"/>
          <w:w w:val="105"/>
          <w:sz w:val="18"/>
        </w:rPr>
        <w:t>autenticação:</w:t>
      </w:r>
      <w:r>
        <w:rPr>
          <w:color w:val="333333"/>
          <w:spacing w:val="-11"/>
          <w:w w:val="105"/>
          <w:sz w:val="18"/>
        </w:rPr>
        <w:t xml:space="preserve"> </w:t>
      </w:r>
      <w:r>
        <w:rPr>
          <w:color w:val="333333"/>
          <w:w w:val="105"/>
          <w:sz w:val="18"/>
        </w:rPr>
        <w:t>Token</w:t>
      </w:r>
      <w:r>
        <w:rPr>
          <w:color w:val="333333"/>
          <w:spacing w:val="-11"/>
          <w:w w:val="105"/>
          <w:sz w:val="18"/>
        </w:rPr>
        <w:t xml:space="preserve"> </w:t>
      </w:r>
      <w:r>
        <w:rPr>
          <w:color w:val="333333"/>
          <w:w w:val="105"/>
          <w:sz w:val="18"/>
        </w:rPr>
        <w:t>via</w:t>
      </w:r>
      <w:r>
        <w:rPr>
          <w:color w:val="333333"/>
          <w:spacing w:val="-11"/>
          <w:w w:val="105"/>
          <w:sz w:val="18"/>
        </w:rPr>
        <w:t xml:space="preserve"> </w:t>
      </w:r>
      <w:r>
        <w:rPr>
          <w:color w:val="333333"/>
          <w:w w:val="105"/>
          <w:sz w:val="18"/>
        </w:rPr>
        <w:t>E-mail;</w:t>
      </w:r>
      <w:r>
        <w:rPr>
          <w:color w:val="333333"/>
          <w:spacing w:val="-11"/>
          <w:w w:val="105"/>
          <w:sz w:val="18"/>
        </w:rPr>
        <w:t xml:space="preserve"> </w:t>
      </w:r>
      <w:r>
        <w:rPr>
          <w:color w:val="333333"/>
          <w:w w:val="105"/>
          <w:sz w:val="18"/>
        </w:rPr>
        <w:t>Nome</w:t>
      </w:r>
      <w:r>
        <w:rPr>
          <w:color w:val="333333"/>
          <w:spacing w:val="-11"/>
          <w:w w:val="105"/>
          <w:sz w:val="18"/>
        </w:rPr>
        <w:t xml:space="preserve"> </w:t>
      </w:r>
      <w:r>
        <w:rPr>
          <w:color w:val="333333"/>
          <w:w w:val="105"/>
          <w:sz w:val="18"/>
        </w:rPr>
        <w:t>Completo;</w:t>
      </w:r>
      <w:r>
        <w:rPr>
          <w:color w:val="333333"/>
          <w:spacing w:val="-11"/>
          <w:w w:val="105"/>
          <w:sz w:val="18"/>
        </w:rPr>
        <w:t xml:space="preserve"> </w:t>
      </w:r>
      <w:r>
        <w:rPr>
          <w:color w:val="333333"/>
          <w:w w:val="105"/>
          <w:sz w:val="18"/>
        </w:rPr>
        <w:t>endereço</w:t>
      </w:r>
      <w:r>
        <w:rPr>
          <w:color w:val="333333"/>
          <w:spacing w:val="-11"/>
          <w:w w:val="105"/>
          <w:sz w:val="18"/>
        </w:rPr>
        <w:t xml:space="preserve"> </w:t>
      </w:r>
      <w:r>
        <w:rPr>
          <w:color w:val="333333"/>
          <w:w w:val="105"/>
          <w:sz w:val="18"/>
        </w:rPr>
        <w:t>de</w:t>
      </w:r>
      <w:r>
        <w:rPr>
          <w:color w:val="333333"/>
          <w:spacing w:val="-11"/>
          <w:w w:val="105"/>
          <w:sz w:val="18"/>
        </w:rPr>
        <w:t xml:space="preserve"> </w:t>
      </w:r>
      <w:r>
        <w:rPr>
          <w:color w:val="333333"/>
          <w:w w:val="105"/>
          <w:sz w:val="18"/>
        </w:rPr>
        <w:t>IP.</w:t>
      </w:r>
      <w:r>
        <w:rPr>
          <w:color w:val="333333"/>
          <w:spacing w:val="-11"/>
          <w:w w:val="105"/>
          <w:sz w:val="18"/>
        </w:rPr>
        <w:t xml:space="preserve"> </w:t>
      </w:r>
      <w:r>
        <w:rPr>
          <w:color w:val="333333"/>
          <w:w w:val="105"/>
          <w:sz w:val="18"/>
        </w:rPr>
        <w:t>Dados</w:t>
      </w:r>
      <w:r>
        <w:rPr>
          <w:color w:val="333333"/>
          <w:spacing w:val="-11"/>
          <w:w w:val="105"/>
          <w:sz w:val="18"/>
        </w:rPr>
        <w:t xml:space="preserve"> </w:t>
      </w:r>
      <w:r>
        <w:rPr>
          <w:color w:val="333333"/>
          <w:w w:val="105"/>
          <w:sz w:val="18"/>
        </w:rPr>
        <w:t>informados pelo Operador para validação do signatário: nome completo Sandro da Silva Abilio.</w:t>
      </w:r>
    </w:p>
    <w:p w14:paraId="3CF045AC" w14:textId="77777777" w:rsidR="006857A9" w:rsidRDefault="00606FBE">
      <w:pPr>
        <w:tabs>
          <w:tab w:val="left" w:pos="2311"/>
        </w:tabs>
        <w:spacing w:before="161" w:line="268" w:lineRule="auto"/>
        <w:ind w:left="2312" w:right="821" w:hanging="2300"/>
        <w:rPr>
          <w:sz w:val="18"/>
        </w:rPr>
      </w:pPr>
      <w:r>
        <w:rPr>
          <w:color w:val="878787"/>
          <w:w w:val="105"/>
          <w:sz w:val="18"/>
        </w:rPr>
        <w:t>26 ago 2026, 14:05:49</w:t>
      </w:r>
      <w:r>
        <w:rPr>
          <w:color w:val="878787"/>
          <w:sz w:val="18"/>
        </w:rPr>
        <w:tab/>
      </w:r>
      <w:r>
        <w:rPr>
          <w:color w:val="333333"/>
          <w:spacing w:val="-2"/>
          <w:w w:val="105"/>
          <w:sz w:val="18"/>
        </w:rPr>
        <w:t>Operador</w:t>
      </w:r>
      <w:r>
        <w:rPr>
          <w:color w:val="333333"/>
          <w:spacing w:val="-6"/>
          <w:w w:val="105"/>
          <w:sz w:val="18"/>
        </w:rPr>
        <w:t xml:space="preserve"> </w:t>
      </w:r>
      <w:r>
        <w:rPr>
          <w:color w:val="333333"/>
          <w:spacing w:val="-2"/>
          <w:w w:val="105"/>
          <w:sz w:val="18"/>
        </w:rPr>
        <w:t>com</w:t>
      </w:r>
      <w:r>
        <w:rPr>
          <w:color w:val="333333"/>
          <w:spacing w:val="-6"/>
          <w:w w:val="105"/>
          <w:sz w:val="18"/>
        </w:rPr>
        <w:t xml:space="preserve"> </w:t>
      </w:r>
      <w:r>
        <w:rPr>
          <w:color w:val="333333"/>
          <w:spacing w:val="-2"/>
          <w:w w:val="105"/>
          <w:sz w:val="18"/>
        </w:rPr>
        <w:t>email</w:t>
      </w:r>
      <w:r>
        <w:rPr>
          <w:color w:val="333333"/>
          <w:spacing w:val="-6"/>
          <w:w w:val="105"/>
          <w:sz w:val="18"/>
        </w:rPr>
        <w:t xml:space="preserve"> </w:t>
      </w:r>
      <w:hyperlink r:id="rId34">
        <w:r>
          <w:rPr>
            <w:color w:val="333333"/>
            <w:spacing w:val="-2"/>
            <w:w w:val="105"/>
            <w:sz w:val="18"/>
          </w:rPr>
          <w:t>jessica.magalhaes@epe.gov.br</w:t>
        </w:r>
      </w:hyperlink>
      <w:r>
        <w:rPr>
          <w:color w:val="333333"/>
          <w:spacing w:val="-6"/>
          <w:w w:val="105"/>
          <w:sz w:val="18"/>
        </w:rPr>
        <w:t xml:space="preserve"> </w:t>
      </w:r>
      <w:r>
        <w:rPr>
          <w:color w:val="333333"/>
          <w:spacing w:val="-2"/>
          <w:w w:val="105"/>
          <w:sz w:val="18"/>
        </w:rPr>
        <w:t>na</w:t>
      </w:r>
      <w:r>
        <w:rPr>
          <w:color w:val="333333"/>
          <w:spacing w:val="-6"/>
          <w:w w:val="105"/>
          <w:sz w:val="18"/>
        </w:rPr>
        <w:t xml:space="preserve"> </w:t>
      </w:r>
      <w:r>
        <w:rPr>
          <w:color w:val="333333"/>
          <w:spacing w:val="-2"/>
          <w:w w:val="105"/>
          <w:sz w:val="18"/>
        </w:rPr>
        <w:t>Conta</w:t>
      </w:r>
      <w:r>
        <w:rPr>
          <w:color w:val="333333"/>
          <w:spacing w:val="-6"/>
          <w:w w:val="105"/>
          <w:sz w:val="18"/>
        </w:rPr>
        <w:t xml:space="preserve"> </w:t>
      </w:r>
      <w:r>
        <w:rPr>
          <w:color w:val="333333"/>
          <w:spacing w:val="-2"/>
          <w:w w:val="105"/>
          <w:sz w:val="18"/>
        </w:rPr>
        <w:t>9ff5c315-4340-4725-bec4-</w:t>
      </w:r>
      <w:r>
        <w:rPr>
          <w:color w:val="333333"/>
          <w:w w:val="105"/>
          <w:sz w:val="18"/>
        </w:rPr>
        <w:t>76ac5b6b51d6 adicionou à Lista de Assinatura:</w:t>
      </w:r>
    </w:p>
    <w:p w14:paraId="68ADA7CE" w14:textId="77777777" w:rsidR="006857A9" w:rsidRDefault="00606FBE">
      <w:pPr>
        <w:spacing w:before="1"/>
        <w:ind w:left="2312"/>
        <w:rPr>
          <w:sz w:val="18"/>
        </w:rPr>
      </w:pPr>
      <w:hyperlink r:id="rId35">
        <w:r>
          <w:rPr>
            <w:color w:val="333333"/>
            <w:sz w:val="18"/>
          </w:rPr>
          <w:t>reinaldo.garcia@epe.gov.br</w:t>
        </w:r>
      </w:hyperlink>
      <w:r>
        <w:rPr>
          <w:color w:val="333333"/>
          <w:spacing w:val="12"/>
          <w:sz w:val="18"/>
        </w:rPr>
        <w:t xml:space="preserve"> </w:t>
      </w:r>
      <w:r>
        <w:rPr>
          <w:color w:val="333333"/>
          <w:sz w:val="18"/>
        </w:rPr>
        <w:t>para</w:t>
      </w:r>
      <w:r>
        <w:rPr>
          <w:color w:val="333333"/>
          <w:spacing w:val="13"/>
          <w:sz w:val="18"/>
        </w:rPr>
        <w:t xml:space="preserve"> </w:t>
      </w:r>
      <w:r>
        <w:rPr>
          <w:color w:val="333333"/>
          <w:sz w:val="18"/>
        </w:rPr>
        <w:t>assinar,</w:t>
      </w:r>
      <w:r>
        <w:rPr>
          <w:color w:val="333333"/>
          <w:spacing w:val="12"/>
          <w:sz w:val="18"/>
        </w:rPr>
        <w:t xml:space="preserve"> </w:t>
      </w:r>
      <w:r>
        <w:rPr>
          <w:color w:val="333333"/>
          <w:sz w:val="18"/>
        </w:rPr>
        <w:t>via</w:t>
      </w:r>
      <w:r>
        <w:rPr>
          <w:color w:val="333333"/>
          <w:spacing w:val="13"/>
          <w:sz w:val="18"/>
        </w:rPr>
        <w:t xml:space="preserve"> </w:t>
      </w:r>
      <w:r>
        <w:rPr>
          <w:color w:val="333333"/>
          <w:sz w:val="18"/>
        </w:rPr>
        <w:t>E-</w:t>
      </w:r>
      <w:r>
        <w:rPr>
          <w:color w:val="333333"/>
          <w:spacing w:val="-2"/>
          <w:sz w:val="18"/>
        </w:rPr>
        <w:t>mail.</w:t>
      </w:r>
    </w:p>
    <w:p w14:paraId="690B7F3F" w14:textId="77777777" w:rsidR="006857A9" w:rsidRDefault="006857A9">
      <w:pPr>
        <w:pStyle w:val="Corpodetexto"/>
        <w:spacing w:before="51"/>
        <w:rPr>
          <w:sz w:val="18"/>
        </w:rPr>
      </w:pPr>
    </w:p>
    <w:p w14:paraId="791D85ED" w14:textId="77777777" w:rsidR="006857A9" w:rsidRDefault="00606FBE">
      <w:pPr>
        <w:spacing w:line="268" w:lineRule="auto"/>
        <w:ind w:left="2312" w:right="306"/>
        <w:rPr>
          <w:sz w:val="18"/>
        </w:rPr>
      </w:pPr>
      <w:r>
        <w:rPr>
          <w:color w:val="333333"/>
          <w:w w:val="105"/>
          <w:sz w:val="18"/>
        </w:rPr>
        <w:t>Pontos</w:t>
      </w:r>
      <w:r>
        <w:rPr>
          <w:color w:val="333333"/>
          <w:spacing w:val="-7"/>
          <w:w w:val="105"/>
          <w:sz w:val="18"/>
        </w:rPr>
        <w:t xml:space="preserve"> </w:t>
      </w:r>
      <w:r>
        <w:rPr>
          <w:color w:val="333333"/>
          <w:w w:val="105"/>
          <w:sz w:val="18"/>
        </w:rPr>
        <w:t>de</w:t>
      </w:r>
      <w:r>
        <w:rPr>
          <w:color w:val="333333"/>
          <w:spacing w:val="-7"/>
          <w:w w:val="105"/>
          <w:sz w:val="18"/>
        </w:rPr>
        <w:t xml:space="preserve"> </w:t>
      </w:r>
      <w:r>
        <w:rPr>
          <w:color w:val="333333"/>
          <w:w w:val="105"/>
          <w:sz w:val="18"/>
        </w:rPr>
        <w:t>autenticação:</w:t>
      </w:r>
      <w:r>
        <w:rPr>
          <w:color w:val="333333"/>
          <w:spacing w:val="-7"/>
          <w:w w:val="105"/>
          <w:sz w:val="18"/>
        </w:rPr>
        <w:t xml:space="preserve"> </w:t>
      </w:r>
      <w:r>
        <w:rPr>
          <w:color w:val="333333"/>
          <w:w w:val="105"/>
          <w:sz w:val="18"/>
        </w:rPr>
        <w:t>Token</w:t>
      </w:r>
      <w:r>
        <w:rPr>
          <w:color w:val="333333"/>
          <w:spacing w:val="-7"/>
          <w:w w:val="105"/>
          <w:sz w:val="18"/>
        </w:rPr>
        <w:t xml:space="preserve"> </w:t>
      </w:r>
      <w:r>
        <w:rPr>
          <w:color w:val="333333"/>
          <w:w w:val="105"/>
          <w:sz w:val="18"/>
        </w:rPr>
        <w:t>via</w:t>
      </w:r>
      <w:r>
        <w:rPr>
          <w:color w:val="333333"/>
          <w:spacing w:val="-7"/>
          <w:w w:val="105"/>
          <w:sz w:val="18"/>
        </w:rPr>
        <w:t xml:space="preserve"> </w:t>
      </w:r>
      <w:r>
        <w:rPr>
          <w:color w:val="333333"/>
          <w:w w:val="105"/>
          <w:sz w:val="18"/>
        </w:rPr>
        <w:t>E-mail;</w:t>
      </w:r>
      <w:r>
        <w:rPr>
          <w:color w:val="333333"/>
          <w:spacing w:val="-7"/>
          <w:w w:val="105"/>
          <w:sz w:val="18"/>
        </w:rPr>
        <w:t xml:space="preserve"> </w:t>
      </w:r>
      <w:r>
        <w:rPr>
          <w:color w:val="333333"/>
          <w:w w:val="105"/>
          <w:sz w:val="18"/>
        </w:rPr>
        <w:t>Nome</w:t>
      </w:r>
      <w:r>
        <w:rPr>
          <w:color w:val="333333"/>
          <w:spacing w:val="-7"/>
          <w:w w:val="105"/>
          <w:sz w:val="18"/>
        </w:rPr>
        <w:t xml:space="preserve"> </w:t>
      </w:r>
      <w:r>
        <w:rPr>
          <w:color w:val="333333"/>
          <w:w w:val="105"/>
          <w:sz w:val="18"/>
        </w:rPr>
        <w:t>Completo;</w:t>
      </w:r>
      <w:r>
        <w:rPr>
          <w:color w:val="333333"/>
          <w:spacing w:val="-7"/>
          <w:w w:val="105"/>
          <w:sz w:val="18"/>
        </w:rPr>
        <w:t xml:space="preserve"> </w:t>
      </w:r>
      <w:r>
        <w:rPr>
          <w:color w:val="333333"/>
          <w:w w:val="105"/>
          <w:sz w:val="18"/>
        </w:rPr>
        <w:t>CPF;</w:t>
      </w:r>
      <w:r>
        <w:rPr>
          <w:color w:val="333333"/>
          <w:spacing w:val="-7"/>
          <w:w w:val="105"/>
          <w:sz w:val="18"/>
        </w:rPr>
        <w:t xml:space="preserve"> </w:t>
      </w:r>
      <w:r>
        <w:rPr>
          <w:color w:val="333333"/>
          <w:w w:val="105"/>
          <w:sz w:val="18"/>
        </w:rPr>
        <w:t>endereço</w:t>
      </w:r>
      <w:r>
        <w:rPr>
          <w:color w:val="333333"/>
          <w:spacing w:val="-7"/>
          <w:w w:val="105"/>
          <w:sz w:val="18"/>
        </w:rPr>
        <w:t xml:space="preserve"> </w:t>
      </w:r>
      <w:r>
        <w:rPr>
          <w:color w:val="333333"/>
          <w:w w:val="105"/>
          <w:sz w:val="18"/>
        </w:rPr>
        <w:t>de</w:t>
      </w:r>
      <w:r>
        <w:rPr>
          <w:color w:val="333333"/>
          <w:spacing w:val="-7"/>
          <w:w w:val="105"/>
          <w:sz w:val="18"/>
        </w:rPr>
        <w:t xml:space="preserve"> </w:t>
      </w:r>
      <w:r>
        <w:rPr>
          <w:color w:val="333333"/>
          <w:w w:val="105"/>
          <w:sz w:val="18"/>
        </w:rPr>
        <w:t>IP.</w:t>
      </w:r>
      <w:r>
        <w:rPr>
          <w:color w:val="333333"/>
          <w:spacing w:val="-7"/>
          <w:w w:val="105"/>
          <w:sz w:val="18"/>
        </w:rPr>
        <w:t xml:space="preserve"> </w:t>
      </w:r>
      <w:r>
        <w:rPr>
          <w:color w:val="333333"/>
          <w:w w:val="105"/>
          <w:sz w:val="18"/>
        </w:rPr>
        <w:t>Dados informados</w:t>
      </w:r>
      <w:r>
        <w:rPr>
          <w:color w:val="333333"/>
          <w:spacing w:val="-2"/>
          <w:w w:val="105"/>
          <w:sz w:val="18"/>
        </w:rPr>
        <w:t xml:space="preserve"> </w:t>
      </w:r>
      <w:r>
        <w:rPr>
          <w:color w:val="333333"/>
          <w:w w:val="105"/>
          <w:sz w:val="18"/>
        </w:rPr>
        <w:t>pelo</w:t>
      </w:r>
      <w:r>
        <w:rPr>
          <w:color w:val="333333"/>
          <w:spacing w:val="-2"/>
          <w:w w:val="105"/>
          <w:sz w:val="18"/>
        </w:rPr>
        <w:t xml:space="preserve"> </w:t>
      </w:r>
      <w:r>
        <w:rPr>
          <w:color w:val="333333"/>
          <w:w w:val="105"/>
          <w:sz w:val="18"/>
        </w:rPr>
        <w:t>Operador</w:t>
      </w:r>
      <w:r>
        <w:rPr>
          <w:color w:val="333333"/>
          <w:spacing w:val="-2"/>
          <w:w w:val="105"/>
          <w:sz w:val="18"/>
        </w:rPr>
        <w:t xml:space="preserve"> </w:t>
      </w:r>
      <w:r>
        <w:rPr>
          <w:color w:val="333333"/>
          <w:w w:val="105"/>
          <w:sz w:val="18"/>
        </w:rPr>
        <w:t>para</w:t>
      </w:r>
      <w:r>
        <w:rPr>
          <w:color w:val="333333"/>
          <w:spacing w:val="-2"/>
          <w:w w:val="105"/>
          <w:sz w:val="18"/>
        </w:rPr>
        <w:t xml:space="preserve"> </w:t>
      </w:r>
      <w:r>
        <w:rPr>
          <w:color w:val="333333"/>
          <w:w w:val="105"/>
          <w:sz w:val="18"/>
        </w:rPr>
        <w:t>validação</w:t>
      </w:r>
      <w:r>
        <w:rPr>
          <w:color w:val="333333"/>
          <w:spacing w:val="-2"/>
          <w:w w:val="105"/>
          <w:sz w:val="18"/>
        </w:rPr>
        <w:t xml:space="preserve"> </w:t>
      </w:r>
      <w:r>
        <w:rPr>
          <w:color w:val="333333"/>
          <w:w w:val="105"/>
          <w:sz w:val="18"/>
        </w:rPr>
        <w:t>do</w:t>
      </w:r>
      <w:r>
        <w:rPr>
          <w:color w:val="333333"/>
          <w:spacing w:val="-2"/>
          <w:w w:val="105"/>
          <w:sz w:val="18"/>
        </w:rPr>
        <w:t xml:space="preserve"> </w:t>
      </w:r>
      <w:r>
        <w:rPr>
          <w:color w:val="333333"/>
          <w:w w:val="105"/>
          <w:sz w:val="18"/>
        </w:rPr>
        <w:t>signatário:</w:t>
      </w:r>
      <w:r>
        <w:rPr>
          <w:color w:val="333333"/>
          <w:spacing w:val="-2"/>
          <w:w w:val="105"/>
          <w:sz w:val="18"/>
        </w:rPr>
        <w:t xml:space="preserve"> </w:t>
      </w:r>
      <w:r>
        <w:rPr>
          <w:color w:val="333333"/>
          <w:w w:val="105"/>
          <w:sz w:val="18"/>
        </w:rPr>
        <w:t>nome</w:t>
      </w:r>
      <w:r>
        <w:rPr>
          <w:color w:val="333333"/>
          <w:spacing w:val="-2"/>
          <w:w w:val="105"/>
          <w:sz w:val="18"/>
        </w:rPr>
        <w:t xml:space="preserve"> </w:t>
      </w:r>
      <w:r>
        <w:rPr>
          <w:color w:val="333333"/>
          <w:w w:val="105"/>
          <w:sz w:val="18"/>
        </w:rPr>
        <w:t>completo</w:t>
      </w:r>
      <w:r>
        <w:rPr>
          <w:color w:val="333333"/>
          <w:spacing w:val="-2"/>
          <w:w w:val="105"/>
          <w:sz w:val="18"/>
        </w:rPr>
        <w:t xml:space="preserve"> </w:t>
      </w:r>
      <w:r>
        <w:rPr>
          <w:color w:val="333333"/>
          <w:w w:val="105"/>
          <w:sz w:val="18"/>
        </w:rPr>
        <w:t>Reinaldo</w:t>
      </w:r>
      <w:r>
        <w:rPr>
          <w:color w:val="333333"/>
          <w:spacing w:val="-2"/>
          <w:w w:val="105"/>
          <w:sz w:val="18"/>
        </w:rPr>
        <w:t xml:space="preserve"> </w:t>
      </w:r>
      <w:r>
        <w:rPr>
          <w:color w:val="333333"/>
          <w:w w:val="105"/>
          <w:sz w:val="18"/>
        </w:rPr>
        <w:t>da</w:t>
      </w:r>
      <w:r>
        <w:rPr>
          <w:color w:val="333333"/>
          <w:spacing w:val="-2"/>
          <w:w w:val="105"/>
          <w:sz w:val="18"/>
        </w:rPr>
        <w:t xml:space="preserve"> </w:t>
      </w:r>
      <w:r>
        <w:rPr>
          <w:color w:val="333333"/>
          <w:w w:val="105"/>
          <w:sz w:val="18"/>
        </w:rPr>
        <w:t>Cruz Garcia</w:t>
      </w:r>
      <w:r>
        <w:rPr>
          <w:color w:val="333333"/>
          <w:spacing w:val="-5"/>
          <w:w w:val="105"/>
          <w:sz w:val="18"/>
        </w:rPr>
        <w:t xml:space="preserve"> </w:t>
      </w:r>
      <w:r>
        <w:rPr>
          <w:color w:val="333333"/>
          <w:w w:val="105"/>
          <w:sz w:val="18"/>
        </w:rPr>
        <w:t>e</w:t>
      </w:r>
      <w:r>
        <w:rPr>
          <w:color w:val="333333"/>
          <w:spacing w:val="-5"/>
          <w:w w:val="105"/>
          <w:sz w:val="18"/>
        </w:rPr>
        <w:t xml:space="preserve"> </w:t>
      </w:r>
      <w:r>
        <w:rPr>
          <w:color w:val="333333"/>
          <w:w w:val="105"/>
          <w:sz w:val="18"/>
        </w:rPr>
        <w:t>CPF</w:t>
      </w:r>
      <w:r>
        <w:rPr>
          <w:color w:val="333333"/>
          <w:spacing w:val="-5"/>
          <w:w w:val="105"/>
          <w:sz w:val="18"/>
        </w:rPr>
        <w:t xml:space="preserve"> </w:t>
      </w:r>
      <w:r>
        <w:rPr>
          <w:color w:val="333333"/>
          <w:w w:val="105"/>
          <w:sz w:val="18"/>
        </w:rPr>
        <w:t>121.944.628-99.</w:t>
      </w:r>
    </w:p>
    <w:p w14:paraId="7CA7C077" w14:textId="77777777" w:rsidR="006857A9" w:rsidRDefault="00606FBE">
      <w:pPr>
        <w:tabs>
          <w:tab w:val="left" w:pos="2311"/>
        </w:tabs>
        <w:spacing w:before="162" w:line="268" w:lineRule="auto"/>
        <w:ind w:left="2312" w:right="306" w:hanging="2300"/>
        <w:rPr>
          <w:sz w:val="18"/>
        </w:rPr>
      </w:pPr>
      <w:r>
        <w:rPr>
          <w:color w:val="878787"/>
          <w:w w:val="105"/>
          <w:sz w:val="18"/>
        </w:rPr>
        <w:t>26 ago 2026, 14:26:44</w:t>
      </w:r>
      <w:r>
        <w:rPr>
          <w:color w:val="878787"/>
          <w:sz w:val="18"/>
        </w:rPr>
        <w:tab/>
      </w:r>
      <w:r>
        <w:rPr>
          <w:color w:val="333333"/>
          <w:w w:val="105"/>
          <w:sz w:val="18"/>
        </w:rPr>
        <w:t>Reinaldo</w:t>
      </w:r>
      <w:r>
        <w:rPr>
          <w:color w:val="333333"/>
          <w:spacing w:val="-5"/>
          <w:w w:val="105"/>
          <w:sz w:val="18"/>
        </w:rPr>
        <w:t xml:space="preserve"> </w:t>
      </w:r>
      <w:r>
        <w:rPr>
          <w:color w:val="333333"/>
          <w:w w:val="105"/>
          <w:sz w:val="18"/>
        </w:rPr>
        <w:t>da</w:t>
      </w:r>
      <w:r>
        <w:rPr>
          <w:color w:val="333333"/>
          <w:spacing w:val="-5"/>
          <w:w w:val="105"/>
          <w:sz w:val="18"/>
        </w:rPr>
        <w:t xml:space="preserve"> </w:t>
      </w:r>
      <w:r>
        <w:rPr>
          <w:color w:val="333333"/>
          <w:w w:val="105"/>
          <w:sz w:val="18"/>
        </w:rPr>
        <w:t>Cruz</w:t>
      </w:r>
      <w:r>
        <w:rPr>
          <w:color w:val="333333"/>
          <w:spacing w:val="-5"/>
          <w:w w:val="105"/>
          <w:sz w:val="18"/>
        </w:rPr>
        <w:t xml:space="preserve"> </w:t>
      </w:r>
      <w:r>
        <w:rPr>
          <w:color w:val="333333"/>
          <w:w w:val="105"/>
          <w:sz w:val="18"/>
        </w:rPr>
        <w:t>Garcia</w:t>
      </w:r>
      <w:r>
        <w:rPr>
          <w:color w:val="333333"/>
          <w:spacing w:val="-5"/>
          <w:w w:val="105"/>
          <w:sz w:val="18"/>
        </w:rPr>
        <w:t xml:space="preserve"> </w:t>
      </w:r>
      <w:r>
        <w:rPr>
          <w:color w:val="333333"/>
          <w:w w:val="105"/>
          <w:sz w:val="18"/>
        </w:rPr>
        <w:t>assinou.</w:t>
      </w:r>
      <w:r>
        <w:rPr>
          <w:color w:val="333333"/>
          <w:spacing w:val="-5"/>
          <w:w w:val="105"/>
          <w:sz w:val="18"/>
        </w:rPr>
        <w:t xml:space="preserve"> </w:t>
      </w:r>
      <w:r>
        <w:rPr>
          <w:color w:val="333333"/>
          <w:w w:val="105"/>
          <w:sz w:val="18"/>
        </w:rPr>
        <w:t>Pontos</w:t>
      </w:r>
      <w:r>
        <w:rPr>
          <w:color w:val="333333"/>
          <w:spacing w:val="-5"/>
          <w:w w:val="105"/>
          <w:sz w:val="18"/>
        </w:rPr>
        <w:t xml:space="preserve"> </w:t>
      </w:r>
      <w:r>
        <w:rPr>
          <w:color w:val="333333"/>
          <w:w w:val="105"/>
          <w:sz w:val="18"/>
        </w:rPr>
        <w:t>de</w:t>
      </w:r>
      <w:r>
        <w:rPr>
          <w:color w:val="333333"/>
          <w:spacing w:val="-5"/>
          <w:w w:val="105"/>
          <w:sz w:val="18"/>
        </w:rPr>
        <w:t xml:space="preserve"> </w:t>
      </w:r>
      <w:r>
        <w:rPr>
          <w:color w:val="333333"/>
          <w:w w:val="105"/>
          <w:sz w:val="18"/>
        </w:rPr>
        <w:t>autenticação:</w:t>
      </w:r>
      <w:r>
        <w:rPr>
          <w:color w:val="333333"/>
          <w:spacing w:val="-5"/>
          <w:w w:val="105"/>
          <w:sz w:val="18"/>
        </w:rPr>
        <w:t xml:space="preserve"> </w:t>
      </w:r>
      <w:r>
        <w:rPr>
          <w:color w:val="333333"/>
          <w:w w:val="105"/>
          <w:sz w:val="18"/>
        </w:rPr>
        <w:t>Token</w:t>
      </w:r>
      <w:r>
        <w:rPr>
          <w:color w:val="333333"/>
          <w:spacing w:val="-5"/>
          <w:w w:val="105"/>
          <w:sz w:val="18"/>
        </w:rPr>
        <w:t xml:space="preserve"> </w:t>
      </w:r>
      <w:r>
        <w:rPr>
          <w:color w:val="333333"/>
          <w:w w:val="105"/>
          <w:sz w:val="18"/>
        </w:rPr>
        <w:t>via</w:t>
      </w:r>
      <w:r>
        <w:rPr>
          <w:color w:val="333333"/>
          <w:spacing w:val="-5"/>
          <w:w w:val="105"/>
          <w:sz w:val="18"/>
        </w:rPr>
        <w:t xml:space="preserve"> </w:t>
      </w:r>
      <w:r>
        <w:rPr>
          <w:color w:val="333333"/>
          <w:w w:val="105"/>
          <w:sz w:val="18"/>
        </w:rPr>
        <w:t xml:space="preserve">E-mail </w:t>
      </w:r>
      <w:hyperlink r:id="rId36">
        <w:r>
          <w:rPr>
            <w:color w:val="333333"/>
            <w:sz w:val="18"/>
          </w:rPr>
          <w:t>reinaldo.garcia@epe.gov.br</w:t>
        </w:r>
      </w:hyperlink>
      <w:r>
        <w:rPr>
          <w:color w:val="333333"/>
          <w:sz w:val="18"/>
        </w:rPr>
        <w:t xml:space="preserve">. CPF informado: 121.944.628-99. IP: 177.47.116.40. Componente de </w:t>
      </w:r>
      <w:r>
        <w:rPr>
          <w:color w:val="333333"/>
          <w:w w:val="105"/>
          <w:sz w:val="18"/>
        </w:rPr>
        <w:t xml:space="preserve">assinatura versão 1.1505.0 disponibilizado em </w:t>
      </w:r>
      <w:hyperlink r:id="rId37">
        <w:r>
          <w:rPr>
            <w:color w:val="333333"/>
            <w:w w:val="105"/>
            <w:sz w:val="18"/>
          </w:rPr>
          <w:t>https://app.clicksign.com</w:t>
        </w:r>
      </w:hyperlink>
      <w:r>
        <w:rPr>
          <w:color w:val="333333"/>
          <w:w w:val="105"/>
          <w:sz w:val="18"/>
        </w:rPr>
        <w:t>.</w:t>
      </w:r>
    </w:p>
    <w:p w14:paraId="4A8FA0AC" w14:textId="77777777" w:rsidR="006857A9" w:rsidRDefault="00606FBE">
      <w:pPr>
        <w:tabs>
          <w:tab w:val="left" w:pos="2311"/>
        </w:tabs>
        <w:spacing w:before="162" w:line="268" w:lineRule="auto"/>
        <w:ind w:left="2312" w:right="821" w:hanging="2300"/>
        <w:rPr>
          <w:sz w:val="18"/>
        </w:rPr>
      </w:pPr>
      <w:r>
        <w:rPr>
          <w:color w:val="878787"/>
          <w:sz w:val="18"/>
        </w:rPr>
        <w:t>26 ago 2026, 15:35:44</w:t>
      </w:r>
      <w:r>
        <w:rPr>
          <w:color w:val="878787"/>
          <w:sz w:val="18"/>
        </w:rPr>
        <w:tab/>
      </w:r>
      <w:r>
        <w:rPr>
          <w:color w:val="333333"/>
          <w:sz w:val="18"/>
        </w:rPr>
        <w:t xml:space="preserve">Carlos Eduardo Cabral Carvalho assinou. Pontos de autenticação: Token via E-mail </w:t>
      </w:r>
      <w:hyperlink r:id="rId38">
        <w:r>
          <w:rPr>
            <w:color w:val="333333"/>
            <w:sz w:val="18"/>
          </w:rPr>
          <w:t>carlos.cabral@epe.gov.br</w:t>
        </w:r>
      </w:hyperlink>
      <w:r>
        <w:rPr>
          <w:color w:val="333333"/>
          <w:sz w:val="18"/>
        </w:rPr>
        <w:t xml:space="preserve">. IP: 177.47.116.40. Componente de assinatura versão 1.1505.0 disponibilizado em </w:t>
      </w:r>
      <w:hyperlink r:id="rId39">
        <w:r>
          <w:rPr>
            <w:color w:val="333333"/>
            <w:sz w:val="18"/>
          </w:rPr>
          <w:t>https://app.clicksign.com</w:t>
        </w:r>
      </w:hyperlink>
      <w:r>
        <w:rPr>
          <w:color w:val="333333"/>
          <w:sz w:val="18"/>
        </w:rPr>
        <w:t>.</w:t>
      </w:r>
    </w:p>
    <w:p w14:paraId="0313C1AD" w14:textId="77777777" w:rsidR="006857A9" w:rsidRDefault="00606FBE">
      <w:pPr>
        <w:tabs>
          <w:tab w:val="left" w:pos="2311"/>
        </w:tabs>
        <w:spacing w:before="162" w:line="268" w:lineRule="auto"/>
        <w:ind w:left="2312" w:right="306" w:hanging="2300"/>
        <w:rPr>
          <w:sz w:val="18"/>
        </w:rPr>
      </w:pPr>
      <w:r>
        <w:rPr>
          <w:color w:val="878787"/>
          <w:w w:val="105"/>
          <w:sz w:val="18"/>
        </w:rPr>
        <w:t>26 ago 2026, 15:46:29</w:t>
      </w:r>
      <w:r>
        <w:rPr>
          <w:color w:val="878787"/>
          <w:sz w:val="18"/>
        </w:rPr>
        <w:tab/>
      </w:r>
      <w:r>
        <w:rPr>
          <w:color w:val="333333"/>
          <w:w w:val="105"/>
          <w:sz w:val="18"/>
        </w:rPr>
        <w:t>Thiago</w:t>
      </w:r>
      <w:r>
        <w:rPr>
          <w:color w:val="333333"/>
          <w:spacing w:val="-14"/>
          <w:w w:val="105"/>
          <w:sz w:val="18"/>
        </w:rPr>
        <w:t xml:space="preserve"> </w:t>
      </w:r>
      <w:r>
        <w:rPr>
          <w:color w:val="333333"/>
          <w:w w:val="105"/>
          <w:sz w:val="18"/>
        </w:rPr>
        <w:t>Ivanoski</w:t>
      </w:r>
      <w:r>
        <w:rPr>
          <w:color w:val="333333"/>
          <w:spacing w:val="-13"/>
          <w:w w:val="105"/>
          <w:sz w:val="18"/>
        </w:rPr>
        <w:t xml:space="preserve"> </w:t>
      </w:r>
      <w:r>
        <w:rPr>
          <w:color w:val="333333"/>
          <w:w w:val="105"/>
          <w:sz w:val="18"/>
        </w:rPr>
        <w:t>Teixeira</w:t>
      </w:r>
      <w:r>
        <w:rPr>
          <w:color w:val="333333"/>
          <w:spacing w:val="-13"/>
          <w:w w:val="105"/>
          <w:sz w:val="18"/>
        </w:rPr>
        <w:t xml:space="preserve"> </w:t>
      </w:r>
      <w:r>
        <w:rPr>
          <w:color w:val="333333"/>
          <w:w w:val="105"/>
          <w:sz w:val="18"/>
        </w:rPr>
        <w:t>assinou.</w:t>
      </w:r>
      <w:r>
        <w:rPr>
          <w:color w:val="333333"/>
          <w:spacing w:val="-13"/>
          <w:w w:val="105"/>
          <w:sz w:val="18"/>
        </w:rPr>
        <w:t xml:space="preserve"> </w:t>
      </w:r>
      <w:r>
        <w:rPr>
          <w:color w:val="333333"/>
          <w:w w:val="105"/>
          <w:sz w:val="18"/>
        </w:rPr>
        <w:t>Pontos</w:t>
      </w:r>
      <w:r>
        <w:rPr>
          <w:color w:val="333333"/>
          <w:spacing w:val="-13"/>
          <w:w w:val="105"/>
          <w:sz w:val="18"/>
        </w:rPr>
        <w:t xml:space="preserve"> </w:t>
      </w:r>
      <w:r>
        <w:rPr>
          <w:color w:val="333333"/>
          <w:w w:val="105"/>
          <w:sz w:val="18"/>
        </w:rPr>
        <w:t>de</w:t>
      </w:r>
      <w:r>
        <w:rPr>
          <w:color w:val="333333"/>
          <w:spacing w:val="-13"/>
          <w:w w:val="105"/>
          <w:sz w:val="18"/>
        </w:rPr>
        <w:t xml:space="preserve"> </w:t>
      </w:r>
      <w:r>
        <w:rPr>
          <w:color w:val="333333"/>
          <w:w w:val="105"/>
          <w:sz w:val="18"/>
        </w:rPr>
        <w:t>autenticação:</w:t>
      </w:r>
      <w:r>
        <w:rPr>
          <w:color w:val="333333"/>
          <w:spacing w:val="-13"/>
          <w:w w:val="105"/>
          <w:sz w:val="18"/>
        </w:rPr>
        <w:t xml:space="preserve"> </w:t>
      </w:r>
      <w:r>
        <w:rPr>
          <w:color w:val="333333"/>
          <w:w w:val="105"/>
          <w:sz w:val="18"/>
        </w:rPr>
        <w:t>certificado</w:t>
      </w:r>
      <w:r>
        <w:rPr>
          <w:color w:val="333333"/>
          <w:spacing w:val="-13"/>
          <w:w w:val="105"/>
          <w:sz w:val="18"/>
        </w:rPr>
        <w:t xml:space="preserve"> </w:t>
      </w:r>
      <w:r>
        <w:rPr>
          <w:color w:val="333333"/>
          <w:w w:val="105"/>
          <w:sz w:val="18"/>
        </w:rPr>
        <w:t>digital,</w:t>
      </w:r>
      <w:r>
        <w:rPr>
          <w:color w:val="333333"/>
          <w:spacing w:val="-14"/>
          <w:w w:val="105"/>
          <w:sz w:val="18"/>
        </w:rPr>
        <w:t xml:space="preserve"> </w:t>
      </w:r>
      <w:r>
        <w:rPr>
          <w:color w:val="333333"/>
          <w:w w:val="105"/>
          <w:sz w:val="18"/>
        </w:rPr>
        <w:t>tipo</w:t>
      </w:r>
      <w:r>
        <w:rPr>
          <w:color w:val="333333"/>
          <w:spacing w:val="-13"/>
          <w:w w:val="105"/>
          <w:sz w:val="18"/>
        </w:rPr>
        <w:t xml:space="preserve"> </w:t>
      </w:r>
      <w:r>
        <w:rPr>
          <w:color w:val="333333"/>
          <w:w w:val="105"/>
          <w:sz w:val="18"/>
        </w:rPr>
        <w:t>A3</w:t>
      </w:r>
      <w:r>
        <w:rPr>
          <w:color w:val="333333"/>
          <w:spacing w:val="-13"/>
          <w:w w:val="105"/>
          <w:sz w:val="18"/>
        </w:rPr>
        <w:t xml:space="preserve"> </w:t>
      </w:r>
      <w:r>
        <w:rPr>
          <w:color w:val="333333"/>
          <w:w w:val="105"/>
          <w:sz w:val="18"/>
        </w:rPr>
        <w:t>e-cpf.</w:t>
      </w:r>
      <w:r>
        <w:rPr>
          <w:color w:val="333333"/>
          <w:spacing w:val="-13"/>
          <w:w w:val="105"/>
          <w:sz w:val="18"/>
        </w:rPr>
        <w:t xml:space="preserve"> </w:t>
      </w:r>
      <w:r>
        <w:rPr>
          <w:color w:val="333333"/>
          <w:w w:val="105"/>
          <w:sz w:val="18"/>
        </w:rPr>
        <w:t xml:space="preserve">CPF informado: 008.312.675-93. IP: 185.104.138.186. Localização compartilhada pelo dispositivo eletrônico: latitude 51.36179 e longitude 4.64265. URL para abrir a localização no mapa: </w:t>
      </w:r>
      <w:hyperlink r:id="rId40">
        <w:r>
          <w:rPr>
            <w:color w:val="0057FF"/>
            <w:w w:val="105"/>
            <w:sz w:val="18"/>
            <w:u w:val="single" w:color="0057FF"/>
          </w:rPr>
          <w:t>https://app.clicksign.com/location</w:t>
        </w:r>
      </w:hyperlink>
      <w:r>
        <w:rPr>
          <w:color w:val="333333"/>
          <w:w w:val="105"/>
          <w:sz w:val="18"/>
        </w:rPr>
        <w:t>.</w:t>
      </w:r>
      <w:r>
        <w:rPr>
          <w:color w:val="333333"/>
          <w:spacing w:val="-1"/>
          <w:w w:val="105"/>
          <w:sz w:val="18"/>
        </w:rPr>
        <w:t xml:space="preserve"> </w:t>
      </w:r>
      <w:r>
        <w:rPr>
          <w:color w:val="333333"/>
          <w:w w:val="105"/>
          <w:sz w:val="18"/>
        </w:rPr>
        <w:t>Componente</w:t>
      </w:r>
      <w:r>
        <w:rPr>
          <w:color w:val="333333"/>
          <w:spacing w:val="-1"/>
          <w:w w:val="105"/>
          <w:sz w:val="18"/>
        </w:rPr>
        <w:t xml:space="preserve"> </w:t>
      </w:r>
      <w:r>
        <w:rPr>
          <w:color w:val="333333"/>
          <w:w w:val="105"/>
          <w:sz w:val="18"/>
        </w:rPr>
        <w:t>de</w:t>
      </w:r>
      <w:r>
        <w:rPr>
          <w:color w:val="333333"/>
          <w:spacing w:val="-1"/>
          <w:w w:val="105"/>
          <w:sz w:val="18"/>
        </w:rPr>
        <w:t xml:space="preserve"> </w:t>
      </w:r>
      <w:r>
        <w:rPr>
          <w:color w:val="333333"/>
          <w:w w:val="105"/>
          <w:sz w:val="18"/>
        </w:rPr>
        <w:t>assinatura</w:t>
      </w:r>
      <w:r>
        <w:rPr>
          <w:color w:val="333333"/>
          <w:spacing w:val="-1"/>
          <w:w w:val="105"/>
          <w:sz w:val="18"/>
        </w:rPr>
        <w:t xml:space="preserve"> </w:t>
      </w:r>
      <w:r>
        <w:rPr>
          <w:color w:val="333333"/>
          <w:w w:val="105"/>
          <w:sz w:val="18"/>
        </w:rPr>
        <w:t>versão</w:t>
      </w:r>
      <w:r>
        <w:rPr>
          <w:color w:val="333333"/>
          <w:spacing w:val="-1"/>
          <w:w w:val="105"/>
          <w:sz w:val="18"/>
        </w:rPr>
        <w:t xml:space="preserve"> </w:t>
      </w:r>
      <w:r>
        <w:rPr>
          <w:color w:val="333333"/>
          <w:w w:val="105"/>
          <w:sz w:val="18"/>
        </w:rPr>
        <w:t>1.1505.0</w:t>
      </w:r>
      <w:r>
        <w:rPr>
          <w:color w:val="333333"/>
          <w:spacing w:val="-1"/>
          <w:w w:val="105"/>
          <w:sz w:val="18"/>
        </w:rPr>
        <w:t xml:space="preserve"> </w:t>
      </w:r>
      <w:r>
        <w:rPr>
          <w:color w:val="333333"/>
          <w:w w:val="105"/>
          <w:sz w:val="18"/>
        </w:rPr>
        <w:t>disponibilizado em</w:t>
      </w:r>
      <w:r>
        <w:rPr>
          <w:color w:val="333333"/>
          <w:spacing w:val="-1"/>
          <w:w w:val="105"/>
          <w:sz w:val="18"/>
        </w:rPr>
        <w:t xml:space="preserve"> </w:t>
      </w:r>
      <w:hyperlink r:id="rId41">
        <w:r>
          <w:rPr>
            <w:color w:val="333333"/>
            <w:w w:val="105"/>
            <w:sz w:val="18"/>
          </w:rPr>
          <w:t>https://app.clicksign.com</w:t>
        </w:r>
      </w:hyperlink>
      <w:r>
        <w:rPr>
          <w:color w:val="333333"/>
          <w:w w:val="105"/>
          <w:sz w:val="18"/>
        </w:rPr>
        <w:t>.</w:t>
      </w:r>
    </w:p>
    <w:p w14:paraId="27F9BF80" w14:textId="77777777" w:rsidR="006857A9" w:rsidRDefault="00606FBE">
      <w:pPr>
        <w:tabs>
          <w:tab w:val="left" w:pos="2311"/>
        </w:tabs>
        <w:spacing w:before="163" w:line="268" w:lineRule="auto"/>
        <w:ind w:left="2312" w:right="306" w:hanging="2300"/>
        <w:rPr>
          <w:sz w:val="18"/>
        </w:rPr>
      </w:pPr>
      <w:r>
        <w:rPr>
          <w:color w:val="878787"/>
          <w:w w:val="105"/>
          <w:sz w:val="18"/>
        </w:rPr>
        <w:t>27 ago 2026, 08:39:51</w:t>
      </w:r>
      <w:r>
        <w:rPr>
          <w:color w:val="878787"/>
          <w:sz w:val="18"/>
        </w:rPr>
        <w:tab/>
      </w:r>
      <w:r>
        <w:rPr>
          <w:color w:val="333333"/>
          <w:w w:val="105"/>
          <w:sz w:val="18"/>
        </w:rPr>
        <w:t>Sandro</w:t>
      </w:r>
      <w:r>
        <w:rPr>
          <w:color w:val="333333"/>
          <w:spacing w:val="-2"/>
          <w:w w:val="105"/>
          <w:sz w:val="18"/>
        </w:rPr>
        <w:t xml:space="preserve"> </w:t>
      </w:r>
      <w:r>
        <w:rPr>
          <w:color w:val="333333"/>
          <w:w w:val="105"/>
          <w:sz w:val="18"/>
        </w:rPr>
        <w:t>da</w:t>
      </w:r>
      <w:r>
        <w:rPr>
          <w:color w:val="333333"/>
          <w:spacing w:val="-2"/>
          <w:w w:val="105"/>
          <w:sz w:val="18"/>
        </w:rPr>
        <w:t xml:space="preserve"> </w:t>
      </w:r>
      <w:r>
        <w:rPr>
          <w:color w:val="333333"/>
          <w:w w:val="105"/>
          <w:sz w:val="18"/>
        </w:rPr>
        <w:t>Silva</w:t>
      </w:r>
      <w:r>
        <w:rPr>
          <w:color w:val="333333"/>
          <w:spacing w:val="-2"/>
          <w:w w:val="105"/>
          <w:sz w:val="18"/>
        </w:rPr>
        <w:t xml:space="preserve"> </w:t>
      </w:r>
      <w:r>
        <w:rPr>
          <w:color w:val="333333"/>
          <w:w w:val="105"/>
          <w:sz w:val="18"/>
        </w:rPr>
        <w:t>Abilio</w:t>
      </w:r>
      <w:r>
        <w:rPr>
          <w:color w:val="333333"/>
          <w:spacing w:val="-2"/>
          <w:w w:val="105"/>
          <w:sz w:val="18"/>
        </w:rPr>
        <w:t xml:space="preserve"> </w:t>
      </w:r>
      <w:r>
        <w:rPr>
          <w:color w:val="333333"/>
          <w:w w:val="105"/>
          <w:sz w:val="18"/>
        </w:rPr>
        <w:t>assinou.</w:t>
      </w:r>
      <w:r>
        <w:rPr>
          <w:color w:val="333333"/>
          <w:spacing w:val="-2"/>
          <w:w w:val="105"/>
          <w:sz w:val="18"/>
        </w:rPr>
        <w:t xml:space="preserve"> </w:t>
      </w:r>
      <w:r>
        <w:rPr>
          <w:color w:val="333333"/>
          <w:w w:val="105"/>
          <w:sz w:val="18"/>
        </w:rPr>
        <w:t>Pontos</w:t>
      </w:r>
      <w:r>
        <w:rPr>
          <w:color w:val="333333"/>
          <w:spacing w:val="-2"/>
          <w:w w:val="105"/>
          <w:sz w:val="18"/>
        </w:rPr>
        <w:t xml:space="preserve"> </w:t>
      </w:r>
      <w:r>
        <w:rPr>
          <w:color w:val="333333"/>
          <w:w w:val="105"/>
          <w:sz w:val="18"/>
        </w:rPr>
        <w:t>de</w:t>
      </w:r>
      <w:r>
        <w:rPr>
          <w:color w:val="333333"/>
          <w:spacing w:val="-2"/>
          <w:w w:val="105"/>
          <w:sz w:val="18"/>
        </w:rPr>
        <w:t xml:space="preserve"> </w:t>
      </w:r>
      <w:r>
        <w:rPr>
          <w:color w:val="333333"/>
          <w:w w:val="105"/>
          <w:sz w:val="18"/>
        </w:rPr>
        <w:t>autenticação:</w:t>
      </w:r>
      <w:r>
        <w:rPr>
          <w:color w:val="333333"/>
          <w:spacing w:val="-2"/>
          <w:w w:val="105"/>
          <w:sz w:val="18"/>
        </w:rPr>
        <w:t xml:space="preserve"> </w:t>
      </w:r>
      <w:r>
        <w:rPr>
          <w:color w:val="333333"/>
          <w:w w:val="105"/>
          <w:sz w:val="18"/>
        </w:rPr>
        <w:t>Token</w:t>
      </w:r>
      <w:r>
        <w:rPr>
          <w:color w:val="333333"/>
          <w:spacing w:val="-2"/>
          <w:w w:val="105"/>
          <w:sz w:val="18"/>
        </w:rPr>
        <w:t xml:space="preserve"> </w:t>
      </w:r>
      <w:r>
        <w:rPr>
          <w:color w:val="333333"/>
          <w:w w:val="105"/>
          <w:sz w:val="18"/>
        </w:rPr>
        <w:t>via</w:t>
      </w:r>
      <w:r>
        <w:rPr>
          <w:color w:val="333333"/>
          <w:spacing w:val="-2"/>
          <w:w w:val="105"/>
          <w:sz w:val="18"/>
        </w:rPr>
        <w:t xml:space="preserve"> </w:t>
      </w:r>
      <w:r>
        <w:rPr>
          <w:color w:val="333333"/>
          <w:w w:val="105"/>
          <w:sz w:val="18"/>
        </w:rPr>
        <w:t xml:space="preserve">E-mail </w:t>
      </w:r>
      <w:hyperlink r:id="rId42">
        <w:r>
          <w:rPr>
            <w:color w:val="333333"/>
            <w:w w:val="105"/>
            <w:sz w:val="18"/>
          </w:rPr>
          <w:t>sandro.abilio@epe.gov.br</w:t>
        </w:r>
      </w:hyperlink>
      <w:r>
        <w:rPr>
          <w:color w:val="333333"/>
          <w:w w:val="105"/>
          <w:sz w:val="18"/>
        </w:rPr>
        <w:t>. IP: 179.242.52.78. Localização compartilhada pelo dispositivo eletrônico:</w:t>
      </w:r>
      <w:r>
        <w:rPr>
          <w:color w:val="333333"/>
          <w:spacing w:val="-2"/>
          <w:w w:val="105"/>
          <w:sz w:val="18"/>
        </w:rPr>
        <w:t xml:space="preserve"> </w:t>
      </w:r>
      <w:r>
        <w:rPr>
          <w:color w:val="333333"/>
          <w:w w:val="105"/>
          <w:sz w:val="18"/>
        </w:rPr>
        <w:t>latitude</w:t>
      </w:r>
      <w:r>
        <w:rPr>
          <w:color w:val="333333"/>
          <w:spacing w:val="-2"/>
          <w:w w:val="105"/>
          <w:sz w:val="18"/>
        </w:rPr>
        <w:t xml:space="preserve"> </w:t>
      </w:r>
      <w:r>
        <w:rPr>
          <w:color w:val="333333"/>
          <w:w w:val="105"/>
          <w:sz w:val="18"/>
        </w:rPr>
        <w:t>-23.00084</w:t>
      </w:r>
      <w:r>
        <w:rPr>
          <w:color w:val="333333"/>
          <w:spacing w:val="-2"/>
          <w:w w:val="105"/>
          <w:sz w:val="18"/>
        </w:rPr>
        <w:t xml:space="preserve"> </w:t>
      </w:r>
      <w:r>
        <w:rPr>
          <w:color w:val="333333"/>
          <w:w w:val="105"/>
          <w:sz w:val="18"/>
        </w:rPr>
        <w:t>e</w:t>
      </w:r>
      <w:r>
        <w:rPr>
          <w:color w:val="333333"/>
          <w:spacing w:val="-2"/>
          <w:w w:val="105"/>
          <w:sz w:val="18"/>
        </w:rPr>
        <w:t xml:space="preserve"> </w:t>
      </w:r>
      <w:r>
        <w:rPr>
          <w:color w:val="333333"/>
          <w:w w:val="105"/>
          <w:sz w:val="18"/>
        </w:rPr>
        <w:t>longitude</w:t>
      </w:r>
      <w:r>
        <w:rPr>
          <w:color w:val="333333"/>
          <w:spacing w:val="-2"/>
          <w:w w:val="105"/>
          <w:sz w:val="18"/>
        </w:rPr>
        <w:t xml:space="preserve"> </w:t>
      </w:r>
      <w:r>
        <w:rPr>
          <w:color w:val="333333"/>
          <w:w w:val="105"/>
          <w:sz w:val="18"/>
        </w:rPr>
        <w:t>-43.3371852.</w:t>
      </w:r>
      <w:r>
        <w:rPr>
          <w:color w:val="333333"/>
          <w:spacing w:val="-2"/>
          <w:w w:val="105"/>
          <w:sz w:val="18"/>
        </w:rPr>
        <w:t xml:space="preserve"> </w:t>
      </w:r>
      <w:r>
        <w:rPr>
          <w:color w:val="333333"/>
          <w:w w:val="105"/>
          <w:sz w:val="18"/>
        </w:rPr>
        <w:t>URL</w:t>
      </w:r>
      <w:r>
        <w:rPr>
          <w:color w:val="333333"/>
          <w:spacing w:val="-2"/>
          <w:w w:val="105"/>
          <w:sz w:val="18"/>
        </w:rPr>
        <w:t xml:space="preserve"> </w:t>
      </w:r>
      <w:r>
        <w:rPr>
          <w:color w:val="333333"/>
          <w:w w:val="105"/>
          <w:sz w:val="18"/>
        </w:rPr>
        <w:t>para</w:t>
      </w:r>
      <w:r>
        <w:rPr>
          <w:color w:val="333333"/>
          <w:spacing w:val="-2"/>
          <w:w w:val="105"/>
          <w:sz w:val="18"/>
        </w:rPr>
        <w:t xml:space="preserve"> </w:t>
      </w:r>
      <w:r>
        <w:rPr>
          <w:color w:val="333333"/>
          <w:w w:val="105"/>
          <w:sz w:val="18"/>
        </w:rPr>
        <w:t>abrir</w:t>
      </w:r>
      <w:r>
        <w:rPr>
          <w:color w:val="333333"/>
          <w:spacing w:val="-2"/>
          <w:w w:val="105"/>
          <w:sz w:val="18"/>
        </w:rPr>
        <w:t xml:space="preserve"> </w:t>
      </w:r>
      <w:r>
        <w:rPr>
          <w:color w:val="333333"/>
          <w:w w:val="105"/>
          <w:sz w:val="18"/>
        </w:rPr>
        <w:t>a</w:t>
      </w:r>
      <w:r>
        <w:rPr>
          <w:color w:val="333333"/>
          <w:spacing w:val="-2"/>
          <w:w w:val="105"/>
          <w:sz w:val="18"/>
        </w:rPr>
        <w:t xml:space="preserve"> </w:t>
      </w:r>
      <w:r>
        <w:rPr>
          <w:color w:val="333333"/>
          <w:w w:val="105"/>
          <w:sz w:val="18"/>
        </w:rPr>
        <w:t>localização</w:t>
      </w:r>
      <w:r>
        <w:rPr>
          <w:color w:val="333333"/>
          <w:spacing w:val="-2"/>
          <w:w w:val="105"/>
          <w:sz w:val="18"/>
        </w:rPr>
        <w:t xml:space="preserve"> </w:t>
      </w:r>
      <w:r>
        <w:rPr>
          <w:color w:val="333333"/>
          <w:w w:val="105"/>
          <w:sz w:val="18"/>
        </w:rPr>
        <w:t>no</w:t>
      </w:r>
      <w:r>
        <w:rPr>
          <w:color w:val="333333"/>
          <w:spacing w:val="-2"/>
          <w:w w:val="105"/>
          <w:sz w:val="18"/>
        </w:rPr>
        <w:t xml:space="preserve"> </w:t>
      </w:r>
      <w:r>
        <w:rPr>
          <w:color w:val="333333"/>
          <w:w w:val="105"/>
          <w:sz w:val="18"/>
        </w:rPr>
        <w:t xml:space="preserve">mapa: </w:t>
      </w:r>
      <w:hyperlink r:id="rId43">
        <w:r>
          <w:rPr>
            <w:color w:val="0057FF"/>
            <w:w w:val="105"/>
            <w:sz w:val="18"/>
            <w:u w:val="single" w:color="0057FF"/>
          </w:rPr>
          <w:t>https://app.clicksign.com/location</w:t>
        </w:r>
      </w:hyperlink>
      <w:r>
        <w:rPr>
          <w:color w:val="333333"/>
          <w:w w:val="105"/>
          <w:sz w:val="18"/>
        </w:rPr>
        <w:t>.</w:t>
      </w:r>
      <w:r>
        <w:rPr>
          <w:color w:val="333333"/>
          <w:spacing w:val="-1"/>
          <w:w w:val="105"/>
          <w:sz w:val="18"/>
        </w:rPr>
        <w:t xml:space="preserve"> </w:t>
      </w:r>
      <w:r>
        <w:rPr>
          <w:color w:val="333333"/>
          <w:w w:val="105"/>
          <w:sz w:val="18"/>
        </w:rPr>
        <w:t>Componente</w:t>
      </w:r>
      <w:r>
        <w:rPr>
          <w:color w:val="333333"/>
          <w:spacing w:val="-1"/>
          <w:w w:val="105"/>
          <w:sz w:val="18"/>
        </w:rPr>
        <w:t xml:space="preserve"> </w:t>
      </w:r>
      <w:r>
        <w:rPr>
          <w:color w:val="333333"/>
          <w:w w:val="105"/>
          <w:sz w:val="18"/>
        </w:rPr>
        <w:t>de</w:t>
      </w:r>
      <w:r>
        <w:rPr>
          <w:color w:val="333333"/>
          <w:spacing w:val="-1"/>
          <w:w w:val="105"/>
          <w:sz w:val="18"/>
        </w:rPr>
        <w:t xml:space="preserve"> </w:t>
      </w:r>
      <w:r>
        <w:rPr>
          <w:color w:val="333333"/>
          <w:w w:val="105"/>
          <w:sz w:val="18"/>
        </w:rPr>
        <w:t>assinatura</w:t>
      </w:r>
      <w:r>
        <w:rPr>
          <w:color w:val="333333"/>
          <w:spacing w:val="-1"/>
          <w:w w:val="105"/>
          <w:sz w:val="18"/>
        </w:rPr>
        <w:t xml:space="preserve"> </w:t>
      </w:r>
      <w:r>
        <w:rPr>
          <w:color w:val="333333"/>
          <w:w w:val="105"/>
          <w:sz w:val="18"/>
        </w:rPr>
        <w:t>versão</w:t>
      </w:r>
      <w:r>
        <w:rPr>
          <w:color w:val="333333"/>
          <w:spacing w:val="-1"/>
          <w:w w:val="105"/>
          <w:sz w:val="18"/>
        </w:rPr>
        <w:t xml:space="preserve"> </w:t>
      </w:r>
      <w:r>
        <w:rPr>
          <w:color w:val="333333"/>
          <w:w w:val="105"/>
          <w:sz w:val="18"/>
        </w:rPr>
        <w:t>1.1506.0</w:t>
      </w:r>
      <w:r>
        <w:rPr>
          <w:color w:val="333333"/>
          <w:spacing w:val="-1"/>
          <w:w w:val="105"/>
          <w:sz w:val="18"/>
        </w:rPr>
        <w:t xml:space="preserve"> </w:t>
      </w:r>
      <w:r>
        <w:rPr>
          <w:color w:val="333333"/>
          <w:w w:val="105"/>
          <w:sz w:val="18"/>
        </w:rPr>
        <w:t>disponibilizado em</w:t>
      </w:r>
      <w:r>
        <w:rPr>
          <w:color w:val="333333"/>
          <w:spacing w:val="-1"/>
          <w:w w:val="105"/>
          <w:sz w:val="18"/>
        </w:rPr>
        <w:t xml:space="preserve"> </w:t>
      </w:r>
      <w:hyperlink r:id="rId44">
        <w:r>
          <w:rPr>
            <w:color w:val="333333"/>
            <w:w w:val="105"/>
            <w:sz w:val="18"/>
          </w:rPr>
          <w:t>https://app.clicksign.com</w:t>
        </w:r>
      </w:hyperlink>
      <w:r>
        <w:rPr>
          <w:color w:val="333333"/>
          <w:w w:val="105"/>
          <w:sz w:val="18"/>
        </w:rPr>
        <w:t>.</w:t>
      </w:r>
    </w:p>
    <w:p w14:paraId="33344714" w14:textId="77777777" w:rsidR="006857A9" w:rsidRDefault="00606FBE">
      <w:pPr>
        <w:tabs>
          <w:tab w:val="left" w:pos="2311"/>
        </w:tabs>
        <w:spacing w:before="163" w:line="268" w:lineRule="auto"/>
        <w:ind w:left="2312" w:right="566" w:hanging="2300"/>
        <w:rPr>
          <w:sz w:val="18"/>
        </w:rPr>
      </w:pPr>
      <w:r>
        <w:rPr>
          <w:noProof/>
          <w:sz w:val="18"/>
        </w:rPr>
        <mc:AlternateContent>
          <mc:Choice Requires="wps">
            <w:drawing>
              <wp:anchor distT="0" distB="0" distL="0" distR="0" simplePos="0" relativeHeight="15744000" behindDoc="0" locked="0" layoutInCell="1" allowOverlap="1" wp14:anchorId="08C10C2F" wp14:editId="70FD1E4B">
                <wp:simplePos x="0" y="0"/>
                <wp:positionH relativeFrom="page">
                  <wp:posOffset>457200</wp:posOffset>
                </wp:positionH>
                <wp:positionV relativeFrom="paragraph">
                  <wp:posOffset>904306</wp:posOffset>
                </wp:positionV>
                <wp:extent cx="6645909" cy="1270"/>
                <wp:effectExtent l="0" t="0" r="0" b="0"/>
                <wp:wrapNone/>
                <wp:docPr id="109" name="Graphic 109"/>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645909" cy="1270"/>
                        </a:xfrm>
                        <a:custGeom>
                          <a:avLst/>
                          <a:gdLst/>
                          <a:ahLst/>
                          <a:cxnLst/>
                          <a:rect l="l" t="t" r="r" b="b"/>
                          <a:pathLst>
                            <a:path w="6645909">
                              <a:moveTo>
                                <a:pt x="0" y="0"/>
                              </a:moveTo>
                              <a:lnTo>
                                <a:pt x="6645656" y="0"/>
                              </a:lnTo>
                            </a:path>
                          </a:pathLst>
                        </a:custGeom>
                        <a:ln w="12700">
                          <a:solidFill>
                            <a:srgbClr val="DDDDDD"/>
                          </a:solidFill>
                          <a:prstDash val="solid"/>
                        </a:ln>
                      </wps:spPr>
                      <wps:bodyPr wrap="square" lIns="0" tIns="0" rIns="0" bIns="0" rtlCol="0">
                        <a:prstTxWarp prst="textNoShape">
                          <a:avLst/>
                        </a:prstTxWarp>
                        <a:noAutofit/>
                      </wps:bodyPr>
                    </wps:wsp>
                  </a:graphicData>
                </a:graphic>
              </wp:anchor>
            </w:drawing>
          </mc:Choice>
          <mc:Fallback>
            <w:pict>
              <v:shape w14:anchorId="4C0D2B0A" id="Graphic 109" o:spid="_x0000_s1026" style="position:absolute;margin-left:36pt;margin-top:71.2pt;width:523.3pt;height:.1pt;z-index:15744000;visibility:visible;mso-wrap-style:square;mso-wrap-distance-left:0;mso-wrap-distance-top:0;mso-wrap-distance-right:0;mso-wrap-distance-bottom:0;mso-position-horizontal:absolute;mso-position-horizontal-relative:page;mso-position-vertical:absolute;mso-position-vertical-relative:text;v-text-anchor:top" coordsize="6645909,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GYqFAIAAFwEAAAOAAAAZHJzL2Uyb0RvYy54bWysVMFu2zAMvQ/YPwi6L06CNVuNOMXQoMOA&#10;oivQFDsrshwbk0WNVOLk70fJdpJ1t2E+CJRIke/xUV7eHVsrDgapAVfI2WQqhXEaysbtCvm6efjw&#10;WQoKypXKgjOFPBmSd6v375adz80carClQcFJHOWdL2Qdgs+zjHRtWkUT8MaxswJsVeAt7rISVcfZ&#10;W5vNp9NF1gGWHkEbIj5d9065SvmryujwvarIBGELydhCWjGt27hmq6XKd6h83egBhvoHFK1qHBc9&#10;p1qroMQem79StY1GIKjCREObQVU12iQOzGY2fcPmpVbeJC7cHPLnNtH/S6ufDi/+GSN08o+gfxJ3&#10;JOs85WdP3NAQc6ywjbEMXBxTF0/nLppjEJoPF4uPN7fTWyk0+2bzT6nJmcrHu3pP4auBlEcdHin0&#10;GpSjperR0kc3mshKRg1t0jBIwRqiFKzhttfQqxDvRXDRFN0FSDxr4WA2kLzhDXKGdvFadx0VqSxu&#10;FlKMLDm2j2AjluFe9UYqzfY1OesiitiBaZoNAtuUD421EQbhbntvURwUs1qnLxLhFH+EeaSwVlT3&#10;cck1hFk3CNVrE1XaQnl6RtHxOBeSfu0VGinsN8fzEmd/NHA0tqOBwd5DeiGpQ1xzc/yh0ItYvpCB&#10;pX2CcRpVPqoWuZ9j400HX/YBqiZKmoaoRzRseIQTweG5xTdyvU9Rl5/C6jcAAAD//wMAUEsDBBQA&#10;BgAIAAAAIQAULLUg4AAAAAsBAAAPAAAAZHJzL2Rvd25yZXYueG1sTI/BTsMwEETvSPyDtUjcqJNQ&#10;QglxKlTEAYkDDUXi6MZLHIjXUbxtA1+PywWOOzuaeVMuJ9eLPY6h86QgnSUgkBpvOmoVbF4eLhYg&#10;AmsyuveECr4wwLI6PSl1YfyB1rivuRUxhEKhFVjmoZAyNBadDjM/IMXfux+d5niOrTSjPsRw18ss&#10;SXLpdEexweoBVxabz3rnFNSr1419e775vlp/JJePnJn7J89KnZ9Nd7cgGCf+M8MRP6JDFZm2fkcm&#10;iF7BdRancNTn2RzE0ZCmixzE9lfKQVal/L+h+gEAAP//AwBQSwECLQAUAAYACAAAACEAtoM4kv4A&#10;AADhAQAAEwAAAAAAAAAAAAAAAAAAAAAAW0NvbnRlbnRfVHlwZXNdLnhtbFBLAQItABQABgAIAAAA&#10;IQA4/SH/1gAAAJQBAAALAAAAAAAAAAAAAAAAAC8BAABfcmVscy8ucmVsc1BLAQItABQABgAIAAAA&#10;IQB6LGYqFAIAAFwEAAAOAAAAAAAAAAAAAAAAAC4CAABkcnMvZTJvRG9jLnhtbFBLAQItABQABgAI&#10;AAAAIQAULLUg4AAAAAsBAAAPAAAAAAAAAAAAAAAAAG4EAABkcnMvZG93bnJldi54bWxQSwUGAAAA&#10;AAQABADzAAAAewUAAAAA&#10;" path="m,l6645656,e" filled="f" strokecolor="#ddd" strokeweight="1pt">
                <v:path arrowok="t"/>
                <w10:wrap anchorx="page"/>
              </v:shape>
            </w:pict>
          </mc:Fallback>
        </mc:AlternateContent>
      </w:r>
      <w:r>
        <w:rPr>
          <w:color w:val="878787"/>
          <w:w w:val="105"/>
          <w:sz w:val="18"/>
        </w:rPr>
        <w:t>27 ago 2026, 11:30:11</w:t>
      </w:r>
      <w:r>
        <w:rPr>
          <w:color w:val="878787"/>
          <w:sz w:val="18"/>
        </w:rPr>
        <w:tab/>
      </w:r>
      <w:r>
        <w:rPr>
          <w:color w:val="333333"/>
          <w:w w:val="105"/>
          <w:sz w:val="18"/>
        </w:rPr>
        <w:t>Operador</w:t>
      </w:r>
      <w:r>
        <w:rPr>
          <w:color w:val="333333"/>
          <w:spacing w:val="-10"/>
          <w:w w:val="105"/>
          <w:sz w:val="18"/>
        </w:rPr>
        <w:t xml:space="preserve"> </w:t>
      </w:r>
      <w:r>
        <w:rPr>
          <w:color w:val="333333"/>
          <w:w w:val="105"/>
          <w:sz w:val="18"/>
        </w:rPr>
        <w:t>com</w:t>
      </w:r>
      <w:r>
        <w:rPr>
          <w:color w:val="333333"/>
          <w:spacing w:val="-10"/>
          <w:w w:val="105"/>
          <w:sz w:val="18"/>
        </w:rPr>
        <w:t xml:space="preserve"> </w:t>
      </w:r>
      <w:r>
        <w:rPr>
          <w:color w:val="333333"/>
          <w:w w:val="105"/>
          <w:sz w:val="18"/>
        </w:rPr>
        <w:t>email</w:t>
      </w:r>
      <w:r>
        <w:rPr>
          <w:color w:val="333333"/>
          <w:spacing w:val="-10"/>
          <w:w w:val="105"/>
          <w:sz w:val="18"/>
        </w:rPr>
        <w:t xml:space="preserve"> </w:t>
      </w:r>
      <w:hyperlink r:id="rId45">
        <w:r>
          <w:rPr>
            <w:color w:val="333333"/>
            <w:w w:val="105"/>
            <w:sz w:val="18"/>
          </w:rPr>
          <w:t>jessica.magalhaes@epe.gov.br</w:t>
        </w:r>
      </w:hyperlink>
      <w:r>
        <w:rPr>
          <w:color w:val="333333"/>
          <w:spacing w:val="-10"/>
          <w:w w:val="105"/>
          <w:sz w:val="18"/>
        </w:rPr>
        <w:t xml:space="preserve"> </w:t>
      </w:r>
      <w:r>
        <w:rPr>
          <w:color w:val="333333"/>
          <w:w w:val="105"/>
          <w:sz w:val="18"/>
        </w:rPr>
        <w:t>na</w:t>
      </w:r>
      <w:r>
        <w:rPr>
          <w:color w:val="333333"/>
          <w:spacing w:val="-10"/>
          <w:w w:val="105"/>
          <w:sz w:val="18"/>
        </w:rPr>
        <w:t xml:space="preserve"> </w:t>
      </w:r>
      <w:r>
        <w:rPr>
          <w:color w:val="333333"/>
          <w:w w:val="105"/>
          <w:sz w:val="18"/>
        </w:rPr>
        <w:t>Conta</w:t>
      </w:r>
      <w:r>
        <w:rPr>
          <w:color w:val="333333"/>
          <w:spacing w:val="-10"/>
          <w:w w:val="105"/>
          <w:sz w:val="18"/>
        </w:rPr>
        <w:t xml:space="preserve"> </w:t>
      </w:r>
      <w:r>
        <w:rPr>
          <w:color w:val="333333"/>
          <w:w w:val="105"/>
          <w:sz w:val="18"/>
        </w:rPr>
        <w:t>9ff5c315-4340-4725-bec4-76ac5b6b51d6</w:t>
      </w:r>
      <w:r>
        <w:rPr>
          <w:color w:val="333333"/>
          <w:spacing w:val="-11"/>
          <w:w w:val="105"/>
          <w:sz w:val="18"/>
        </w:rPr>
        <w:t xml:space="preserve"> </w:t>
      </w:r>
      <w:r>
        <w:rPr>
          <w:color w:val="333333"/>
          <w:w w:val="105"/>
          <w:sz w:val="18"/>
        </w:rPr>
        <w:t>finalizou</w:t>
      </w:r>
      <w:r>
        <w:rPr>
          <w:color w:val="333333"/>
          <w:spacing w:val="-11"/>
          <w:w w:val="105"/>
          <w:sz w:val="18"/>
        </w:rPr>
        <w:t xml:space="preserve"> </w:t>
      </w:r>
      <w:r>
        <w:rPr>
          <w:color w:val="333333"/>
          <w:w w:val="105"/>
          <w:sz w:val="18"/>
        </w:rPr>
        <w:t>o</w:t>
      </w:r>
      <w:r>
        <w:rPr>
          <w:color w:val="333333"/>
          <w:spacing w:val="-11"/>
          <w:w w:val="105"/>
          <w:sz w:val="18"/>
        </w:rPr>
        <w:t xml:space="preserve"> </w:t>
      </w:r>
      <w:r>
        <w:rPr>
          <w:color w:val="333333"/>
          <w:w w:val="105"/>
          <w:sz w:val="18"/>
        </w:rPr>
        <w:t>processo</w:t>
      </w:r>
      <w:r>
        <w:rPr>
          <w:color w:val="333333"/>
          <w:spacing w:val="-11"/>
          <w:w w:val="105"/>
          <w:sz w:val="18"/>
        </w:rPr>
        <w:t xml:space="preserve"> </w:t>
      </w:r>
      <w:r>
        <w:rPr>
          <w:color w:val="333333"/>
          <w:w w:val="105"/>
          <w:sz w:val="18"/>
        </w:rPr>
        <w:t>de</w:t>
      </w:r>
      <w:r>
        <w:rPr>
          <w:color w:val="333333"/>
          <w:spacing w:val="-11"/>
          <w:w w:val="105"/>
          <w:sz w:val="18"/>
        </w:rPr>
        <w:t xml:space="preserve"> </w:t>
      </w:r>
      <w:r>
        <w:rPr>
          <w:color w:val="333333"/>
          <w:w w:val="105"/>
          <w:sz w:val="18"/>
        </w:rPr>
        <w:t>assinatura.</w:t>
      </w:r>
      <w:r>
        <w:rPr>
          <w:color w:val="333333"/>
          <w:spacing w:val="-11"/>
          <w:w w:val="105"/>
          <w:sz w:val="18"/>
        </w:rPr>
        <w:t xml:space="preserve"> </w:t>
      </w:r>
      <w:r>
        <w:rPr>
          <w:color w:val="333333"/>
          <w:w w:val="105"/>
          <w:sz w:val="18"/>
        </w:rPr>
        <w:t>Processo</w:t>
      </w:r>
      <w:r>
        <w:rPr>
          <w:color w:val="333333"/>
          <w:spacing w:val="-11"/>
          <w:w w:val="105"/>
          <w:sz w:val="18"/>
        </w:rPr>
        <w:t xml:space="preserve"> </w:t>
      </w:r>
      <w:r>
        <w:rPr>
          <w:color w:val="333333"/>
          <w:w w:val="105"/>
          <w:sz w:val="18"/>
        </w:rPr>
        <w:t>de</w:t>
      </w:r>
      <w:r>
        <w:rPr>
          <w:color w:val="333333"/>
          <w:spacing w:val="-11"/>
          <w:w w:val="105"/>
          <w:sz w:val="18"/>
        </w:rPr>
        <w:t xml:space="preserve"> </w:t>
      </w:r>
      <w:r>
        <w:rPr>
          <w:color w:val="333333"/>
          <w:w w:val="105"/>
          <w:sz w:val="18"/>
        </w:rPr>
        <w:t>assinatura</w:t>
      </w:r>
      <w:r>
        <w:rPr>
          <w:color w:val="333333"/>
          <w:spacing w:val="-11"/>
          <w:w w:val="105"/>
          <w:sz w:val="18"/>
        </w:rPr>
        <w:t xml:space="preserve"> </w:t>
      </w:r>
      <w:r>
        <w:rPr>
          <w:color w:val="333333"/>
          <w:w w:val="105"/>
          <w:sz w:val="18"/>
        </w:rPr>
        <w:t>concluído</w:t>
      </w:r>
      <w:r>
        <w:rPr>
          <w:color w:val="333333"/>
          <w:spacing w:val="-11"/>
          <w:w w:val="105"/>
          <w:sz w:val="18"/>
        </w:rPr>
        <w:t xml:space="preserve"> </w:t>
      </w:r>
      <w:r>
        <w:rPr>
          <w:color w:val="333333"/>
          <w:w w:val="105"/>
          <w:sz w:val="18"/>
        </w:rPr>
        <w:t>para</w:t>
      </w:r>
      <w:r>
        <w:rPr>
          <w:color w:val="333333"/>
          <w:spacing w:val="-11"/>
          <w:w w:val="105"/>
          <w:sz w:val="18"/>
        </w:rPr>
        <w:t xml:space="preserve"> </w:t>
      </w:r>
      <w:r>
        <w:rPr>
          <w:color w:val="333333"/>
          <w:w w:val="105"/>
          <w:sz w:val="18"/>
        </w:rPr>
        <w:t>o documento número 7b29ad22-466b-4006-b09f-8e2759380989.</w:t>
      </w:r>
    </w:p>
    <w:p w14:paraId="77978FDF" w14:textId="77777777" w:rsidR="006857A9" w:rsidRDefault="006857A9">
      <w:pPr>
        <w:spacing w:line="268" w:lineRule="auto"/>
        <w:rPr>
          <w:sz w:val="18"/>
        </w:rPr>
        <w:sectPr w:rsidR="006857A9">
          <w:pgSz w:w="11910" w:h="16840"/>
          <w:pgMar w:top="1380" w:right="707" w:bottom="1340" w:left="708" w:header="711" w:footer="1150" w:gutter="0"/>
          <w:cols w:space="720"/>
        </w:sectPr>
      </w:pPr>
    </w:p>
    <w:p w14:paraId="0C775467" w14:textId="77777777" w:rsidR="006857A9" w:rsidRDefault="006857A9">
      <w:pPr>
        <w:pStyle w:val="Corpodetexto"/>
        <w:spacing w:before="187"/>
        <w:rPr>
          <w:sz w:val="18"/>
        </w:rPr>
      </w:pPr>
    </w:p>
    <w:p w14:paraId="58EDA698" w14:textId="77777777" w:rsidR="006857A9" w:rsidRDefault="00606FBE">
      <w:pPr>
        <w:spacing w:before="1"/>
        <w:ind w:left="858"/>
        <w:rPr>
          <w:rFonts w:ascii="Arial Black" w:hAnsi="Arial Black"/>
          <w:sz w:val="18"/>
        </w:rPr>
      </w:pPr>
      <w:r>
        <w:rPr>
          <w:rFonts w:ascii="Arial Black" w:hAnsi="Arial Black"/>
          <w:noProof/>
          <w:sz w:val="18"/>
        </w:rPr>
        <w:drawing>
          <wp:anchor distT="0" distB="0" distL="0" distR="0" simplePos="0" relativeHeight="15744512" behindDoc="0" locked="0" layoutInCell="1" allowOverlap="1" wp14:anchorId="39801E6E" wp14:editId="031C2D1E">
            <wp:simplePos x="0" y="0"/>
            <wp:positionH relativeFrom="page">
              <wp:posOffset>457200</wp:posOffset>
            </wp:positionH>
            <wp:positionV relativeFrom="paragraph">
              <wp:posOffset>21550</wp:posOffset>
            </wp:positionV>
            <wp:extent cx="394563" cy="508000"/>
            <wp:effectExtent l="0" t="0" r="0" b="0"/>
            <wp:wrapNone/>
            <wp:docPr id="110" name="Image 11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10" name="Image 110"/>
                    <pic:cNvPicPr/>
                  </pic:nvPicPr>
                  <pic:blipFill>
                    <a:blip r:embed="rId46" cstate="print"/>
                    <a:stretch>
                      <a:fillRect/>
                    </a:stretch>
                  </pic:blipFill>
                  <pic:spPr>
                    <a:xfrm>
                      <a:off x="0" y="0"/>
                      <a:ext cx="394563" cy="508000"/>
                    </a:xfrm>
                    <a:prstGeom prst="rect">
                      <a:avLst/>
                    </a:prstGeom>
                  </pic:spPr>
                </pic:pic>
              </a:graphicData>
            </a:graphic>
          </wp:anchor>
        </w:drawing>
      </w:r>
      <w:r>
        <w:rPr>
          <w:rFonts w:ascii="Arial Black" w:hAnsi="Arial Black"/>
          <w:color w:val="878787"/>
          <w:w w:val="90"/>
          <w:sz w:val="18"/>
        </w:rPr>
        <w:t>Documento</w:t>
      </w:r>
      <w:r>
        <w:rPr>
          <w:rFonts w:ascii="Arial Black" w:hAnsi="Arial Black"/>
          <w:color w:val="878787"/>
          <w:spacing w:val="-2"/>
          <w:w w:val="90"/>
          <w:sz w:val="18"/>
        </w:rPr>
        <w:t xml:space="preserve"> </w:t>
      </w:r>
      <w:r>
        <w:rPr>
          <w:rFonts w:ascii="Arial Black" w:hAnsi="Arial Black"/>
          <w:color w:val="878787"/>
          <w:w w:val="90"/>
          <w:sz w:val="18"/>
        </w:rPr>
        <w:t>assinado</w:t>
      </w:r>
      <w:r>
        <w:rPr>
          <w:rFonts w:ascii="Arial Black" w:hAnsi="Arial Black"/>
          <w:color w:val="878787"/>
          <w:spacing w:val="-1"/>
          <w:w w:val="90"/>
          <w:sz w:val="18"/>
        </w:rPr>
        <w:t xml:space="preserve"> </w:t>
      </w:r>
      <w:r>
        <w:rPr>
          <w:rFonts w:ascii="Arial Black" w:hAnsi="Arial Black"/>
          <w:color w:val="878787"/>
          <w:w w:val="90"/>
          <w:sz w:val="18"/>
        </w:rPr>
        <w:t>com</w:t>
      </w:r>
      <w:r>
        <w:rPr>
          <w:rFonts w:ascii="Arial Black" w:hAnsi="Arial Black"/>
          <w:color w:val="878787"/>
          <w:spacing w:val="-2"/>
          <w:w w:val="90"/>
          <w:sz w:val="18"/>
        </w:rPr>
        <w:t xml:space="preserve"> </w:t>
      </w:r>
      <w:r>
        <w:rPr>
          <w:rFonts w:ascii="Arial Black" w:hAnsi="Arial Black"/>
          <w:color w:val="878787"/>
          <w:w w:val="90"/>
          <w:sz w:val="18"/>
        </w:rPr>
        <w:t>validade</w:t>
      </w:r>
      <w:r>
        <w:rPr>
          <w:rFonts w:ascii="Arial Black" w:hAnsi="Arial Black"/>
          <w:color w:val="878787"/>
          <w:spacing w:val="-1"/>
          <w:w w:val="90"/>
          <w:sz w:val="18"/>
        </w:rPr>
        <w:t xml:space="preserve"> </w:t>
      </w:r>
      <w:r>
        <w:rPr>
          <w:rFonts w:ascii="Arial Black" w:hAnsi="Arial Black"/>
          <w:color w:val="878787"/>
          <w:spacing w:val="-2"/>
          <w:w w:val="90"/>
          <w:sz w:val="18"/>
        </w:rPr>
        <w:t>jurídica.</w:t>
      </w:r>
    </w:p>
    <w:p w14:paraId="301CF162" w14:textId="77777777" w:rsidR="006857A9" w:rsidRDefault="00606FBE">
      <w:pPr>
        <w:spacing w:before="27" w:line="292" w:lineRule="auto"/>
        <w:ind w:left="858" w:right="306"/>
        <w:rPr>
          <w:sz w:val="18"/>
        </w:rPr>
      </w:pPr>
      <w:r>
        <w:rPr>
          <w:color w:val="878787"/>
          <w:w w:val="105"/>
          <w:sz w:val="18"/>
        </w:rPr>
        <w:t>Para</w:t>
      </w:r>
      <w:r>
        <w:rPr>
          <w:color w:val="878787"/>
          <w:spacing w:val="-8"/>
          <w:w w:val="105"/>
          <w:sz w:val="18"/>
        </w:rPr>
        <w:t xml:space="preserve"> </w:t>
      </w:r>
      <w:r>
        <w:rPr>
          <w:color w:val="878787"/>
          <w:w w:val="105"/>
          <w:sz w:val="18"/>
        </w:rPr>
        <w:t>conferir</w:t>
      </w:r>
      <w:r>
        <w:rPr>
          <w:color w:val="878787"/>
          <w:spacing w:val="-8"/>
          <w:w w:val="105"/>
          <w:sz w:val="18"/>
        </w:rPr>
        <w:t xml:space="preserve"> </w:t>
      </w:r>
      <w:r>
        <w:rPr>
          <w:color w:val="878787"/>
          <w:w w:val="105"/>
          <w:sz w:val="18"/>
        </w:rPr>
        <w:t>a</w:t>
      </w:r>
      <w:r>
        <w:rPr>
          <w:color w:val="878787"/>
          <w:spacing w:val="-8"/>
          <w:w w:val="105"/>
          <w:sz w:val="18"/>
        </w:rPr>
        <w:t xml:space="preserve"> </w:t>
      </w:r>
      <w:r>
        <w:rPr>
          <w:color w:val="878787"/>
          <w:w w:val="105"/>
          <w:sz w:val="18"/>
        </w:rPr>
        <w:t>validade,</w:t>
      </w:r>
      <w:r>
        <w:rPr>
          <w:color w:val="878787"/>
          <w:spacing w:val="-8"/>
          <w:w w:val="105"/>
          <w:sz w:val="18"/>
        </w:rPr>
        <w:t xml:space="preserve"> </w:t>
      </w:r>
      <w:r>
        <w:rPr>
          <w:color w:val="878787"/>
          <w:w w:val="105"/>
          <w:sz w:val="18"/>
        </w:rPr>
        <w:t>acesse</w:t>
      </w:r>
      <w:r>
        <w:rPr>
          <w:color w:val="878787"/>
          <w:spacing w:val="-9"/>
          <w:w w:val="105"/>
          <w:sz w:val="18"/>
        </w:rPr>
        <w:t xml:space="preserve"> </w:t>
      </w:r>
      <w:hyperlink r:id="rId47">
        <w:r>
          <w:rPr>
            <w:color w:val="0057FF"/>
            <w:w w:val="105"/>
            <w:sz w:val="18"/>
            <w:u w:val="single" w:color="0057FF"/>
          </w:rPr>
          <w:t>https://www.clicksign.com/validador</w:t>
        </w:r>
      </w:hyperlink>
      <w:r>
        <w:rPr>
          <w:color w:val="0057FF"/>
          <w:spacing w:val="-9"/>
          <w:w w:val="105"/>
          <w:sz w:val="18"/>
        </w:rPr>
        <w:t xml:space="preserve"> </w:t>
      </w:r>
      <w:r>
        <w:rPr>
          <w:color w:val="878787"/>
          <w:w w:val="105"/>
          <w:sz w:val="18"/>
        </w:rPr>
        <w:t>e</w:t>
      </w:r>
      <w:r>
        <w:rPr>
          <w:color w:val="878787"/>
          <w:spacing w:val="-8"/>
          <w:w w:val="105"/>
          <w:sz w:val="18"/>
        </w:rPr>
        <w:t xml:space="preserve"> </w:t>
      </w:r>
      <w:r>
        <w:rPr>
          <w:color w:val="878787"/>
          <w:w w:val="105"/>
          <w:sz w:val="18"/>
        </w:rPr>
        <w:t>utilize</w:t>
      </w:r>
      <w:r>
        <w:rPr>
          <w:color w:val="878787"/>
          <w:spacing w:val="-8"/>
          <w:w w:val="105"/>
          <w:sz w:val="18"/>
        </w:rPr>
        <w:t xml:space="preserve"> </w:t>
      </w:r>
      <w:r>
        <w:rPr>
          <w:color w:val="878787"/>
          <w:w w:val="105"/>
          <w:sz w:val="18"/>
        </w:rPr>
        <w:t>a</w:t>
      </w:r>
      <w:r>
        <w:rPr>
          <w:color w:val="878787"/>
          <w:spacing w:val="-8"/>
          <w:w w:val="105"/>
          <w:sz w:val="18"/>
        </w:rPr>
        <w:t xml:space="preserve"> </w:t>
      </w:r>
      <w:r>
        <w:rPr>
          <w:color w:val="878787"/>
          <w:w w:val="105"/>
          <w:sz w:val="18"/>
        </w:rPr>
        <w:t>senha</w:t>
      </w:r>
      <w:r>
        <w:rPr>
          <w:color w:val="878787"/>
          <w:spacing w:val="-8"/>
          <w:w w:val="105"/>
          <w:sz w:val="18"/>
        </w:rPr>
        <w:t xml:space="preserve"> </w:t>
      </w:r>
      <w:r>
        <w:rPr>
          <w:color w:val="878787"/>
          <w:w w:val="105"/>
          <w:sz w:val="18"/>
        </w:rPr>
        <w:t>gerada</w:t>
      </w:r>
      <w:r>
        <w:rPr>
          <w:color w:val="878787"/>
          <w:spacing w:val="-8"/>
          <w:w w:val="105"/>
          <w:sz w:val="18"/>
        </w:rPr>
        <w:t xml:space="preserve"> </w:t>
      </w:r>
      <w:r>
        <w:rPr>
          <w:color w:val="878787"/>
          <w:w w:val="105"/>
          <w:sz w:val="18"/>
        </w:rPr>
        <w:t>pelos</w:t>
      </w:r>
      <w:r>
        <w:rPr>
          <w:color w:val="878787"/>
          <w:spacing w:val="-8"/>
          <w:w w:val="105"/>
          <w:sz w:val="18"/>
        </w:rPr>
        <w:t xml:space="preserve"> </w:t>
      </w:r>
      <w:r>
        <w:rPr>
          <w:color w:val="878787"/>
          <w:w w:val="105"/>
          <w:sz w:val="18"/>
        </w:rPr>
        <w:t>signatários ou envie este arquivo em PDF.</w:t>
      </w:r>
    </w:p>
    <w:p w14:paraId="6165001C" w14:textId="77777777" w:rsidR="006857A9" w:rsidRDefault="00606FBE">
      <w:pPr>
        <w:ind w:left="858"/>
        <w:rPr>
          <w:sz w:val="18"/>
        </w:rPr>
      </w:pPr>
      <w:r>
        <w:rPr>
          <w:color w:val="878787"/>
          <w:w w:val="105"/>
          <w:sz w:val="18"/>
        </w:rPr>
        <w:t>As</w:t>
      </w:r>
      <w:r>
        <w:rPr>
          <w:color w:val="878787"/>
          <w:spacing w:val="-11"/>
          <w:w w:val="105"/>
          <w:sz w:val="18"/>
        </w:rPr>
        <w:t xml:space="preserve"> </w:t>
      </w:r>
      <w:r>
        <w:rPr>
          <w:color w:val="878787"/>
          <w:w w:val="105"/>
          <w:sz w:val="18"/>
        </w:rPr>
        <w:t>assinaturas</w:t>
      </w:r>
      <w:r>
        <w:rPr>
          <w:color w:val="878787"/>
          <w:spacing w:val="-10"/>
          <w:w w:val="105"/>
          <w:sz w:val="18"/>
        </w:rPr>
        <w:t xml:space="preserve"> </w:t>
      </w:r>
      <w:r>
        <w:rPr>
          <w:color w:val="878787"/>
          <w:w w:val="105"/>
          <w:sz w:val="18"/>
        </w:rPr>
        <w:t>digitais</w:t>
      </w:r>
      <w:r>
        <w:rPr>
          <w:color w:val="878787"/>
          <w:spacing w:val="-10"/>
          <w:w w:val="105"/>
          <w:sz w:val="18"/>
        </w:rPr>
        <w:t xml:space="preserve"> </w:t>
      </w:r>
      <w:r>
        <w:rPr>
          <w:color w:val="878787"/>
          <w:w w:val="105"/>
          <w:sz w:val="18"/>
        </w:rPr>
        <w:t>e</w:t>
      </w:r>
      <w:r>
        <w:rPr>
          <w:color w:val="878787"/>
          <w:spacing w:val="-10"/>
          <w:w w:val="105"/>
          <w:sz w:val="18"/>
        </w:rPr>
        <w:t xml:space="preserve"> </w:t>
      </w:r>
      <w:r>
        <w:rPr>
          <w:color w:val="878787"/>
          <w:w w:val="105"/>
          <w:sz w:val="18"/>
        </w:rPr>
        <w:t>eletrônicas</w:t>
      </w:r>
      <w:r>
        <w:rPr>
          <w:color w:val="878787"/>
          <w:spacing w:val="-10"/>
          <w:w w:val="105"/>
          <w:sz w:val="18"/>
        </w:rPr>
        <w:t xml:space="preserve"> </w:t>
      </w:r>
      <w:r>
        <w:rPr>
          <w:color w:val="878787"/>
          <w:w w:val="105"/>
          <w:sz w:val="18"/>
        </w:rPr>
        <w:t>têm</w:t>
      </w:r>
      <w:r>
        <w:rPr>
          <w:color w:val="878787"/>
          <w:spacing w:val="-10"/>
          <w:w w:val="105"/>
          <w:sz w:val="18"/>
        </w:rPr>
        <w:t xml:space="preserve"> </w:t>
      </w:r>
      <w:r>
        <w:rPr>
          <w:color w:val="878787"/>
          <w:w w:val="105"/>
          <w:sz w:val="18"/>
        </w:rPr>
        <w:t>validade</w:t>
      </w:r>
      <w:r>
        <w:rPr>
          <w:color w:val="878787"/>
          <w:spacing w:val="-11"/>
          <w:w w:val="105"/>
          <w:sz w:val="18"/>
        </w:rPr>
        <w:t xml:space="preserve"> </w:t>
      </w:r>
      <w:r>
        <w:rPr>
          <w:color w:val="878787"/>
          <w:w w:val="105"/>
          <w:sz w:val="18"/>
        </w:rPr>
        <w:t>jurídica</w:t>
      </w:r>
      <w:r>
        <w:rPr>
          <w:color w:val="878787"/>
          <w:spacing w:val="-10"/>
          <w:w w:val="105"/>
          <w:sz w:val="18"/>
        </w:rPr>
        <w:t xml:space="preserve"> </w:t>
      </w:r>
      <w:r>
        <w:rPr>
          <w:color w:val="878787"/>
          <w:w w:val="105"/>
          <w:sz w:val="18"/>
        </w:rPr>
        <w:t>prevista</w:t>
      </w:r>
      <w:r>
        <w:rPr>
          <w:color w:val="878787"/>
          <w:spacing w:val="-10"/>
          <w:w w:val="105"/>
          <w:sz w:val="18"/>
        </w:rPr>
        <w:t xml:space="preserve"> </w:t>
      </w:r>
      <w:r>
        <w:rPr>
          <w:color w:val="878787"/>
          <w:w w:val="105"/>
          <w:sz w:val="18"/>
        </w:rPr>
        <w:t>na</w:t>
      </w:r>
      <w:r>
        <w:rPr>
          <w:color w:val="878787"/>
          <w:spacing w:val="-10"/>
          <w:w w:val="105"/>
          <w:sz w:val="18"/>
        </w:rPr>
        <w:t xml:space="preserve"> </w:t>
      </w:r>
      <w:r>
        <w:rPr>
          <w:color w:val="878787"/>
          <w:w w:val="105"/>
          <w:sz w:val="18"/>
        </w:rPr>
        <w:t>Medida</w:t>
      </w:r>
      <w:r>
        <w:rPr>
          <w:color w:val="878787"/>
          <w:spacing w:val="-10"/>
          <w:w w:val="105"/>
          <w:sz w:val="18"/>
        </w:rPr>
        <w:t xml:space="preserve"> </w:t>
      </w:r>
      <w:r>
        <w:rPr>
          <w:color w:val="878787"/>
          <w:w w:val="105"/>
          <w:sz w:val="18"/>
        </w:rPr>
        <w:t>Provisória</w:t>
      </w:r>
      <w:r>
        <w:rPr>
          <w:color w:val="878787"/>
          <w:spacing w:val="-10"/>
          <w:w w:val="105"/>
          <w:sz w:val="18"/>
        </w:rPr>
        <w:t xml:space="preserve"> </w:t>
      </w:r>
      <w:r>
        <w:rPr>
          <w:color w:val="878787"/>
          <w:w w:val="105"/>
          <w:sz w:val="18"/>
        </w:rPr>
        <w:t>nº.</w:t>
      </w:r>
      <w:r>
        <w:rPr>
          <w:color w:val="878787"/>
          <w:spacing w:val="-10"/>
          <w:w w:val="105"/>
          <w:sz w:val="18"/>
        </w:rPr>
        <w:t xml:space="preserve"> </w:t>
      </w:r>
      <w:r>
        <w:rPr>
          <w:color w:val="878787"/>
          <w:w w:val="105"/>
          <w:sz w:val="18"/>
        </w:rPr>
        <w:t>2200-2</w:t>
      </w:r>
      <w:r>
        <w:rPr>
          <w:color w:val="878787"/>
          <w:spacing w:val="-11"/>
          <w:w w:val="105"/>
          <w:sz w:val="18"/>
        </w:rPr>
        <w:t xml:space="preserve"> </w:t>
      </w:r>
      <w:r>
        <w:rPr>
          <w:color w:val="878787"/>
          <w:w w:val="105"/>
          <w:sz w:val="18"/>
        </w:rPr>
        <w:t>/</w:t>
      </w:r>
      <w:r>
        <w:rPr>
          <w:color w:val="878787"/>
          <w:spacing w:val="-10"/>
          <w:w w:val="105"/>
          <w:sz w:val="18"/>
        </w:rPr>
        <w:t xml:space="preserve"> </w:t>
      </w:r>
      <w:r>
        <w:rPr>
          <w:color w:val="878787"/>
          <w:spacing w:val="-4"/>
          <w:w w:val="105"/>
          <w:sz w:val="18"/>
        </w:rPr>
        <w:t>2001</w:t>
      </w:r>
    </w:p>
    <w:p w14:paraId="7AC22542" w14:textId="77777777" w:rsidR="006857A9" w:rsidRDefault="006857A9">
      <w:pPr>
        <w:pStyle w:val="Corpodetexto"/>
        <w:spacing w:before="51"/>
        <w:rPr>
          <w:sz w:val="18"/>
        </w:rPr>
      </w:pPr>
    </w:p>
    <w:p w14:paraId="051C552F" w14:textId="77777777" w:rsidR="006857A9" w:rsidRDefault="00606FBE">
      <w:pPr>
        <w:spacing w:line="292" w:lineRule="auto"/>
        <w:ind w:left="12" w:right="122"/>
        <w:rPr>
          <w:sz w:val="18"/>
        </w:rPr>
      </w:pPr>
      <w:r>
        <w:rPr>
          <w:color w:val="878787"/>
          <w:w w:val="105"/>
          <w:sz w:val="18"/>
        </w:rPr>
        <w:t>Este</w:t>
      </w:r>
      <w:r>
        <w:rPr>
          <w:color w:val="878787"/>
          <w:spacing w:val="-13"/>
          <w:w w:val="105"/>
          <w:sz w:val="18"/>
        </w:rPr>
        <w:t xml:space="preserve"> </w:t>
      </w:r>
      <w:r>
        <w:rPr>
          <w:color w:val="878787"/>
          <w:w w:val="105"/>
          <w:sz w:val="18"/>
        </w:rPr>
        <w:t>Log</w:t>
      </w:r>
      <w:r>
        <w:rPr>
          <w:color w:val="878787"/>
          <w:spacing w:val="-13"/>
          <w:w w:val="105"/>
          <w:sz w:val="18"/>
        </w:rPr>
        <w:t xml:space="preserve"> </w:t>
      </w:r>
      <w:r>
        <w:rPr>
          <w:color w:val="878787"/>
          <w:w w:val="105"/>
          <w:sz w:val="18"/>
        </w:rPr>
        <w:t>é</w:t>
      </w:r>
      <w:r>
        <w:rPr>
          <w:color w:val="878787"/>
          <w:spacing w:val="-13"/>
          <w:w w:val="105"/>
          <w:sz w:val="18"/>
        </w:rPr>
        <w:t xml:space="preserve"> </w:t>
      </w:r>
      <w:r>
        <w:rPr>
          <w:color w:val="878787"/>
          <w:w w:val="105"/>
          <w:sz w:val="18"/>
        </w:rPr>
        <w:t>exclusivo</w:t>
      </w:r>
      <w:r>
        <w:rPr>
          <w:color w:val="878787"/>
          <w:spacing w:val="-13"/>
          <w:w w:val="105"/>
          <w:sz w:val="18"/>
        </w:rPr>
        <w:t xml:space="preserve"> </w:t>
      </w:r>
      <w:r>
        <w:rPr>
          <w:color w:val="878787"/>
          <w:w w:val="105"/>
          <w:sz w:val="18"/>
        </w:rPr>
        <w:t>e</w:t>
      </w:r>
      <w:r>
        <w:rPr>
          <w:color w:val="878787"/>
          <w:spacing w:val="-13"/>
          <w:w w:val="105"/>
          <w:sz w:val="18"/>
        </w:rPr>
        <w:t xml:space="preserve"> </w:t>
      </w:r>
      <w:r>
        <w:rPr>
          <w:color w:val="878787"/>
          <w:w w:val="105"/>
          <w:sz w:val="18"/>
        </w:rPr>
        <w:t>deve</w:t>
      </w:r>
      <w:r>
        <w:rPr>
          <w:color w:val="878787"/>
          <w:spacing w:val="-13"/>
          <w:w w:val="105"/>
          <w:sz w:val="18"/>
        </w:rPr>
        <w:t xml:space="preserve"> </w:t>
      </w:r>
      <w:r>
        <w:rPr>
          <w:color w:val="878787"/>
          <w:w w:val="105"/>
          <w:sz w:val="18"/>
        </w:rPr>
        <w:t>ser</w:t>
      </w:r>
      <w:r>
        <w:rPr>
          <w:color w:val="878787"/>
          <w:spacing w:val="-13"/>
          <w:w w:val="105"/>
          <w:sz w:val="18"/>
        </w:rPr>
        <w:t xml:space="preserve"> </w:t>
      </w:r>
      <w:r>
        <w:rPr>
          <w:color w:val="878787"/>
          <w:w w:val="105"/>
          <w:sz w:val="18"/>
        </w:rPr>
        <w:t>considerado</w:t>
      </w:r>
      <w:r>
        <w:rPr>
          <w:color w:val="878787"/>
          <w:spacing w:val="-13"/>
          <w:w w:val="105"/>
          <w:sz w:val="18"/>
        </w:rPr>
        <w:t xml:space="preserve"> </w:t>
      </w:r>
      <w:r>
        <w:rPr>
          <w:color w:val="878787"/>
          <w:w w:val="105"/>
          <w:sz w:val="18"/>
        </w:rPr>
        <w:t>parte</w:t>
      </w:r>
      <w:r>
        <w:rPr>
          <w:color w:val="878787"/>
          <w:spacing w:val="-13"/>
          <w:w w:val="105"/>
          <w:sz w:val="18"/>
        </w:rPr>
        <w:t xml:space="preserve"> </w:t>
      </w:r>
      <w:r>
        <w:rPr>
          <w:color w:val="878787"/>
          <w:w w:val="105"/>
          <w:sz w:val="18"/>
        </w:rPr>
        <w:t>do</w:t>
      </w:r>
      <w:r>
        <w:rPr>
          <w:color w:val="878787"/>
          <w:spacing w:val="-13"/>
          <w:w w:val="105"/>
          <w:sz w:val="18"/>
        </w:rPr>
        <w:t xml:space="preserve"> </w:t>
      </w:r>
      <w:r>
        <w:rPr>
          <w:color w:val="878787"/>
          <w:w w:val="105"/>
          <w:sz w:val="18"/>
        </w:rPr>
        <w:t>documento</w:t>
      </w:r>
      <w:r>
        <w:rPr>
          <w:color w:val="878787"/>
          <w:spacing w:val="-13"/>
          <w:w w:val="105"/>
          <w:sz w:val="18"/>
        </w:rPr>
        <w:t xml:space="preserve"> </w:t>
      </w:r>
      <w:r>
        <w:rPr>
          <w:color w:val="878787"/>
          <w:w w:val="105"/>
          <w:sz w:val="18"/>
        </w:rPr>
        <w:t>nº</w:t>
      </w:r>
      <w:r>
        <w:rPr>
          <w:color w:val="878787"/>
          <w:spacing w:val="-13"/>
          <w:w w:val="105"/>
          <w:sz w:val="18"/>
        </w:rPr>
        <w:t xml:space="preserve"> </w:t>
      </w:r>
      <w:r>
        <w:rPr>
          <w:color w:val="878787"/>
          <w:w w:val="105"/>
          <w:sz w:val="18"/>
        </w:rPr>
        <w:t>7b29ad22-466b-4006-b09f-8e2759380989,</w:t>
      </w:r>
      <w:r>
        <w:rPr>
          <w:color w:val="878787"/>
          <w:spacing w:val="-13"/>
          <w:w w:val="105"/>
          <w:sz w:val="18"/>
        </w:rPr>
        <w:t xml:space="preserve"> </w:t>
      </w:r>
      <w:r>
        <w:rPr>
          <w:color w:val="878787"/>
          <w:w w:val="105"/>
          <w:sz w:val="18"/>
        </w:rPr>
        <w:t>com</w:t>
      </w:r>
      <w:r>
        <w:rPr>
          <w:color w:val="878787"/>
          <w:spacing w:val="-13"/>
          <w:w w:val="105"/>
          <w:sz w:val="18"/>
        </w:rPr>
        <w:t xml:space="preserve"> </w:t>
      </w:r>
      <w:r>
        <w:rPr>
          <w:color w:val="878787"/>
          <w:w w:val="105"/>
          <w:sz w:val="18"/>
        </w:rPr>
        <w:t xml:space="preserve">os efeitos prescritos nos Termos de Uso da Clicksign, disponível em </w:t>
      </w:r>
      <w:hyperlink r:id="rId48">
        <w:r>
          <w:rPr>
            <w:color w:val="878787"/>
            <w:w w:val="105"/>
            <w:sz w:val="18"/>
          </w:rPr>
          <w:t>www.clicksign.com</w:t>
        </w:r>
      </w:hyperlink>
      <w:r>
        <w:rPr>
          <w:color w:val="878787"/>
          <w:w w:val="105"/>
          <w:sz w:val="18"/>
        </w:rPr>
        <w:t>.</w:t>
      </w:r>
    </w:p>
    <w:sectPr w:rsidR="006857A9">
      <w:pgSz w:w="11910" w:h="16840"/>
      <w:pgMar w:top="1380" w:right="707" w:bottom="1340" w:left="708" w:header="711" w:footer="115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5DEFABD" w14:textId="77777777" w:rsidR="00606FBE" w:rsidRDefault="00606FBE">
      <w:r>
        <w:separator/>
      </w:r>
    </w:p>
  </w:endnote>
  <w:endnote w:type="continuationSeparator" w:id="0">
    <w:p w14:paraId="4BDE8595" w14:textId="77777777" w:rsidR="00606FBE" w:rsidRDefault="00606FB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Arial MT">
    <w:altName w:val="Arial"/>
    <w:charset w:val="01"/>
    <w:family w:val="swiss"/>
    <w:pitch w:val="variable"/>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Black">
    <w:altName w:val="Arial Black"/>
    <w:panose1 w:val="020B0A04020102020204"/>
    <w:charset w:val="00"/>
    <w:family w:val="swiss"/>
    <w:pitch w:val="variable"/>
    <w:sig w:usb0="A00002AF" w:usb1="400078FB" w:usb2="00000000" w:usb3="00000000" w:csb0="0000009F" w:csb1="00000000"/>
  </w:font>
  <w:font w:name="Tahoma">
    <w:altName w:val="Tahoma"/>
    <w:panose1 w:val="020B0604030504040204"/>
    <w:charset w:val="01"/>
    <w:family w:val="swiss"/>
    <w:pitch w:val="variable"/>
    <w:sig w:usb0="E1002EFF" w:usb1="C000605B" w:usb2="00000029" w:usb3="00000000" w:csb0="000101FF" w:csb1="00000000"/>
  </w:font>
  <w:font w:name="Trebuchet MS">
    <w:altName w:val="Trebuchet MS"/>
    <w:panose1 w:val="020B0603020202020204"/>
    <w:charset w:val="00"/>
    <w:family w:val="swiss"/>
    <w:pitch w:val="variable"/>
    <w:sig w:usb0="00000687" w:usb1="00000000" w:usb2="00000000" w:usb3="00000000" w:csb0="0000009F" w:csb1="00000000"/>
  </w:font>
  <w:font w:name="Cambria Math">
    <w:panose1 w:val="02040503050406030204"/>
    <w:charset w:val="00"/>
    <w:family w:val="roman"/>
    <w:pitch w:val="variable"/>
    <w:sig w:usb0="E00006FF" w:usb1="420024FF" w:usb2="02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2FA32E" w14:textId="77777777" w:rsidR="006857A9" w:rsidRDefault="00606FBE">
    <w:pPr>
      <w:pStyle w:val="Corpodetexto"/>
      <w:spacing w:line="14" w:lineRule="auto"/>
    </w:pPr>
    <w:r>
      <w:rPr>
        <w:noProof/>
      </w:rPr>
      <mc:AlternateContent>
        <mc:Choice Requires="wps">
          <w:drawing>
            <wp:anchor distT="0" distB="0" distL="0" distR="0" simplePos="0" relativeHeight="483953152" behindDoc="1" locked="0" layoutInCell="1" allowOverlap="1" wp14:anchorId="16997847" wp14:editId="18A7FA36">
              <wp:simplePos x="0" y="0"/>
              <wp:positionH relativeFrom="page">
                <wp:posOffset>6404609</wp:posOffset>
              </wp:positionH>
              <wp:positionV relativeFrom="page">
                <wp:posOffset>10214509</wp:posOffset>
              </wp:positionV>
              <wp:extent cx="90805" cy="149225"/>
              <wp:effectExtent l="0" t="0" r="0" b="0"/>
              <wp:wrapNone/>
              <wp:docPr id="27" name="Text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0805" cy="149225"/>
                      </a:xfrm>
                      <a:prstGeom prst="rect">
                        <a:avLst/>
                      </a:prstGeom>
                    </wps:spPr>
                    <wps:txbx>
                      <w:txbxContent>
                        <w:p w14:paraId="6668AC27" w14:textId="77777777" w:rsidR="006857A9" w:rsidRDefault="00606FBE">
                          <w:pPr>
                            <w:spacing w:before="21"/>
                            <w:ind w:left="20"/>
                            <w:rPr>
                              <w:rFonts w:ascii="Tahoma"/>
                              <w:b/>
                              <w:sz w:val="16"/>
                            </w:rPr>
                          </w:pPr>
                          <w:r>
                            <w:rPr>
                              <w:rFonts w:ascii="Tahoma"/>
                              <w:b/>
                              <w:color w:val="999999"/>
                              <w:spacing w:val="-10"/>
                              <w:sz w:val="16"/>
                            </w:rPr>
                            <w:t>2</w:t>
                          </w:r>
                        </w:p>
                      </w:txbxContent>
                    </wps:txbx>
                    <wps:bodyPr wrap="square" lIns="0" tIns="0" rIns="0" bIns="0" rtlCol="0">
                      <a:noAutofit/>
                    </wps:bodyPr>
                  </wps:wsp>
                </a:graphicData>
              </a:graphic>
            </wp:anchor>
          </w:drawing>
        </mc:Choice>
        <mc:Fallback>
          <w:pict>
            <v:shapetype w14:anchorId="16997847" id="_x0000_t202" coordsize="21600,21600" o:spt="202" path="m,l,21600r21600,l21600,xe">
              <v:stroke joinstyle="miter"/>
              <v:path gradientshapeok="t" o:connecttype="rect"/>
            </v:shapetype>
            <v:shape id="Textbox 27" o:spid="_x0000_s1030" type="#_x0000_t202" style="position:absolute;margin-left:504.3pt;margin-top:804.3pt;width:7.15pt;height:11.75pt;z-index:-1936332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YEBhkgEAABkDAAAOAAAAZHJzL2Uyb0RvYy54bWysUsGOEzEMvSPxD1HuNNOKRbujTlcLKxDS&#10;CpAWPiDNJJ0RkzjYaWf69zjptEVwQ3txnNh59nv2+n7ygzhYpB5CI5eLSgobDLR92DXyx/ePb26l&#10;oKRDqwcItpFHS/J+8/rVeoy1XUEHQ2tRMEigeoyN7FKKtVJkOus1LSDawEEH6HXiK+5Ui3pkdD+o&#10;VVW9UyNgGxGMJeLXx1NQbgq+c9akr86RTWJoJPeWisVit9mqzVrXO9Sx683chv6PLrzuAxe9QD3q&#10;pMUe+3+gfG8QCFxaGPAKnOuNLRyYzbL6i81zp6MtXFgciheZ6OVgzZfDc/yGIk3vYeIBFhIUn8D8&#10;JNZGjZHqOSdrSjVxdiY6OfT5ZAqCP7K2x4uedkrC8ONddVvdSGE4snx7t1rdZLnV9W9ESp8seJGd&#10;RiJPq9TXhydKp9RzytzKqXruI03biVOyu4X2yBRGnmIj6ddeo5Vi+BxYpjzys4NnZ3t2MA0foCxG&#10;ZhLgYZ/A9aXyFXeuzPqX3uddyQP+816yrhu9+Q0AAP//AwBQSwMEFAAGAAgAAAAhAJNaoCzgAAAA&#10;DwEAAA8AAABkcnMvZG93bnJldi54bWxMj8FOwzAQRO9I/QdrkbhRu0GK2hCnqio4ISHScODoxNvE&#10;arwOsduGv8fhQm8zu6PZt/l2sj274OiNIwmrpQCG1DhtqJXwWb0+roH5oEir3hFK+EEP22Jxl6tM&#10;uyuVeDmElsUS8pmS0IUwZJz7pkOr/NINSHF3dKNVIdqx5XpU11hue54IkXKrDMULnRpw32FzOpyt&#10;hN0XlS/m+73+KI+lqaqNoLf0JOXD/bR7BhZwCv9hmPEjOhSRqXZn0p710QuxTmM2qvRPzRmRJBtg&#10;9Tx7SlbAi5zf/lH8AgAA//8DAFBLAQItABQABgAIAAAAIQC2gziS/gAAAOEBAAATAAAAAAAAAAAA&#10;AAAAAAAAAABbQ29udGVudF9UeXBlc10ueG1sUEsBAi0AFAAGAAgAAAAhADj9If/WAAAAlAEAAAsA&#10;AAAAAAAAAAAAAAAALwEAAF9yZWxzLy5yZWxzUEsBAi0AFAAGAAgAAAAhAItgQGGSAQAAGQMAAA4A&#10;AAAAAAAAAAAAAAAALgIAAGRycy9lMm9Eb2MueG1sUEsBAi0AFAAGAAgAAAAhAJNaoCzgAAAADwEA&#10;AA8AAAAAAAAAAAAAAAAA7AMAAGRycy9kb3ducmV2LnhtbFBLBQYAAAAABAAEAPMAAAD5BAAAAAA=&#10;" filled="f" stroked="f">
              <v:textbox inset="0,0,0,0">
                <w:txbxContent>
                  <w:p w14:paraId="6668AC27" w14:textId="77777777" w:rsidR="006857A9" w:rsidRDefault="00606FBE">
                    <w:pPr>
                      <w:spacing w:before="21"/>
                      <w:ind w:left="20"/>
                      <w:rPr>
                        <w:rFonts w:ascii="Tahoma"/>
                        <w:b/>
                        <w:sz w:val="16"/>
                      </w:rPr>
                    </w:pPr>
                    <w:r>
                      <w:rPr>
                        <w:rFonts w:ascii="Tahoma"/>
                        <w:b/>
                        <w:color w:val="999999"/>
                        <w:spacing w:val="-10"/>
                        <w:sz w:val="16"/>
                      </w:rPr>
                      <w:t>2</w:t>
                    </w:r>
                  </w:p>
                </w:txbxContent>
              </v:textbox>
              <w10:wrap anchorx="page" anchory="page"/>
            </v:shape>
          </w:pict>
        </mc:Fallback>
      </mc:AlternateContent>
    </w:r>
    <w:r>
      <w:rPr>
        <w:noProof/>
      </w:rPr>
      <mc:AlternateContent>
        <mc:Choice Requires="wps">
          <w:drawing>
            <wp:anchor distT="0" distB="0" distL="0" distR="0" simplePos="0" relativeHeight="483953664" behindDoc="1" locked="0" layoutInCell="1" allowOverlap="1" wp14:anchorId="7F36A8DA" wp14:editId="6EF8BF15">
              <wp:simplePos x="0" y="0"/>
              <wp:positionH relativeFrom="page">
                <wp:posOffset>431800</wp:posOffset>
              </wp:positionH>
              <wp:positionV relativeFrom="page">
                <wp:posOffset>10393340</wp:posOffset>
              </wp:positionV>
              <wp:extent cx="2284730" cy="163830"/>
              <wp:effectExtent l="0" t="0" r="0" b="0"/>
              <wp:wrapNone/>
              <wp:docPr id="28" name="Text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63830"/>
                      </a:xfrm>
                      <a:prstGeom prst="rect">
                        <a:avLst/>
                      </a:prstGeom>
                    </wps:spPr>
                    <wps:txbx>
                      <w:txbxContent>
                        <w:p w14:paraId="3D1815C0"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wps:txbx>
                    <wps:bodyPr wrap="square" lIns="0" tIns="0" rIns="0" bIns="0" rtlCol="0">
                      <a:noAutofit/>
                    </wps:bodyPr>
                  </wps:wsp>
                </a:graphicData>
              </a:graphic>
            </wp:anchor>
          </w:drawing>
        </mc:Choice>
        <mc:Fallback>
          <w:pict>
            <v:shape w14:anchorId="7F36A8DA" id="Textbox 28" o:spid="_x0000_s1031" type="#_x0000_t202" style="position:absolute;margin-left:34pt;margin-top:818.35pt;width:179.9pt;height:12.9pt;z-index:-193628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NpJalwEAACIDAAAOAAAAZHJzL2Uyb0RvYy54bWysUsFuEzEQvSP1HyzfySYpKtEqmwqoqJAq&#10;QCp8gOO1sxZrjzvjZDd/z9jZJBXcEBd7PDN+fu+N1/ej78XBIDkIjVzM5lKYoKF1YdfInz8+v11J&#10;QUmFVvUQTCOPhuT95ubNeoi1WUIHfWtQMEigeoiN7FKKdVWR7oxXNINoAhctoFeJj7irWlQDo/u+&#10;Ws7nd9UA2EYEbYg4+3Aqyk3Bt9bo9M1aMkn0jWRuqaxY1m1eq81a1TtUsXN6oqH+gYVXLvCjF6gH&#10;lZTYo/sLyjuNQGDTTIOvwFqnTdHAahbzP9Q8dyqaooXNoXixif4frP56eI7fUaTxI4w8wCKC4hPo&#10;X8TeVEOkeurJnlJN3J2FjhZ93lmC4Ivs7fHipxmT0JxcLlfv3t9ySXNtcXe74jiDXm9HpPRowIsc&#10;NBJ5XoWBOjxROrWeWyYyp/czkzRuR+HaTJo7c2YL7ZG1DDzORtLLXqGRov8S2K88+3OA52B7DjD1&#10;n6D8kCwpwId9AusKgSvuRIAHUSRMnyZP+vW5dF2/9uY3AAAA//8DAFBLAwQUAAYACAAAACEAyvT9&#10;U+AAAAAMAQAADwAAAGRycy9kb3ducmV2LnhtbEyPwU7DMBBE70j8g7VI3KhDALeEOFWF4ISESMOB&#10;oxNvk6jxOsRuG/6e7QmOOzuamZevZzeII06h96ThdpGAQGq87anV8Fm93qxAhGjImsETavjBAOvi&#10;8iI3mfUnKvG4ja3gEAqZ0dDFOGZShqZDZ8LCj0j82/nJmcjn1Eo7mROHu0GmSaKkMz1xQ2dGfO6w&#10;2W8PTsPmi8qX/vu9/ih3ZV9Vjwm9qb3W11fz5glExDn+meE8n6dDwZtqfyAbxKBBrRglsq7u1BIE&#10;O+7TJcPUZ0mlDyCLXP6HKH4BAAD//wMAUEsBAi0AFAAGAAgAAAAhALaDOJL+AAAA4QEAABMAAAAA&#10;AAAAAAAAAAAAAAAAAFtDb250ZW50X1R5cGVzXS54bWxQSwECLQAUAAYACAAAACEAOP0h/9YAAACU&#10;AQAACwAAAAAAAAAAAAAAAAAvAQAAX3JlbHMvLnJlbHNQSwECLQAUAAYACAAAACEAbTaSWpcBAAAi&#10;AwAADgAAAAAAAAAAAAAAAAAuAgAAZHJzL2Uyb0RvYy54bWxQSwECLQAUAAYACAAAACEAyvT9U+AA&#10;AAAMAQAADwAAAAAAAAAAAAAAAADxAwAAZHJzL2Rvd25yZXYueG1sUEsFBgAAAAAEAAQA8wAAAP4E&#10;AAAAAA==&#10;" filled="f" stroked="f">
              <v:textbox inset="0,0,0,0">
                <w:txbxContent>
                  <w:p w14:paraId="3D1815C0"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BB48B4" w14:textId="77777777" w:rsidR="006857A9" w:rsidRDefault="00606FBE">
    <w:pPr>
      <w:pStyle w:val="Corpodetexto"/>
      <w:spacing w:line="14" w:lineRule="auto"/>
    </w:pPr>
    <w:r>
      <w:rPr>
        <w:noProof/>
      </w:rPr>
      <mc:AlternateContent>
        <mc:Choice Requires="wps">
          <w:drawing>
            <wp:anchor distT="0" distB="0" distL="0" distR="0" simplePos="0" relativeHeight="483954688" behindDoc="1" locked="0" layoutInCell="1" allowOverlap="1" wp14:anchorId="630C95FC" wp14:editId="74E2C6A0">
              <wp:simplePos x="0" y="0"/>
              <wp:positionH relativeFrom="page">
                <wp:posOffset>6740397</wp:posOffset>
              </wp:positionH>
              <wp:positionV relativeFrom="page">
                <wp:posOffset>10214509</wp:posOffset>
              </wp:positionV>
              <wp:extent cx="154305" cy="149225"/>
              <wp:effectExtent l="0" t="0" r="0" b="0"/>
              <wp:wrapNone/>
              <wp:docPr id="35" name="Textbox 3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54305" cy="149225"/>
                      </a:xfrm>
                      <a:prstGeom prst="rect">
                        <a:avLst/>
                      </a:prstGeom>
                    </wps:spPr>
                    <wps:txbx>
                      <w:txbxContent>
                        <w:p w14:paraId="0E90F1B3"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3</w:t>
                          </w:r>
                          <w:r>
                            <w:rPr>
                              <w:rFonts w:ascii="Tahoma"/>
                              <w:b/>
                              <w:color w:val="999999"/>
                              <w:spacing w:val="-10"/>
                              <w:sz w:val="16"/>
                            </w:rPr>
                            <w:fldChar w:fldCharType="end"/>
                          </w:r>
                        </w:p>
                      </w:txbxContent>
                    </wps:txbx>
                    <wps:bodyPr wrap="square" lIns="0" tIns="0" rIns="0" bIns="0" rtlCol="0">
                      <a:noAutofit/>
                    </wps:bodyPr>
                  </wps:wsp>
                </a:graphicData>
              </a:graphic>
            </wp:anchor>
          </w:drawing>
        </mc:Choice>
        <mc:Fallback>
          <w:pict>
            <v:shapetype w14:anchorId="630C95FC" id="_x0000_t202" coordsize="21600,21600" o:spt="202" path="m,l,21600r21600,l21600,xe">
              <v:stroke joinstyle="miter"/>
              <v:path gradientshapeok="t" o:connecttype="rect"/>
            </v:shapetype>
            <v:shape id="Textbox 35" o:spid="_x0000_s1032" type="#_x0000_t202" style="position:absolute;margin-left:530.75pt;margin-top:804.3pt;width:12.15pt;height:11.75pt;z-index:-1936179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75dfmAEAACEDAAAOAAAAZHJzL2Uyb0RvYy54bWysUsGO0zAQvSPtP1i+b51mtwiipiuWFQhp&#10;BUgLH+A6dmMRe4zHbdK/Z+ymLYIb4jIee8bP773x+mFyAzvoiBZ8y5eLijPtFXTW71r+/duH2zec&#10;YZK+kwN43fKjRv6wuXm1HkOja+hh6HRkBOKxGUPL+5RCIwSqXjuJCwjaU9FAdDLRNu5EF+VI6G4Q&#10;dVW9FiPELkRQGpFOn05Fvin4xmiVvhiDOrGh5cQtlRhL3OYoNmvZ7KIMvVUzDfkPLJy0nh69QD3J&#10;JNk+2r+gnFUREExaKHACjLFKFw2kZln9oeall0EXLWQOhotN+P9g1efDS/gaWZoeYaIBFhEYnkH9&#10;QPJGjAGbuSd7ig1SdxY6mejyShIYXSRvjxc/9ZSYymir+7tqxZmi0vL+bV2vst/iejlETB81OJaT&#10;lkcaVyEgD8+YTq3nlpnL6flMJE3bidmu5XUGzSdb6I4kZaRpthx/7mXUnA2fPNmVR39O4jnZnpOY&#10;hvdQPkhW5OHdPoGxhcAVdyZAcygS5j+TB/37vnRdf/bmFwAAAP//AwBQSwMEFAAGAAgAAAAhAIcq&#10;ZnXhAAAADwEAAA8AAABkcnMvZG93bnJldi54bWxMj8FOwzAQRO9I/IO1SNyonaJaIcSpKgQnJEQa&#10;Dhyd2E2ixusQu234ezYnetvZHc2+ybezG9jZTqH3qCBZCWAWG296bBV8VW8PKbAQNRo9eLQKfm2A&#10;bXF7k+vM+AuW9ryPLaMQDJlW0MU4ZpyHprNOh5UfLdLt4CenI8mp5WbSFwp3A18LIbnTPdKHTo/2&#10;pbPNcX9yCnbfWL72Px/1Z3ko+6p6Evguj0rd3827Z2DRzvHfDAs+oUNBTLU/oQlsIC1ksiEvTVKk&#10;EtjiEemG+tTL7nGdAC9yft2j+AMAAP//AwBQSwECLQAUAAYACAAAACEAtoM4kv4AAADhAQAAEwAA&#10;AAAAAAAAAAAAAAAAAAAAW0NvbnRlbnRfVHlwZXNdLnhtbFBLAQItABQABgAIAAAAIQA4/SH/1gAA&#10;AJQBAAALAAAAAAAAAAAAAAAAAC8BAABfcmVscy8ucmVsc1BLAQItABQABgAIAAAAIQDn75dfmAEA&#10;ACEDAAAOAAAAAAAAAAAAAAAAAC4CAABkcnMvZTJvRG9jLnhtbFBLAQItABQABgAIAAAAIQCHKmZ1&#10;4QAAAA8BAAAPAAAAAAAAAAAAAAAAAPIDAABkcnMvZG93bnJldi54bWxQSwUGAAAAAAQABADzAAAA&#10;AAUAAAAA&#10;" filled="f" stroked="f">
              <v:textbox inset="0,0,0,0">
                <w:txbxContent>
                  <w:p w14:paraId="0E90F1B3"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3</w:t>
                    </w:r>
                    <w:r>
                      <w:rPr>
                        <w:rFonts w:ascii="Tahoma"/>
                        <w:b/>
                        <w:color w:val="999999"/>
                        <w:spacing w:val="-10"/>
                        <w:sz w:val="16"/>
                      </w:rPr>
                      <w:fldChar w:fldCharType="end"/>
                    </w:r>
                  </w:p>
                </w:txbxContent>
              </v:textbox>
              <w10:wrap anchorx="page" anchory="page"/>
            </v:shape>
          </w:pict>
        </mc:Fallback>
      </mc:AlternateContent>
    </w:r>
    <w:r>
      <w:rPr>
        <w:noProof/>
      </w:rPr>
      <mc:AlternateContent>
        <mc:Choice Requires="wps">
          <w:drawing>
            <wp:anchor distT="0" distB="0" distL="0" distR="0" simplePos="0" relativeHeight="483955200" behindDoc="1" locked="0" layoutInCell="1" allowOverlap="1" wp14:anchorId="3AEADF69" wp14:editId="5F899F93">
              <wp:simplePos x="0" y="0"/>
              <wp:positionH relativeFrom="page">
                <wp:posOffset>431800</wp:posOffset>
              </wp:positionH>
              <wp:positionV relativeFrom="page">
                <wp:posOffset>10393340</wp:posOffset>
              </wp:positionV>
              <wp:extent cx="2284730" cy="163830"/>
              <wp:effectExtent l="0" t="0" r="0" b="0"/>
              <wp:wrapNone/>
              <wp:docPr id="36" name="Text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63830"/>
                      </a:xfrm>
                      <a:prstGeom prst="rect">
                        <a:avLst/>
                      </a:prstGeom>
                    </wps:spPr>
                    <wps:txbx>
                      <w:txbxContent>
                        <w:p w14:paraId="1664F5AF"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wps:txbx>
                    <wps:bodyPr wrap="square" lIns="0" tIns="0" rIns="0" bIns="0" rtlCol="0">
                      <a:noAutofit/>
                    </wps:bodyPr>
                  </wps:wsp>
                </a:graphicData>
              </a:graphic>
            </wp:anchor>
          </w:drawing>
        </mc:Choice>
        <mc:Fallback>
          <w:pict>
            <v:shape w14:anchorId="3AEADF69" id="Textbox 36" o:spid="_x0000_s1033" type="#_x0000_t202" style="position:absolute;margin-left:34pt;margin-top:818.35pt;width:179.9pt;height:12.9pt;z-index:-1936128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hsu5lwEAACIDAAAOAAAAZHJzL2Uyb0RvYy54bWysUtuO0zAQfUfiHyy/0/SClipqulpYgZBW&#10;gLTwAa5jNxaxx8y4Tfr3jN20RfCG9sUez4yPzznjzf3oe3E0SA5CIxezuRQmaGhd2Dfyx/ePb9ZS&#10;UFKhVT0E08iTIXm/ff1qM8TaLKGDvjUoGCRQPcRGdinFuqpId8YrmkE0gYsW0KvER9xXLaqB0X1f&#10;Lefzu2oAbCOCNkScfTwX5bbgW2t0+motmST6RjK3VFYs6y6v1Xaj6j2q2Dk90VD/wcIrF/jRK9Sj&#10;Skoc0P0D5Z1GILBppsFXYK3TpmhgNYv5X2qeOxVN0cLmULzaRC8Hq78cn+M3FGl8DyMPsIig+AT6&#10;J7E31RCpnnqyp1QTd2eho0Wfd5Yg+CJ7e7r6acYkNCeXy/Xbdysuaa4t7lZrjjPo7XZESp8MeJGD&#10;RiLPqzBQxydK59ZLy0Tm/H5mksbdKFzbyFUGzZkdtCfWMvA4G0m/DgqNFP3nwH7l2V8CvAS7S4Cp&#10;/wDlh2RJAR4OCawrBG64EwEeRJEwfZo86T/Ppev2tbe/AQAA//8DAFBLAwQUAAYACAAAACEAyvT9&#10;U+AAAAAMAQAADwAAAGRycy9kb3ducmV2LnhtbEyPwU7DMBBE70j8g7VI3KhDALeEOFWF4ISESMOB&#10;oxNvk6jxOsRuG/6e7QmOOzuamZevZzeII06h96ThdpGAQGq87anV8Fm93qxAhGjImsETavjBAOvi&#10;8iI3mfUnKvG4ja3gEAqZ0dDFOGZShqZDZ8LCj0j82/nJmcjn1Eo7mROHu0GmSaKkMz1xQ2dGfO6w&#10;2W8PTsPmi8qX/vu9/ih3ZV9Vjwm9qb3W11fz5glExDn+meE8n6dDwZtqfyAbxKBBrRglsq7u1BIE&#10;O+7TJcPUZ0mlDyCLXP6HKH4BAAD//wMAUEsBAi0AFAAGAAgAAAAhALaDOJL+AAAA4QEAABMAAAAA&#10;AAAAAAAAAAAAAAAAAFtDb250ZW50X1R5cGVzXS54bWxQSwECLQAUAAYACAAAACEAOP0h/9YAAACU&#10;AQAACwAAAAAAAAAAAAAAAAAvAQAAX3JlbHMvLnJlbHNQSwECLQAUAAYACAAAACEA44bLuZcBAAAi&#10;AwAADgAAAAAAAAAAAAAAAAAuAgAAZHJzL2Uyb0RvYy54bWxQSwECLQAUAAYACAAAACEAyvT9U+AA&#10;AAAMAQAADwAAAAAAAAAAAAAAAADxAwAAZHJzL2Rvd25yZXYueG1sUEsFBgAAAAAEAAQA8wAAAP4E&#10;AAAAAA==&#10;" filled="f" stroked="f">
              <v:textbox inset="0,0,0,0">
                <w:txbxContent>
                  <w:p w14:paraId="1664F5AF"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v:textbox>
              <w10:wrap anchorx="page" anchory="page"/>
            </v:shape>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B6686B" w14:textId="77777777" w:rsidR="006857A9" w:rsidRDefault="00606FBE">
    <w:pPr>
      <w:pStyle w:val="Corpodetexto"/>
      <w:spacing w:line="14" w:lineRule="auto"/>
    </w:pPr>
    <w:r>
      <w:rPr>
        <w:noProof/>
      </w:rPr>
      <mc:AlternateContent>
        <mc:Choice Requires="wps">
          <w:drawing>
            <wp:anchor distT="0" distB="0" distL="0" distR="0" simplePos="0" relativeHeight="483955712" behindDoc="1" locked="0" layoutInCell="1" allowOverlap="1" wp14:anchorId="3DBBC1D7" wp14:editId="67081D1C">
              <wp:simplePos x="0" y="0"/>
              <wp:positionH relativeFrom="page">
                <wp:posOffset>9806178</wp:posOffset>
              </wp:positionH>
              <wp:positionV relativeFrom="page">
                <wp:posOffset>7084517</wp:posOffset>
              </wp:positionV>
              <wp:extent cx="90805" cy="149225"/>
              <wp:effectExtent l="0" t="0" r="0" b="0"/>
              <wp:wrapNone/>
              <wp:docPr id="45" name="Textbox 4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90805" cy="149225"/>
                      </a:xfrm>
                      <a:prstGeom prst="rect">
                        <a:avLst/>
                      </a:prstGeom>
                    </wps:spPr>
                    <wps:txbx>
                      <w:txbxContent>
                        <w:p w14:paraId="2CDEA859" w14:textId="77777777" w:rsidR="006857A9" w:rsidRDefault="00606FBE">
                          <w:pPr>
                            <w:spacing w:before="21"/>
                            <w:ind w:left="20"/>
                            <w:rPr>
                              <w:rFonts w:ascii="Tahoma"/>
                              <w:b/>
                              <w:sz w:val="16"/>
                            </w:rPr>
                          </w:pPr>
                          <w:r>
                            <w:rPr>
                              <w:rFonts w:ascii="Tahoma"/>
                              <w:b/>
                              <w:color w:val="999999"/>
                              <w:spacing w:val="-10"/>
                              <w:sz w:val="16"/>
                            </w:rPr>
                            <w:t>5</w:t>
                          </w:r>
                        </w:p>
                      </w:txbxContent>
                    </wps:txbx>
                    <wps:bodyPr wrap="square" lIns="0" tIns="0" rIns="0" bIns="0" rtlCol="0">
                      <a:noAutofit/>
                    </wps:bodyPr>
                  </wps:wsp>
                </a:graphicData>
              </a:graphic>
            </wp:anchor>
          </w:drawing>
        </mc:Choice>
        <mc:Fallback>
          <w:pict>
            <v:shapetype w14:anchorId="3DBBC1D7" id="_x0000_t202" coordsize="21600,21600" o:spt="202" path="m,l,21600r21600,l21600,xe">
              <v:stroke joinstyle="miter"/>
              <v:path gradientshapeok="t" o:connecttype="rect"/>
            </v:shapetype>
            <v:shape id="Textbox 45" o:spid="_x0000_s1034" type="#_x0000_t202" style="position:absolute;margin-left:772.15pt;margin-top:557.85pt;width:7.15pt;height:11.75pt;z-index:-1936076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TIZNlwEAACADAAAOAAAAZHJzL2Uyb0RvYy54bWysUsGO0zAQvSPxD5bvNGm1i3ajpitgBUJa&#10;AdIuH+A6dmMRe8yM26R/z9hNWwQ3xMUez4yf33vj9cPkB3EwSA5CK5eLWgoTNHQu7Fr5/eXjmzsp&#10;KKnQqQGCaeXRkHzYvH61HmNjVtDD0BkUDBKoGWMr+5RiU1Wke+MVLSCawEUL6FXiI+6qDtXI6H6o&#10;VnX9thoBu4igDRFnH09FuSn41hqdvlpLJomhlcwtlRXLus1rtVmrZocq9k7PNNQ/sPDKBX70AvWo&#10;khJ7dH9BeacRCGxaaPAVWOu0KRpYzbL+Q81zr6IpWtgciheb6P/B6i+H5/gNRZrew8QDLCIoPoH+&#10;QexNNUZq5p7sKTXE3VnoZNHnnSUIvsjeHi9+mikJzcn7+q6+lUJzZXlzv1rdZrur692IlD4Z8CIH&#10;rUSeVnlfHZ4onVrPLTOV0+uZR5q2k3BdK28yaM5soTuykpGH2Ur6uVdopBg+B3YrT/4c4DnYngNM&#10;wwco/yMLCvBun8C6QuCKOxPgMRQJ85fJc/79XLquH3vzCwAA//8DAFBLAwQUAAYACAAAACEA/1cU&#10;zeMAAAAPAQAADwAAAGRycy9kb3ducmV2LnhtbEyPwU7DMBBE70j8g7VI3KiTtgltiFNVCE5IiDQc&#10;ODrxNrEar0PstuHvcU5w29kdzb7Jd5Pp2QVHpy0JiBcRMKTGKk2tgM/q9WEDzHlJSvaWUMAPOtgV&#10;tze5zJS9UomXg29ZCCGXSQGd90PGuWs6NNIt7IAUbkc7GumDHFuuRnkN4abnyyhKuZGawodODvjc&#10;YXM6nI2A/ReVL/r7vf4oj6Wuqm1Eb+lJiPu7af8EzOPk/8ww4wd0KAJTbc+kHOuDTtbrVfCGKY6T&#10;R2CzJ0k2KbB63q22S+BFzv/3KH4BAAD//wMAUEsBAi0AFAAGAAgAAAAhALaDOJL+AAAA4QEAABMA&#10;AAAAAAAAAAAAAAAAAAAAAFtDb250ZW50X1R5cGVzXS54bWxQSwECLQAUAAYACAAAACEAOP0h/9YA&#10;AACUAQAACwAAAAAAAAAAAAAAAAAvAQAAX3JlbHMvLnJlbHNQSwECLQAUAAYACAAAACEAD0yGTZcB&#10;AAAgAwAADgAAAAAAAAAAAAAAAAAuAgAAZHJzL2Uyb0RvYy54bWxQSwECLQAUAAYACAAAACEA/1cU&#10;zeMAAAAPAQAADwAAAAAAAAAAAAAAAADxAwAAZHJzL2Rvd25yZXYueG1sUEsFBgAAAAAEAAQA8wAA&#10;AAEFAAAAAA==&#10;" filled="f" stroked="f">
              <v:textbox inset="0,0,0,0">
                <w:txbxContent>
                  <w:p w14:paraId="2CDEA859" w14:textId="77777777" w:rsidR="006857A9" w:rsidRDefault="00606FBE">
                    <w:pPr>
                      <w:spacing w:before="21"/>
                      <w:ind w:left="20"/>
                      <w:rPr>
                        <w:rFonts w:ascii="Tahoma"/>
                        <w:b/>
                        <w:sz w:val="16"/>
                      </w:rPr>
                    </w:pPr>
                    <w:r>
                      <w:rPr>
                        <w:rFonts w:ascii="Tahoma"/>
                        <w:b/>
                        <w:color w:val="999999"/>
                        <w:spacing w:val="-10"/>
                        <w:sz w:val="16"/>
                      </w:rPr>
                      <w:t>5</w:t>
                    </w:r>
                  </w:p>
                </w:txbxContent>
              </v:textbox>
              <w10:wrap anchorx="page" anchory="page"/>
            </v:shape>
          </w:pict>
        </mc:Fallback>
      </mc:AlternateContent>
    </w:r>
    <w:r>
      <w:rPr>
        <w:noProof/>
      </w:rPr>
      <mc:AlternateContent>
        <mc:Choice Requires="wps">
          <w:drawing>
            <wp:anchor distT="0" distB="0" distL="0" distR="0" simplePos="0" relativeHeight="483956224" behindDoc="1" locked="0" layoutInCell="1" allowOverlap="1" wp14:anchorId="3D51AA5E" wp14:editId="0101A0E8">
              <wp:simplePos x="0" y="0"/>
              <wp:positionH relativeFrom="page">
                <wp:posOffset>431800</wp:posOffset>
              </wp:positionH>
              <wp:positionV relativeFrom="page">
                <wp:posOffset>7261520</wp:posOffset>
              </wp:positionV>
              <wp:extent cx="2284730" cy="163830"/>
              <wp:effectExtent l="0" t="0" r="0" b="0"/>
              <wp:wrapNone/>
              <wp:docPr id="46" name="Textbox 4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63830"/>
                      </a:xfrm>
                      <a:prstGeom prst="rect">
                        <a:avLst/>
                      </a:prstGeom>
                    </wps:spPr>
                    <wps:txbx>
                      <w:txbxContent>
                        <w:p w14:paraId="48354853"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wps:txbx>
                    <wps:bodyPr wrap="square" lIns="0" tIns="0" rIns="0" bIns="0" rtlCol="0">
                      <a:noAutofit/>
                    </wps:bodyPr>
                  </wps:wsp>
                </a:graphicData>
              </a:graphic>
            </wp:anchor>
          </w:drawing>
        </mc:Choice>
        <mc:Fallback>
          <w:pict>
            <v:shape w14:anchorId="3D51AA5E" id="Textbox 46" o:spid="_x0000_s1035" type="#_x0000_t202" style="position:absolute;margin-left:34pt;margin-top:571.75pt;width:179.9pt;height:12.9pt;z-index:-1936025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UVBHlwEAACIDAAAOAAAAZHJzL2Uyb0RvYy54bWysUsGO0zAQvSPxD5bvNG0XlipqugJWIKQV&#10;rLTsB7iO3VjEHjPjNunfM3bTFrE3xMUez4yf33vj9d3oe3EwSA5CIxezuRQmaGhd2DXy+cfnNysp&#10;KKnQqh6CaeTRkLzbvH61HmJtltBB3xoUDBKoHmIju5RiXVWkO+MVzSCawEUL6FXiI+6qFtXA6L6v&#10;lvP5bTUAthFBGyLO3p+KclPwrTU6fbeWTBJ9I5lbKiuWdZvXarNW9Q5V7JyeaKh/YOGVC/zoBepe&#10;JSX26F5AeacRCGyaafAVWOu0KRpYzWL+l5qnTkVTtLA5FC820f+D1d8OT/ERRRo/wsgDLCIoPoD+&#10;SexNNUSqp57sKdXE3VnoaNHnnSUIvsjeHi9+mjEJzcnlcvX2/Q2XNNcWtzcrjjPo9XZESl8MeJGD&#10;RiLPqzBQhwdKp9Zzy0Tm9H5mksbtKFzbyHcZNGe20B5Zy8DjbCT92is0UvRfA/uVZ38O8BxszwGm&#10;/hOUH5IlBfiwT2BdIXDFnQjwIIqE6dPkSf95Ll3Xr735DQAA//8DAFBLAwQUAAYACAAAACEA247+&#10;+eEAAAAMAQAADwAAAGRycy9kb3ducmV2LnhtbEyPzU7DMBCE70i8g7WVuFGnP4Q2jVNVCE5IqGk4&#10;cHTibRI1XofYbcPbsz3BcWdHM/Ol29F24oKDbx0pmE0jEEiVMy3VCj6Lt8cVCB80Gd05QgU/6GGb&#10;3d+lOjHuSjleDqEWHEI+0QqaEPpESl81aLWfuh6Jf0c3WB34HGppBn3lcNvJeRTF0uqWuKHRPb40&#10;WJ0OZ6tg90X5a/v9Ue7zY94WxTqi9/ik1MNk3G1ABBzDnxlu83k6ZLypdGcyXnQK4hWjBNZny8UT&#10;CHYs588MU96keL0AmaXyP0T2CwAA//8DAFBLAQItABQABgAIAAAAIQC2gziS/gAAAOEBAAATAAAA&#10;AAAAAAAAAAAAAAAAAABbQ29udGVudF9UeXBlc10ueG1sUEsBAi0AFAAGAAgAAAAhADj9If/WAAAA&#10;lAEAAAsAAAAAAAAAAAAAAAAALwEAAF9yZWxzLy5yZWxzUEsBAi0AFAAGAAgAAAAhADBRUEeXAQAA&#10;IgMAAA4AAAAAAAAAAAAAAAAALgIAAGRycy9lMm9Eb2MueG1sUEsBAi0AFAAGAAgAAAAhANuO/vnh&#10;AAAADAEAAA8AAAAAAAAAAAAAAAAA8QMAAGRycy9kb3ducmV2LnhtbFBLBQYAAAAABAAEAPMAAAD/&#10;BAAAAAA=&#10;" filled="f" stroked="f">
              <v:textbox inset="0,0,0,0">
                <w:txbxContent>
                  <w:p w14:paraId="48354853"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146650" w14:textId="77777777" w:rsidR="006857A9" w:rsidRDefault="00606FBE">
    <w:pPr>
      <w:pStyle w:val="Corpodetexto"/>
      <w:spacing w:line="14" w:lineRule="auto"/>
    </w:pPr>
    <w:r>
      <w:rPr>
        <w:noProof/>
      </w:rPr>
      <mc:AlternateContent>
        <mc:Choice Requires="wps">
          <w:drawing>
            <wp:anchor distT="0" distB="0" distL="0" distR="0" simplePos="0" relativeHeight="483957760" behindDoc="1" locked="0" layoutInCell="1" allowOverlap="1" wp14:anchorId="2E9B3AD5" wp14:editId="142CC5C3">
              <wp:simplePos x="0" y="0"/>
              <wp:positionH relativeFrom="page">
                <wp:posOffset>6740397</wp:posOffset>
              </wp:positionH>
              <wp:positionV relativeFrom="page">
                <wp:posOffset>10214509</wp:posOffset>
              </wp:positionV>
              <wp:extent cx="154305" cy="149225"/>
              <wp:effectExtent l="0" t="0" r="0" b="0"/>
              <wp:wrapNone/>
              <wp:docPr id="58" name="Textbox 5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54305" cy="149225"/>
                      </a:xfrm>
                      <a:prstGeom prst="rect">
                        <a:avLst/>
                      </a:prstGeom>
                    </wps:spPr>
                    <wps:txbx>
                      <w:txbxContent>
                        <w:p w14:paraId="58E48DAC"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6</w:t>
                          </w:r>
                          <w:r>
                            <w:rPr>
                              <w:rFonts w:ascii="Tahoma"/>
                              <w:b/>
                              <w:color w:val="999999"/>
                              <w:spacing w:val="-10"/>
                              <w:sz w:val="16"/>
                            </w:rPr>
                            <w:fldChar w:fldCharType="end"/>
                          </w:r>
                        </w:p>
                      </w:txbxContent>
                    </wps:txbx>
                    <wps:bodyPr wrap="square" lIns="0" tIns="0" rIns="0" bIns="0" rtlCol="0">
                      <a:noAutofit/>
                    </wps:bodyPr>
                  </wps:wsp>
                </a:graphicData>
              </a:graphic>
            </wp:anchor>
          </w:drawing>
        </mc:Choice>
        <mc:Fallback>
          <w:pict>
            <v:shapetype w14:anchorId="2E9B3AD5" id="_x0000_t202" coordsize="21600,21600" o:spt="202" path="m,l,21600r21600,l21600,xe">
              <v:stroke joinstyle="miter"/>
              <v:path gradientshapeok="t" o:connecttype="rect"/>
            </v:shapetype>
            <v:shape id="Textbox 58" o:spid="_x0000_s1037" type="#_x0000_t202" style="position:absolute;margin-left:530.75pt;margin-top:804.3pt;width:12.15pt;height:11.75pt;z-index:-1935872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UPkzmAEAACEDAAAOAAAAZHJzL2Uyb0RvYy54bWysUsFuGyEQvVfKPyDuMWs3bpuV11GTqFWl&#10;qKmU9gMwC17UhaEM9q7/vgNe21Vzq3oZBmZ4vPeG1d3oerbXES34hs9nFWfaK2it3zb8x/dP1x84&#10;wyR9K3vwuuEHjfxuffVmNYRaL6CDvtWREYjHeggN71IKtRCoOu0kziBoT0UD0clE27gVbZQDobte&#10;LKrqnRggtiGC0oh0+ngs8nXBN0ar9GwM6sT6hhO3VGIscZOjWK9kvY0ydFZNNOQ/sHDSenr0DPUo&#10;k2S7aF9BOasiIJg0U+AEGGOVLhpIzbz6S81LJ4MuWsgcDGeb8P/Bqq/7l/AtsjTew0gDLCIwPIH6&#10;ieSNGALWU0/2FGuk7ix0NNHllSQwukjeHs5+6jExldGWN2+rJWeKSvOb28Vimf0Wl8shYvqswbGc&#10;NDzSuAoBuX/CdGw9tUxcjs9nImncjMy2DX+fQfPJBtoDSRlomg3HXzsZNWf9F0925dGfknhKNqck&#10;pv4BygfJijx83CUwthC44E4EaA5FwvRn8qD/3Jeuy89e/wYAAP//AwBQSwMEFAAGAAgAAAAhAIcq&#10;ZnXhAAAADwEAAA8AAABkcnMvZG93bnJldi54bWxMj8FOwzAQRO9I/IO1SNyonaJaIcSpKgQnJEQa&#10;Dhyd2E2ixusQu234ezYnetvZHc2+ybezG9jZTqH3qCBZCWAWG296bBV8VW8PKbAQNRo9eLQKfm2A&#10;bXF7k+vM+AuW9ryPLaMQDJlW0MU4ZpyHprNOh5UfLdLt4CenI8mp5WbSFwp3A18LIbnTPdKHTo/2&#10;pbPNcX9yCnbfWL72Px/1Z3ko+6p6Evguj0rd3827Z2DRzvHfDAs+oUNBTLU/oQlsIC1ksiEvTVKk&#10;EtjiEemG+tTL7nGdAC9yft2j+AMAAP//AwBQSwECLQAUAAYACAAAACEAtoM4kv4AAADhAQAAEwAA&#10;AAAAAAAAAAAAAAAAAAAAW0NvbnRlbnRfVHlwZXNdLnhtbFBLAQItABQABgAIAAAAIQA4/SH/1gAA&#10;AJQBAAALAAAAAAAAAAAAAAAAAC8BAABfcmVscy8ucmVsc1BLAQItABQABgAIAAAAIQD9UPkzmAEA&#10;ACEDAAAOAAAAAAAAAAAAAAAAAC4CAABkcnMvZTJvRG9jLnhtbFBLAQItABQABgAIAAAAIQCHKmZ1&#10;4QAAAA8BAAAPAAAAAAAAAAAAAAAAAPIDAABkcnMvZG93bnJldi54bWxQSwUGAAAAAAQABADzAAAA&#10;AAUAAAAA&#10;" filled="f" stroked="f">
              <v:textbox inset="0,0,0,0">
                <w:txbxContent>
                  <w:p w14:paraId="58E48DAC"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6</w:t>
                    </w:r>
                    <w:r>
                      <w:rPr>
                        <w:rFonts w:ascii="Tahoma"/>
                        <w:b/>
                        <w:color w:val="999999"/>
                        <w:spacing w:val="-10"/>
                        <w:sz w:val="16"/>
                      </w:rPr>
                      <w:fldChar w:fldCharType="end"/>
                    </w:r>
                  </w:p>
                </w:txbxContent>
              </v:textbox>
              <w10:wrap anchorx="page" anchory="page"/>
            </v:shape>
          </w:pict>
        </mc:Fallback>
      </mc:AlternateContent>
    </w:r>
    <w:r>
      <w:rPr>
        <w:noProof/>
      </w:rPr>
      <mc:AlternateContent>
        <mc:Choice Requires="wps">
          <w:drawing>
            <wp:anchor distT="0" distB="0" distL="0" distR="0" simplePos="0" relativeHeight="483958272" behindDoc="1" locked="0" layoutInCell="1" allowOverlap="1" wp14:anchorId="14AB8F27" wp14:editId="149F7F52">
              <wp:simplePos x="0" y="0"/>
              <wp:positionH relativeFrom="page">
                <wp:posOffset>431800</wp:posOffset>
              </wp:positionH>
              <wp:positionV relativeFrom="page">
                <wp:posOffset>10393340</wp:posOffset>
              </wp:positionV>
              <wp:extent cx="2284730" cy="163830"/>
              <wp:effectExtent l="0" t="0" r="0" b="0"/>
              <wp:wrapNone/>
              <wp:docPr id="59" name="Textbox 5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63830"/>
                      </a:xfrm>
                      <a:prstGeom prst="rect">
                        <a:avLst/>
                      </a:prstGeom>
                    </wps:spPr>
                    <wps:txbx>
                      <w:txbxContent>
                        <w:p w14:paraId="72134CCA"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wps:txbx>
                    <wps:bodyPr wrap="square" lIns="0" tIns="0" rIns="0" bIns="0" rtlCol="0">
                      <a:noAutofit/>
                    </wps:bodyPr>
                  </wps:wsp>
                </a:graphicData>
              </a:graphic>
            </wp:anchor>
          </w:drawing>
        </mc:Choice>
        <mc:Fallback>
          <w:pict>
            <v:shape w14:anchorId="14AB8F27" id="Textbox 59" o:spid="_x0000_s1038" type="#_x0000_t202" style="position:absolute;margin-left:34pt;margin-top:818.35pt;width:179.9pt;height:12.9pt;z-index:-1935820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LoQlwEAACIDAAAOAAAAZHJzL2Uyb0RvYy54bWysUsFuEzEQvSP1HyzfySYpKtEqmwqoqJAq&#10;QCp8gOO1sxZrjzvjZDd/z9jZJBXcEBd7PDN+fu+N1/ej78XBIDkIjVzM5lKYoKF1YdfInz8+v11J&#10;QUmFVvUQTCOPhuT95ubNeoi1WUIHfWtQMEigeoiN7FKKdVWR7oxXNINoAhctoFeJj7irWlQDo/u+&#10;Ws7nd9UA2EYEbYg4+3Aqyk3Bt9bo9M1aMkn0jWRuqaxY1m1eq81a1TtUsXN6oqH+gYVXLvCjF6gH&#10;lZTYo/sLyjuNQGDTTIOvwFqnTdHAahbzP9Q8dyqaooXNoXixif4frP56eI7fUaTxI4w8wCKC4hPo&#10;X8TeVEOkeurJnlJN3J2FjhZ93lmC4Ivs7fHipxmT0JxcLlfv3t9ySXNtcXe74jiDXm9HpPRowIsc&#10;NBJ5XoWBOjxROrWeWyYyp/czkzRuR+HaRq4yaM5soT2yloHH2Uh62Ss0UvRfAvuVZ38O8BxszwGm&#10;/hOUH5IlBfiwT2BdIXDFnQjwIIqE6dPkSb8+l67r1978BgAA//8DAFBLAwQUAAYACAAAACEAyvT9&#10;U+AAAAAMAQAADwAAAGRycy9kb3ducmV2LnhtbEyPwU7DMBBE70j8g7VI3KhDALeEOFWF4ISESMOB&#10;oxNvk6jxOsRuG/6e7QmOOzuamZevZzeII06h96ThdpGAQGq87anV8Fm93qxAhGjImsETavjBAOvi&#10;8iI3mfUnKvG4ja3gEAqZ0dDFOGZShqZDZ8LCj0j82/nJmcjn1Eo7mROHu0GmSaKkMz1xQ2dGfO6w&#10;2W8PTsPmi8qX/vu9/ih3ZV9Vjwm9qb3W11fz5glExDn+meE8n6dDwZtqfyAbxKBBrRglsq7u1BIE&#10;O+7TJcPUZ0mlDyCLXP6HKH4BAAD//wMAUEsBAi0AFAAGAAgAAAAhALaDOJL+AAAA4QEAABMAAAAA&#10;AAAAAAAAAAAAAAAAAFtDb250ZW50X1R5cGVzXS54bWxQSwECLQAUAAYACAAAACEAOP0h/9YAAACU&#10;AQAACwAAAAAAAAAAAAAAAAAvAQAAX3JlbHMvLnJlbHNQSwECLQAUAAYACAAAACEAkCC6EJcBAAAi&#10;AwAADgAAAAAAAAAAAAAAAAAuAgAAZHJzL2Uyb0RvYy54bWxQSwECLQAUAAYACAAAACEAyvT9U+AA&#10;AAAMAQAADwAAAAAAAAAAAAAAAADxAwAAZHJzL2Rvd25yZXYueG1sUEsFBgAAAAAEAAQA8wAAAP4E&#10;AAAAAA==&#10;" filled="f" stroked="f">
              <v:textbox inset="0,0,0,0">
                <w:txbxContent>
                  <w:p w14:paraId="72134CCA"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9424AC" w14:textId="77777777" w:rsidR="006857A9" w:rsidRDefault="00606FBE">
    <w:pPr>
      <w:pStyle w:val="Corpodetexto"/>
      <w:spacing w:line="14" w:lineRule="auto"/>
    </w:pPr>
    <w:r>
      <w:rPr>
        <w:noProof/>
      </w:rPr>
      <mc:AlternateContent>
        <mc:Choice Requires="wps">
          <w:drawing>
            <wp:anchor distT="0" distB="0" distL="0" distR="0" simplePos="0" relativeHeight="483959808" behindDoc="1" locked="0" layoutInCell="1" allowOverlap="1" wp14:anchorId="1AC3B9EB" wp14:editId="61C037D2">
              <wp:simplePos x="0" y="0"/>
              <wp:positionH relativeFrom="page">
                <wp:posOffset>6740397</wp:posOffset>
              </wp:positionH>
              <wp:positionV relativeFrom="page">
                <wp:posOffset>10214509</wp:posOffset>
              </wp:positionV>
              <wp:extent cx="154305" cy="149225"/>
              <wp:effectExtent l="0" t="0" r="0" b="0"/>
              <wp:wrapNone/>
              <wp:docPr id="62" name="Textbox 6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54305" cy="149225"/>
                      </a:xfrm>
                      <a:prstGeom prst="rect">
                        <a:avLst/>
                      </a:prstGeom>
                    </wps:spPr>
                    <wps:txbx>
                      <w:txbxContent>
                        <w:p w14:paraId="3E3403B2"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7</w:t>
                          </w:r>
                          <w:r>
                            <w:rPr>
                              <w:rFonts w:ascii="Tahoma"/>
                              <w:b/>
                              <w:color w:val="999999"/>
                              <w:spacing w:val="-10"/>
                              <w:sz w:val="16"/>
                            </w:rPr>
                            <w:fldChar w:fldCharType="end"/>
                          </w:r>
                        </w:p>
                      </w:txbxContent>
                    </wps:txbx>
                    <wps:bodyPr wrap="square" lIns="0" tIns="0" rIns="0" bIns="0" rtlCol="0">
                      <a:noAutofit/>
                    </wps:bodyPr>
                  </wps:wsp>
                </a:graphicData>
              </a:graphic>
            </wp:anchor>
          </w:drawing>
        </mc:Choice>
        <mc:Fallback>
          <w:pict>
            <v:shapetype w14:anchorId="1AC3B9EB" id="_x0000_t202" coordsize="21600,21600" o:spt="202" path="m,l,21600r21600,l21600,xe">
              <v:stroke joinstyle="miter"/>
              <v:path gradientshapeok="t" o:connecttype="rect"/>
            </v:shapetype>
            <v:shape id="Textbox 62" o:spid="_x0000_s1040" type="#_x0000_t202" style="position:absolute;margin-left:530.75pt;margin-top:804.3pt;width:12.15pt;height:11.75pt;z-index:-1935667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OIvolQEAACIDAAAOAAAAZHJzL2Uyb0RvYy54bWysUt2uEyEQvjfxHQj3drf11Oim2xP1RGNy&#10;oiZHH4Cy0CUuDM7Q7vbtHei2NXpnvIEBho/vh8395AdxNEgOQiuXi1oKEzR0Luxb+f3bhxevpaCk&#10;QqcGCKaVJ0Pyfvv82WaMjVlBD0NnUDBIoGaMrexTik1Vke6NV7SAaAIfWkCvEi9xX3WoRkb3Q7Wq&#10;61fVCNhFBG2IePfhfCi3Bd9ao9MXa8kkMbSSuaUyYhl3eay2G9XsUcXe6ZmG+gcWXrnAj16hHlRS&#10;4oDuLyjvNAKBTQsNvgJrnTZFA6tZ1n+oeepVNEULm0PxahP9P1j9+fgUv6JI0zuYOMAiguIj6B/E&#10;3lRjpGbuyZ5SQ9ydhU4WfZ5ZguCL7O3p6qeZktAZbX33sl5LofloefdmtVpnv6vb5YiUPhrwIhet&#10;RI6rEFDHR0rn1kvLzOX8fCaSpt0kXMfIJcW8tYPuxFpGjrOV9POg0EgxfArsV87+UuCl2F0KTMN7&#10;KD8kSwrw9pDAusLghjsz4CCKhvnT5KR/X5eu29fe/gIAAP//AwBQSwMEFAAGAAgAAAAhAIcqZnXh&#10;AAAADwEAAA8AAABkcnMvZG93bnJldi54bWxMj8FOwzAQRO9I/IO1SNyonaJaIcSpKgQnJEQaDhyd&#10;2E2ixusQu234ezYnetvZHc2+ybezG9jZTqH3qCBZCWAWG296bBV8VW8PKbAQNRo9eLQKfm2AbXF7&#10;k+vM+AuW9ryPLaMQDJlW0MU4ZpyHprNOh5UfLdLt4CenI8mp5WbSFwp3A18LIbnTPdKHTo/2pbPN&#10;cX9yCnbfWL72Px/1Z3ko+6p6Evguj0rd3827Z2DRzvHfDAs+oUNBTLU/oQlsIC1ksiEvTVKkEtji&#10;EemG+tTL7nGdAC9yft2j+AMAAP//AwBQSwECLQAUAAYACAAAACEAtoM4kv4AAADhAQAAEwAAAAAA&#10;AAAAAAAAAAAAAAAAW0NvbnRlbnRfVHlwZXNdLnhtbFBLAQItABQABgAIAAAAIQA4/SH/1gAAAJQB&#10;AAALAAAAAAAAAAAAAAAAAC8BAABfcmVscy8ucmVsc1BLAQItABQABgAIAAAAIQDROIvolQEAACID&#10;AAAOAAAAAAAAAAAAAAAAAC4CAABkcnMvZTJvRG9jLnhtbFBLAQItABQABgAIAAAAIQCHKmZ14QAA&#10;AA8BAAAPAAAAAAAAAAAAAAAAAO8DAABkcnMvZG93bnJldi54bWxQSwUGAAAAAAQABADzAAAA/QQA&#10;AAAA&#10;" filled="f" stroked="f">
              <v:textbox inset="0,0,0,0">
                <w:txbxContent>
                  <w:p w14:paraId="3E3403B2"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7</w:t>
                    </w:r>
                    <w:r>
                      <w:rPr>
                        <w:rFonts w:ascii="Tahoma"/>
                        <w:b/>
                        <w:color w:val="999999"/>
                        <w:spacing w:val="-10"/>
                        <w:sz w:val="16"/>
                      </w:rPr>
                      <w:fldChar w:fldCharType="end"/>
                    </w:r>
                  </w:p>
                </w:txbxContent>
              </v:textbox>
              <w10:wrap anchorx="page" anchory="page"/>
            </v:shape>
          </w:pict>
        </mc:Fallback>
      </mc:AlternateContent>
    </w:r>
    <w:r>
      <w:rPr>
        <w:noProof/>
      </w:rPr>
      <mc:AlternateContent>
        <mc:Choice Requires="wps">
          <w:drawing>
            <wp:anchor distT="0" distB="0" distL="0" distR="0" simplePos="0" relativeHeight="483960320" behindDoc="1" locked="0" layoutInCell="1" allowOverlap="1" wp14:anchorId="262A701F" wp14:editId="451C2044">
              <wp:simplePos x="0" y="0"/>
              <wp:positionH relativeFrom="page">
                <wp:posOffset>431800</wp:posOffset>
              </wp:positionH>
              <wp:positionV relativeFrom="page">
                <wp:posOffset>10393340</wp:posOffset>
              </wp:positionV>
              <wp:extent cx="2284730" cy="163830"/>
              <wp:effectExtent l="0" t="0" r="0" b="0"/>
              <wp:wrapNone/>
              <wp:docPr id="63" name="Textbox 6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63830"/>
                      </a:xfrm>
                      <a:prstGeom prst="rect">
                        <a:avLst/>
                      </a:prstGeom>
                    </wps:spPr>
                    <wps:txbx>
                      <w:txbxContent>
                        <w:p w14:paraId="521C5C23"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wps:txbx>
                    <wps:bodyPr wrap="square" lIns="0" tIns="0" rIns="0" bIns="0" rtlCol="0">
                      <a:noAutofit/>
                    </wps:bodyPr>
                  </wps:wsp>
                </a:graphicData>
              </a:graphic>
            </wp:anchor>
          </w:drawing>
        </mc:Choice>
        <mc:Fallback>
          <w:pict>
            <v:shape w14:anchorId="262A701F" id="Textbox 63" o:spid="_x0000_s1041" type="#_x0000_t202" style="position:absolute;margin-left:34pt;margin-top:818.35pt;width:179.9pt;height:12.9pt;z-index:-1935616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AGV2lwEAACMDAAAOAAAAZHJzL2Uyb0RvYy54bWysUsFuEzEQvSP1HyzfySYpKtEqmwqoqJAq&#10;QCp8gOO1sxZrjzvjZDd/z9jZJBXcEBd7PDN+fu+N1/ej78XBIDkIjVzM5lKYoKF1YdfInz8+v11J&#10;QUmFVvUQTCOPhuT95ubNeoi1WUIHfWtQMEigeoiN7FKKdVWR7oxXNINoAhctoFeJj7irWlQDo/u+&#10;Ws7nd9UA2EYEbYg4+3Aqyk3Bt9bo9M1aMkn0jWRuqaxY1m1eq81a1TtUsXN6oqH+gYVXLvCjF6gH&#10;lZTYo/sLyjuNQGDTTIOvwFqnTdHAahbzP9Q8dyqaooXNoXixif4frP56eI7fUaTxI4w8wCKC4hPo&#10;X8TeVEOkeurJnlJN3J2FjhZ93lmC4Ivs7fHipxmT0JxcLlfv3t9ySXNtcXe74jiDXm9HpPRowIsc&#10;NBJ5XoWBOjxROrWeWyYyp/czkzRuR+FaRl5k1JzaQntkMQPPs5H0sldopOi/BDYsD/8c4DnYngNM&#10;/ScoXyRrCvBhn8C6wuCKOzHgSRQN06/Jo359Ll3Xv735DQAA//8DAFBLAwQUAAYACAAAACEAyvT9&#10;U+AAAAAMAQAADwAAAGRycy9kb3ducmV2LnhtbEyPwU7DMBBE70j8g7VI3KhDALeEOFWF4ISESMOB&#10;oxNvk6jxOsRuG/6e7QmOOzuamZevZzeII06h96ThdpGAQGq87anV8Fm93qxAhGjImsETavjBAOvi&#10;8iI3mfUnKvG4ja3gEAqZ0dDFOGZShqZDZ8LCj0j82/nJmcjn1Eo7mROHu0GmSaKkMz1xQ2dGfO6w&#10;2W8PTsPmi8qX/vu9/ih3ZV9Vjwm9qb3W11fz5glExDn+meE8n6dDwZtqfyAbxKBBrRglsq7u1BIE&#10;O+7TJcPUZ0mlDyCLXP6HKH4BAAD//wMAUEsBAi0AFAAGAAgAAAAhALaDOJL+AAAA4QEAABMAAAAA&#10;AAAAAAAAAAAAAAAAAFtDb250ZW50X1R5cGVzXS54bWxQSwECLQAUAAYACAAAACEAOP0h/9YAAACU&#10;AQAACwAAAAAAAAAAAAAAAAAvAQAAX3JlbHMvLnJlbHNQSwECLQAUAAYACAAAACEADQBldpcBAAAj&#10;AwAADgAAAAAAAAAAAAAAAAAuAgAAZHJzL2Uyb0RvYy54bWxQSwECLQAUAAYACAAAACEAyvT9U+AA&#10;AAAMAQAADwAAAAAAAAAAAAAAAADxAwAAZHJzL2Rvd25yZXYueG1sUEsFBgAAAAAEAAQA8wAAAP4E&#10;AAAAAA==&#10;" filled="f" stroked="f">
              <v:textbox inset="0,0,0,0">
                <w:txbxContent>
                  <w:p w14:paraId="521C5C23"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v:textbox>
              <w10:wrap anchorx="page" anchory="page"/>
            </v:shape>
          </w:pict>
        </mc:Fallback>
      </mc:AlternateConten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8613AD" w14:textId="77777777" w:rsidR="006857A9" w:rsidRDefault="00606FBE">
    <w:pPr>
      <w:pStyle w:val="Corpodetexto"/>
      <w:spacing w:line="14" w:lineRule="auto"/>
    </w:pPr>
    <w:r>
      <w:rPr>
        <w:noProof/>
      </w:rPr>
      <mc:AlternateContent>
        <mc:Choice Requires="wps">
          <w:drawing>
            <wp:anchor distT="0" distB="0" distL="0" distR="0" simplePos="0" relativeHeight="483961344" behindDoc="1" locked="0" layoutInCell="1" allowOverlap="1" wp14:anchorId="31EE6EF6" wp14:editId="2323A5DE">
              <wp:simplePos x="0" y="0"/>
              <wp:positionH relativeFrom="page">
                <wp:posOffset>6740397</wp:posOffset>
              </wp:positionH>
              <wp:positionV relativeFrom="page">
                <wp:posOffset>10366909</wp:posOffset>
              </wp:positionV>
              <wp:extent cx="154305" cy="149225"/>
              <wp:effectExtent l="0" t="0" r="0" b="0"/>
              <wp:wrapNone/>
              <wp:docPr id="67" name="Textbox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54305" cy="149225"/>
                      </a:xfrm>
                      <a:prstGeom prst="rect">
                        <a:avLst/>
                      </a:prstGeom>
                    </wps:spPr>
                    <wps:txbx>
                      <w:txbxContent>
                        <w:p w14:paraId="2BBD1589"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8</w:t>
                          </w:r>
                          <w:r>
                            <w:rPr>
                              <w:rFonts w:ascii="Tahoma"/>
                              <w:b/>
                              <w:color w:val="999999"/>
                              <w:spacing w:val="-10"/>
                              <w:sz w:val="16"/>
                            </w:rPr>
                            <w:fldChar w:fldCharType="end"/>
                          </w:r>
                        </w:p>
                      </w:txbxContent>
                    </wps:txbx>
                    <wps:bodyPr wrap="square" lIns="0" tIns="0" rIns="0" bIns="0" rtlCol="0">
                      <a:noAutofit/>
                    </wps:bodyPr>
                  </wps:wsp>
                </a:graphicData>
              </a:graphic>
            </wp:anchor>
          </w:drawing>
        </mc:Choice>
        <mc:Fallback>
          <w:pict>
            <v:shapetype w14:anchorId="31EE6EF6" id="_x0000_t202" coordsize="21600,21600" o:spt="202" path="m,l,21600r21600,l21600,xe">
              <v:stroke joinstyle="miter"/>
              <v:path gradientshapeok="t" o:connecttype="rect"/>
            </v:shapetype>
            <v:shape id="Textbox 67" o:spid="_x0000_s1042" type="#_x0000_t202" style="position:absolute;margin-left:530.75pt;margin-top:816.3pt;width:12.15pt;height:11.75pt;z-index:-1935513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iNILmAEAACIDAAAOAAAAZHJzL2Uyb0RvYy54bWysUsGO0zAQvSPtP1i+b51mtwiipiuWFQhp&#10;BUgLH+A6dmMRe4zHbdK/Z+ymLYIb4jIee8bP773x+mFyAzvoiBZ8y5eLijPtFXTW71r+/duH2zec&#10;YZK+kwN43fKjRv6wuXm1HkOja+hh6HRkBOKxGUPL+5RCIwSqXjuJCwjaU9FAdDLRNu5EF+VI6G4Q&#10;dVW9FiPELkRQGpFOn05Fvin4xmiVvhiDOrGh5cQtlRhL3OYoNmvZ7KIMvVUzDfkPLJy0nh69QD3J&#10;JNk+2r+gnFUREExaKHACjLFKFw2kZln9oeall0EXLWQOhotN+P9g1efDS/gaWZoeYaIBFhEYnkH9&#10;QPJGjAGbuSd7ig1SdxY6mejyShIYXSRvjxc/9ZSYymir+7tqxZmi0vL+bV2vst/iejlETB81OJaT&#10;lkcaVyEgD8+YTq3nlpnL6flMJE3bidmOkOuMmo+20B1Jy0jjbDn+3MuoORs+efIrz/6cxHOyPScx&#10;De+h/JAsycO7fQJjC4Mr7syABlE0zJ8mT/r3fem6fu3NLwAAAP//AwBQSwMEFAAGAAgAAAAhAIrQ&#10;dNHhAAAADwEAAA8AAABkcnMvZG93bnJldi54bWxMj8FOwzAQRO9I/IO1SNyonaJYJcSpKgQnJEQa&#10;Dhyd2E2ixusQu234ezYnetvZHc2+ybezG9jZTqH3qCBZCWAWG296bBV8VW8PG2AhajR68GgV/NoA&#10;2+L2JteZ8Rcs7XkfW0YhGDKtoItxzDgPTWedDis/WqTbwU9OR5JTy82kLxTuBr4WQnKne6QPnR7t&#10;S2eb4/7kFOy+sXztfz7qz/JQ9lX1JPBdHpW6v5t3z8CineO/GRZ8QoeCmGp/QhPYQFrIJCUvTfJx&#10;LYEtHrFJqU+97FKZAC9yft2j+AMAAP//AwBQSwECLQAUAAYACAAAACEAtoM4kv4AAADhAQAAEwAA&#10;AAAAAAAAAAAAAAAAAAAAW0NvbnRlbnRfVHlwZXNdLnhtbFBLAQItABQABgAIAAAAIQA4/SH/1gAA&#10;AJQBAAALAAAAAAAAAAAAAAAAAC8BAABfcmVscy8ucmVsc1BLAQItABQABgAIAAAAIQBfiNILmAEA&#10;ACIDAAAOAAAAAAAAAAAAAAAAAC4CAABkcnMvZTJvRG9jLnhtbFBLAQItABQABgAIAAAAIQCK0HTR&#10;4QAAAA8BAAAPAAAAAAAAAAAAAAAAAPIDAABkcnMvZG93bnJldi54bWxQSwUGAAAAAAQABADzAAAA&#10;AAUAAAAA&#10;" filled="f" stroked="f">
              <v:textbox inset="0,0,0,0">
                <w:txbxContent>
                  <w:p w14:paraId="2BBD1589" w14:textId="77777777" w:rsidR="006857A9" w:rsidRDefault="00606FBE">
                    <w:pPr>
                      <w:spacing w:before="21"/>
                      <w:ind w:left="60"/>
                      <w:rPr>
                        <w:rFonts w:ascii="Tahoma"/>
                        <w:b/>
                        <w:sz w:val="16"/>
                      </w:rPr>
                    </w:pPr>
                    <w:r>
                      <w:rPr>
                        <w:rFonts w:ascii="Tahoma"/>
                        <w:b/>
                        <w:color w:val="999999"/>
                        <w:spacing w:val="-10"/>
                        <w:sz w:val="16"/>
                      </w:rPr>
                      <w:fldChar w:fldCharType="begin"/>
                    </w:r>
                    <w:r>
                      <w:rPr>
                        <w:rFonts w:ascii="Tahoma"/>
                        <w:b/>
                        <w:color w:val="999999"/>
                        <w:spacing w:val="-10"/>
                        <w:sz w:val="16"/>
                      </w:rPr>
                      <w:instrText xml:space="preserve"> PAGE </w:instrText>
                    </w:r>
                    <w:r>
                      <w:rPr>
                        <w:rFonts w:ascii="Tahoma"/>
                        <w:b/>
                        <w:color w:val="999999"/>
                        <w:spacing w:val="-10"/>
                        <w:sz w:val="16"/>
                      </w:rPr>
                      <w:fldChar w:fldCharType="separate"/>
                    </w:r>
                    <w:r>
                      <w:rPr>
                        <w:rFonts w:ascii="Tahoma"/>
                        <w:b/>
                        <w:color w:val="999999"/>
                        <w:spacing w:val="-10"/>
                        <w:sz w:val="16"/>
                      </w:rPr>
                      <w:t>8</w:t>
                    </w:r>
                    <w:r>
                      <w:rPr>
                        <w:rFonts w:ascii="Tahoma"/>
                        <w:b/>
                        <w:color w:val="999999"/>
                        <w:spacing w:val="-10"/>
                        <w:sz w:val="16"/>
                      </w:rPr>
                      <w:fldChar w:fldCharType="end"/>
                    </w:r>
                  </w:p>
                </w:txbxContent>
              </v:textbox>
              <w10:wrap anchorx="page" anchory="page"/>
            </v:shape>
          </w:pict>
        </mc:Fallback>
      </mc:AlternateContent>
    </w:r>
    <w:r>
      <w:rPr>
        <w:noProof/>
      </w:rPr>
      <mc:AlternateContent>
        <mc:Choice Requires="wps">
          <w:drawing>
            <wp:anchor distT="0" distB="0" distL="0" distR="0" simplePos="0" relativeHeight="483961856" behindDoc="1" locked="0" layoutInCell="1" allowOverlap="1" wp14:anchorId="299EE89A" wp14:editId="504E2334">
              <wp:simplePos x="0" y="0"/>
              <wp:positionH relativeFrom="page">
                <wp:posOffset>431800</wp:posOffset>
              </wp:positionH>
              <wp:positionV relativeFrom="page">
                <wp:posOffset>10393340</wp:posOffset>
              </wp:positionV>
              <wp:extent cx="2284730" cy="163830"/>
              <wp:effectExtent l="0" t="0" r="0" b="0"/>
              <wp:wrapNone/>
              <wp:docPr id="68" name="Textbox 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63830"/>
                      </a:xfrm>
                      <a:prstGeom prst="rect">
                        <a:avLst/>
                      </a:prstGeom>
                    </wps:spPr>
                    <wps:txbx>
                      <w:txbxContent>
                        <w:p w14:paraId="04D7B567"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wps:txbx>
                    <wps:bodyPr wrap="square" lIns="0" tIns="0" rIns="0" bIns="0" rtlCol="0">
                      <a:noAutofit/>
                    </wps:bodyPr>
                  </wps:wsp>
                </a:graphicData>
              </a:graphic>
            </wp:anchor>
          </w:drawing>
        </mc:Choice>
        <mc:Fallback>
          <w:pict>
            <v:shape w14:anchorId="299EE89A" id="Textbox 68" o:spid="_x0000_s1043" type="#_x0000_t202" style="position:absolute;margin-left:34pt;margin-top:818.35pt;width:179.9pt;height:12.9pt;z-index:-1935462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sDyVlwEAACMDAAAOAAAAZHJzL2Uyb0RvYy54bWysUtuO0zAQfUfiHyy/0/SClipqulpYgZBW&#10;gLTwAa5jNxaxx8y4Tfr3jN20RfCG9sUez4yPzznjzf3oe3E0SA5CIxezuRQmaGhd2Dfyx/ePb9ZS&#10;UFKhVT0E08iTIXm/ff1qM8TaLKGDvjUoGCRQPcRGdinFuqpId8YrmkE0gYsW0KvER9xXLaqB0X1f&#10;Lefzu2oAbCOCNkScfTwX5bbgW2t0+motmST6RjK3VFYs6y6v1Xaj6j2q2Dk90VD/wcIrF/jRK9Sj&#10;Skoc0P0D5Z1GILBppsFXYK3TpmhgNYv5X2qeOxVN0cLmULzaRC8Hq78cn+M3FGl8DyMPsIig+AT6&#10;J7E31RCpnnqyp1QTd2eho0Wfd5Yg+CJ7e7r6acYkNCeXy/Xbdysuaa4t7lZrjjPo7XZESp8MeJGD&#10;RiLPqzBQxydK59ZLy0Tm/H5mksbdKFzLyKuMmlM7aE8sZuB5NpJ+HRQaKfrPgQ3Lw78EeAl2lwBT&#10;/wHKF8maAjwcElhXGNxwJwY8iaJh+jV51H+eS9ftb29/AwAA//8DAFBLAwQUAAYACAAAACEAyvT9&#10;U+AAAAAMAQAADwAAAGRycy9kb3ducmV2LnhtbEyPwU7DMBBE70j8g7VI3KhDALeEOFWF4ISESMOB&#10;oxNvk6jxOsRuG/6e7QmOOzuamZevZzeII06h96ThdpGAQGq87anV8Fm93qxAhGjImsETavjBAOvi&#10;8iI3mfUnKvG4ja3gEAqZ0dDFOGZShqZDZ8LCj0j82/nJmcjn1Eo7mROHu0GmSaKkMz1xQ2dGfO6w&#10;2W8PTsPmi8qX/vu9/ih3ZV9Vjwm9qb3W11fz5glExDn+meE8n6dDwZtqfyAbxKBBrRglsq7u1BIE&#10;O+7TJcPUZ0mlDyCLXP6HKH4BAAD//wMAUEsBAi0AFAAGAAgAAAAhALaDOJL+AAAA4QEAABMAAAAA&#10;AAAAAAAAAAAAAAAAAFtDb250ZW50X1R5cGVzXS54bWxQSwECLQAUAAYACAAAACEAOP0h/9YAAACU&#10;AQAACwAAAAAAAAAAAAAAAAAvAQAAX3JlbHMvLnJlbHNQSwECLQAUAAYACAAAACEAg7A8lZcBAAAj&#10;AwAADgAAAAAAAAAAAAAAAAAuAgAAZHJzL2Uyb0RvYy54bWxQSwECLQAUAAYACAAAACEAyvT9U+AA&#10;AAAMAQAADwAAAAAAAAAAAAAAAADxAwAAZHJzL2Rvd25yZXYueG1sUEsFBgAAAAAEAAQA8wAAAP4E&#10;AAAAAA==&#10;" filled="f" stroked="f">
              <v:textbox inset="0,0,0,0">
                <w:txbxContent>
                  <w:p w14:paraId="04D7B567"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C815B6" w14:textId="77777777" w:rsidR="006857A9" w:rsidRDefault="00606FBE">
    <w:pPr>
      <w:pStyle w:val="Corpodetexto"/>
      <w:spacing w:line="14" w:lineRule="auto"/>
    </w:pPr>
    <w:r>
      <w:rPr>
        <w:noProof/>
      </w:rPr>
      <mc:AlternateContent>
        <mc:Choice Requires="wps">
          <w:drawing>
            <wp:anchor distT="0" distB="0" distL="0" distR="0" simplePos="0" relativeHeight="483962880" behindDoc="1" locked="0" layoutInCell="1" allowOverlap="1" wp14:anchorId="10769E3E" wp14:editId="31A17349">
              <wp:simplePos x="0" y="0"/>
              <wp:positionH relativeFrom="page">
                <wp:posOffset>6700266</wp:posOffset>
              </wp:positionH>
              <wp:positionV relativeFrom="page">
                <wp:posOffset>10366909</wp:posOffset>
              </wp:positionV>
              <wp:extent cx="194945" cy="149225"/>
              <wp:effectExtent l="0" t="0" r="0" b="0"/>
              <wp:wrapNone/>
              <wp:docPr id="70" name="Textbox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94945" cy="149225"/>
                      </a:xfrm>
                      <a:prstGeom prst="rect">
                        <a:avLst/>
                      </a:prstGeom>
                    </wps:spPr>
                    <wps:txbx>
                      <w:txbxContent>
                        <w:p w14:paraId="379D3A74" w14:textId="77777777" w:rsidR="006857A9" w:rsidRDefault="00606FBE">
                          <w:pPr>
                            <w:spacing w:before="21"/>
                            <w:ind w:left="20"/>
                            <w:rPr>
                              <w:rFonts w:ascii="Tahoma"/>
                              <w:b/>
                              <w:sz w:val="16"/>
                            </w:rPr>
                          </w:pPr>
                          <w:r>
                            <w:rPr>
                              <w:rFonts w:ascii="Tahoma"/>
                              <w:b/>
                              <w:color w:val="999999"/>
                              <w:spacing w:val="-5"/>
                              <w:sz w:val="16"/>
                            </w:rPr>
                            <w:fldChar w:fldCharType="begin"/>
                          </w:r>
                          <w:r>
                            <w:rPr>
                              <w:rFonts w:ascii="Tahoma"/>
                              <w:b/>
                              <w:color w:val="999999"/>
                              <w:spacing w:val="-5"/>
                              <w:sz w:val="16"/>
                            </w:rPr>
                            <w:instrText xml:space="preserve"> PAGE </w:instrText>
                          </w:r>
                          <w:r>
                            <w:rPr>
                              <w:rFonts w:ascii="Tahoma"/>
                              <w:b/>
                              <w:color w:val="999999"/>
                              <w:spacing w:val="-5"/>
                              <w:sz w:val="16"/>
                            </w:rPr>
                            <w:fldChar w:fldCharType="separate"/>
                          </w:r>
                          <w:r>
                            <w:rPr>
                              <w:rFonts w:ascii="Tahoma"/>
                              <w:b/>
                              <w:color w:val="999999"/>
                              <w:spacing w:val="-5"/>
                              <w:sz w:val="16"/>
                            </w:rPr>
                            <w:t>1</w:t>
                          </w:r>
                          <w:r>
                            <w:rPr>
                              <w:rFonts w:ascii="Tahoma"/>
                              <w:b/>
                              <w:color w:val="999999"/>
                              <w:spacing w:val="-5"/>
                              <w:sz w:val="16"/>
                            </w:rPr>
                            <w:t>0</w:t>
                          </w:r>
                          <w:r>
                            <w:rPr>
                              <w:rFonts w:ascii="Tahoma"/>
                              <w:b/>
                              <w:color w:val="999999"/>
                              <w:spacing w:val="-5"/>
                              <w:sz w:val="16"/>
                            </w:rPr>
                            <w:fldChar w:fldCharType="end"/>
                          </w:r>
                        </w:p>
                      </w:txbxContent>
                    </wps:txbx>
                    <wps:bodyPr wrap="square" lIns="0" tIns="0" rIns="0" bIns="0" rtlCol="0">
                      <a:noAutofit/>
                    </wps:bodyPr>
                  </wps:wsp>
                </a:graphicData>
              </a:graphic>
            </wp:anchor>
          </w:drawing>
        </mc:Choice>
        <mc:Fallback>
          <w:pict>
            <v:shapetype w14:anchorId="10769E3E" id="_x0000_t202" coordsize="21600,21600" o:spt="202" path="m,l,21600r21600,l21600,xe">
              <v:stroke joinstyle="miter"/>
              <v:path gradientshapeok="t" o:connecttype="rect"/>
            </v:shapetype>
            <v:shape id="Textbox 70" o:spid="_x0000_s1044" type="#_x0000_t202" style="position:absolute;margin-left:527.6pt;margin-top:816.3pt;width:15.35pt;height:11.75pt;z-index:-19353600;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QxzwlwEAACIDAAAOAAAAZHJzL2Uyb0RvYy54bWysUsGO0zAQvSPxD5bvNG3VRTRqulpYgZBW&#10;gLTwAa5jNxaxx8y4Tfr3jN20RXBDexmPPePn9954cz/6XhwNkoPQyMVsLoUJGloX9o388f3jm3dS&#10;UFKhVT0E08iTIXm/ff1qM8TaLKGDvjUoGCRQPcRGdinFuqpId8YrmkE0gYsW0KvEW9xXLaqB0X1f&#10;Lefzt9UA2EYEbYj49PFclNuCb63R6au1ZJLoG8ncUolY4i7HartR9R5V7JyeaKj/YOGVC/zoFepR&#10;JSUO6P6B8k4jENg00+ArsNZpUzSwmsX8LzXPnYqmaGFzKF5topeD1V+Oz/EbijS+h5EHWERQfAL9&#10;k9ibaohUTz3ZU6qJu7PQ0aLPK0sQfJG9PV39NGMSOqOtV+vVnRSaS4vVerm8y35Xt8sRKX0y4EVO&#10;Gok8rkJAHZ8onVsvLROX8/OZSBp3o3BtRs6o+WgH7Ym1DDzORtKvg0IjRf85sF959pcEL8nukmDq&#10;P0D5IVlSgIdDAusKgxvuxIAHUTRMnyZP+s996bp97e1vAAAA//8DAFBLAwQUAAYACAAAACEAprd8&#10;UOIAAAAPAQAADwAAAGRycy9kb3ducmV2LnhtbEyPwU7DMBBE70j8g7VI3KjdoFhtiFNVCE5IiDQc&#10;ODrxNokar0PstuHvcU5w29kdzb7Jd7Md2AUn3ztSsF4JYEiNMz21Cj6r14cNMB80GT04QgU/6GFX&#10;3N7kOjPuSiVeDqFlMYR8phV0IYwZ577p0Gq/ciNSvB3dZHWIcmq5mfQ1htuBJ0JIbnVP8UOnR3zu&#10;sDkdzlbB/ovKl/77vf4oj2VfVVtBb/Kk1P3dvH8CFnAOf2ZY8CM6FJGpdmcyng1RizRNojdO8jGR&#10;wBaP2KRbYPWyS+UaeJHz/z2KXwAAAP//AwBQSwECLQAUAAYACAAAACEAtoM4kv4AAADhAQAAEwAA&#10;AAAAAAAAAAAAAAAAAAAAW0NvbnRlbnRfVHlwZXNdLnhtbFBLAQItABQABgAIAAAAIQA4/SH/1gAA&#10;AJQBAAALAAAAAAAAAAAAAAAAAC8BAABfcmVscy8ucmVsc1BLAQItABQABgAIAAAAIQCwQxzwlwEA&#10;ACIDAAAOAAAAAAAAAAAAAAAAAC4CAABkcnMvZTJvRG9jLnhtbFBLAQItABQABgAIAAAAIQCmt3xQ&#10;4gAAAA8BAAAPAAAAAAAAAAAAAAAAAPEDAABkcnMvZG93bnJldi54bWxQSwUGAAAAAAQABADzAAAA&#10;AAUAAAAA&#10;" filled="f" stroked="f">
              <v:textbox inset="0,0,0,0">
                <w:txbxContent>
                  <w:p w14:paraId="379D3A74" w14:textId="77777777" w:rsidR="006857A9" w:rsidRDefault="00606FBE">
                    <w:pPr>
                      <w:spacing w:before="21"/>
                      <w:ind w:left="20"/>
                      <w:rPr>
                        <w:rFonts w:ascii="Tahoma"/>
                        <w:b/>
                        <w:sz w:val="16"/>
                      </w:rPr>
                    </w:pPr>
                    <w:r>
                      <w:rPr>
                        <w:rFonts w:ascii="Tahoma"/>
                        <w:b/>
                        <w:color w:val="999999"/>
                        <w:spacing w:val="-5"/>
                        <w:sz w:val="16"/>
                      </w:rPr>
                      <w:fldChar w:fldCharType="begin"/>
                    </w:r>
                    <w:r>
                      <w:rPr>
                        <w:rFonts w:ascii="Tahoma"/>
                        <w:b/>
                        <w:color w:val="999999"/>
                        <w:spacing w:val="-5"/>
                        <w:sz w:val="16"/>
                      </w:rPr>
                      <w:instrText xml:space="preserve"> PAGE </w:instrText>
                    </w:r>
                    <w:r>
                      <w:rPr>
                        <w:rFonts w:ascii="Tahoma"/>
                        <w:b/>
                        <w:color w:val="999999"/>
                        <w:spacing w:val="-5"/>
                        <w:sz w:val="16"/>
                      </w:rPr>
                      <w:fldChar w:fldCharType="separate"/>
                    </w:r>
                    <w:r>
                      <w:rPr>
                        <w:rFonts w:ascii="Tahoma"/>
                        <w:b/>
                        <w:color w:val="999999"/>
                        <w:spacing w:val="-5"/>
                        <w:sz w:val="16"/>
                      </w:rPr>
                      <w:t>1</w:t>
                    </w:r>
                    <w:r>
                      <w:rPr>
                        <w:rFonts w:ascii="Tahoma"/>
                        <w:b/>
                        <w:color w:val="999999"/>
                        <w:spacing w:val="-5"/>
                        <w:sz w:val="16"/>
                      </w:rPr>
                      <w:t>0</w:t>
                    </w:r>
                    <w:r>
                      <w:rPr>
                        <w:rFonts w:ascii="Tahoma"/>
                        <w:b/>
                        <w:color w:val="999999"/>
                        <w:spacing w:val="-5"/>
                        <w:sz w:val="16"/>
                      </w:rPr>
                      <w:fldChar w:fldCharType="end"/>
                    </w:r>
                  </w:p>
                </w:txbxContent>
              </v:textbox>
              <w10:wrap anchorx="page" anchory="page"/>
            </v:shape>
          </w:pict>
        </mc:Fallback>
      </mc:AlternateContent>
    </w:r>
    <w:r>
      <w:rPr>
        <w:noProof/>
      </w:rPr>
      <mc:AlternateContent>
        <mc:Choice Requires="wps">
          <w:drawing>
            <wp:anchor distT="0" distB="0" distL="0" distR="0" simplePos="0" relativeHeight="483963392" behindDoc="1" locked="0" layoutInCell="1" allowOverlap="1" wp14:anchorId="19D08B4B" wp14:editId="707C7291">
              <wp:simplePos x="0" y="0"/>
              <wp:positionH relativeFrom="page">
                <wp:posOffset>431800</wp:posOffset>
              </wp:positionH>
              <wp:positionV relativeFrom="page">
                <wp:posOffset>10393340</wp:posOffset>
              </wp:positionV>
              <wp:extent cx="2284730" cy="163830"/>
              <wp:effectExtent l="0" t="0" r="0" b="0"/>
              <wp:wrapNone/>
              <wp:docPr id="71" name="Textbox 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284730" cy="163830"/>
                      </a:xfrm>
                      <a:prstGeom prst="rect">
                        <a:avLst/>
                      </a:prstGeom>
                    </wps:spPr>
                    <wps:txbx>
                      <w:txbxContent>
                        <w:p w14:paraId="768AA3F9"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wps:txbx>
                    <wps:bodyPr wrap="square" lIns="0" tIns="0" rIns="0" bIns="0" rtlCol="0">
                      <a:noAutofit/>
                    </wps:bodyPr>
                  </wps:wsp>
                </a:graphicData>
              </a:graphic>
            </wp:anchor>
          </w:drawing>
        </mc:Choice>
        <mc:Fallback>
          <w:pict>
            <v:shape w14:anchorId="19D08B4B" id="Textbox 71" o:spid="_x0000_s1045" type="#_x0000_t202" style="position:absolute;margin-left:34pt;margin-top:818.35pt;width:179.9pt;height:12.9pt;z-index:-19353088;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Z6drlwEAACMDAAAOAAAAZHJzL2Uyb0RvYy54bWysUsGO0zAQvSPxD5bvNG0XlipqugJWIKQV&#10;rLTsB7iO3VjEHjPjNunfM3bTFrE3xMUez4yf33vj9d3oe3EwSA5CIxezuRQmaGhd2DXy+cfnNysp&#10;KKnQqh6CaeTRkLzbvH61HmJtltBB3xoUDBKoHmIju5RiXVWkO+MVzSCawEUL6FXiI+6qFtXA6L6v&#10;lvP5bTUAthFBGyLO3p+KclPwrTU6fbeWTBJ9I5lbKiuWdZvXarNW9Q5V7JyeaKh/YOGVC/zoBepe&#10;JSX26F5AeacRCGyaafAVWOu0KRpYzWL+l5qnTkVTtLA5FC820f+D1d8OT/ERRRo/wsgDLCIoPoD+&#10;SexNNUSqp57sKdXE3VnoaNHnnSUIvsjeHi9+mjEJzcnlcvX2/Q2XNNcWtzcrjjPo9XZESl8MeJGD&#10;RiLPqzBQhwdKp9Zzy0Tm9H5mksbtKFzLyO8yak5toT2ymIHn2Uj6tVdopOi/BjYsD/8c4DnYngNM&#10;/ScoXyRrCvBhn8C6wuCKOzHgSRQN06/Jo/7zXLquf3vzGwAA//8DAFBLAwQUAAYACAAAACEAyvT9&#10;U+AAAAAMAQAADwAAAGRycy9kb3ducmV2LnhtbEyPwU7DMBBE70j8g7VI3KhDALeEOFWF4ISESMOB&#10;oxNvk6jxOsRuG/6e7QmOOzuamZevZzeII06h96ThdpGAQGq87anV8Fm93qxAhGjImsETavjBAOvi&#10;8iI3mfUnKvG4ja3gEAqZ0dDFOGZShqZDZ8LCj0j82/nJmcjn1Eo7mROHu0GmSaKkMz1xQ2dGfO6w&#10;2W8PTsPmi8qX/vu9/ih3ZV9Vjwm9qb3W11fz5glExDn+meE8n6dDwZtqfyAbxKBBrRglsq7u1BIE&#10;O+7TJcPUZ0mlDyCLXP6HKH4BAAD//wMAUEsBAi0AFAAGAAgAAAAhALaDOJL+AAAA4QEAABMAAAAA&#10;AAAAAAAAAAAAAAAAAFtDb250ZW50X1R5cGVzXS54bWxQSwECLQAUAAYACAAAACEAOP0h/9YAAACU&#10;AQAACwAAAAAAAAAAAAAAAAAvAQAAX3JlbHMvLnJlbHNQSwECLQAUAAYACAAAACEAUGena5cBAAAj&#10;AwAADgAAAAAAAAAAAAAAAAAuAgAAZHJzL2Uyb0RvYy54bWxQSwECLQAUAAYACAAAACEAyvT9U+AA&#10;AAAMAQAADwAAAAAAAAAAAAAAAADxAwAAZHJzL2Rvd25yZXYueG1sUEsFBgAAAAAEAAQA8wAAAP4E&#10;AAAAAA==&#10;" filled="f" stroked="f">
              <v:textbox inset="0,0,0,0">
                <w:txbxContent>
                  <w:p w14:paraId="768AA3F9" w14:textId="77777777" w:rsidR="006857A9" w:rsidRDefault="00606FBE">
                    <w:pPr>
                      <w:spacing w:before="15"/>
                      <w:ind w:left="20"/>
                      <w:rPr>
                        <w:rFonts w:ascii="Arial Black"/>
                        <w:sz w:val="14"/>
                      </w:rPr>
                    </w:pPr>
                    <w:r>
                      <w:rPr>
                        <w:rFonts w:ascii="Arial Black"/>
                        <w:color w:val="999999"/>
                        <w:w w:val="85"/>
                        <w:sz w:val="16"/>
                      </w:rPr>
                      <w:t>Clicksign</w:t>
                    </w:r>
                    <w:r>
                      <w:rPr>
                        <w:rFonts w:ascii="Arial Black"/>
                        <w:color w:val="999999"/>
                        <w:spacing w:val="65"/>
                        <w:w w:val="150"/>
                        <w:sz w:val="16"/>
                      </w:rPr>
                      <w:t xml:space="preserve"> </w:t>
                    </w:r>
                    <w:r>
                      <w:rPr>
                        <w:rFonts w:ascii="Arial Black"/>
                        <w:color w:val="AAAAAA"/>
                        <w:w w:val="85"/>
                        <w:sz w:val="14"/>
                      </w:rPr>
                      <w:t>7b29ad22-466b-4006-b09f-</w:t>
                    </w:r>
                    <w:r>
                      <w:rPr>
                        <w:rFonts w:ascii="Arial Black"/>
                        <w:color w:val="AAAAAA"/>
                        <w:spacing w:val="-2"/>
                        <w:w w:val="85"/>
                        <w:sz w:val="14"/>
                      </w:rPr>
                      <w:t>8e2759380989</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B2D1D" w14:textId="77777777" w:rsidR="006857A9" w:rsidRDefault="00606FBE">
    <w:pPr>
      <w:pStyle w:val="Corpodetexto"/>
      <w:spacing w:line="14" w:lineRule="auto"/>
    </w:pPr>
    <w:r>
      <w:rPr>
        <w:noProof/>
      </w:rPr>
      <w:drawing>
        <wp:anchor distT="0" distB="0" distL="0" distR="0" simplePos="0" relativeHeight="483965440" behindDoc="1" locked="0" layoutInCell="1" allowOverlap="1" wp14:anchorId="7FA0C4F5" wp14:editId="55B0DF25">
          <wp:simplePos x="0" y="0"/>
          <wp:positionH relativeFrom="page">
            <wp:posOffset>457200</wp:posOffset>
          </wp:positionH>
          <wp:positionV relativeFrom="page">
            <wp:posOffset>9980803</wp:posOffset>
          </wp:positionV>
          <wp:extent cx="762000" cy="193309"/>
          <wp:effectExtent l="0" t="0" r="0" b="0"/>
          <wp:wrapNone/>
          <wp:docPr id="99" name="Image 9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9" name="Image 99"/>
                  <pic:cNvPicPr/>
                </pic:nvPicPr>
                <pic:blipFill>
                  <a:blip r:embed="rId1" cstate="print"/>
                  <a:stretch>
                    <a:fillRect/>
                  </a:stretch>
                </pic:blipFill>
                <pic:spPr>
                  <a:xfrm>
                    <a:off x="0" y="0"/>
                    <a:ext cx="762000" cy="193309"/>
                  </a:xfrm>
                  <a:prstGeom prst="rect">
                    <a:avLst/>
                  </a:prstGeom>
                </pic:spPr>
              </pic:pic>
            </a:graphicData>
          </a:graphic>
        </wp:anchor>
      </w:drawing>
    </w:r>
    <w:r>
      <w:rPr>
        <w:noProof/>
      </w:rPr>
      <mc:AlternateContent>
        <mc:Choice Requires="wps">
          <w:drawing>
            <wp:anchor distT="0" distB="0" distL="0" distR="0" simplePos="0" relativeHeight="483965952" behindDoc="1" locked="0" layoutInCell="1" allowOverlap="1" wp14:anchorId="7D6D6DD2" wp14:editId="6A1B1A41">
              <wp:simplePos x="0" y="0"/>
              <wp:positionH relativeFrom="page">
                <wp:posOffset>457200</wp:posOffset>
              </wp:positionH>
              <wp:positionV relativeFrom="page">
                <wp:posOffset>9790303</wp:posOffset>
              </wp:positionV>
              <wp:extent cx="6645909" cy="1270"/>
              <wp:effectExtent l="0" t="0" r="0" b="0"/>
              <wp:wrapNone/>
              <wp:docPr id="100" name="Graphic 10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645909" cy="1270"/>
                      </a:xfrm>
                      <a:custGeom>
                        <a:avLst/>
                        <a:gdLst/>
                        <a:ahLst/>
                        <a:cxnLst/>
                        <a:rect l="l" t="t" r="r" b="b"/>
                        <a:pathLst>
                          <a:path w="6645909">
                            <a:moveTo>
                              <a:pt x="0" y="0"/>
                            </a:moveTo>
                            <a:lnTo>
                              <a:pt x="6645656" y="0"/>
                            </a:lnTo>
                          </a:path>
                        </a:pathLst>
                      </a:custGeom>
                      <a:ln w="12700">
                        <a:solidFill>
                          <a:srgbClr val="DDDDDD"/>
                        </a:solidFill>
                        <a:prstDash val="solid"/>
                      </a:ln>
                    </wps:spPr>
                    <wps:bodyPr wrap="square" lIns="0" tIns="0" rIns="0" bIns="0" rtlCol="0">
                      <a:prstTxWarp prst="textNoShape">
                        <a:avLst/>
                      </a:prstTxWarp>
                      <a:noAutofit/>
                    </wps:bodyPr>
                  </wps:wsp>
                </a:graphicData>
              </a:graphic>
            </wp:anchor>
          </w:drawing>
        </mc:Choice>
        <mc:Fallback>
          <w:pict>
            <v:shape w14:anchorId="36CA6DF5" id="Graphic 100" o:spid="_x0000_s1026" style="position:absolute;margin-left:36pt;margin-top:770.9pt;width:523.3pt;height:.1pt;z-index:-19350528;visibility:visible;mso-wrap-style:square;mso-wrap-distance-left:0;mso-wrap-distance-top:0;mso-wrap-distance-right:0;mso-wrap-distance-bottom:0;mso-position-horizontal:absolute;mso-position-horizontal-relative:page;mso-position-vertical:absolute;mso-position-vertical-relative:page;v-text-anchor:top" coordsize="6645909,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GYqFAIAAFwEAAAOAAAAZHJzL2Uyb0RvYy54bWysVMFu2zAMvQ/YPwi6L06CNVuNOMXQoMOA&#10;oivQFDsrshwbk0WNVOLk70fJdpJ1t2E+CJRIke/xUV7eHVsrDgapAVfI2WQqhXEaysbtCvm6efjw&#10;WQoKypXKgjOFPBmSd6v375adz80carClQcFJHOWdL2Qdgs+zjHRtWkUT8MaxswJsVeAt7rISVcfZ&#10;W5vNp9NF1gGWHkEbIj5d9065SvmryujwvarIBGELydhCWjGt27hmq6XKd6h83egBhvoHFK1qHBc9&#10;p1qroMQem79StY1GIKjCREObQVU12iQOzGY2fcPmpVbeJC7cHPLnNtH/S6ufDi/+GSN08o+gfxJ3&#10;JOs85WdP3NAQc6ywjbEMXBxTF0/nLppjEJoPF4uPN7fTWyk0+2bzT6nJmcrHu3pP4auBlEcdHin0&#10;GpSjperR0kc3mshKRg1t0jBIwRqiFKzhttfQqxDvRXDRFN0FSDxr4WA2kLzhDXKGdvFadx0VqSxu&#10;FlKMLDm2j2AjluFe9UYqzfY1OesiitiBaZoNAtuUD421EQbhbntvURwUs1qnLxLhFH+EeaSwVlT3&#10;cck1hFk3CNVrE1XaQnl6RtHxOBeSfu0VGinsN8fzEmd/NHA0tqOBwd5DeiGpQ1xzc/yh0ItYvpCB&#10;pX2CcRpVPqoWuZ9j400HX/YBqiZKmoaoRzRseIQTweG5xTdyvU9Rl5/C6jcAAAD//wMAUEsDBBQA&#10;BgAIAAAAIQDKC6dC4QAAAA0BAAAPAAAAZHJzL2Rvd25yZXYueG1sTI/NTsMwEITvSLyDtUjcqJNA&#10;fwhxKlTEAYkDDa3E0Y1NHIjXUbxtA0/Plgscd2Y0O1+xHH0nDnaIbUAF6SQBYbEOpsVGweb18WoB&#10;IpJGo7uAVsGXjbAsz88KnZtwxLU9VNQILsGYawWOqM+ljLWzXsdJ6C2y9x4Gr4nPoZFm0Ecu953M&#10;kmQmvW6RPzjd25Wz9We19wqq1Xbj3l5uv6frj+T6iTLz8BxIqcuL8f4OBNmR/sJwms/ToeRNu7BH&#10;E0WnYJ4xCrE+vUmZ4ZRI08UMxO5XY1eWhfxPUf4AAAD//wMAUEsBAi0AFAAGAAgAAAAhALaDOJL+&#10;AAAA4QEAABMAAAAAAAAAAAAAAAAAAAAAAFtDb250ZW50X1R5cGVzXS54bWxQSwECLQAUAAYACAAA&#10;ACEAOP0h/9YAAACUAQAACwAAAAAAAAAAAAAAAAAvAQAAX3JlbHMvLnJlbHNQSwECLQAUAAYACAAA&#10;ACEAeixmKhQCAABcBAAADgAAAAAAAAAAAAAAAAAuAgAAZHJzL2Uyb0RvYy54bWxQSwECLQAUAAYA&#10;CAAAACEAygunQuEAAAANAQAADwAAAAAAAAAAAAAAAABuBAAAZHJzL2Rvd25yZXYueG1sUEsFBgAA&#10;AAAEAAQA8wAAAHwFAAAAAA==&#10;" path="m,l6645656,e" filled="f" strokecolor="#ddd" strokeweight="1pt">
              <v:path arrowok="t"/>
              <w10:wrap anchorx="page" anchory="page"/>
            </v:shape>
          </w:pict>
        </mc:Fallback>
      </mc:AlternateContent>
    </w:r>
    <w:r>
      <w:rPr>
        <w:noProof/>
      </w:rPr>
      <mc:AlternateContent>
        <mc:Choice Requires="wps">
          <w:drawing>
            <wp:anchor distT="0" distB="0" distL="0" distR="0" simplePos="0" relativeHeight="483966464" behindDoc="1" locked="0" layoutInCell="1" allowOverlap="1" wp14:anchorId="2CCB3151" wp14:editId="0A2FB404">
              <wp:simplePos x="0" y="0"/>
              <wp:positionH relativeFrom="page">
                <wp:posOffset>5990361</wp:posOffset>
              </wp:positionH>
              <wp:positionV relativeFrom="page">
                <wp:posOffset>9971473</wp:posOffset>
              </wp:positionV>
              <wp:extent cx="1125855" cy="181610"/>
              <wp:effectExtent l="0" t="0" r="0" b="0"/>
              <wp:wrapNone/>
              <wp:docPr id="101" name="Textbox 1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1125855" cy="181610"/>
                      </a:xfrm>
                      <a:prstGeom prst="rect">
                        <a:avLst/>
                      </a:prstGeom>
                    </wps:spPr>
                    <wps:txbx>
                      <w:txbxContent>
                        <w:p w14:paraId="65BCBB9C" w14:textId="77777777" w:rsidR="006857A9" w:rsidRDefault="00606FBE">
                          <w:pPr>
                            <w:spacing w:before="43"/>
                            <w:ind w:left="20"/>
                            <w:rPr>
                              <w:sz w:val="18"/>
                            </w:rPr>
                          </w:pPr>
                          <w:r>
                            <w:rPr>
                              <w:color w:val="878787"/>
                              <w:sz w:val="18"/>
                            </w:rPr>
                            <w:t>Página</w:t>
                          </w:r>
                          <w:r>
                            <w:rPr>
                              <w:color w:val="878787"/>
                              <w:spacing w:val="1"/>
                              <w:sz w:val="18"/>
                            </w:rPr>
                            <w:t xml:space="preserve"> </w:t>
                          </w:r>
                          <w:r>
                            <w:rPr>
                              <w:color w:val="878787"/>
                              <w:sz w:val="18"/>
                            </w:rPr>
                            <w:fldChar w:fldCharType="begin"/>
                          </w:r>
                          <w:r>
                            <w:rPr>
                              <w:color w:val="878787"/>
                              <w:sz w:val="18"/>
                            </w:rPr>
                            <w:instrText xml:space="preserve"> PAGE </w:instrText>
                          </w:r>
                          <w:r>
                            <w:rPr>
                              <w:color w:val="878787"/>
                              <w:sz w:val="18"/>
                            </w:rPr>
                            <w:fldChar w:fldCharType="separate"/>
                          </w:r>
                          <w:r>
                            <w:rPr>
                              <w:color w:val="878787"/>
                              <w:sz w:val="18"/>
                            </w:rPr>
                            <w:t>1</w:t>
                          </w:r>
                          <w:r>
                            <w:rPr>
                              <w:color w:val="878787"/>
                              <w:sz w:val="18"/>
                            </w:rPr>
                            <w:fldChar w:fldCharType="end"/>
                          </w:r>
                          <w:r>
                            <w:rPr>
                              <w:color w:val="878787"/>
                              <w:spacing w:val="1"/>
                              <w:sz w:val="18"/>
                            </w:rPr>
                            <w:t xml:space="preserve"> </w:t>
                          </w:r>
                          <w:r>
                            <w:rPr>
                              <w:color w:val="878787"/>
                              <w:sz w:val="18"/>
                            </w:rPr>
                            <w:t>de</w:t>
                          </w:r>
                          <w:r>
                            <w:rPr>
                              <w:color w:val="878787"/>
                              <w:spacing w:val="2"/>
                              <w:sz w:val="18"/>
                            </w:rPr>
                            <w:t xml:space="preserve"> </w:t>
                          </w:r>
                          <w:r>
                            <w:rPr>
                              <w:color w:val="878787"/>
                              <w:sz w:val="18"/>
                            </w:rPr>
                            <w:t>3</w:t>
                          </w:r>
                          <w:r>
                            <w:rPr>
                              <w:color w:val="878787"/>
                              <w:spacing w:val="1"/>
                              <w:sz w:val="18"/>
                            </w:rPr>
                            <w:t xml:space="preserve"> </w:t>
                          </w:r>
                          <w:r>
                            <w:rPr>
                              <w:color w:val="878787"/>
                              <w:sz w:val="18"/>
                            </w:rPr>
                            <w:t>do</w:t>
                          </w:r>
                          <w:r>
                            <w:rPr>
                              <w:color w:val="878787"/>
                              <w:spacing w:val="2"/>
                              <w:sz w:val="18"/>
                            </w:rPr>
                            <w:t xml:space="preserve"> </w:t>
                          </w:r>
                          <w:r>
                            <w:rPr>
                              <w:color w:val="878787"/>
                              <w:spacing w:val="-5"/>
                              <w:sz w:val="18"/>
                            </w:rPr>
                            <w:t>Log</w:t>
                          </w:r>
                        </w:p>
                      </w:txbxContent>
                    </wps:txbx>
                    <wps:bodyPr wrap="square" lIns="0" tIns="0" rIns="0" bIns="0" rtlCol="0">
                      <a:noAutofit/>
                    </wps:bodyPr>
                  </wps:wsp>
                </a:graphicData>
              </a:graphic>
            </wp:anchor>
          </w:drawing>
        </mc:Choice>
        <mc:Fallback>
          <w:pict>
            <v:shapetype w14:anchorId="2CCB3151" id="_x0000_t202" coordsize="21600,21600" o:spt="202" path="m,l,21600r21600,l21600,xe">
              <v:stroke joinstyle="miter"/>
              <v:path gradientshapeok="t" o:connecttype="rect"/>
            </v:shapetype>
            <v:shape id="Textbox 101" o:spid="_x0000_s1047" type="#_x0000_t202" style="position:absolute;margin-left:471.7pt;margin-top:785.15pt;width:88.65pt;height:14.3pt;z-index:-19350016;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LwgqmAEAACMDAAAOAAAAZHJzL2Uyb0RvYy54bWysUt2OEyEUvjfxHQj3lk6Trs2k04260Zhs&#10;1GTXB6AMdCYOHDyHdqZv74GdtkbvjDdwgMPH98P2fvKDOFmkHkIjq8VSChsMtH04NPL788c3Gyko&#10;6dDqAYJt5NmSvN+9frUdY21X0MHQWhQMEqgeYyO7lGKtFJnOek0LiDbwoQP0OvESD6pFPTK6H9Rq&#10;ubxTI2AbEYwl4t2Hl0O5K/jOWZO+Okc2iaGRzC2VEcu4z6PabXV9QB273sw09D+w8LoP/OgV6kEn&#10;LY7Y/wXle4NA4NLCgFfgXG9s0cBqquUfap46HW3RwuZQvNpE/w/WfDk9xW8o0vQeJg6wiKD4COYH&#10;sTdqjFTPPdlTqom7s9DJoc8zSxB8kb09X/20UxImo1Wr9Wa9lsLwWbWp7qpiuLrdjkjpkwUvctFI&#10;5LwKA316pJTf1/WlZSbz8n5mkqb9JPqWkd/mGPPWHtozixk5z0bSz6NGK8XwObBhOfxLgZdifykw&#10;DR+gfJGsKcC7YwLXFwY33JkBJ1GIzb8mR/37unTd/vbuFwAAAP//AwBQSwMEFAAGAAgAAAAhALq5&#10;1b/iAAAADgEAAA8AAABkcnMvZG93bnJldi54bWxMj8tOwzAQRfdI/IM1SOyo3QdtE+JUFYIVEiIN&#10;C5ZOPE2sxuMQu234e5wVLGfu0Z0z2W60Hbvg4I0jCfOZAIZUO22okfBZvj5sgfmgSKvOEUr4QQ+7&#10;/PYmU6l2VyrwcggNiyXkUyWhDaFPOfd1i1b5meuRYnZ0g1UhjkPD9aCusdx2fCHEmltlKF5oVY/P&#10;Ldanw9lK2H9R8WK+36uP4liYskwEva1PUt7fjfsnYAHH8AfDpB/VIY9OlTuT9qyTkKyWq4jG4HEj&#10;lsAmZL4QG2DVtEu2CfA84//fyH8BAAD//wMAUEsBAi0AFAAGAAgAAAAhALaDOJL+AAAA4QEAABMA&#10;AAAAAAAAAAAAAAAAAAAAAFtDb250ZW50X1R5cGVzXS54bWxQSwECLQAUAAYACAAAACEAOP0h/9YA&#10;AACUAQAACwAAAAAAAAAAAAAAAAAvAQAAX3JlbHMvLnJlbHNQSwECLQAUAAYACAAAACEA7y8IKpgB&#10;AAAjAwAADgAAAAAAAAAAAAAAAAAuAgAAZHJzL2Uyb0RvYy54bWxQSwECLQAUAAYACAAAACEAurnV&#10;v+IAAAAOAQAADwAAAAAAAAAAAAAAAADyAwAAZHJzL2Rvd25yZXYueG1sUEsFBgAAAAAEAAQA8wAA&#10;AAEFAAAAAA==&#10;" filled="f" stroked="f">
              <v:textbox inset="0,0,0,0">
                <w:txbxContent>
                  <w:p w14:paraId="65BCBB9C" w14:textId="77777777" w:rsidR="006857A9" w:rsidRDefault="00606FBE">
                    <w:pPr>
                      <w:spacing w:before="43"/>
                      <w:ind w:left="20"/>
                      <w:rPr>
                        <w:sz w:val="18"/>
                      </w:rPr>
                    </w:pPr>
                    <w:r>
                      <w:rPr>
                        <w:color w:val="878787"/>
                        <w:sz w:val="18"/>
                      </w:rPr>
                      <w:t>Página</w:t>
                    </w:r>
                    <w:r>
                      <w:rPr>
                        <w:color w:val="878787"/>
                        <w:spacing w:val="1"/>
                        <w:sz w:val="18"/>
                      </w:rPr>
                      <w:t xml:space="preserve"> </w:t>
                    </w:r>
                    <w:r>
                      <w:rPr>
                        <w:color w:val="878787"/>
                        <w:sz w:val="18"/>
                      </w:rPr>
                      <w:fldChar w:fldCharType="begin"/>
                    </w:r>
                    <w:r>
                      <w:rPr>
                        <w:color w:val="878787"/>
                        <w:sz w:val="18"/>
                      </w:rPr>
                      <w:instrText xml:space="preserve"> PAGE </w:instrText>
                    </w:r>
                    <w:r>
                      <w:rPr>
                        <w:color w:val="878787"/>
                        <w:sz w:val="18"/>
                      </w:rPr>
                      <w:fldChar w:fldCharType="separate"/>
                    </w:r>
                    <w:r>
                      <w:rPr>
                        <w:color w:val="878787"/>
                        <w:sz w:val="18"/>
                      </w:rPr>
                      <w:t>1</w:t>
                    </w:r>
                    <w:r>
                      <w:rPr>
                        <w:color w:val="878787"/>
                        <w:sz w:val="18"/>
                      </w:rPr>
                      <w:fldChar w:fldCharType="end"/>
                    </w:r>
                    <w:r>
                      <w:rPr>
                        <w:color w:val="878787"/>
                        <w:spacing w:val="1"/>
                        <w:sz w:val="18"/>
                      </w:rPr>
                      <w:t xml:space="preserve"> </w:t>
                    </w:r>
                    <w:r>
                      <w:rPr>
                        <w:color w:val="878787"/>
                        <w:sz w:val="18"/>
                      </w:rPr>
                      <w:t>de</w:t>
                    </w:r>
                    <w:r>
                      <w:rPr>
                        <w:color w:val="878787"/>
                        <w:spacing w:val="2"/>
                        <w:sz w:val="18"/>
                      </w:rPr>
                      <w:t xml:space="preserve"> </w:t>
                    </w:r>
                    <w:r>
                      <w:rPr>
                        <w:color w:val="878787"/>
                        <w:sz w:val="18"/>
                      </w:rPr>
                      <w:t>3</w:t>
                    </w:r>
                    <w:r>
                      <w:rPr>
                        <w:color w:val="878787"/>
                        <w:spacing w:val="1"/>
                        <w:sz w:val="18"/>
                      </w:rPr>
                      <w:t xml:space="preserve"> </w:t>
                    </w:r>
                    <w:r>
                      <w:rPr>
                        <w:color w:val="878787"/>
                        <w:sz w:val="18"/>
                      </w:rPr>
                      <w:t>do</w:t>
                    </w:r>
                    <w:r>
                      <w:rPr>
                        <w:color w:val="878787"/>
                        <w:spacing w:val="2"/>
                        <w:sz w:val="18"/>
                      </w:rPr>
                      <w:t xml:space="preserve"> </w:t>
                    </w:r>
                    <w:r>
                      <w:rPr>
                        <w:color w:val="878787"/>
                        <w:spacing w:val="-5"/>
                        <w:sz w:val="18"/>
                      </w:rPr>
                      <w:t>Log</w:t>
                    </w:r>
                  </w:p>
                </w:txbxContent>
              </v:textbox>
              <w10:wrap anchorx="page" anchory="page"/>
            </v:shape>
          </w:pict>
        </mc:Fallback>
      </mc:AlternateContent>
    </w:r>
    <w:r>
      <w:rPr>
        <w:noProof/>
      </w:rPr>
      <mc:AlternateContent>
        <mc:Choice Requires="wps">
          <w:drawing>
            <wp:anchor distT="0" distB="0" distL="0" distR="0" simplePos="0" relativeHeight="483966976" behindDoc="1" locked="0" layoutInCell="1" allowOverlap="1" wp14:anchorId="6319AAC8" wp14:editId="6AB9B6BC">
              <wp:simplePos x="0" y="0"/>
              <wp:positionH relativeFrom="page">
                <wp:posOffset>1968500</wp:posOffset>
              </wp:positionH>
              <wp:positionV relativeFrom="page">
                <wp:posOffset>10000732</wp:posOffset>
              </wp:positionV>
              <wp:extent cx="2002789" cy="163830"/>
              <wp:effectExtent l="0" t="0" r="0" b="0"/>
              <wp:wrapNone/>
              <wp:docPr id="102" name="Textbox 1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002789" cy="163830"/>
                      </a:xfrm>
                      <a:prstGeom prst="rect">
                        <a:avLst/>
                      </a:prstGeom>
                    </wps:spPr>
                    <wps:txbx>
                      <w:txbxContent>
                        <w:p w14:paraId="1442F6D8" w14:textId="77777777" w:rsidR="006857A9" w:rsidRDefault="00606FBE">
                          <w:pPr>
                            <w:spacing w:before="41"/>
                            <w:ind w:left="20"/>
                            <w:rPr>
                              <w:sz w:val="16"/>
                            </w:rPr>
                          </w:pPr>
                          <w:r>
                            <w:rPr>
                              <w:sz w:val="16"/>
                            </w:rPr>
                            <w:t>7b29ad22-466b-4006-b09f-</w:t>
                          </w:r>
                          <w:r>
                            <w:rPr>
                              <w:spacing w:val="-2"/>
                              <w:sz w:val="16"/>
                            </w:rPr>
                            <w:t>8e2759380989</w:t>
                          </w:r>
                        </w:p>
                      </w:txbxContent>
                    </wps:txbx>
                    <wps:bodyPr wrap="square" lIns="0" tIns="0" rIns="0" bIns="0" rtlCol="0">
                      <a:noAutofit/>
                    </wps:bodyPr>
                  </wps:wsp>
                </a:graphicData>
              </a:graphic>
            </wp:anchor>
          </w:drawing>
        </mc:Choice>
        <mc:Fallback>
          <w:pict>
            <v:shape w14:anchorId="6319AAC8" id="Textbox 102" o:spid="_x0000_s1048" type="#_x0000_t202" style="position:absolute;margin-left:155pt;margin-top:787.45pt;width:157.7pt;height:12.9pt;z-index:-1934950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rSOimQEAACMDAAAOAAAAZHJzL2Uyb0RvYy54bWysUs1uGyEQvlfKOyDu8dqOlLorr6M0UatK&#10;UVsp7QNgFryoC0NmsHf99h3I2q7aW5ULDDB8fD+s70bfi4NBchAauZjNpTBBQ+vCrpE/f3y6XklB&#10;SYVW9RBMI4+G5N3m6t16iLVZQgd9a1AwSKB6iI3sUop1VZHujFc0g2gCH1pArxIvcVe1qAZG9321&#10;nM9vqwGwjQjaEPHu4+uh3BR8a41O36wlk0TfSOaWyohl3Oax2qxVvUMVO6cnGuo/WHjlAj96hnpU&#10;SYk9un+gvNMIBDbNNPgKrHXaFA2sZjH/S81zp6IpWtgcimeb6O1g9dfDc/yOIo0fYeQAiwiKT6B/&#10;EXtTDZHqqSd7SjVxdxY6WvR5ZgmCL7K3x7OfZkxC8yYHtHy/+iCF5rPF7c3qphheXW5HpPTZgBe5&#10;aCRyXoWBOjxRyu+r+tQykXl9PzNJ43YUrmXkVY4xb22hPbKYgfNsJL3sFRop+i+BDcvhnwo8FdtT&#10;gal/gPJFsqYA9/sE1hUGF9yJASdRiE2/Jkf957p0Xf725jcAAAD//wMAUEsDBBQABgAIAAAAIQCd&#10;RFmO4gAAAA0BAAAPAAAAZHJzL2Rvd25yZXYueG1sTI/BTsMwEETvSPyDtUjcqN3SpjTEqSoEJyRE&#10;Gg4cnXibRI3XIXbb8PcsJzjuzGj2TbadXC/OOIbOk4b5TIFAqr3tqNHwUb7cPYAI0ZA1vSfU8I0B&#10;tvn1VWZS6y9U4HkfG8ElFFKjoY1xSKUMdYvOhJkfkNg7+NGZyOfYSDuaC5e7Xi6USqQzHfGH1gz4&#10;1GJ93J+cht0nFc/d11v1XhyKriw3il6To9a3N9PuEUTEKf6F4Ref0SFnpsqfyAbRa7ifK94S2Vit&#10;lxsQHEkWqyWIiqVEqTXIPJP/V+Q/AAAA//8DAFBLAQItABQABgAIAAAAIQC2gziS/gAAAOEBAAAT&#10;AAAAAAAAAAAAAAAAAAAAAABbQ29udGVudF9UeXBlc10ueG1sUEsBAi0AFAAGAAgAAAAhADj9If/W&#10;AAAAlAEAAAsAAAAAAAAAAAAAAAAALwEAAF9yZWxzLy5yZWxzUEsBAi0AFAAGAAgAAAAhAAutI6KZ&#10;AQAAIwMAAA4AAAAAAAAAAAAAAAAALgIAAGRycy9lMm9Eb2MueG1sUEsBAi0AFAAGAAgAAAAhAJ1E&#10;WY7iAAAADQEAAA8AAAAAAAAAAAAAAAAA8wMAAGRycy9kb3ducmV2LnhtbFBLBQYAAAAABAAEAPMA&#10;AAACBQAAAAA=&#10;" filled="f" stroked="f">
              <v:textbox inset="0,0,0,0">
                <w:txbxContent>
                  <w:p w14:paraId="1442F6D8" w14:textId="77777777" w:rsidR="006857A9" w:rsidRDefault="00606FBE">
                    <w:pPr>
                      <w:spacing w:before="41"/>
                      <w:ind w:left="20"/>
                      <w:rPr>
                        <w:sz w:val="16"/>
                      </w:rPr>
                    </w:pPr>
                    <w:r>
                      <w:rPr>
                        <w:sz w:val="16"/>
                      </w:rPr>
                      <w:t>7b29ad22-466b-4006-b09f-</w:t>
                    </w:r>
                    <w:r>
                      <w:rPr>
                        <w:spacing w:val="-2"/>
                        <w:sz w:val="16"/>
                      </w:rPr>
                      <w:t>8e2759380989</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F3080A" w14:textId="77777777" w:rsidR="00606FBE" w:rsidRDefault="00606FBE">
      <w:r>
        <w:separator/>
      </w:r>
    </w:p>
  </w:footnote>
  <w:footnote w:type="continuationSeparator" w:id="0">
    <w:p w14:paraId="1C5E9AFA" w14:textId="77777777" w:rsidR="00606FBE" w:rsidRDefault="00606FB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4DA534" w14:textId="77777777" w:rsidR="006857A9" w:rsidRDefault="00606FBE">
    <w:pPr>
      <w:pStyle w:val="Corpodetexto"/>
      <w:spacing w:line="14" w:lineRule="auto"/>
    </w:pPr>
    <w:r>
      <w:rPr>
        <w:noProof/>
      </w:rPr>
      <w:drawing>
        <wp:anchor distT="0" distB="0" distL="0" distR="0" simplePos="0" relativeHeight="483954176" behindDoc="1" locked="0" layoutInCell="1" allowOverlap="1" wp14:anchorId="57C78DA0" wp14:editId="1D911CDA">
          <wp:simplePos x="0" y="0"/>
          <wp:positionH relativeFrom="page">
            <wp:posOffset>500380</wp:posOffset>
          </wp:positionH>
          <wp:positionV relativeFrom="page">
            <wp:posOffset>235584</wp:posOffset>
          </wp:positionV>
          <wp:extent cx="785090" cy="432064"/>
          <wp:effectExtent l="0" t="0" r="0" b="0"/>
          <wp:wrapNone/>
          <wp:docPr id="34" name="Image 34"/>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34" name="Image 34"/>
                  <pic:cNvPicPr/>
                </pic:nvPicPr>
                <pic:blipFill>
                  <a:blip r:embed="rId1" cstate="print"/>
                  <a:stretch>
                    <a:fillRect/>
                  </a:stretch>
                </pic:blipFill>
                <pic:spPr>
                  <a:xfrm>
                    <a:off x="0" y="0"/>
                    <a:ext cx="785090" cy="432064"/>
                  </a:xfrm>
                  <a:prstGeom prst="rect">
                    <a:avLst/>
                  </a:prstGeom>
                </pic:spPr>
              </pic:pic>
            </a:graphicData>
          </a:graphic>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41018C" w14:textId="77777777" w:rsidR="006857A9" w:rsidRDefault="006857A9">
    <w:pPr>
      <w:pStyle w:val="Corpodetexto"/>
      <w:spacing w:line="14" w:lineRule="auto"/>
      <w:rPr>
        <w:sz w:val="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A13BA" w14:textId="77777777" w:rsidR="006857A9" w:rsidRDefault="00606FBE">
    <w:pPr>
      <w:pStyle w:val="Corpodetexto"/>
      <w:spacing w:line="14" w:lineRule="auto"/>
    </w:pPr>
    <w:r>
      <w:rPr>
        <w:noProof/>
      </w:rPr>
      <w:drawing>
        <wp:anchor distT="0" distB="0" distL="0" distR="0" simplePos="0" relativeHeight="483956736" behindDoc="1" locked="0" layoutInCell="1" allowOverlap="1" wp14:anchorId="3686A612" wp14:editId="669DC672">
          <wp:simplePos x="0" y="0"/>
          <wp:positionH relativeFrom="page">
            <wp:posOffset>500380</wp:posOffset>
          </wp:positionH>
          <wp:positionV relativeFrom="page">
            <wp:posOffset>235584</wp:posOffset>
          </wp:positionV>
          <wp:extent cx="785090" cy="432064"/>
          <wp:effectExtent l="0" t="0" r="0" b="0"/>
          <wp:wrapNone/>
          <wp:docPr id="56" name="Image 5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56" name="Image 56"/>
                  <pic:cNvPicPr/>
                </pic:nvPicPr>
                <pic:blipFill>
                  <a:blip r:embed="rId1" cstate="print"/>
                  <a:stretch>
                    <a:fillRect/>
                  </a:stretch>
                </pic:blipFill>
                <pic:spPr>
                  <a:xfrm>
                    <a:off x="0" y="0"/>
                    <a:ext cx="785090" cy="432064"/>
                  </a:xfrm>
                  <a:prstGeom prst="rect">
                    <a:avLst/>
                  </a:prstGeom>
                </pic:spPr>
              </pic:pic>
            </a:graphicData>
          </a:graphic>
        </wp:anchor>
      </w:drawing>
    </w:r>
    <w:r>
      <w:rPr>
        <w:noProof/>
      </w:rPr>
      <mc:AlternateContent>
        <mc:Choice Requires="wps">
          <w:drawing>
            <wp:anchor distT="0" distB="0" distL="0" distR="0" simplePos="0" relativeHeight="483957248" behindDoc="1" locked="0" layoutInCell="1" allowOverlap="1" wp14:anchorId="4DD2FAC6" wp14:editId="31EB6555">
              <wp:simplePos x="0" y="0"/>
              <wp:positionH relativeFrom="page">
                <wp:posOffset>2632075</wp:posOffset>
              </wp:positionH>
              <wp:positionV relativeFrom="page">
                <wp:posOffset>817669</wp:posOffset>
              </wp:positionV>
              <wp:extent cx="2388870" cy="328295"/>
              <wp:effectExtent l="0" t="0" r="0" b="0"/>
              <wp:wrapNone/>
              <wp:docPr id="57" name="Textbox 5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88870" cy="328295"/>
                      </a:xfrm>
                      <a:prstGeom prst="rect">
                        <a:avLst/>
                      </a:prstGeom>
                    </wps:spPr>
                    <wps:txbx>
                      <w:txbxContent>
                        <w:p w14:paraId="74D6E7B3" w14:textId="77777777" w:rsidR="006857A9" w:rsidRDefault="00606FBE">
                          <w:pPr>
                            <w:spacing w:before="12"/>
                            <w:jc w:val="center"/>
                            <w:rPr>
                              <w:rFonts w:ascii="Arial" w:hAnsi="Arial"/>
                              <w:b/>
                              <w:sz w:val="20"/>
                            </w:rPr>
                          </w:pPr>
                          <w:r>
                            <w:rPr>
                              <w:rFonts w:ascii="Arial" w:hAnsi="Arial"/>
                              <w:b/>
                              <w:sz w:val="20"/>
                            </w:rPr>
                            <w:t>Empresa</w:t>
                          </w:r>
                          <w:r>
                            <w:rPr>
                              <w:rFonts w:ascii="Arial" w:hAnsi="Arial"/>
                              <w:b/>
                              <w:spacing w:val="-10"/>
                              <w:sz w:val="20"/>
                            </w:rPr>
                            <w:t xml:space="preserve"> </w:t>
                          </w:r>
                          <w:r>
                            <w:rPr>
                              <w:rFonts w:ascii="Arial" w:hAnsi="Arial"/>
                              <w:b/>
                              <w:sz w:val="20"/>
                            </w:rPr>
                            <w:t>de</w:t>
                          </w:r>
                          <w:r>
                            <w:rPr>
                              <w:rFonts w:ascii="Arial" w:hAnsi="Arial"/>
                              <w:b/>
                              <w:spacing w:val="-5"/>
                              <w:sz w:val="20"/>
                            </w:rPr>
                            <w:t xml:space="preserve"> </w:t>
                          </w:r>
                          <w:r>
                            <w:rPr>
                              <w:rFonts w:ascii="Arial" w:hAnsi="Arial"/>
                              <w:b/>
                              <w:sz w:val="20"/>
                            </w:rPr>
                            <w:t>Pesquisa</w:t>
                          </w:r>
                          <w:r>
                            <w:rPr>
                              <w:rFonts w:ascii="Arial" w:hAnsi="Arial"/>
                              <w:b/>
                              <w:spacing w:val="-8"/>
                              <w:sz w:val="20"/>
                            </w:rPr>
                            <w:t xml:space="preserve"> </w:t>
                          </w:r>
                          <w:r>
                            <w:rPr>
                              <w:rFonts w:ascii="Arial" w:hAnsi="Arial"/>
                              <w:b/>
                              <w:sz w:val="20"/>
                            </w:rPr>
                            <w:t>Energética</w:t>
                          </w:r>
                          <w:r>
                            <w:rPr>
                              <w:rFonts w:ascii="Arial" w:hAnsi="Arial"/>
                              <w:b/>
                              <w:spacing w:val="-7"/>
                              <w:sz w:val="20"/>
                            </w:rPr>
                            <w:t xml:space="preserve"> </w:t>
                          </w:r>
                          <w:r>
                            <w:rPr>
                              <w:rFonts w:ascii="Arial" w:hAnsi="Arial"/>
                              <w:b/>
                              <w:sz w:val="20"/>
                            </w:rPr>
                            <w:t>-</w:t>
                          </w:r>
                          <w:r>
                            <w:rPr>
                              <w:rFonts w:ascii="Arial" w:hAnsi="Arial"/>
                              <w:b/>
                              <w:spacing w:val="-7"/>
                              <w:sz w:val="20"/>
                            </w:rPr>
                            <w:t xml:space="preserve"> </w:t>
                          </w:r>
                          <w:r>
                            <w:rPr>
                              <w:rFonts w:ascii="Arial" w:hAnsi="Arial"/>
                              <w:b/>
                              <w:spacing w:val="-5"/>
                              <w:sz w:val="20"/>
                            </w:rPr>
                            <w:t>EPE</w:t>
                          </w:r>
                        </w:p>
                        <w:p w14:paraId="7383BD2E" w14:textId="77777777" w:rsidR="006857A9" w:rsidRDefault="00606FBE">
                          <w:pPr>
                            <w:pStyle w:val="Corpodetexto"/>
                            <w:spacing w:before="25"/>
                            <w:jc w:val="center"/>
                          </w:pPr>
                          <w:r>
                            <w:rPr>
                              <w:spacing w:val="-2"/>
                            </w:rPr>
                            <w:t>CNPJ</w:t>
                          </w:r>
                          <w:r>
                            <w:rPr>
                              <w:spacing w:val="17"/>
                            </w:rPr>
                            <w:t xml:space="preserve"> </w:t>
                          </w:r>
                          <w:r>
                            <w:rPr>
                              <w:spacing w:val="-2"/>
                            </w:rPr>
                            <w:t>06.977.747/0001-</w:t>
                          </w:r>
                          <w:r>
                            <w:rPr>
                              <w:spacing w:val="-5"/>
                            </w:rPr>
                            <w:t>80</w:t>
                          </w:r>
                        </w:p>
                      </w:txbxContent>
                    </wps:txbx>
                    <wps:bodyPr wrap="square" lIns="0" tIns="0" rIns="0" bIns="0" rtlCol="0">
                      <a:noAutofit/>
                    </wps:bodyPr>
                  </wps:wsp>
                </a:graphicData>
              </a:graphic>
            </wp:anchor>
          </w:drawing>
        </mc:Choice>
        <mc:Fallback>
          <w:pict>
            <v:shapetype w14:anchorId="4DD2FAC6" id="_x0000_t202" coordsize="21600,21600" o:spt="202" path="m,l,21600r21600,l21600,xe">
              <v:stroke joinstyle="miter"/>
              <v:path gradientshapeok="t" o:connecttype="rect"/>
            </v:shapetype>
            <v:shape id="Textbox 57" o:spid="_x0000_s1036" type="#_x0000_t202" style="position:absolute;margin-left:207.25pt;margin-top:64.4pt;width:188.1pt;height:25.85pt;z-index:-1935923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9e6/mQEAACIDAAAOAAAAZHJzL2Uyb0RvYy54bWysUsFuGyEQvVfqPyDuNc5GTTcrr6M2UatK&#10;URsp6QdgFryoC0MY7F3/fQe8tqv2VvUCw8zweO8Nq7vJDWyvI1rwLb9aLDnTXkFn/bblP14+v6s5&#10;wyR9JwfwuuUHjfxu/fbNagyNrqCHodOREYjHZgwt71MKjRCoeu0kLiBoT0UD0clEx7gVXZQjobtB&#10;VMvljRghdiGC0oiUfTgW+brgG6NV+m4M6sSGlhO3VNZY1k1exXolm22UobdqpiH/gYWT1tOjZ6gH&#10;mSTbRfsXlLMqAoJJCwVOgDFW6aKB1Fwt/1Dz3MugixYyB8PZJvx/sOrb/jk8RZamTzDRAIsIDI+g&#10;fiJ5I8aAzdyTPcUGqTsLnUx0eScJjC6St4ezn3pKTFGyuq7r+gOVFNWuq7q6fZ8NF5fbIWL6osGx&#10;HLQ80rwKA7l/xHRsPbXMZI7vZyZp2kzMdi2/yaA5s4HuQFpGGmfL8XUno+Zs+OrJrzz7UxBPweYU&#10;xDTcQ/khWZKHj7sExhYCF9yZAA2iSJg/TZ707+fSdfna618AAAD//wMAUEsDBBQABgAIAAAAIQDo&#10;1ODq4AAAAAsBAAAPAAAAZHJzL2Rvd25yZXYueG1sTI/NTsMwEITvSLyDtUjcqN2qP2mIU1UITkiI&#10;NBw4OvE2iRqvQ+y24e1ZTnDcmU+zM9lucr244Bg6TxrmMwUCqfa2o0bDR/nykIAI0ZA1vSfU8I0B&#10;dvntTWZS669U4OUQG8EhFFKjoY1xSKUMdYvOhJkfkNg7+tGZyOfYSDuaK4e7Xi6UWktnOuIPrRnw&#10;qcX6dDg7DftPKp67r7fqvTgWXVluFb2uT1rf3037RxARp/gHw299rg45d6r8mWwQvYblfLlilI1F&#10;whuY2GzVBkTFSqJWIPNM/t+Q/wAAAP//AwBQSwECLQAUAAYACAAAACEAtoM4kv4AAADhAQAAEwAA&#10;AAAAAAAAAAAAAAAAAAAAW0NvbnRlbnRfVHlwZXNdLnhtbFBLAQItABQABgAIAAAAIQA4/SH/1gAA&#10;AJQBAAALAAAAAAAAAAAAAAAAAC8BAABfcmVscy8ucmVsc1BLAQItABQABgAIAAAAIQDo9e6/mQEA&#10;ACIDAAAOAAAAAAAAAAAAAAAAAC4CAABkcnMvZTJvRG9jLnhtbFBLAQItABQABgAIAAAAIQDo1ODq&#10;4AAAAAsBAAAPAAAAAAAAAAAAAAAAAPMDAABkcnMvZG93bnJldi54bWxQSwUGAAAAAAQABADzAAAA&#10;AAUAAAAA&#10;" filled="f" stroked="f">
              <v:textbox inset="0,0,0,0">
                <w:txbxContent>
                  <w:p w14:paraId="74D6E7B3" w14:textId="77777777" w:rsidR="006857A9" w:rsidRDefault="00606FBE">
                    <w:pPr>
                      <w:spacing w:before="12"/>
                      <w:jc w:val="center"/>
                      <w:rPr>
                        <w:rFonts w:ascii="Arial" w:hAnsi="Arial"/>
                        <w:b/>
                        <w:sz w:val="20"/>
                      </w:rPr>
                    </w:pPr>
                    <w:r>
                      <w:rPr>
                        <w:rFonts w:ascii="Arial" w:hAnsi="Arial"/>
                        <w:b/>
                        <w:sz w:val="20"/>
                      </w:rPr>
                      <w:t>Empresa</w:t>
                    </w:r>
                    <w:r>
                      <w:rPr>
                        <w:rFonts w:ascii="Arial" w:hAnsi="Arial"/>
                        <w:b/>
                        <w:spacing w:val="-10"/>
                        <w:sz w:val="20"/>
                      </w:rPr>
                      <w:t xml:space="preserve"> </w:t>
                    </w:r>
                    <w:r>
                      <w:rPr>
                        <w:rFonts w:ascii="Arial" w:hAnsi="Arial"/>
                        <w:b/>
                        <w:sz w:val="20"/>
                      </w:rPr>
                      <w:t>de</w:t>
                    </w:r>
                    <w:r>
                      <w:rPr>
                        <w:rFonts w:ascii="Arial" w:hAnsi="Arial"/>
                        <w:b/>
                        <w:spacing w:val="-5"/>
                        <w:sz w:val="20"/>
                      </w:rPr>
                      <w:t xml:space="preserve"> </w:t>
                    </w:r>
                    <w:r>
                      <w:rPr>
                        <w:rFonts w:ascii="Arial" w:hAnsi="Arial"/>
                        <w:b/>
                        <w:sz w:val="20"/>
                      </w:rPr>
                      <w:t>Pesquisa</w:t>
                    </w:r>
                    <w:r>
                      <w:rPr>
                        <w:rFonts w:ascii="Arial" w:hAnsi="Arial"/>
                        <w:b/>
                        <w:spacing w:val="-8"/>
                        <w:sz w:val="20"/>
                      </w:rPr>
                      <w:t xml:space="preserve"> </w:t>
                    </w:r>
                    <w:r>
                      <w:rPr>
                        <w:rFonts w:ascii="Arial" w:hAnsi="Arial"/>
                        <w:b/>
                        <w:sz w:val="20"/>
                      </w:rPr>
                      <w:t>Energética</w:t>
                    </w:r>
                    <w:r>
                      <w:rPr>
                        <w:rFonts w:ascii="Arial" w:hAnsi="Arial"/>
                        <w:b/>
                        <w:spacing w:val="-7"/>
                        <w:sz w:val="20"/>
                      </w:rPr>
                      <w:t xml:space="preserve"> </w:t>
                    </w:r>
                    <w:r>
                      <w:rPr>
                        <w:rFonts w:ascii="Arial" w:hAnsi="Arial"/>
                        <w:b/>
                        <w:sz w:val="20"/>
                      </w:rPr>
                      <w:t>-</w:t>
                    </w:r>
                    <w:r>
                      <w:rPr>
                        <w:rFonts w:ascii="Arial" w:hAnsi="Arial"/>
                        <w:b/>
                        <w:spacing w:val="-7"/>
                        <w:sz w:val="20"/>
                      </w:rPr>
                      <w:t xml:space="preserve"> </w:t>
                    </w:r>
                    <w:r>
                      <w:rPr>
                        <w:rFonts w:ascii="Arial" w:hAnsi="Arial"/>
                        <w:b/>
                        <w:spacing w:val="-5"/>
                        <w:sz w:val="20"/>
                      </w:rPr>
                      <w:t>EPE</w:t>
                    </w:r>
                  </w:p>
                  <w:p w14:paraId="7383BD2E" w14:textId="77777777" w:rsidR="006857A9" w:rsidRDefault="00606FBE">
                    <w:pPr>
                      <w:pStyle w:val="Corpodetexto"/>
                      <w:spacing w:before="25"/>
                      <w:jc w:val="center"/>
                    </w:pPr>
                    <w:r>
                      <w:rPr>
                        <w:spacing w:val="-2"/>
                      </w:rPr>
                      <w:t>CNPJ</w:t>
                    </w:r>
                    <w:r>
                      <w:rPr>
                        <w:spacing w:val="17"/>
                      </w:rPr>
                      <w:t xml:space="preserve"> </w:t>
                    </w:r>
                    <w:r>
                      <w:rPr>
                        <w:spacing w:val="-2"/>
                      </w:rPr>
                      <w:t>06.977.747/0001-</w:t>
                    </w:r>
                    <w:r>
                      <w:rPr>
                        <w:spacing w:val="-5"/>
                      </w:rPr>
                      <w:t>80</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A6917C" w14:textId="77777777" w:rsidR="006857A9" w:rsidRDefault="00606FBE">
    <w:pPr>
      <w:pStyle w:val="Corpodetexto"/>
      <w:spacing w:line="14" w:lineRule="auto"/>
    </w:pPr>
    <w:r>
      <w:rPr>
        <w:noProof/>
      </w:rPr>
      <w:drawing>
        <wp:anchor distT="0" distB="0" distL="0" distR="0" simplePos="0" relativeHeight="483958784" behindDoc="1" locked="0" layoutInCell="1" allowOverlap="1" wp14:anchorId="45E43073" wp14:editId="5E238670">
          <wp:simplePos x="0" y="0"/>
          <wp:positionH relativeFrom="page">
            <wp:posOffset>500380</wp:posOffset>
          </wp:positionH>
          <wp:positionV relativeFrom="page">
            <wp:posOffset>235584</wp:posOffset>
          </wp:positionV>
          <wp:extent cx="785090" cy="432064"/>
          <wp:effectExtent l="0" t="0" r="0" b="0"/>
          <wp:wrapNone/>
          <wp:docPr id="60" name="Image 60"/>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0" name="Image 60"/>
                  <pic:cNvPicPr/>
                </pic:nvPicPr>
                <pic:blipFill>
                  <a:blip r:embed="rId1" cstate="print"/>
                  <a:stretch>
                    <a:fillRect/>
                  </a:stretch>
                </pic:blipFill>
                <pic:spPr>
                  <a:xfrm>
                    <a:off x="0" y="0"/>
                    <a:ext cx="785090" cy="432064"/>
                  </a:xfrm>
                  <a:prstGeom prst="rect">
                    <a:avLst/>
                  </a:prstGeom>
                </pic:spPr>
              </pic:pic>
            </a:graphicData>
          </a:graphic>
        </wp:anchor>
      </w:drawing>
    </w:r>
    <w:r>
      <w:rPr>
        <w:noProof/>
      </w:rPr>
      <mc:AlternateContent>
        <mc:Choice Requires="wps">
          <w:drawing>
            <wp:anchor distT="0" distB="0" distL="0" distR="0" simplePos="0" relativeHeight="483959296" behindDoc="1" locked="0" layoutInCell="1" allowOverlap="1" wp14:anchorId="13E96EA7" wp14:editId="7D46A8B9">
              <wp:simplePos x="0" y="0"/>
              <wp:positionH relativeFrom="page">
                <wp:posOffset>2577210</wp:posOffset>
              </wp:positionH>
              <wp:positionV relativeFrom="page">
                <wp:posOffset>825289</wp:posOffset>
              </wp:positionV>
              <wp:extent cx="2388870" cy="335915"/>
              <wp:effectExtent l="0" t="0" r="0" b="0"/>
              <wp:wrapNone/>
              <wp:docPr id="61" name="Textbox 6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388870" cy="335915"/>
                      </a:xfrm>
                      <a:prstGeom prst="rect">
                        <a:avLst/>
                      </a:prstGeom>
                    </wps:spPr>
                    <wps:txbx>
                      <w:txbxContent>
                        <w:p w14:paraId="6ACC2445" w14:textId="77777777" w:rsidR="006857A9" w:rsidRDefault="00606FBE">
                          <w:pPr>
                            <w:spacing w:before="12"/>
                            <w:jc w:val="center"/>
                            <w:rPr>
                              <w:rFonts w:ascii="Arial" w:hAnsi="Arial"/>
                              <w:b/>
                              <w:sz w:val="20"/>
                            </w:rPr>
                          </w:pPr>
                          <w:r>
                            <w:rPr>
                              <w:rFonts w:ascii="Arial" w:hAnsi="Arial"/>
                              <w:b/>
                              <w:sz w:val="20"/>
                            </w:rPr>
                            <w:t>Empresa</w:t>
                          </w:r>
                          <w:r>
                            <w:rPr>
                              <w:rFonts w:ascii="Arial" w:hAnsi="Arial"/>
                              <w:b/>
                              <w:spacing w:val="-10"/>
                              <w:sz w:val="20"/>
                            </w:rPr>
                            <w:t xml:space="preserve"> </w:t>
                          </w:r>
                          <w:r>
                            <w:rPr>
                              <w:rFonts w:ascii="Arial" w:hAnsi="Arial"/>
                              <w:b/>
                              <w:sz w:val="20"/>
                            </w:rPr>
                            <w:t>de</w:t>
                          </w:r>
                          <w:r>
                            <w:rPr>
                              <w:rFonts w:ascii="Arial" w:hAnsi="Arial"/>
                              <w:b/>
                              <w:spacing w:val="-5"/>
                              <w:sz w:val="20"/>
                            </w:rPr>
                            <w:t xml:space="preserve"> </w:t>
                          </w:r>
                          <w:r>
                            <w:rPr>
                              <w:rFonts w:ascii="Arial" w:hAnsi="Arial"/>
                              <w:b/>
                              <w:sz w:val="20"/>
                            </w:rPr>
                            <w:t>Pesquisa</w:t>
                          </w:r>
                          <w:r>
                            <w:rPr>
                              <w:rFonts w:ascii="Arial" w:hAnsi="Arial"/>
                              <w:b/>
                              <w:spacing w:val="-8"/>
                              <w:sz w:val="20"/>
                            </w:rPr>
                            <w:t xml:space="preserve"> </w:t>
                          </w:r>
                          <w:r>
                            <w:rPr>
                              <w:rFonts w:ascii="Arial" w:hAnsi="Arial"/>
                              <w:b/>
                              <w:sz w:val="20"/>
                            </w:rPr>
                            <w:t>Energética</w:t>
                          </w:r>
                          <w:r>
                            <w:rPr>
                              <w:rFonts w:ascii="Arial" w:hAnsi="Arial"/>
                              <w:b/>
                              <w:spacing w:val="-7"/>
                              <w:sz w:val="20"/>
                            </w:rPr>
                            <w:t xml:space="preserve"> </w:t>
                          </w:r>
                          <w:r>
                            <w:rPr>
                              <w:rFonts w:ascii="Arial" w:hAnsi="Arial"/>
                              <w:b/>
                              <w:sz w:val="20"/>
                            </w:rPr>
                            <w:t>-</w:t>
                          </w:r>
                          <w:r>
                            <w:rPr>
                              <w:rFonts w:ascii="Arial" w:hAnsi="Arial"/>
                              <w:b/>
                              <w:spacing w:val="-7"/>
                              <w:sz w:val="20"/>
                            </w:rPr>
                            <w:t xml:space="preserve"> </w:t>
                          </w:r>
                          <w:r>
                            <w:rPr>
                              <w:rFonts w:ascii="Arial" w:hAnsi="Arial"/>
                              <w:b/>
                              <w:spacing w:val="-5"/>
                              <w:sz w:val="20"/>
                            </w:rPr>
                            <w:t>EPE</w:t>
                          </w:r>
                        </w:p>
                        <w:p w14:paraId="34984B20" w14:textId="77777777" w:rsidR="006857A9" w:rsidRDefault="00606FBE">
                          <w:pPr>
                            <w:pStyle w:val="Corpodetexto"/>
                            <w:spacing w:before="37"/>
                            <w:ind w:left="57"/>
                            <w:jc w:val="center"/>
                          </w:pPr>
                          <w:r>
                            <w:rPr>
                              <w:spacing w:val="-2"/>
                            </w:rPr>
                            <w:t>CNPJ</w:t>
                          </w:r>
                          <w:r>
                            <w:rPr>
                              <w:spacing w:val="17"/>
                            </w:rPr>
                            <w:t xml:space="preserve"> </w:t>
                          </w:r>
                          <w:r>
                            <w:rPr>
                              <w:spacing w:val="-2"/>
                            </w:rPr>
                            <w:t>06.977.747/0001-</w:t>
                          </w:r>
                          <w:r>
                            <w:rPr>
                              <w:spacing w:val="-5"/>
                            </w:rPr>
                            <w:t>80</w:t>
                          </w:r>
                        </w:p>
                      </w:txbxContent>
                    </wps:txbx>
                    <wps:bodyPr wrap="square" lIns="0" tIns="0" rIns="0" bIns="0" rtlCol="0">
                      <a:noAutofit/>
                    </wps:bodyPr>
                  </wps:wsp>
                </a:graphicData>
              </a:graphic>
            </wp:anchor>
          </w:drawing>
        </mc:Choice>
        <mc:Fallback>
          <w:pict>
            <v:shapetype w14:anchorId="13E96EA7" id="_x0000_t202" coordsize="21600,21600" o:spt="202" path="m,l,21600r21600,l21600,xe">
              <v:stroke joinstyle="miter"/>
              <v:path gradientshapeok="t" o:connecttype="rect"/>
            </v:shapetype>
            <v:shape id="Textbox 61" o:spid="_x0000_s1039" type="#_x0000_t202" style="position:absolute;margin-left:202.95pt;margin-top:65pt;width:188.1pt;height:26.45pt;z-index:-19357184;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11uRmQEAACIDAAAOAAAAZHJzL2Uyb0RvYy54bWysUtuO0zAQfUfiHyy/0/SihW7UdAWsQEgr&#10;QFr4ANexG4vYY2bcJv17xm7aInhDvNjjmfHxOWe8eRh9L44GyUFo5GI2l8IEDa0L+0Z+//bh1VoK&#10;Siq0qodgGnkyJB+2L19shlibJXTQtwYFgwSqh9jILqVYVxXpznhFM4gmcNECepX4iPuqRTUwuu+r&#10;5Xz+uhoA24igDRFnH89FuS341hqdvlhLJom+kcwtlRXLustrtd2oeo8qdk5PNNQ/sPDKBX70CvWo&#10;khIHdH9BeacRCGyaafAVWOu0KRpYzWL+h5rnTkVTtLA5FK820f+D1Z+Pz/ErijS+g5EHWERQfAL9&#10;g9ibaohUTz3ZU6qJu7PQ0aLPO0sQfJG9PV39NGMSmpPL1Xq9fsMlzbXV6u5+cZcNr263I1L6aMCL&#10;HDQSeV6FgTo+UTq3XlomMuf3M5M07kbh2kbeZ9Cc2UF7Yi0Dj7OR9POg0EjRfwrsV579JcBLsLsE&#10;mPr3UH5IlhTg7SGBdYXADXciwIMoEqZPkyf9+7l03b729hcAAAD//wMAUEsDBBQABgAIAAAAIQDi&#10;7ksi4AAAAAsBAAAPAAAAZHJzL2Rvd25yZXYueG1sTI/BTsMwEETvSPyDtUjcqN0AJUnjVBWCExIi&#10;DYcendhNrMbrELtt+HuWExx35ml2ptjMbmBnMwXrUcJyIYAZbL222En4rF/vUmAhKtRq8GgkfJsA&#10;m/L6qlC59heszHkXO0YhGHIloY9xzDkPbW+cCgs/GiTv4CenIp1Tx/WkLhTuBp4IseJOWaQPvRrN&#10;c2/a4+7kJGz3WL3Yr/fmozpUtq4zgW+ro5S3N/N2DSyaOf7B8FufqkNJnRp/Qh3YIOFBPGaEknEv&#10;aBQRT2myBNaQkiYZ8LLg/zeUPwAAAP//AwBQSwECLQAUAAYACAAAACEAtoM4kv4AAADhAQAAEwAA&#10;AAAAAAAAAAAAAAAAAAAAW0NvbnRlbnRfVHlwZXNdLnhtbFBLAQItABQABgAIAAAAIQA4/SH/1gAA&#10;AJQBAAALAAAAAAAAAAAAAAAAAC8BAABfcmVscy8ucmVsc1BLAQItABQABgAIAAAAIQDe11uRmQEA&#10;ACIDAAAOAAAAAAAAAAAAAAAAAC4CAABkcnMvZTJvRG9jLnhtbFBLAQItABQABgAIAAAAIQDi7ksi&#10;4AAAAAsBAAAPAAAAAAAAAAAAAAAAAPMDAABkcnMvZG93bnJldi54bWxQSwUGAAAAAAQABADzAAAA&#10;AAUAAAAA&#10;" filled="f" stroked="f">
              <v:textbox inset="0,0,0,0">
                <w:txbxContent>
                  <w:p w14:paraId="6ACC2445" w14:textId="77777777" w:rsidR="006857A9" w:rsidRDefault="00606FBE">
                    <w:pPr>
                      <w:spacing w:before="12"/>
                      <w:jc w:val="center"/>
                      <w:rPr>
                        <w:rFonts w:ascii="Arial" w:hAnsi="Arial"/>
                        <w:b/>
                        <w:sz w:val="20"/>
                      </w:rPr>
                    </w:pPr>
                    <w:r>
                      <w:rPr>
                        <w:rFonts w:ascii="Arial" w:hAnsi="Arial"/>
                        <w:b/>
                        <w:sz w:val="20"/>
                      </w:rPr>
                      <w:t>Empresa</w:t>
                    </w:r>
                    <w:r>
                      <w:rPr>
                        <w:rFonts w:ascii="Arial" w:hAnsi="Arial"/>
                        <w:b/>
                        <w:spacing w:val="-10"/>
                        <w:sz w:val="20"/>
                      </w:rPr>
                      <w:t xml:space="preserve"> </w:t>
                    </w:r>
                    <w:r>
                      <w:rPr>
                        <w:rFonts w:ascii="Arial" w:hAnsi="Arial"/>
                        <w:b/>
                        <w:sz w:val="20"/>
                      </w:rPr>
                      <w:t>de</w:t>
                    </w:r>
                    <w:r>
                      <w:rPr>
                        <w:rFonts w:ascii="Arial" w:hAnsi="Arial"/>
                        <w:b/>
                        <w:spacing w:val="-5"/>
                        <w:sz w:val="20"/>
                      </w:rPr>
                      <w:t xml:space="preserve"> </w:t>
                    </w:r>
                    <w:r>
                      <w:rPr>
                        <w:rFonts w:ascii="Arial" w:hAnsi="Arial"/>
                        <w:b/>
                        <w:sz w:val="20"/>
                      </w:rPr>
                      <w:t>Pesquisa</w:t>
                    </w:r>
                    <w:r>
                      <w:rPr>
                        <w:rFonts w:ascii="Arial" w:hAnsi="Arial"/>
                        <w:b/>
                        <w:spacing w:val="-8"/>
                        <w:sz w:val="20"/>
                      </w:rPr>
                      <w:t xml:space="preserve"> </w:t>
                    </w:r>
                    <w:r>
                      <w:rPr>
                        <w:rFonts w:ascii="Arial" w:hAnsi="Arial"/>
                        <w:b/>
                        <w:sz w:val="20"/>
                      </w:rPr>
                      <w:t>Energética</w:t>
                    </w:r>
                    <w:r>
                      <w:rPr>
                        <w:rFonts w:ascii="Arial" w:hAnsi="Arial"/>
                        <w:b/>
                        <w:spacing w:val="-7"/>
                        <w:sz w:val="20"/>
                      </w:rPr>
                      <w:t xml:space="preserve"> </w:t>
                    </w:r>
                    <w:r>
                      <w:rPr>
                        <w:rFonts w:ascii="Arial" w:hAnsi="Arial"/>
                        <w:b/>
                        <w:sz w:val="20"/>
                      </w:rPr>
                      <w:t>-</w:t>
                    </w:r>
                    <w:r>
                      <w:rPr>
                        <w:rFonts w:ascii="Arial" w:hAnsi="Arial"/>
                        <w:b/>
                        <w:spacing w:val="-7"/>
                        <w:sz w:val="20"/>
                      </w:rPr>
                      <w:t xml:space="preserve"> </w:t>
                    </w:r>
                    <w:r>
                      <w:rPr>
                        <w:rFonts w:ascii="Arial" w:hAnsi="Arial"/>
                        <w:b/>
                        <w:spacing w:val="-5"/>
                        <w:sz w:val="20"/>
                      </w:rPr>
                      <w:t>EPE</w:t>
                    </w:r>
                  </w:p>
                  <w:p w14:paraId="34984B20" w14:textId="77777777" w:rsidR="006857A9" w:rsidRDefault="00606FBE">
                    <w:pPr>
                      <w:pStyle w:val="Corpodetexto"/>
                      <w:spacing w:before="37"/>
                      <w:ind w:left="57"/>
                      <w:jc w:val="center"/>
                    </w:pPr>
                    <w:r>
                      <w:rPr>
                        <w:spacing w:val="-2"/>
                      </w:rPr>
                      <w:t>CNPJ</w:t>
                    </w:r>
                    <w:r>
                      <w:rPr>
                        <w:spacing w:val="17"/>
                      </w:rPr>
                      <w:t xml:space="preserve"> </w:t>
                    </w:r>
                    <w:r>
                      <w:rPr>
                        <w:spacing w:val="-2"/>
                      </w:rPr>
                      <w:t>06.977.747/0001-</w:t>
                    </w:r>
                    <w:r>
                      <w:rPr>
                        <w:spacing w:val="-5"/>
                      </w:rPr>
                      <w:t>80</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AAC1EE" w14:textId="77777777" w:rsidR="006857A9" w:rsidRDefault="00606FBE">
    <w:pPr>
      <w:pStyle w:val="Corpodetexto"/>
      <w:spacing w:line="14" w:lineRule="auto"/>
    </w:pPr>
    <w:r>
      <w:rPr>
        <w:noProof/>
      </w:rPr>
      <w:drawing>
        <wp:anchor distT="0" distB="0" distL="0" distR="0" simplePos="0" relativeHeight="483960832" behindDoc="1" locked="0" layoutInCell="1" allowOverlap="1" wp14:anchorId="630EA3B9" wp14:editId="43ABD3F0">
          <wp:simplePos x="0" y="0"/>
          <wp:positionH relativeFrom="page">
            <wp:posOffset>540384</wp:posOffset>
          </wp:positionH>
          <wp:positionV relativeFrom="page">
            <wp:posOffset>360044</wp:posOffset>
          </wp:positionV>
          <wp:extent cx="785090" cy="432064"/>
          <wp:effectExtent l="0" t="0" r="0" b="0"/>
          <wp:wrapNone/>
          <wp:docPr id="66" name="Image 6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6" name="Image 66"/>
                  <pic:cNvPicPr/>
                </pic:nvPicPr>
                <pic:blipFill>
                  <a:blip r:embed="rId1" cstate="print"/>
                  <a:stretch>
                    <a:fillRect/>
                  </a:stretch>
                </pic:blipFill>
                <pic:spPr>
                  <a:xfrm>
                    <a:off x="0" y="0"/>
                    <a:ext cx="785090" cy="432064"/>
                  </a:xfrm>
                  <a:prstGeom prst="rect">
                    <a:avLst/>
                  </a:prstGeom>
                </pic:spPr>
              </pic:pic>
            </a:graphicData>
          </a:graphic>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B40FBB" w14:textId="77777777" w:rsidR="006857A9" w:rsidRDefault="00606FBE">
    <w:pPr>
      <w:pStyle w:val="Corpodetexto"/>
      <w:spacing w:line="14" w:lineRule="auto"/>
    </w:pPr>
    <w:r>
      <w:rPr>
        <w:noProof/>
      </w:rPr>
      <w:drawing>
        <wp:anchor distT="0" distB="0" distL="0" distR="0" simplePos="0" relativeHeight="483962368" behindDoc="1" locked="0" layoutInCell="1" allowOverlap="1" wp14:anchorId="60A951C3" wp14:editId="5AB297CE">
          <wp:simplePos x="0" y="0"/>
          <wp:positionH relativeFrom="page">
            <wp:posOffset>540384</wp:posOffset>
          </wp:positionH>
          <wp:positionV relativeFrom="page">
            <wp:posOffset>360044</wp:posOffset>
          </wp:positionV>
          <wp:extent cx="785090" cy="432064"/>
          <wp:effectExtent l="0" t="0" r="0" b="0"/>
          <wp:wrapNone/>
          <wp:docPr id="69" name="Image 69"/>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69" name="Image 69"/>
                  <pic:cNvPicPr/>
                </pic:nvPicPr>
                <pic:blipFill>
                  <a:blip r:embed="rId1" cstate="print"/>
                  <a:stretch>
                    <a:fillRect/>
                  </a:stretch>
                </pic:blipFill>
                <pic:spPr>
                  <a:xfrm>
                    <a:off x="0" y="0"/>
                    <a:ext cx="785090" cy="432064"/>
                  </a:xfrm>
                  <a:prstGeom prst="rect">
                    <a:avLst/>
                  </a:prstGeom>
                </pic:spPr>
              </pic:pic>
            </a:graphicData>
          </a:graphic>
        </wp:anchor>
      </w:drawing>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000ED0" w14:textId="77777777" w:rsidR="006857A9" w:rsidRDefault="00606FBE">
    <w:pPr>
      <w:pStyle w:val="Corpodetexto"/>
      <w:spacing w:line="14" w:lineRule="auto"/>
    </w:pPr>
    <w:r>
      <w:rPr>
        <w:noProof/>
      </w:rPr>
      <w:drawing>
        <wp:anchor distT="0" distB="0" distL="0" distR="0" simplePos="0" relativeHeight="483963904" behindDoc="1" locked="0" layoutInCell="1" allowOverlap="1" wp14:anchorId="714418F6" wp14:editId="5C7E91F9">
          <wp:simplePos x="0" y="0"/>
          <wp:positionH relativeFrom="page">
            <wp:posOffset>457200</wp:posOffset>
          </wp:positionH>
          <wp:positionV relativeFrom="page">
            <wp:posOffset>457200</wp:posOffset>
          </wp:positionV>
          <wp:extent cx="1270000" cy="322182"/>
          <wp:effectExtent l="0" t="0" r="0" b="0"/>
          <wp:wrapNone/>
          <wp:docPr id="96" name="Image 96"/>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96" name="Image 96"/>
                  <pic:cNvPicPr/>
                </pic:nvPicPr>
                <pic:blipFill>
                  <a:blip r:embed="rId1" cstate="print"/>
                  <a:stretch>
                    <a:fillRect/>
                  </a:stretch>
                </pic:blipFill>
                <pic:spPr>
                  <a:xfrm>
                    <a:off x="0" y="0"/>
                    <a:ext cx="1270000" cy="322182"/>
                  </a:xfrm>
                  <a:prstGeom prst="rect">
                    <a:avLst/>
                  </a:prstGeom>
                </pic:spPr>
              </pic:pic>
            </a:graphicData>
          </a:graphic>
        </wp:anchor>
      </w:drawing>
    </w:r>
    <w:r>
      <w:rPr>
        <w:noProof/>
      </w:rPr>
      <mc:AlternateContent>
        <mc:Choice Requires="wps">
          <w:drawing>
            <wp:anchor distT="0" distB="0" distL="0" distR="0" simplePos="0" relativeHeight="483964416" behindDoc="1" locked="0" layoutInCell="1" allowOverlap="1" wp14:anchorId="7EB2D9FD" wp14:editId="2E61CBA0">
              <wp:simplePos x="0" y="0"/>
              <wp:positionH relativeFrom="page">
                <wp:posOffset>457200</wp:posOffset>
              </wp:positionH>
              <wp:positionV relativeFrom="page">
                <wp:posOffset>877620</wp:posOffset>
              </wp:positionV>
              <wp:extent cx="6645909" cy="1270"/>
              <wp:effectExtent l="0" t="0" r="0" b="0"/>
              <wp:wrapNone/>
              <wp:docPr id="97" name="Graphic 9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6645909" cy="1270"/>
                      </a:xfrm>
                      <a:custGeom>
                        <a:avLst/>
                        <a:gdLst/>
                        <a:ahLst/>
                        <a:cxnLst/>
                        <a:rect l="l" t="t" r="r" b="b"/>
                        <a:pathLst>
                          <a:path w="6645909">
                            <a:moveTo>
                              <a:pt x="0" y="0"/>
                            </a:moveTo>
                            <a:lnTo>
                              <a:pt x="6645656" y="0"/>
                            </a:lnTo>
                          </a:path>
                        </a:pathLst>
                      </a:custGeom>
                      <a:ln w="12700">
                        <a:solidFill>
                          <a:srgbClr val="DDDDDD"/>
                        </a:solidFill>
                        <a:prstDash val="solid"/>
                      </a:ln>
                    </wps:spPr>
                    <wps:bodyPr wrap="square" lIns="0" tIns="0" rIns="0" bIns="0" rtlCol="0">
                      <a:prstTxWarp prst="textNoShape">
                        <a:avLst/>
                      </a:prstTxWarp>
                      <a:noAutofit/>
                    </wps:bodyPr>
                  </wps:wsp>
                </a:graphicData>
              </a:graphic>
            </wp:anchor>
          </w:drawing>
        </mc:Choice>
        <mc:Fallback>
          <w:pict>
            <v:shape w14:anchorId="69DEA6FC" id="Graphic 97" o:spid="_x0000_s1026" style="position:absolute;margin-left:36pt;margin-top:69.1pt;width:523.3pt;height:.1pt;z-index:-19352064;visibility:visible;mso-wrap-style:square;mso-wrap-distance-left:0;mso-wrap-distance-top:0;mso-wrap-distance-right:0;mso-wrap-distance-bottom:0;mso-position-horizontal:absolute;mso-position-horizontal-relative:page;mso-position-vertical:absolute;mso-position-vertical-relative:page;v-text-anchor:top" coordsize="6645909,12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LGYqFAIAAFwEAAAOAAAAZHJzL2Uyb0RvYy54bWysVMFu2zAMvQ/YPwi6L06CNVuNOMXQoMOA&#10;oivQFDsrshwbk0WNVOLk70fJdpJ1t2E+CJRIke/xUV7eHVsrDgapAVfI2WQqhXEaysbtCvm6efjw&#10;WQoKypXKgjOFPBmSd6v375adz80carClQcFJHOWdL2Qdgs+zjHRtWkUT8MaxswJsVeAt7rISVcfZ&#10;W5vNp9NF1gGWHkEbIj5d9065SvmryujwvarIBGELydhCWjGt27hmq6XKd6h83egBhvoHFK1qHBc9&#10;p1qroMQem79StY1GIKjCREObQVU12iQOzGY2fcPmpVbeJC7cHPLnNtH/S6ufDi/+GSN08o+gfxJ3&#10;JOs85WdP3NAQc6ywjbEMXBxTF0/nLppjEJoPF4uPN7fTWyk0+2bzT6nJmcrHu3pP4auBlEcdHin0&#10;GpSjperR0kc3mshKRg1t0jBIwRqiFKzhttfQqxDvRXDRFN0FSDxr4WA2kLzhDXKGdvFadx0VqSxu&#10;FlKMLDm2j2AjluFe9UYqzfY1OesiitiBaZoNAtuUD421EQbhbntvURwUs1qnLxLhFH+EeaSwVlT3&#10;cck1hFk3CNVrE1XaQnl6RtHxOBeSfu0VGinsN8fzEmd/NHA0tqOBwd5DeiGpQ1xzc/yh0ItYvpCB&#10;pX2CcRpVPqoWuZ9j400HX/YBqiZKmoaoRzRseIQTweG5xTdyvU9Rl5/C6jcAAAD//wMAUEsDBBQA&#10;BgAIAAAAIQDDv9eP4AAAAAsBAAAPAAAAZHJzL2Rvd25yZXYueG1sTI/BTsMwEETvSPyDtUjcqJMU&#10;SghxKlTEAYkDDUXi6MZLHIjXUbxtA1+PywWOOzuaeVMuJ9eLPY6h86QgnSUgkBpvOmoVbF4eLnIQ&#10;gTUZ3XtCBV8YYFmdnpS6MP5Aa9zX3IoYQqHQCizzUEgZGotOh5kfkOLv3Y9OczzHVppRH2K462WW&#10;JAvpdEexweoBVxabz3rnFNSr1419e775vlp/JPNHzsz9k2elzs+mu1sQjBP/meGIH9GhikxbvyMT&#10;RK/gOotTOOrzPANxNKRpvgCx/ZUuQVal/L+h+gEAAP//AwBQSwECLQAUAAYACAAAACEAtoM4kv4A&#10;AADhAQAAEwAAAAAAAAAAAAAAAAAAAAAAW0NvbnRlbnRfVHlwZXNdLnhtbFBLAQItABQABgAIAAAA&#10;IQA4/SH/1gAAAJQBAAALAAAAAAAAAAAAAAAAAC8BAABfcmVscy8ucmVsc1BLAQItABQABgAIAAAA&#10;IQB6LGYqFAIAAFwEAAAOAAAAAAAAAAAAAAAAAC4CAABkcnMvZTJvRG9jLnhtbFBLAQItABQABgAI&#10;AAAAIQDDv9eP4AAAAAsBAAAPAAAAAAAAAAAAAAAAAG4EAABkcnMvZG93bnJldi54bWxQSwUGAAAA&#10;AAQABADzAAAAewUAAAAA&#10;" path="m,l6645656,e" filled="f" strokecolor="#ddd" strokeweight="1pt">
              <v:path arrowok="t"/>
              <w10:wrap anchorx="page" anchory="page"/>
            </v:shape>
          </w:pict>
        </mc:Fallback>
      </mc:AlternateContent>
    </w:r>
    <w:r>
      <w:rPr>
        <w:noProof/>
      </w:rPr>
      <mc:AlternateContent>
        <mc:Choice Requires="wps">
          <w:drawing>
            <wp:anchor distT="0" distB="0" distL="0" distR="0" simplePos="0" relativeHeight="483964928" behindDoc="1" locked="0" layoutInCell="1" allowOverlap="1" wp14:anchorId="78CD97C2" wp14:editId="0243D721">
              <wp:simplePos x="0" y="0"/>
              <wp:positionH relativeFrom="page">
                <wp:posOffset>4576368</wp:posOffset>
              </wp:positionH>
              <wp:positionV relativeFrom="page">
                <wp:posOffset>439029</wp:posOffset>
              </wp:positionV>
              <wp:extent cx="2540635" cy="297815"/>
              <wp:effectExtent l="0" t="0" r="0" b="0"/>
              <wp:wrapNone/>
              <wp:docPr id="98" name="Textbox 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2540635" cy="297815"/>
                      </a:xfrm>
                      <a:prstGeom prst="rect">
                        <a:avLst/>
                      </a:prstGeom>
                    </wps:spPr>
                    <wps:txbx>
                      <w:txbxContent>
                        <w:p w14:paraId="7D253FA8" w14:textId="77777777" w:rsidR="006857A9" w:rsidRDefault="00606FBE">
                          <w:pPr>
                            <w:spacing w:before="41" w:line="276" w:lineRule="auto"/>
                            <w:ind w:left="20" w:right="18" w:firstLine="932"/>
                            <w:rPr>
                              <w:sz w:val="16"/>
                            </w:rPr>
                          </w:pPr>
                          <w:r>
                            <w:rPr>
                              <w:color w:val="878787"/>
                              <w:w w:val="105"/>
                              <w:sz w:val="16"/>
                            </w:rPr>
                            <w:t>Datas</w:t>
                          </w:r>
                          <w:r>
                            <w:rPr>
                              <w:color w:val="878787"/>
                              <w:spacing w:val="-12"/>
                              <w:w w:val="105"/>
                              <w:sz w:val="16"/>
                            </w:rPr>
                            <w:t xml:space="preserve"> </w:t>
                          </w:r>
                          <w:r>
                            <w:rPr>
                              <w:color w:val="878787"/>
                              <w:w w:val="105"/>
                              <w:sz w:val="16"/>
                            </w:rPr>
                            <w:t>e</w:t>
                          </w:r>
                          <w:r>
                            <w:rPr>
                              <w:color w:val="878787"/>
                              <w:spacing w:val="-12"/>
                              <w:w w:val="105"/>
                              <w:sz w:val="16"/>
                            </w:rPr>
                            <w:t xml:space="preserve"> </w:t>
                          </w:r>
                          <w:r>
                            <w:rPr>
                              <w:color w:val="878787"/>
                              <w:w w:val="105"/>
                              <w:sz w:val="16"/>
                            </w:rPr>
                            <w:t>horários</w:t>
                          </w:r>
                          <w:r>
                            <w:rPr>
                              <w:color w:val="878787"/>
                              <w:spacing w:val="-11"/>
                              <w:w w:val="105"/>
                              <w:sz w:val="16"/>
                            </w:rPr>
                            <w:t xml:space="preserve"> </w:t>
                          </w:r>
                          <w:r>
                            <w:rPr>
                              <w:color w:val="878787"/>
                              <w:w w:val="105"/>
                              <w:sz w:val="16"/>
                            </w:rPr>
                            <w:t>em</w:t>
                          </w:r>
                          <w:r>
                            <w:rPr>
                              <w:color w:val="878787"/>
                              <w:spacing w:val="-12"/>
                              <w:w w:val="105"/>
                              <w:sz w:val="16"/>
                            </w:rPr>
                            <w:t xml:space="preserve"> </w:t>
                          </w:r>
                          <w:r>
                            <w:rPr>
                              <w:color w:val="878787"/>
                              <w:w w:val="105"/>
                              <w:sz w:val="16"/>
                            </w:rPr>
                            <w:t>GMT</w:t>
                          </w:r>
                          <w:r>
                            <w:rPr>
                              <w:color w:val="878787"/>
                              <w:spacing w:val="6"/>
                              <w:w w:val="105"/>
                              <w:sz w:val="16"/>
                            </w:rPr>
                            <w:t xml:space="preserve"> </w:t>
                          </w:r>
                          <w:r>
                            <w:rPr>
                              <w:color w:val="878787"/>
                              <w:w w:val="105"/>
                              <w:sz w:val="16"/>
                            </w:rPr>
                            <w:t>-03:00</w:t>
                          </w:r>
                          <w:r>
                            <w:rPr>
                              <w:color w:val="878787"/>
                              <w:spacing w:val="-12"/>
                              <w:w w:val="105"/>
                              <w:sz w:val="16"/>
                            </w:rPr>
                            <w:t xml:space="preserve"> </w:t>
                          </w:r>
                          <w:r>
                            <w:rPr>
                              <w:color w:val="878787"/>
                              <w:w w:val="105"/>
                              <w:sz w:val="16"/>
                            </w:rPr>
                            <w:t xml:space="preserve">Brasilia </w:t>
                          </w:r>
                          <w:r>
                            <w:rPr>
                              <w:color w:val="878787"/>
                              <w:sz w:val="16"/>
                            </w:rPr>
                            <w:t>Log</w:t>
                          </w:r>
                          <w:r>
                            <w:rPr>
                              <w:color w:val="878787"/>
                              <w:spacing w:val="5"/>
                              <w:sz w:val="16"/>
                            </w:rPr>
                            <w:t xml:space="preserve"> </w:t>
                          </w:r>
                          <w:r>
                            <w:rPr>
                              <w:color w:val="878787"/>
                              <w:sz w:val="16"/>
                            </w:rPr>
                            <w:t>gerado</w:t>
                          </w:r>
                          <w:r>
                            <w:rPr>
                              <w:color w:val="878787"/>
                              <w:spacing w:val="6"/>
                              <w:sz w:val="16"/>
                            </w:rPr>
                            <w:t xml:space="preserve"> </w:t>
                          </w:r>
                          <w:r>
                            <w:rPr>
                              <w:color w:val="878787"/>
                              <w:sz w:val="16"/>
                            </w:rPr>
                            <w:t>em</w:t>
                          </w:r>
                          <w:r>
                            <w:rPr>
                              <w:color w:val="878787"/>
                              <w:spacing w:val="5"/>
                              <w:sz w:val="16"/>
                            </w:rPr>
                            <w:t xml:space="preserve"> </w:t>
                          </w:r>
                          <w:r>
                            <w:rPr>
                              <w:color w:val="878787"/>
                              <w:sz w:val="16"/>
                            </w:rPr>
                            <w:t>27</w:t>
                          </w:r>
                          <w:r>
                            <w:rPr>
                              <w:color w:val="878787"/>
                              <w:spacing w:val="6"/>
                              <w:sz w:val="16"/>
                            </w:rPr>
                            <w:t xml:space="preserve"> </w:t>
                          </w:r>
                          <w:r>
                            <w:rPr>
                              <w:color w:val="878787"/>
                              <w:sz w:val="16"/>
                            </w:rPr>
                            <w:t>de</w:t>
                          </w:r>
                          <w:r>
                            <w:rPr>
                              <w:color w:val="878787"/>
                              <w:spacing w:val="5"/>
                              <w:sz w:val="16"/>
                            </w:rPr>
                            <w:t xml:space="preserve"> </w:t>
                          </w:r>
                          <w:r>
                            <w:rPr>
                              <w:color w:val="878787"/>
                              <w:sz w:val="16"/>
                            </w:rPr>
                            <w:t>agosto</w:t>
                          </w:r>
                          <w:r>
                            <w:rPr>
                              <w:color w:val="878787"/>
                              <w:spacing w:val="6"/>
                              <w:sz w:val="16"/>
                            </w:rPr>
                            <w:t xml:space="preserve"> </w:t>
                          </w:r>
                          <w:r>
                            <w:rPr>
                              <w:color w:val="878787"/>
                              <w:sz w:val="16"/>
                            </w:rPr>
                            <w:t>de</w:t>
                          </w:r>
                          <w:r>
                            <w:rPr>
                              <w:color w:val="878787"/>
                              <w:spacing w:val="5"/>
                              <w:sz w:val="16"/>
                            </w:rPr>
                            <w:t xml:space="preserve"> </w:t>
                          </w:r>
                          <w:r>
                            <w:rPr>
                              <w:color w:val="878787"/>
                              <w:sz w:val="16"/>
                            </w:rPr>
                            <w:t>2026.</w:t>
                          </w:r>
                          <w:r>
                            <w:rPr>
                              <w:color w:val="878787"/>
                              <w:spacing w:val="6"/>
                              <w:sz w:val="16"/>
                            </w:rPr>
                            <w:t xml:space="preserve"> </w:t>
                          </w:r>
                          <w:r>
                            <w:rPr>
                              <w:color w:val="878787"/>
                              <w:sz w:val="16"/>
                            </w:rPr>
                            <w:t>Versão</w:t>
                          </w:r>
                          <w:r>
                            <w:rPr>
                              <w:color w:val="878787"/>
                              <w:spacing w:val="6"/>
                              <w:sz w:val="16"/>
                            </w:rPr>
                            <w:t xml:space="preserve"> </w:t>
                          </w:r>
                          <w:r>
                            <w:rPr>
                              <w:color w:val="878787"/>
                              <w:spacing w:val="-2"/>
                              <w:sz w:val="16"/>
                            </w:rPr>
                            <w:t>v1.51.0.</w:t>
                          </w:r>
                        </w:p>
                      </w:txbxContent>
                    </wps:txbx>
                    <wps:bodyPr wrap="square" lIns="0" tIns="0" rIns="0" bIns="0" rtlCol="0">
                      <a:noAutofit/>
                    </wps:bodyPr>
                  </wps:wsp>
                </a:graphicData>
              </a:graphic>
            </wp:anchor>
          </w:drawing>
        </mc:Choice>
        <mc:Fallback>
          <w:pict>
            <v:shapetype w14:anchorId="78CD97C2" id="_x0000_t202" coordsize="21600,21600" o:spt="202" path="m,l,21600r21600,l21600,xe">
              <v:stroke joinstyle="miter"/>
              <v:path gradientshapeok="t" o:connecttype="rect"/>
            </v:shapetype>
            <v:shape id="Textbox 98" o:spid="_x0000_s1046" type="#_x0000_t202" style="position:absolute;margin-left:360.35pt;margin-top:34.55pt;width:200.05pt;height:23.45pt;z-index:-19351552;visibility:visible;mso-wrap-style:square;mso-wrap-distance-left:0;mso-wrap-distance-top:0;mso-wrap-distance-right:0;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qelFmgEAACMDAAAOAAAAZHJzL2Uyb0RvYy54bWysUlGPEyEQfje5/0B4v7Kttp6bbi/qRWNy&#10;UZPTH0BZ6JJbGGRod/vvHei2Nfpm7mUYhuHj+75hfT+6nh10RAu+4fNZxZn2Clrrdw3/+ePT7R1n&#10;mKRvZQ9eN/yokd9vbl6th1DrBXTQtzoyAvFYD6HhXUqhFgJVp53EGQTt6dBAdDLRNu5EG+VA6K4X&#10;i6paiQFiGyIojUjVh9Mh3xR8Y7RK34xBnVjfcOKWSowlbnMUm7Wsd1GGzqqJhvwPFk5aT49eoB5k&#10;kmwf7T9QzqoICCbNFDgBxliliwZSM6/+UvPUyaCLFjIHw8UmfDlY9fXwFL5HlsYPMNIAiwgMj6Ce&#10;kbwRQ8B66smeYo3UnYWOJrq8kgRGF8nb48VPPSamqLhYvqlWr5ecKTpbvHt7N19mw8X1doiYPmtw&#10;LCcNjzSvwkAeHjGdWs8tE5nT+5lJGrcjsy2RXmXUXNpCeyQxA82z4fhrL6PmrP/iybA8/HMSz8n2&#10;nMTUf4TyRbImD+/3CYwtDK64EwOaRNEw/Zo86j/3pev6tze/AQAA//8DAFBLAwQUAAYACAAAACEA&#10;oLmsM94AAAALAQAADwAAAGRycy9kb3ducmV2LnhtbEyPsU7DMBCGd6S+g3VIbNROhpSGOFVVwYSE&#10;SMPA6MTXxGp8DrHbhrfHmWC703367/uL3WwHdsXJG0cSkrUAhtQ6baiT8Fm/Pj4B80GRVoMjlPCD&#10;Hnbl6q5QuXY3qvB6DB2LIeRzJaEPYcw5922PVvm1G5Hi7eQmq0Jcp47rSd1iuB14KkTGrTIUP/Rq&#10;xEOP7fl4sRL2X1S9mO/35qM6Vaaut4LesrOUD/fz/hlYwDn8wbDoR3Uoo1PjLqQ9GyRsUrGJqIRs&#10;mwBbgCQVsUyzTJkAXhb8f4fyFwAA//8DAFBLAQItABQABgAIAAAAIQC2gziS/gAAAOEBAAATAAAA&#10;AAAAAAAAAAAAAAAAAABbQ29udGVudF9UeXBlc10ueG1sUEsBAi0AFAAGAAgAAAAhADj9If/WAAAA&#10;lAEAAAsAAAAAAAAAAAAAAAAALwEAAF9yZWxzLy5yZWxzUEsBAi0AFAAGAAgAAAAhAJCp6UWaAQAA&#10;IwMAAA4AAAAAAAAAAAAAAAAALgIAAGRycy9lMm9Eb2MueG1sUEsBAi0AFAAGAAgAAAAhAKC5rDPe&#10;AAAACwEAAA8AAAAAAAAAAAAAAAAA9AMAAGRycy9kb3ducmV2LnhtbFBLBQYAAAAABAAEAPMAAAD/&#10;BAAAAAA=&#10;" filled="f" stroked="f">
              <v:textbox inset="0,0,0,0">
                <w:txbxContent>
                  <w:p w14:paraId="7D253FA8" w14:textId="77777777" w:rsidR="006857A9" w:rsidRDefault="00606FBE">
                    <w:pPr>
                      <w:spacing w:before="41" w:line="276" w:lineRule="auto"/>
                      <w:ind w:left="20" w:right="18" w:firstLine="932"/>
                      <w:rPr>
                        <w:sz w:val="16"/>
                      </w:rPr>
                    </w:pPr>
                    <w:r>
                      <w:rPr>
                        <w:color w:val="878787"/>
                        <w:w w:val="105"/>
                        <w:sz w:val="16"/>
                      </w:rPr>
                      <w:t>Datas</w:t>
                    </w:r>
                    <w:r>
                      <w:rPr>
                        <w:color w:val="878787"/>
                        <w:spacing w:val="-12"/>
                        <w:w w:val="105"/>
                        <w:sz w:val="16"/>
                      </w:rPr>
                      <w:t xml:space="preserve"> </w:t>
                    </w:r>
                    <w:r>
                      <w:rPr>
                        <w:color w:val="878787"/>
                        <w:w w:val="105"/>
                        <w:sz w:val="16"/>
                      </w:rPr>
                      <w:t>e</w:t>
                    </w:r>
                    <w:r>
                      <w:rPr>
                        <w:color w:val="878787"/>
                        <w:spacing w:val="-12"/>
                        <w:w w:val="105"/>
                        <w:sz w:val="16"/>
                      </w:rPr>
                      <w:t xml:space="preserve"> </w:t>
                    </w:r>
                    <w:r>
                      <w:rPr>
                        <w:color w:val="878787"/>
                        <w:w w:val="105"/>
                        <w:sz w:val="16"/>
                      </w:rPr>
                      <w:t>horários</w:t>
                    </w:r>
                    <w:r>
                      <w:rPr>
                        <w:color w:val="878787"/>
                        <w:spacing w:val="-11"/>
                        <w:w w:val="105"/>
                        <w:sz w:val="16"/>
                      </w:rPr>
                      <w:t xml:space="preserve"> </w:t>
                    </w:r>
                    <w:r>
                      <w:rPr>
                        <w:color w:val="878787"/>
                        <w:w w:val="105"/>
                        <w:sz w:val="16"/>
                      </w:rPr>
                      <w:t>em</w:t>
                    </w:r>
                    <w:r>
                      <w:rPr>
                        <w:color w:val="878787"/>
                        <w:spacing w:val="-12"/>
                        <w:w w:val="105"/>
                        <w:sz w:val="16"/>
                      </w:rPr>
                      <w:t xml:space="preserve"> </w:t>
                    </w:r>
                    <w:r>
                      <w:rPr>
                        <w:color w:val="878787"/>
                        <w:w w:val="105"/>
                        <w:sz w:val="16"/>
                      </w:rPr>
                      <w:t>GMT</w:t>
                    </w:r>
                    <w:r>
                      <w:rPr>
                        <w:color w:val="878787"/>
                        <w:spacing w:val="6"/>
                        <w:w w:val="105"/>
                        <w:sz w:val="16"/>
                      </w:rPr>
                      <w:t xml:space="preserve"> </w:t>
                    </w:r>
                    <w:r>
                      <w:rPr>
                        <w:color w:val="878787"/>
                        <w:w w:val="105"/>
                        <w:sz w:val="16"/>
                      </w:rPr>
                      <w:t>-03:00</w:t>
                    </w:r>
                    <w:r>
                      <w:rPr>
                        <w:color w:val="878787"/>
                        <w:spacing w:val="-12"/>
                        <w:w w:val="105"/>
                        <w:sz w:val="16"/>
                      </w:rPr>
                      <w:t xml:space="preserve"> </w:t>
                    </w:r>
                    <w:r>
                      <w:rPr>
                        <w:color w:val="878787"/>
                        <w:w w:val="105"/>
                        <w:sz w:val="16"/>
                      </w:rPr>
                      <w:t xml:space="preserve">Brasilia </w:t>
                    </w:r>
                    <w:r>
                      <w:rPr>
                        <w:color w:val="878787"/>
                        <w:sz w:val="16"/>
                      </w:rPr>
                      <w:t>Log</w:t>
                    </w:r>
                    <w:r>
                      <w:rPr>
                        <w:color w:val="878787"/>
                        <w:spacing w:val="5"/>
                        <w:sz w:val="16"/>
                      </w:rPr>
                      <w:t xml:space="preserve"> </w:t>
                    </w:r>
                    <w:r>
                      <w:rPr>
                        <w:color w:val="878787"/>
                        <w:sz w:val="16"/>
                      </w:rPr>
                      <w:t>gerado</w:t>
                    </w:r>
                    <w:r>
                      <w:rPr>
                        <w:color w:val="878787"/>
                        <w:spacing w:val="6"/>
                        <w:sz w:val="16"/>
                      </w:rPr>
                      <w:t xml:space="preserve"> </w:t>
                    </w:r>
                    <w:r>
                      <w:rPr>
                        <w:color w:val="878787"/>
                        <w:sz w:val="16"/>
                      </w:rPr>
                      <w:t>em</w:t>
                    </w:r>
                    <w:r>
                      <w:rPr>
                        <w:color w:val="878787"/>
                        <w:spacing w:val="5"/>
                        <w:sz w:val="16"/>
                      </w:rPr>
                      <w:t xml:space="preserve"> </w:t>
                    </w:r>
                    <w:r>
                      <w:rPr>
                        <w:color w:val="878787"/>
                        <w:sz w:val="16"/>
                      </w:rPr>
                      <w:t>27</w:t>
                    </w:r>
                    <w:r>
                      <w:rPr>
                        <w:color w:val="878787"/>
                        <w:spacing w:val="6"/>
                        <w:sz w:val="16"/>
                      </w:rPr>
                      <w:t xml:space="preserve"> </w:t>
                    </w:r>
                    <w:r>
                      <w:rPr>
                        <w:color w:val="878787"/>
                        <w:sz w:val="16"/>
                      </w:rPr>
                      <w:t>de</w:t>
                    </w:r>
                    <w:r>
                      <w:rPr>
                        <w:color w:val="878787"/>
                        <w:spacing w:val="5"/>
                        <w:sz w:val="16"/>
                      </w:rPr>
                      <w:t xml:space="preserve"> </w:t>
                    </w:r>
                    <w:r>
                      <w:rPr>
                        <w:color w:val="878787"/>
                        <w:sz w:val="16"/>
                      </w:rPr>
                      <w:t>agosto</w:t>
                    </w:r>
                    <w:r>
                      <w:rPr>
                        <w:color w:val="878787"/>
                        <w:spacing w:val="6"/>
                        <w:sz w:val="16"/>
                      </w:rPr>
                      <w:t xml:space="preserve"> </w:t>
                    </w:r>
                    <w:r>
                      <w:rPr>
                        <w:color w:val="878787"/>
                        <w:sz w:val="16"/>
                      </w:rPr>
                      <w:t>de</w:t>
                    </w:r>
                    <w:r>
                      <w:rPr>
                        <w:color w:val="878787"/>
                        <w:spacing w:val="5"/>
                        <w:sz w:val="16"/>
                      </w:rPr>
                      <w:t xml:space="preserve"> </w:t>
                    </w:r>
                    <w:r>
                      <w:rPr>
                        <w:color w:val="878787"/>
                        <w:sz w:val="16"/>
                      </w:rPr>
                      <w:t>2026.</w:t>
                    </w:r>
                    <w:r>
                      <w:rPr>
                        <w:color w:val="878787"/>
                        <w:spacing w:val="6"/>
                        <w:sz w:val="16"/>
                      </w:rPr>
                      <w:t xml:space="preserve"> </w:t>
                    </w:r>
                    <w:r>
                      <w:rPr>
                        <w:color w:val="878787"/>
                        <w:sz w:val="16"/>
                      </w:rPr>
                      <w:t>Versão</w:t>
                    </w:r>
                    <w:r>
                      <w:rPr>
                        <w:color w:val="878787"/>
                        <w:spacing w:val="6"/>
                        <w:sz w:val="16"/>
                      </w:rPr>
                      <w:t xml:space="preserve"> </w:t>
                    </w:r>
                    <w:r>
                      <w:rPr>
                        <w:color w:val="878787"/>
                        <w:spacing w:val="-2"/>
                        <w:sz w:val="16"/>
                      </w:rPr>
                      <w:t>v1.51.0.</w:t>
                    </w:r>
                  </w:p>
                </w:txbxContent>
              </v:textbox>
              <w10:wrap anchorx="page"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B94127"/>
    <w:multiLevelType w:val="hybridMultilevel"/>
    <w:tmpl w:val="621AD884"/>
    <w:lvl w:ilvl="0" w:tplc="F9467D60">
      <w:start w:val="21"/>
      <w:numFmt w:val="decimal"/>
      <w:lvlText w:val="%1."/>
      <w:lvlJc w:val="left"/>
      <w:pPr>
        <w:ind w:left="571" w:hanging="428"/>
        <w:jc w:val="left"/>
      </w:pPr>
      <w:rPr>
        <w:rFonts w:ascii="Arial" w:eastAsia="Arial" w:hAnsi="Arial" w:cs="Arial" w:hint="default"/>
        <w:b/>
        <w:bCs/>
        <w:i w:val="0"/>
        <w:iCs w:val="0"/>
        <w:spacing w:val="-1"/>
        <w:w w:val="99"/>
        <w:sz w:val="20"/>
        <w:szCs w:val="20"/>
        <w:lang w:val="pt-PT" w:eastAsia="en-US" w:bidi="ar-SA"/>
      </w:rPr>
    </w:lvl>
    <w:lvl w:ilvl="1" w:tplc="294A7888">
      <w:start w:val="1"/>
      <w:numFmt w:val="lowerRoman"/>
      <w:lvlText w:val="(%2)"/>
      <w:lvlJc w:val="left"/>
      <w:pPr>
        <w:ind w:left="144" w:hanging="272"/>
        <w:jc w:val="left"/>
      </w:pPr>
      <w:rPr>
        <w:rFonts w:ascii="Arial MT" w:eastAsia="Arial MT" w:hAnsi="Arial MT" w:cs="Arial MT" w:hint="default"/>
        <w:b w:val="0"/>
        <w:bCs w:val="0"/>
        <w:i w:val="0"/>
        <w:iCs w:val="0"/>
        <w:spacing w:val="-2"/>
        <w:w w:val="99"/>
        <w:sz w:val="20"/>
        <w:szCs w:val="20"/>
        <w:lang w:val="pt-PT" w:eastAsia="en-US" w:bidi="ar-SA"/>
      </w:rPr>
    </w:lvl>
    <w:lvl w:ilvl="2" w:tplc="6E36974E">
      <w:numFmt w:val="bullet"/>
      <w:lvlText w:val="•"/>
      <w:lvlJc w:val="left"/>
      <w:pPr>
        <w:ind w:left="1681" w:hanging="272"/>
      </w:pPr>
      <w:rPr>
        <w:rFonts w:hint="default"/>
        <w:lang w:val="pt-PT" w:eastAsia="en-US" w:bidi="ar-SA"/>
      </w:rPr>
    </w:lvl>
    <w:lvl w:ilvl="3" w:tplc="F2D8EDFE">
      <w:numFmt w:val="bullet"/>
      <w:lvlText w:val="•"/>
      <w:lvlJc w:val="left"/>
      <w:pPr>
        <w:ind w:left="2782" w:hanging="272"/>
      </w:pPr>
      <w:rPr>
        <w:rFonts w:hint="default"/>
        <w:lang w:val="pt-PT" w:eastAsia="en-US" w:bidi="ar-SA"/>
      </w:rPr>
    </w:lvl>
    <w:lvl w:ilvl="4" w:tplc="CBB0ADC4">
      <w:numFmt w:val="bullet"/>
      <w:lvlText w:val="•"/>
      <w:lvlJc w:val="left"/>
      <w:pPr>
        <w:ind w:left="3883" w:hanging="272"/>
      </w:pPr>
      <w:rPr>
        <w:rFonts w:hint="default"/>
        <w:lang w:val="pt-PT" w:eastAsia="en-US" w:bidi="ar-SA"/>
      </w:rPr>
    </w:lvl>
    <w:lvl w:ilvl="5" w:tplc="DB1686FE">
      <w:numFmt w:val="bullet"/>
      <w:lvlText w:val="•"/>
      <w:lvlJc w:val="left"/>
      <w:pPr>
        <w:ind w:left="4984" w:hanging="272"/>
      </w:pPr>
      <w:rPr>
        <w:rFonts w:hint="default"/>
        <w:lang w:val="pt-PT" w:eastAsia="en-US" w:bidi="ar-SA"/>
      </w:rPr>
    </w:lvl>
    <w:lvl w:ilvl="6" w:tplc="5A2A5FB2">
      <w:numFmt w:val="bullet"/>
      <w:lvlText w:val="•"/>
      <w:lvlJc w:val="left"/>
      <w:pPr>
        <w:ind w:left="6085" w:hanging="272"/>
      </w:pPr>
      <w:rPr>
        <w:rFonts w:hint="default"/>
        <w:lang w:val="pt-PT" w:eastAsia="en-US" w:bidi="ar-SA"/>
      </w:rPr>
    </w:lvl>
    <w:lvl w:ilvl="7" w:tplc="CF0CAFE6">
      <w:numFmt w:val="bullet"/>
      <w:lvlText w:val="•"/>
      <w:lvlJc w:val="left"/>
      <w:pPr>
        <w:ind w:left="7186" w:hanging="272"/>
      </w:pPr>
      <w:rPr>
        <w:rFonts w:hint="default"/>
        <w:lang w:val="pt-PT" w:eastAsia="en-US" w:bidi="ar-SA"/>
      </w:rPr>
    </w:lvl>
    <w:lvl w:ilvl="8" w:tplc="81869950">
      <w:numFmt w:val="bullet"/>
      <w:lvlText w:val="•"/>
      <w:lvlJc w:val="left"/>
      <w:pPr>
        <w:ind w:left="8288" w:hanging="272"/>
      </w:pPr>
      <w:rPr>
        <w:rFonts w:hint="default"/>
        <w:lang w:val="pt-PT" w:eastAsia="en-US" w:bidi="ar-SA"/>
      </w:rPr>
    </w:lvl>
  </w:abstractNum>
  <w:abstractNum w:abstractNumId="1" w15:restartNumberingAfterBreak="0">
    <w:nsid w:val="0CE42AE9"/>
    <w:multiLevelType w:val="hybridMultilevel"/>
    <w:tmpl w:val="C49E83FE"/>
    <w:lvl w:ilvl="0" w:tplc="31145570">
      <w:numFmt w:val="bullet"/>
      <w:lvlText w:val=""/>
      <w:lvlJc w:val="left"/>
      <w:pPr>
        <w:ind w:left="768" w:hanging="171"/>
      </w:pPr>
      <w:rPr>
        <w:rFonts w:ascii="Symbol" w:eastAsia="Symbol" w:hAnsi="Symbol" w:cs="Symbol" w:hint="default"/>
        <w:b w:val="0"/>
        <w:bCs w:val="0"/>
        <w:i w:val="0"/>
        <w:iCs w:val="0"/>
        <w:spacing w:val="0"/>
        <w:w w:val="99"/>
        <w:sz w:val="20"/>
        <w:szCs w:val="20"/>
        <w:lang w:val="pt-PT" w:eastAsia="en-US" w:bidi="ar-SA"/>
      </w:rPr>
    </w:lvl>
    <w:lvl w:ilvl="1" w:tplc="43EC2C34">
      <w:numFmt w:val="bullet"/>
      <w:lvlText w:val="•"/>
      <w:lvlJc w:val="left"/>
      <w:pPr>
        <w:ind w:left="1733" w:hanging="171"/>
      </w:pPr>
      <w:rPr>
        <w:rFonts w:hint="default"/>
        <w:lang w:val="pt-PT" w:eastAsia="en-US" w:bidi="ar-SA"/>
      </w:rPr>
    </w:lvl>
    <w:lvl w:ilvl="2" w:tplc="31921FC4">
      <w:numFmt w:val="bullet"/>
      <w:lvlText w:val="•"/>
      <w:lvlJc w:val="left"/>
      <w:pPr>
        <w:ind w:left="2706" w:hanging="171"/>
      </w:pPr>
      <w:rPr>
        <w:rFonts w:hint="default"/>
        <w:lang w:val="pt-PT" w:eastAsia="en-US" w:bidi="ar-SA"/>
      </w:rPr>
    </w:lvl>
    <w:lvl w:ilvl="3" w:tplc="0DDCEF98">
      <w:numFmt w:val="bullet"/>
      <w:lvlText w:val="•"/>
      <w:lvlJc w:val="left"/>
      <w:pPr>
        <w:ind w:left="3679" w:hanging="171"/>
      </w:pPr>
      <w:rPr>
        <w:rFonts w:hint="default"/>
        <w:lang w:val="pt-PT" w:eastAsia="en-US" w:bidi="ar-SA"/>
      </w:rPr>
    </w:lvl>
    <w:lvl w:ilvl="4" w:tplc="5E045618">
      <w:numFmt w:val="bullet"/>
      <w:lvlText w:val="•"/>
      <w:lvlJc w:val="left"/>
      <w:pPr>
        <w:ind w:left="4652" w:hanging="171"/>
      </w:pPr>
      <w:rPr>
        <w:rFonts w:hint="default"/>
        <w:lang w:val="pt-PT" w:eastAsia="en-US" w:bidi="ar-SA"/>
      </w:rPr>
    </w:lvl>
    <w:lvl w:ilvl="5" w:tplc="54DCF49E">
      <w:numFmt w:val="bullet"/>
      <w:lvlText w:val="•"/>
      <w:lvlJc w:val="left"/>
      <w:pPr>
        <w:ind w:left="5625" w:hanging="171"/>
      </w:pPr>
      <w:rPr>
        <w:rFonts w:hint="default"/>
        <w:lang w:val="pt-PT" w:eastAsia="en-US" w:bidi="ar-SA"/>
      </w:rPr>
    </w:lvl>
    <w:lvl w:ilvl="6" w:tplc="EE0E456E">
      <w:numFmt w:val="bullet"/>
      <w:lvlText w:val="•"/>
      <w:lvlJc w:val="left"/>
      <w:pPr>
        <w:ind w:left="6598" w:hanging="171"/>
      </w:pPr>
      <w:rPr>
        <w:rFonts w:hint="default"/>
        <w:lang w:val="pt-PT" w:eastAsia="en-US" w:bidi="ar-SA"/>
      </w:rPr>
    </w:lvl>
    <w:lvl w:ilvl="7" w:tplc="0CE61BFE">
      <w:numFmt w:val="bullet"/>
      <w:lvlText w:val="•"/>
      <w:lvlJc w:val="left"/>
      <w:pPr>
        <w:ind w:left="7571" w:hanging="171"/>
      </w:pPr>
      <w:rPr>
        <w:rFonts w:hint="default"/>
        <w:lang w:val="pt-PT" w:eastAsia="en-US" w:bidi="ar-SA"/>
      </w:rPr>
    </w:lvl>
    <w:lvl w:ilvl="8" w:tplc="542C9836">
      <w:numFmt w:val="bullet"/>
      <w:lvlText w:val="•"/>
      <w:lvlJc w:val="left"/>
      <w:pPr>
        <w:ind w:left="8544" w:hanging="171"/>
      </w:pPr>
      <w:rPr>
        <w:rFonts w:hint="default"/>
        <w:lang w:val="pt-PT" w:eastAsia="en-US" w:bidi="ar-SA"/>
      </w:rPr>
    </w:lvl>
  </w:abstractNum>
  <w:abstractNum w:abstractNumId="2" w15:restartNumberingAfterBreak="0">
    <w:nsid w:val="0F9D225E"/>
    <w:multiLevelType w:val="hybridMultilevel"/>
    <w:tmpl w:val="37E46D36"/>
    <w:lvl w:ilvl="0" w:tplc="47284F8C">
      <w:start w:val="1"/>
      <w:numFmt w:val="upperLetter"/>
      <w:lvlText w:val="%1)"/>
      <w:lvlJc w:val="left"/>
      <w:pPr>
        <w:ind w:left="852" w:hanging="709"/>
        <w:jc w:val="left"/>
      </w:pPr>
      <w:rPr>
        <w:rFonts w:ascii="Arial" w:eastAsia="Arial" w:hAnsi="Arial" w:cs="Arial" w:hint="default"/>
        <w:b/>
        <w:bCs/>
        <w:i w:val="0"/>
        <w:iCs w:val="0"/>
        <w:spacing w:val="0"/>
        <w:w w:val="99"/>
        <w:sz w:val="20"/>
        <w:szCs w:val="20"/>
        <w:lang w:val="pt-PT" w:eastAsia="en-US" w:bidi="ar-SA"/>
      </w:rPr>
    </w:lvl>
    <w:lvl w:ilvl="1" w:tplc="44280E70">
      <w:numFmt w:val="bullet"/>
      <w:lvlText w:val="•"/>
      <w:lvlJc w:val="left"/>
      <w:pPr>
        <w:ind w:left="1823" w:hanging="709"/>
      </w:pPr>
      <w:rPr>
        <w:rFonts w:hint="default"/>
        <w:lang w:val="pt-PT" w:eastAsia="en-US" w:bidi="ar-SA"/>
      </w:rPr>
    </w:lvl>
    <w:lvl w:ilvl="2" w:tplc="37DA1482">
      <w:numFmt w:val="bullet"/>
      <w:lvlText w:val="•"/>
      <w:lvlJc w:val="left"/>
      <w:pPr>
        <w:ind w:left="2786" w:hanging="709"/>
      </w:pPr>
      <w:rPr>
        <w:rFonts w:hint="default"/>
        <w:lang w:val="pt-PT" w:eastAsia="en-US" w:bidi="ar-SA"/>
      </w:rPr>
    </w:lvl>
    <w:lvl w:ilvl="3" w:tplc="2B84CBA8">
      <w:numFmt w:val="bullet"/>
      <w:lvlText w:val="•"/>
      <w:lvlJc w:val="left"/>
      <w:pPr>
        <w:ind w:left="3749" w:hanging="709"/>
      </w:pPr>
      <w:rPr>
        <w:rFonts w:hint="default"/>
        <w:lang w:val="pt-PT" w:eastAsia="en-US" w:bidi="ar-SA"/>
      </w:rPr>
    </w:lvl>
    <w:lvl w:ilvl="4" w:tplc="904AEF46">
      <w:numFmt w:val="bullet"/>
      <w:lvlText w:val="•"/>
      <w:lvlJc w:val="left"/>
      <w:pPr>
        <w:ind w:left="4712" w:hanging="709"/>
      </w:pPr>
      <w:rPr>
        <w:rFonts w:hint="default"/>
        <w:lang w:val="pt-PT" w:eastAsia="en-US" w:bidi="ar-SA"/>
      </w:rPr>
    </w:lvl>
    <w:lvl w:ilvl="5" w:tplc="EE4C8BFA">
      <w:numFmt w:val="bullet"/>
      <w:lvlText w:val="•"/>
      <w:lvlJc w:val="left"/>
      <w:pPr>
        <w:ind w:left="5675" w:hanging="709"/>
      </w:pPr>
      <w:rPr>
        <w:rFonts w:hint="default"/>
        <w:lang w:val="pt-PT" w:eastAsia="en-US" w:bidi="ar-SA"/>
      </w:rPr>
    </w:lvl>
    <w:lvl w:ilvl="6" w:tplc="7A5EF7C4">
      <w:numFmt w:val="bullet"/>
      <w:lvlText w:val="•"/>
      <w:lvlJc w:val="left"/>
      <w:pPr>
        <w:ind w:left="6638" w:hanging="709"/>
      </w:pPr>
      <w:rPr>
        <w:rFonts w:hint="default"/>
        <w:lang w:val="pt-PT" w:eastAsia="en-US" w:bidi="ar-SA"/>
      </w:rPr>
    </w:lvl>
    <w:lvl w:ilvl="7" w:tplc="BA2EF1FC">
      <w:numFmt w:val="bullet"/>
      <w:lvlText w:val="•"/>
      <w:lvlJc w:val="left"/>
      <w:pPr>
        <w:ind w:left="7601" w:hanging="709"/>
      </w:pPr>
      <w:rPr>
        <w:rFonts w:hint="default"/>
        <w:lang w:val="pt-PT" w:eastAsia="en-US" w:bidi="ar-SA"/>
      </w:rPr>
    </w:lvl>
    <w:lvl w:ilvl="8" w:tplc="02D04A3E">
      <w:numFmt w:val="bullet"/>
      <w:lvlText w:val="•"/>
      <w:lvlJc w:val="left"/>
      <w:pPr>
        <w:ind w:left="8564" w:hanging="709"/>
      </w:pPr>
      <w:rPr>
        <w:rFonts w:hint="default"/>
        <w:lang w:val="pt-PT" w:eastAsia="en-US" w:bidi="ar-SA"/>
      </w:rPr>
    </w:lvl>
  </w:abstractNum>
  <w:abstractNum w:abstractNumId="3" w15:restartNumberingAfterBreak="0">
    <w:nsid w:val="14DC78AF"/>
    <w:multiLevelType w:val="hybridMultilevel"/>
    <w:tmpl w:val="6854F8B2"/>
    <w:lvl w:ilvl="0" w:tplc="62F60ED0">
      <w:start w:val="1"/>
      <w:numFmt w:val="lowerLetter"/>
      <w:lvlText w:val="%1)"/>
      <w:lvlJc w:val="left"/>
      <w:pPr>
        <w:ind w:left="852" w:hanging="709"/>
        <w:jc w:val="left"/>
      </w:pPr>
      <w:rPr>
        <w:rFonts w:ascii="Arial MT" w:eastAsia="Arial MT" w:hAnsi="Arial MT" w:cs="Arial MT" w:hint="default"/>
        <w:b w:val="0"/>
        <w:bCs w:val="0"/>
        <w:i w:val="0"/>
        <w:iCs w:val="0"/>
        <w:spacing w:val="-1"/>
        <w:w w:val="99"/>
        <w:sz w:val="20"/>
        <w:szCs w:val="20"/>
        <w:lang w:val="pt-PT" w:eastAsia="en-US" w:bidi="ar-SA"/>
      </w:rPr>
    </w:lvl>
    <w:lvl w:ilvl="1" w:tplc="9A1CC874">
      <w:numFmt w:val="bullet"/>
      <w:lvlText w:val="•"/>
      <w:lvlJc w:val="left"/>
      <w:pPr>
        <w:ind w:left="1823" w:hanging="709"/>
      </w:pPr>
      <w:rPr>
        <w:rFonts w:hint="default"/>
        <w:lang w:val="pt-PT" w:eastAsia="en-US" w:bidi="ar-SA"/>
      </w:rPr>
    </w:lvl>
    <w:lvl w:ilvl="2" w:tplc="A77E026A">
      <w:numFmt w:val="bullet"/>
      <w:lvlText w:val="•"/>
      <w:lvlJc w:val="left"/>
      <w:pPr>
        <w:ind w:left="2786" w:hanging="709"/>
      </w:pPr>
      <w:rPr>
        <w:rFonts w:hint="default"/>
        <w:lang w:val="pt-PT" w:eastAsia="en-US" w:bidi="ar-SA"/>
      </w:rPr>
    </w:lvl>
    <w:lvl w:ilvl="3" w:tplc="E9F4E402">
      <w:numFmt w:val="bullet"/>
      <w:lvlText w:val="•"/>
      <w:lvlJc w:val="left"/>
      <w:pPr>
        <w:ind w:left="3749" w:hanging="709"/>
      </w:pPr>
      <w:rPr>
        <w:rFonts w:hint="default"/>
        <w:lang w:val="pt-PT" w:eastAsia="en-US" w:bidi="ar-SA"/>
      </w:rPr>
    </w:lvl>
    <w:lvl w:ilvl="4" w:tplc="B75CDB8C">
      <w:numFmt w:val="bullet"/>
      <w:lvlText w:val="•"/>
      <w:lvlJc w:val="left"/>
      <w:pPr>
        <w:ind w:left="4712" w:hanging="709"/>
      </w:pPr>
      <w:rPr>
        <w:rFonts w:hint="default"/>
        <w:lang w:val="pt-PT" w:eastAsia="en-US" w:bidi="ar-SA"/>
      </w:rPr>
    </w:lvl>
    <w:lvl w:ilvl="5" w:tplc="0F2A0358">
      <w:numFmt w:val="bullet"/>
      <w:lvlText w:val="•"/>
      <w:lvlJc w:val="left"/>
      <w:pPr>
        <w:ind w:left="5675" w:hanging="709"/>
      </w:pPr>
      <w:rPr>
        <w:rFonts w:hint="default"/>
        <w:lang w:val="pt-PT" w:eastAsia="en-US" w:bidi="ar-SA"/>
      </w:rPr>
    </w:lvl>
    <w:lvl w:ilvl="6" w:tplc="9114185A">
      <w:numFmt w:val="bullet"/>
      <w:lvlText w:val="•"/>
      <w:lvlJc w:val="left"/>
      <w:pPr>
        <w:ind w:left="6638" w:hanging="709"/>
      </w:pPr>
      <w:rPr>
        <w:rFonts w:hint="default"/>
        <w:lang w:val="pt-PT" w:eastAsia="en-US" w:bidi="ar-SA"/>
      </w:rPr>
    </w:lvl>
    <w:lvl w:ilvl="7" w:tplc="A44809C8">
      <w:numFmt w:val="bullet"/>
      <w:lvlText w:val="•"/>
      <w:lvlJc w:val="left"/>
      <w:pPr>
        <w:ind w:left="7601" w:hanging="709"/>
      </w:pPr>
      <w:rPr>
        <w:rFonts w:hint="default"/>
        <w:lang w:val="pt-PT" w:eastAsia="en-US" w:bidi="ar-SA"/>
      </w:rPr>
    </w:lvl>
    <w:lvl w:ilvl="8" w:tplc="7B167816">
      <w:numFmt w:val="bullet"/>
      <w:lvlText w:val="•"/>
      <w:lvlJc w:val="left"/>
      <w:pPr>
        <w:ind w:left="8564" w:hanging="709"/>
      </w:pPr>
      <w:rPr>
        <w:rFonts w:hint="default"/>
        <w:lang w:val="pt-PT" w:eastAsia="en-US" w:bidi="ar-SA"/>
      </w:rPr>
    </w:lvl>
  </w:abstractNum>
  <w:abstractNum w:abstractNumId="4" w15:restartNumberingAfterBreak="0">
    <w:nsid w:val="25810C28"/>
    <w:multiLevelType w:val="hybridMultilevel"/>
    <w:tmpl w:val="3A3A249A"/>
    <w:lvl w:ilvl="0" w:tplc="92D8E116">
      <w:start w:val="26"/>
      <w:numFmt w:val="decimal"/>
      <w:lvlText w:val="%1."/>
      <w:lvlJc w:val="left"/>
      <w:pPr>
        <w:ind w:left="571" w:hanging="428"/>
        <w:jc w:val="left"/>
      </w:pPr>
      <w:rPr>
        <w:rFonts w:ascii="Arial" w:eastAsia="Arial" w:hAnsi="Arial" w:cs="Arial" w:hint="default"/>
        <w:b/>
        <w:bCs/>
        <w:i w:val="0"/>
        <w:iCs w:val="0"/>
        <w:spacing w:val="-1"/>
        <w:w w:val="99"/>
        <w:sz w:val="20"/>
        <w:szCs w:val="20"/>
        <w:lang w:val="pt-PT" w:eastAsia="en-US" w:bidi="ar-SA"/>
      </w:rPr>
    </w:lvl>
    <w:lvl w:ilvl="1" w:tplc="C2AA9F26">
      <w:start w:val="1"/>
      <w:numFmt w:val="lowerLetter"/>
      <w:lvlText w:val="%2)"/>
      <w:lvlJc w:val="left"/>
      <w:pPr>
        <w:ind w:left="864" w:hanging="360"/>
        <w:jc w:val="left"/>
      </w:pPr>
      <w:rPr>
        <w:rFonts w:ascii="Arial MT" w:eastAsia="Arial MT" w:hAnsi="Arial MT" w:cs="Arial MT" w:hint="default"/>
        <w:b w:val="0"/>
        <w:bCs w:val="0"/>
        <w:i w:val="0"/>
        <w:iCs w:val="0"/>
        <w:spacing w:val="-1"/>
        <w:w w:val="99"/>
        <w:sz w:val="20"/>
        <w:szCs w:val="20"/>
        <w:lang w:val="pt-PT" w:eastAsia="en-US" w:bidi="ar-SA"/>
      </w:rPr>
    </w:lvl>
    <w:lvl w:ilvl="2" w:tplc="0046F2CC">
      <w:numFmt w:val="bullet"/>
      <w:lvlText w:val="•"/>
      <w:lvlJc w:val="left"/>
      <w:pPr>
        <w:ind w:left="860" w:hanging="360"/>
      </w:pPr>
      <w:rPr>
        <w:rFonts w:hint="default"/>
        <w:lang w:val="pt-PT" w:eastAsia="en-US" w:bidi="ar-SA"/>
      </w:rPr>
    </w:lvl>
    <w:lvl w:ilvl="3" w:tplc="1AD6D876">
      <w:numFmt w:val="bullet"/>
      <w:lvlText w:val="•"/>
      <w:lvlJc w:val="left"/>
      <w:pPr>
        <w:ind w:left="2063" w:hanging="360"/>
      </w:pPr>
      <w:rPr>
        <w:rFonts w:hint="default"/>
        <w:lang w:val="pt-PT" w:eastAsia="en-US" w:bidi="ar-SA"/>
      </w:rPr>
    </w:lvl>
    <w:lvl w:ilvl="4" w:tplc="C2B0682E">
      <w:numFmt w:val="bullet"/>
      <w:lvlText w:val="•"/>
      <w:lvlJc w:val="left"/>
      <w:pPr>
        <w:ind w:left="3267" w:hanging="360"/>
      </w:pPr>
      <w:rPr>
        <w:rFonts w:hint="default"/>
        <w:lang w:val="pt-PT" w:eastAsia="en-US" w:bidi="ar-SA"/>
      </w:rPr>
    </w:lvl>
    <w:lvl w:ilvl="5" w:tplc="1FEC2814">
      <w:numFmt w:val="bullet"/>
      <w:lvlText w:val="•"/>
      <w:lvlJc w:val="left"/>
      <w:pPr>
        <w:ind w:left="4471" w:hanging="360"/>
      </w:pPr>
      <w:rPr>
        <w:rFonts w:hint="default"/>
        <w:lang w:val="pt-PT" w:eastAsia="en-US" w:bidi="ar-SA"/>
      </w:rPr>
    </w:lvl>
    <w:lvl w:ilvl="6" w:tplc="CAC8D88A">
      <w:numFmt w:val="bullet"/>
      <w:lvlText w:val="•"/>
      <w:lvlJc w:val="left"/>
      <w:pPr>
        <w:ind w:left="5675" w:hanging="360"/>
      </w:pPr>
      <w:rPr>
        <w:rFonts w:hint="default"/>
        <w:lang w:val="pt-PT" w:eastAsia="en-US" w:bidi="ar-SA"/>
      </w:rPr>
    </w:lvl>
    <w:lvl w:ilvl="7" w:tplc="C2F6CF34">
      <w:numFmt w:val="bullet"/>
      <w:lvlText w:val="•"/>
      <w:lvlJc w:val="left"/>
      <w:pPr>
        <w:ind w:left="6879" w:hanging="360"/>
      </w:pPr>
      <w:rPr>
        <w:rFonts w:hint="default"/>
        <w:lang w:val="pt-PT" w:eastAsia="en-US" w:bidi="ar-SA"/>
      </w:rPr>
    </w:lvl>
    <w:lvl w:ilvl="8" w:tplc="B25CE2B6">
      <w:numFmt w:val="bullet"/>
      <w:lvlText w:val="•"/>
      <w:lvlJc w:val="left"/>
      <w:pPr>
        <w:ind w:left="8082" w:hanging="360"/>
      </w:pPr>
      <w:rPr>
        <w:rFonts w:hint="default"/>
        <w:lang w:val="pt-PT" w:eastAsia="en-US" w:bidi="ar-SA"/>
      </w:rPr>
    </w:lvl>
  </w:abstractNum>
  <w:abstractNum w:abstractNumId="5" w15:restartNumberingAfterBreak="0">
    <w:nsid w:val="4EF970C5"/>
    <w:multiLevelType w:val="hybridMultilevel"/>
    <w:tmpl w:val="0A9A0314"/>
    <w:lvl w:ilvl="0" w:tplc="7A1AAEBC">
      <w:start w:val="1"/>
      <w:numFmt w:val="lowerRoman"/>
      <w:lvlText w:val="(%1)"/>
      <w:lvlJc w:val="left"/>
      <w:pPr>
        <w:ind w:left="571" w:hanging="428"/>
        <w:jc w:val="left"/>
      </w:pPr>
      <w:rPr>
        <w:rFonts w:ascii="Arial MT" w:eastAsia="Arial MT" w:hAnsi="Arial MT" w:cs="Arial MT" w:hint="default"/>
        <w:b w:val="0"/>
        <w:bCs w:val="0"/>
        <w:i w:val="0"/>
        <w:iCs w:val="0"/>
        <w:spacing w:val="-2"/>
        <w:w w:val="99"/>
        <w:sz w:val="20"/>
        <w:szCs w:val="20"/>
        <w:lang w:val="pt-PT" w:eastAsia="en-US" w:bidi="ar-SA"/>
      </w:rPr>
    </w:lvl>
    <w:lvl w:ilvl="1" w:tplc="FBB88EF2">
      <w:numFmt w:val="bullet"/>
      <w:lvlText w:val="•"/>
      <w:lvlJc w:val="left"/>
      <w:pPr>
        <w:ind w:left="1571" w:hanging="428"/>
      </w:pPr>
      <w:rPr>
        <w:rFonts w:hint="default"/>
        <w:lang w:val="pt-PT" w:eastAsia="en-US" w:bidi="ar-SA"/>
      </w:rPr>
    </w:lvl>
    <w:lvl w:ilvl="2" w:tplc="7A76619C">
      <w:numFmt w:val="bullet"/>
      <w:lvlText w:val="•"/>
      <w:lvlJc w:val="left"/>
      <w:pPr>
        <w:ind w:left="2562" w:hanging="428"/>
      </w:pPr>
      <w:rPr>
        <w:rFonts w:hint="default"/>
        <w:lang w:val="pt-PT" w:eastAsia="en-US" w:bidi="ar-SA"/>
      </w:rPr>
    </w:lvl>
    <w:lvl w:ilvl="3" w:tplc="F7A05A60">
      <w:numFmt w:val="bullet"/>
      <w:lvlText w:val="•"/>
      <w:lvlJc w:val="left"/>
      <w:pPr>
        <w:ind w:left="3553" w:hanging="428"/>
      </w:pPr>
      <w:rPr>
        <w:rFonts w:hint="default"/>
        <w:lang w:val="pt-PT" w:eastAsia="en-US" w:bidi="ar-SA"/>
      </w:rPr>
    </w:lvl>
    <w:lvl w:ilvl="4" w:tplc="860AD0F4">
      <w:numFmt w:val="bullet"/>
      <w:lvlText w:val="•"/>
      <w:lvlJc w:val="left"/>
      <w:pPr>
        <w:ind w:left="4544" w:hanging="428"/>
      </w:pPr>
      <w:rPr>
        <w:rFonts w:hint="default"/>
        <w:lang w:val="pt-PT" w:eastAsia="en-US" w:bidi="ar-SA"/>
      </w:rPr>
    </w:lvl>
    <w:lvl w:ilvl="5" w:tplc="D3E2088C">
      <w:numFmt w:val="bullet"/>
      <w:lvlText w:val="•"/>
      <w:lvlJc w:val="left"/>
      <w:pPr>
        <w:ind w:left="5535" w:hanging="428"/>
      </w:pPr>
      <w:rPr>
        <w:rFonts w:hint="default"/>
        <w:lang w:val="pt-PT" w:eastAsia="en-US" w:bidi="ar-SA"/>
      </w:rPr>
    </w:lvl>
    <w:lvl w:ilvl="6" w:tplc="494AFBF2">
      <w:numFmt w:val="bullet"/>
      <w:lvlText w:val="•"/>
      <w:lvlJc w:val="left"/>
      <w:pPr>
        <w:ind w:left="6526" w:hanging="428"/>
      </w:pPr>
      <w:rPr>
        <w:rFonts w:hint="default"/>
        <w:lang w:val="pt-PT" w:eastAsia="en-US" w:bidi="ar-SA"/>
      </w:rPr>
    </w:lvl>
    <w:lvl w:ilvl="7" w:tplc="0226C180">
      <w:numFmt w:val="bullet"/>
      <w:lvlText w:val="•"/>
      <w:lvlJc w:val="left"/>
      <w:pPr>
        <w:ind w:left="7517" w:hanging="428"/>
      </w:pPr>
      <w:rPr>
        <w:rFonts w:hint="default"/>
        <w:lang w:val="pt-PT" w:eastAsia="en-US" w:bidi="ar-SA"/>
      </w:rPr>
    </w:lvl>
    <w:lvl w:ilvl="8" w:tplc="E32A57B8">
      <w:numFmt w:val="bullet"/>
      <w:lvlText w:val="•"/>
      <w:lvlJc w:val="left"/>
      <w:pPr>
        <w:ind w:left="8508" w:hanging="428"/>
      </w:pPr>
      <w:rPr>
        <w:rFonts w:hint="default"/>
        <w:lang w:val="pt-PT" w:eastAsia="en-US" w:bidi="ar-SA"/>
      </w:rPr>
    </w:lvl>
  </w:abstractNum>
  <w:abstractNum w:abstractNumId="6" w15:restartNumberingAfterBreak="0">
    <w:nsid w:val="4FBA654D"/>
    <w:multiLevelType w:val="hybridMultilevel"/>
    <w:tmpl w:val="06DA573C"/>
    <w:lvl w:ilvl="0" w:tplc="2272F3A4">
      <w:numFmt w:val="bullet"/>
      <w:lvlText w:val=""/>
      <w:lvlJc w:val="left"/>
      <w:pPr>
        <w:ind w:left="864" w:hanging="360"/>
      </w:pPr>
      <w:rPr>
        <w:rFonts w:ascii="Symbol" w:eastAsia="Symbol" w:hAnsi="Symbol" w:cs="Symbol" w:hint="default"/>
        <w:b w:val="0"/>
        <w:bCs w:val="0"/>
        <w:i w:val="0"/>
        <w:iCs w:val="0"/>
        <w:color w:val="1F1F1E"/>
        <w:spacing w:val="0"/>
        <w:w w:val="99"/>
        <w:sz w:val="20"/>
        <w:szCs w:val="20"/>
        <w:lang w:val="pt-PT" w:eastAsia="en-US" w:bidi="ar-SA"/>
      </w:rPr>
    </w:lvl>
    <w:lvl w:ilvl="1" w:tplc="A53A3D48">
      <w:numFmt w:val="bullet"/>
      <w:lvlText w:val="•"/>
      <w:lvlJc w:val="left"/>
      <w:pPr>
        <w:ind w:left="1823" w:hanging="360"/>
      </w:pPr>
      <w:rPr>
        <w:rFonts w:hint="default"/>
        <w:lang w:val="pt-PT" w:eastAsia="en-US" w:bidi="ar-SA"/>
      </w:rPr>
    </w:lvl>
    <w:lvl w:ilvl="2" w:tplc="6D746A92">
      <w:numFmt w:val="bullet"/>
      <w:lvlText w:val="•"/>
      <w:lvlJc w:val="left"/>
      <w:pPr>
        <w:ind w:left="2786" w:hanging="360"/>
      </w:pPr>
      <w:rPr>
        <w:rFonts w:hint="default"/>
        <w:lang w:val="pt-PT" w:eastAsia="en-US" w:bidi="ar-SA"/>
      </w:rPr>
    </w:lvl>
    <w:lvl w:ilvl="3" w:tplc="F7E238E8">
      <w:numFmt w:val="bullet"/>
      <w:lvlText w:val="•"/>
      <w:lvlJc w:val="left"/>
      <w:pPr>
        <w:ind w:left="3749" w:hanging="360"/>
      </w:pPr>
      <w:rPr>
        <w:rFonts w:hint="default"/>
        <w:lang w:val="pt-PT" w:eastAsia="en-US" w:bidi="ar-SA"/>
      </w:rPr>
    </w:lvl>
    <w:lvl w:ilvl="4" w:tplc="9C643CEA">
      <w:numFmt w:val="bullet"/>
      <w:lvlText w:val="•"/>
      <w:lvlJc w:val="left"/>
      <w:pPr>
        <w:ind w:left="4712" w:hanging="360"/>
      </w:pPr>
      <w:rPr>
        <w:rFonts w:hint="default"/>
        <w:lang w:val="pt-PT" w:eastAsia="en-US" w:bidi="ar-SA"/>
      </w:rPr>
    </w:lvl>
    <w:lvl w:ilvl="5" w:tplc="43BA8FB6">
      <w:numFmt w:val="bullet"/>
      <w:lvlText w:val="•"/>
      <w:lvlJc w:val="left"/>
      <w:pPr>
        <w:ind w:left="5675" w:hanging="360"/>
      </w:pPr>
      <w:rPr>
        <w:rFonts w:hint="default"/>
        <w:lang w:val="pt-PT" w:eastAsia="en-US" w:bidi="ar-SA"/>
      </w:rPr>
    </w:lvl>
    <w:lvl w:ilvl="6" w:tplc="CBB6A056">
      <w:numFmt w:val="bullet"/>
      <w:lvlText w:val="•"/>
      <w:lvlJc w:val="left"/>
      <w:pPr>
        <w:ind w:left="6638" w:hanging="360"/>
      </w:pPr>
      <w:rPr>
        <w:rFonts w:hint="default"/>
        <w:lang w:val="pt-PT" w:eastAsia="en-US" w:bidi="ar-SA"/>
      </w:rPr>
    </w:lvl>
    <w:lvl w:ilvl="7" w:tplc="9B80248E">
      <w:numFmt w:val="bullet"/>
      <w:lvlText w:val="•"/>
      <w:lvlJc w:val="left"/>
      <w:pPr>
        <w:ind w:left="7601" w:hanging="360"/>
      </w:pPr>
      <w:rPr>
        <w:rFonts w:hint="default"/>
        <w:lang w:val="pt-PT" w:eastAsia="en-US" w:bidi="ar-SA"/>
      </w:rPr>
    </w:lvl>
    <w:lvl w:ilvl="8" w:tplc="B1A8EFAC">
      <w:numFmt w:val="bullet"/>
      <w:lvlText w:val="•"/>
      <w:lvlJc w:val="left"/>
      <w:pPr>
        <w:ind w:left="8564" w:hanging="360"/>
      </w:pPr>
      <w:rPr>
        <w:rFonts w:hint="default"/>
        <w:lang w:val="pt-PT" w:eastAsia="en-US" w:bidi="ar-SA"/>
      </w:rPr>
    </w:lvl>
  </w:abstractNum>
  <w:abstractNum w:abstractNumId="7" w15:restartNumberingAfterBreak="0">
    <w:nsid w:val="529E3E25"/>
    <w:multiLevelType w:val="hybridMultilevel"/>
    <w:tmpl w:val="B708282C"/>
    <w:lvl w:ilvl="0" w:tplc="A676AF4A">
      <w:start w:val="1"/>
      <w:numFmt w:val="decimal"/>
      <w:lvlText w:val="%1."/>
      <w:lvlJc w:val="left"/>
      <w:pPr>
        <w:ind w:left="864" w:hanging="360"/>
        <w:jc w:val="left"/>
      </w:pPr>
      <w:rPr>
        <w:rFonts w:hint="default"/>
        <w:spacing w:val="-1"/>
        <w:w w:val="99"/>
        <w:lang w:val="pt-PT" w:eastAsia="en-US" w:bidi="ar-SA"/>
      </w:rPr>
    </w:lvl>
    <w:lvl w:ilvl="1" w:tplc="2EB8C810">
      <w:numFmt w:val="bullet"/>
      <w:lvlText w:val="•"/>
      <w:lvlJc w:val="left"/>
      <w:pPr>
        <w:ind w:left="1823" w:hanging="360"/>
      </w:pPr>
      <w:rPr>
        <w:rFonts w:hint="default"/>
        <w:lang w:val="pt-PT" w:eastAsia="en-US" w:bidi="ar-SA"/>
      </w:rPr>
    </w:lvl>
    <w:lvl w:ilvl="2" w:tplc="AE5462CE">
      <w:numFmt w:val="bullet"/>
      <w:lvlText w:val="•"/>
      <w:lvlJc w:val="left"/>
      <w:pPr>
        <w:ind w:left="2786" w:hanging="360"/>
      </w:pPr>
      <w:rPr>
        <w:rFonts w:hint="default"/>
        <w:lang w:val="pt-PT" w:eastAsia="en-US" w:bidi="ar-SA"/>
      </w:rPr>
    </w:lvl>
    <w:lvl w:ilvl="3" w:tplc="CEEA5B90">
      <w:numFmt w:val="bullet"/>
      <w:lvlText w:val="•"/>
      <w:lvlJc w:val="left"/>
      <w:pPr>
        <w:ind w:left="3749" w:hanging="360"/>
      </w:pPr>
      <w:rPr>
        <w:rFonts w:hint="default"/>
        <w:lang w:val="pt-PT" w:eastAsia="en-US" w:bidi="ar-SA"/>
      </w:rPr>
    </w:lvl>
    <w:lvl w:ilvl="4" w:tplc="362A6F82">
      <w:numFmt w:val="bullet"/>
      <w:lvlText w:val="•"/>
      <w:lvlJc w:val="left"/>
      <w:pPr>
        <w:ind w:left="4712" w:hanging="360"/>
      </w:pPr>
      <w:rPr>
        <w:rFonts w:hint="default"/>
        <w:lang w:val="pt-PT" w:eastAsia="en-US" w:bidi="ar-SA"/>
      </w:rPr>
    </w:lvl>
    <w:lvl w:ilvl="5" w:tplc="546052C4">
      <w:numFmt w:val="bullet"/>
      <w:lvlText w:val="•"/>
      <w:lvlJc w:val="left"/>
      <w:pPr>
        <w:ind w:left="5675" w:hanging="360"/>
      </w:pPr>
      <w:rPr>
        <w:rFonts w:hint="default"/>
        <w:lang w:val="pt-PT" w:eastAsia="en-US" w:bidi="ar-SA"/>
      </w:rPr>
    </w:lvl>
    <w:lvl w:ilvl="6" w:tplc="A0E04A0E">
      <w:numFmt w:val="bullet"/>
      <w:lvlText w:val="•"/>
      <w:lvlJc w:val="left"/>
      <w:pPr>
        <w:ind w:left="6638" w:hanging="360"/>
      </w:pPr>
      <w:rPr>
        <w:rFonts w:hint="default"/>
        <w:lang w:val="pt-PT" w:eastAsia="en-US" w:bidi="ar-SA"/>
      </w:rPr>
    </w:lvl>
    <w:lvl w:ilvl="7" w:tplc="73AABAA2">
      <w:numFmt w:val="bullet"/>
      <w:lvlText w:val="•"/>
      <w:lvlJc w:val="left"/>
      <w:pPr>
        <w:ind w:left="7601" w:hanging="360"/>
      </w:pPr>
      <w:rPr>
        <w:rFonts w:hint="default"/>
        <w:lang w:val="pt-PT" w:eastAsia="en-US" w:bidi="ar-SA"/>
      </w:rPr>
    </w:lvl>
    <w:lvl w:ilvl="8" w:tplc="62E2EEAC">
      <w:numFmt w:val="bullet"/>
      <w:lvlText w:val="•"/>
      <w:lvlJc w:val="left"/>
      <w:pPr>
        <w:ind w:left="8564" w:hanging="360"/>
      </w:pPr>
      <w:rPr>
        <w:rFonts w:hint="default"/>
        <w:lang w:val="pt-PT" w:eastAsia="en-US" w:bidi="ar-SA"/>
      </w:rPr>
    </w:lvl>
  </w:abstractNum>
  <w:abstractNum w:abstractNumId="8" w15:restartNumberingAfterBreak="0">
    <w:nsid w:val="6ABB4C44"/>
    <w:multiLevelType w:val="multilevel"/>
    <w:tmpl w:val="23283B3C"/>
    <w:lvl w:ilvl="0">
      <w:start w:val="1"/>
      <w:numFmt w:val="decimal"/>
      <w:lvlText w:val="%1."/>
      <w:lvlJc w:val="left"/>
      <w:pPr>
        <w:ind w:left="571" w:hanging="428"/>
        <w:jc w:val="left"/>
      </w:pPr>
      <w:rPr>
        <w:rFonts w:ascii="Arial" w:eastAsia="Arial" w:hAnsi="Arial" w:cs="Arial" w:hint="default"/>
        <w:b/>
        <w:bCs/>
        <w:i w:val="0"/>
        <w:iCs w:val="0"/>
        <w:spacing w:val="-1"/>
        <w:w w:val="99"/>
        <w:sz w:val="20"/>
        <w:szCs w:val="20"/>
        <w:lang w:val="pt-PT" w:eastAsia="en-US" w:bidi="ar-SA"/>
      </w:rPr>
    </w:lvl>
    <w:lvl w:ilvl="1">
      <w:start w:val="1"/>
      <w:numFmt w:val="decimal"/>
      <w:lvlText w:val="%1.%2"/>
      <w:lvlJc w:val="left"/>
      <w:pPr>
        <w:ind w:left="852" w:hanging="709"/>
        <w:jc w:val="left"/>
      </w:pPr>
      <w:rPr>
        <w:rFonts w:ascii="Arial" w:eastAsia="Arial" w:hAnsi="Arial" w:cs="Arial" w:hint="default"/>
        <w:b/>
        <w:bCs/>
        <w:i w:val="0"/>
        <w:iCs w:val="0"/>
        <w:spacing w:val="-1"/>
        <w:w w:val="99"/>
        <w:sz w:val="20"/>
        <w:szCs w:val="20"/>
        <w:lang w:val="pt-PT" w:eastAsia="en-US" w:bidi="ar-SA"/>
      </w:rPr>
    </w:lvl>
    <w:lvl w:ilvl="2">
      <w:numFmt w:val="bullet"/>
      <w:lvlText w:val="•"/>
      <w:lvlJc w:val="left"/>
      <w:pPr>
        <w:ind w:left="1930" w:hanging="709"/>
      </w:pPr>
      <w:rPr>
        <w:rFonts w:hint="default"/>
        <w:lang w:val="pt-PT" w:eastAsia="en-US" w:bidi="ar-SA"/>
      </w:rPr>
    </w:lvl>
    <w:lvl w:ilvl="3">
      <w:numFmt w:val="bullet"/>
      <w:lvlText w:val="•"/>
      <w:lvlJc w:val="left"/>
      <w:pPr>
        <w:ind w:left="3000" w:hanging="709"/>
      </w:pPr>
      <w:rPr>
        <w:rFonts w:hint="default"/>
        <w:lang w:val="pt-PT" w:eastAsia="en-US" w:bidi="ar-SA"/>
      </w:rPr>
    </w:lvl>
    <w:lvl w:ilvl="4">
      <w:numFmt w:val="bullet"/>
      <w:lvlText w:val="•"/>
      <w:lvlJc w:val="left"/>
      <w:pPr>
        <w:ind w:left="4070" w:hanging="709"/>
      </w:pPr>
      <w:rPr>
        <w:rFonts w:hint="default"/>
        <w:lang w:val="pt-PT" w:eastAsia="en-US" w:bidi="ar-SA"/>
      </w:rPr>
    </w:lvl>
    <w:lvl w:ilvl="5">
      <w:numFmt w:val="bullet"/>
      <w:lvlText w:val="•"/>
      <w:lvlJc w:val="left"/>
      <w:pPr>
        <w:ind w:left="5140" w:hanging="709"/>
      </w:pPr>
      <w:rPr>
        <w:rFonts w:hint="default"/>
        <w:lang w:val="pt-PT" w:eastAsia="en-US" w:bidi="ar-SA"/>
      </w:rPr>
    </w:lvl>
    <w:lvl w:ilvl="6">
      <w:numFmt w:val="bullet"/>
      <w:lvlText w:val="•"/>
      <w:lvlJc w:val="left"/>
      <w:pPr>
        <w:ind w:left="6210" w:hanging="709"/>
      </w:pPr>
      <w:rPr>
        <w:rFonts w:hint="default"/>
        <w:lang w:val="pt-PT" w:eastAsia="en-US" w:bidi="ar-SA"/>
      </w:rPr>
    </w:lvl>
    <w:lvl w:ilvl="7">
      <w:numFmt w:val="bullet"/>
      <w:lvlText w:val="•"/>
      <w:lvlJc w:val="left"/>
      <w:pPr>
        <w:ind w:left="7280" w:hanging="709"/>
      </w:pPr>
      <w:rPr>
        <w:rFonts w:hint="default"/>
        <w:lang w:val="pt-PT" w:eastAsia="en-US" w:bidi="ar-SA"/>
      </w:rPr>
    </w:lvl>
    <w:lvl w:ilvl="8">
      <w:numFmt w:val="bullet"/>
      <w:lvlText w:val="•"/>
      <w:lvlJc w:val="left"/>
      <w:pPr>
        <w:ind w:left="8350" w:hanging="709"/>
      </w:pPr>
      <w:rPr>
        <w:rFonts w:hint="default"/>
        <w:lang w:val="pt-PT" w:eastAsia="en-US" w:bidi="ar-SA"/>
      </w:rPr>
    </w:lvl>
  </w:abstractNum>
  <w:abstractNum w:abstractNumId="9" w15:restartNumberingAfterBreak="0">
    <w:nsid w:val="74A64C73"/>
    <w:multiLevelType w:val="hybridMultilevel"/>
    <w:tmpl w:val="49F25C62"/>
    <w:lvl w:ilvl="0" w:tplc="AABC79EE">
      <w:start w:val="23"/>
      <w:numFmt w:val="decimal"/>
      <w:lvlText w:val="%1."/>
      <w:lvlJc w:val="left"/>
      <w:pPr>
        <w:ind w:left="571" w:hanging="428"/>
        <w:jc w:val="left"/>
      </w:pPr>
      <w:rPr>
        <w:rFonts w:ascii="Arial" w:eastAsia="Arial" w:hAnsi="Arial" w:cs="Arial" w:hint="default"/>
        <w:b/>
        <w:bCs/>
        <w:i w:val="0"/>
        <w:iCs w:val="0"/>
        <w:spacing w:val="-1"/>
        <w:w w:val="99"/>
        <w:sz w:val="20"/>
        <w:szCs w:val="20"/>
        <w:lang w:val="pt-PT" w:eastAsia="en-US" w:bidi="ar-SA"/>
      </w:rPr>
    </w:lvl>
    <w:lvl w:ilvl="1" w:tplc="3528B9F4">
      <w:numFmt w:val="bullet"/>
      <w:lvlText w:val="•"/>
      <w:lvlJc w:val="left"/>
      <w:pPr>
        <w:ind w:left="1571" w:hanging="428"/>
      </w:pPr>
      <w:rPr>
        <w:rFonts w:hint="default"/>
        <w:lang w:val="pt-PT" w:eastAsia="en-US" w:bidi="ar-SA"/>
      </w:rPr>
    </w:lvl>
    <w:lvl w:ilvl="2" w:tplc="72708E46">
      <w:numFmt w:val="bullet"/>
      <w:lvlText w:val="•"/>
      <w:lvlJc w:val="left"/>
      <w:pPr>
        <w:ind w:left="2562" w:hanging="428"/>
      </w:pPr>
      <w:rPr>
        <w:rFonts w:hint="default"/>
        <w:lang w:val="pt-PT" w:eastAsia="en-US" w:bidi="ar-SA"/>
      </w:rPr>
    </w:lvl>
    <w:lvl w:ilvl="3" w:tplc="A754DB84">
      <w:numFmt w:val="bullet"/>
      <w:lvlText w:val="•"/>
      <w:lvlJc w:val="left"/>
      <w:pPr>
        <w:ind w:left="3553" w:hanging="428"/>
      </w:pPr>
      <w:rPr>
        <w:rFonts w:hint="default"/>
        <w:lang w:val="pt-PT" w:eastAsia="en-US" w:bidi="ar-SA"/>
      </w:rPr>
    </w:lvl>
    <w:lvl w:ilvl="4" w:tplc="F1FC1994">
      <w:numFmt w:val="bullet"/>
      <w:lvlText w:val="•"/>
      <w:lvlJc w:val="left"/>
      <w:pPr>
        <w:ind w:left="4544" w:hanging="428"/>
      </w:pPr>
      <w:rPr>
        <w:rFonts w:hint="default"/>
        <w:lang w:val="pt-PT" w:eastAsia="en-US" w:bidi="ar-SA"/>
      </w:rPr>
    </w:lvl>
    <w:lvl w:ilvl="5" w:tplc="863E7CBE">
      <w:numFmt w:val="bullet"/>
      <w:lvlText w:val="•"/>
      <w:lvlJc w:val="left"/>
      <w:pPr>
        <w:ind w:left="5535" w:hanging="428"/>
      </w:pPr>
      <w:rPr>
        <w:rFonts w:hint="default"/>
        <w:lang w:val="pt-PT" w:eastAsia="en-US" w:bidi="ar-SA"/>
      </w:rPr>
    </w:lvl>
    <w:lvl w:ilvl="6" w:tplc="042091FE">
      <w:numFmt w:val="bullet"/>
      <w:lvlText w:val="•"/>
      <w:lvlJc w:val="left"/>
      <w:pPr>
        <w:ind w:left="6526" w:hanging="428"/>
      </w:pPr>
      <w:rPr>
        <w:rFonts w:hint="default"/>
        <w:lang w:val="pt-PT" w:eastAsia="en-US" w:bidi="ar-SA"/>
      </w:rPr>
    </w:lvl>
    <w:lvl w:ilvl="7" w:tplc="4224C082">
      <w:numFmt w:val="bullet"/>
      <w:lvlText w:val="•"/>
      <w:lvlJc w:val="left"/>
      <w:pPr>
        <w:ind w:left="7517" w:hanging="428"/>
      </w:pPr>
      <w:rPr>
        <w:rFonts w:hint="default"/>
        <w:lang w:val="pt-PT" w:eastAsia="en-US" w:bidi="ar-SA"/>
      </w:rPr>
    </w:lvl>
    <w:lvl w:ilvl="8" w:tplc="F70E55B8">
      <w:numFmt w:val="bullet"/>
      <w:lvlText w:val="•"/>
      <w:lvlJc w:val="left"/>
      <w:pPr>
        <w:ind w:left="8508" w:hanging="428"/>
      </w:pPr>
      <w:rPr>
        <w:rFonts w:hint="default"/>
        <w:lang w:val="pt-PT" w:eastAsia="en-US" w:bidi="ar-SA"/>
      </w:rPr>
    </w:lvl>
  </w:abstractNum>
  <w:abstractNum w:abstractNumId="10" w15:restartNumberingAfterBreak="0">
    <w:nsid w:val="79DC2E79"/>
    <w:multiLevelType w:val="hybridMultilevel"/>
    <w:tmpl w:val="0F64D714"/>
    <w:lvl w:ilvl="0" w:tplc="A6A6B888">
      <w:start w:val="1"/>
      <w:numFmt w:val="upperLetter"/>
      <w:lvlText w:val="%1)"/>
      <w:lvlJc w:val="left"/>
      <w:pPr>
        <w:ind w:left="504" w:hanging="361"/>
        <w:jc w:val="left"/>
      </w:pPr>
      <w:rPr>
        <w:rFonts w:ascii="Arial" w:eastAsia="Arial" w:hAnsi="Arial" w:cs="Arial" w:hint="default"/>
        <w:b/>
        <w:bCs/>
        <w:i w:val="0"/>
        <w:iCs w:val="0"/>
        <w:spacing w:val="0"/>
        <w:w w:val="99"/>
        <w:sz w:val="20"/>
        <w:szCs w:val="20"/>
        <w:lang w:val="pt-PT" w:eastAsia="en-US" w:bidi="ar-SA"/>
      </w:rPr>
    </w:lvl>
    <w:lvl w:ilvl="1" w:tplc="C23CF966">
      <w:numFmt w:val="bullet"/>
      <w:lvlText w:val="•"/>
      <w:lvlJc w:val="left"/>
      <w:pPr>
        <w:ind w:left="1499" w:hanging="361"/>
      </w:pPr>
      <w:rPr>
        <w:rFonts w:hint="default"/>
        <w:lang w:val="pt-PT" w:eastAsia="en-US" w:bidi="ar-SA"/>
      </w:rPr>
    </w:lvl>
    <w:lvl w:ilvl="2" w:tplc="787CB8DC">
      <w:numFmt w:val="bullet"/>
      <w:lvlText w:val="•"/>
      <w:lvlJc w:val="left"/>
      <w:pPr>
        <w:ind w:left="2498" w:hanging="361"/>
      </w:pPr>
      <w:rPr>
        <w:rFonts w:hint="default"/>
        <w:lang w:val="pt-PT" w:eastAsia="en-US" w:bidi="ar-SA"/>
      </w:rPr>
    </w:lvl>
    <w:lvl w:ilvl="3" w:tplc="4B30FFB2">
      <w:numFmt w:val="bullet"/>
      <w:lvlText w:val="•"/>
      <w:lvlJc w:val="left"/>
      <w:pPr>
        <w:ind w:left="3497" w:hanging="361"/>
      </w:pPr>
      <w:rPr>
        <w:rFonts w:hint="default"/>
        <w:lang w:val="pt-PT" w:eastAsia="en-US" w:bidi="ar-SA"/>
      </w:rPr>
    </w:lvl>
    <w:lvl w:ilvl="4" w:tplc="1EDC5606">
      <w:numFmt w:val="bullet"/>
      <w:lvlText w:val="•"/>
      <w:lvlJc w:val="left"/>
      <w:pPr>
        <w:ind w:left="4496" w:hanging="361"/>
      </w:pPr>
      <w:rPr>
        <w:rFonts w:hint="default"/>
        <w:lang w:val="pt-PT" w:eastAsia="en-US" w:bidi="ar-SA"/>
      </w:rPr>
    </w:lvl>
    <w:lvl w:ilvl="5" w:tplc="9F3C5EB6">
      <w:numFmt w:val="bullet"/>
      <w:lvlText w:val="•"/>
      <w:lvlJc w:val="left"/>
      <w:pPr>
        <w:ind w:left="5495" w:hanging="361"/>
      </w:pPr>
      <w:rPr>
        <w:rFonts w:hint="default"/>
        <w:lang w:val="pt-PT" w:eastAsia="en-US" w:bidi="ar-SA"/>
      </w:rPr>
    </w:lvl>
    <w:lvl w:ilvl="6" w:tplc="DD1E7200">
      <w:numFmt w:val="bullet"/>
      <w:lvlText w:val="•"/>
      <w:lvlJc w:val="left"/>
      <w:pPr>
        <w:ind w:left="6494" w:hanging="361"/>
      </w:pPr>
      <w:rPr>
        <w:rFonts w:hint="default"/>
        <w:lang w:val="pt-PT" w:eastAsia="en-US" w:bidi="ar-SA"/>
      </w:rPr>
    </w:lvl>
    <w:lvl w:ilvl="7" w:tplc="CE1A3E40">
      <w:numFmt w:val="bullet"/>
      <w:lvlText w:val="•"/>
      <w:lvlJc w:val="left"/>
      <w:pPr>
        <w:ind w:left="7493" w:hanging="361"/>
      </w:pPr>
      <w:rPr>
        <w:rFonts w:hint="default"/>
        <w:lang w:val="pt-PT" w:eastAsia="en-US" w:bidi="ar-SA"/>
      </w:rPr>
    </w:lvl>
    <w:lvl w:ilvl="8" w:tplc="8B1E66BC">
      <w:numFmt w:val="bullet"/>
      <w:lvlText w:val="•"/>
      <w:lvlJc w:val="left"/>
      <w:pPr>
        <w:ind w:left="8492" w:hanging="361"/>
      </w:pPr>
      <w:rPr>
        <w:rFonts w:hint="default"/>
        <w:lang w:val="pt-PT" w:eastAsia="en-US" w:bidi="ar-SA"/>
      </w:rPr>
    </w:lvl>
  </w:abstractNum>
  <w:num w:numId="1" w16cid:durableId="1762406480">
    <w:abstractNumId w:val="6"/>
  </w:num>
  <w:num w:numId="2" w16cid:durableId="506557287">
    <w:abstractNumId w:val="4"/>
  </w:num>
  <w:num w:numId="3" w16cid:durableId="1766488071">
    <w:abstractNumId w:val="9"/>
  </w:num>
  <w:num w:numId="4" w16cid:durableId="220361448">
    <w:abstractNumId w:val="7"/>
  </w:num>
  <w:num w:numId="5" w16cid:durableId="1052115533">
    <w:abstractNumId w:val="0"/>
  </w:num>
  <w:num w:numId="6" w16cid:durableId="2116291160">
    <w:abstractNumId w:val="10"/>
  </w:num>
  <w:num w:numId="7" w16cid:durableId="1547176644">
    <w:abstractNumId w:val="3"/>
  </w:num>
  <w:num w:numId="8" w16cid:durableId="1853909213">
    <w:abstractNumId w:val="5"/>
  </w:num>
  <w:num w:numId="9" w16cid:durableId="1065496870">
    <w:abstractNumId w:val="2"/>
  </w:num>
  <w:num w:numId="10" w16cid:durableId="462160572">
    <w:abstractNumId w:val="1"/>
  </w:num>
  <w:num w:numId="11" w16cid:durableId="150945399">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hyphenationZone w:val="425"/>
  <w:drawingGridHorizontalSpacing w:val="110"/>
  <w:displayHorizontalDrawingGridEvery w:val="2"/>
  <w:characterSpacingControl w:val="doNotCompres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857A9"/>
    <w:rsid w:val="001854FE"/>
    <w:rsid w:val="004E2C6F"/>
    <w:rsid w:val="00606FBE"/>
    <w:rsid w:val="006857A9"/>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BAB7741"/>
  <w15:docId w15:val="{0AAFDA30-5BA2-4736-91D7-DD41FFA3A5F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rFonts w:ascii="Arial MT" w:eastAsia="Arial MT" w:hAnsi="Arial MT" w:cs="Arial MT"/>
      <w:lang w:val="pt-PT"/>
    </w:rPr>
  </w:style>
  <w:style w:type="paragraph" w:styleId="Ttulo1">
    <w:name w:val="heading 1"/>
    <w:basedOn w:val="Normal"/>
    <w:uiPriority w:val="9"/>
    <w:qFormat/>
    <w:pPr>
      <w:ind w:left="12"/>
      <w:outlineLvl w:val="0"/>
    </w:pPr>
    <w:rPr>
      <w:rFonts w:ascii="Arial Black" w:eastAsia="Arial Black" w:hAnsi="Arial Black" w:cs="Arial Black"/>
      <w:b/>
      <w:bCs/>
      <w:sz w:val="28"/>
      <w:szCs w:val="28"/>
    </w:rPr>
  </w:style>
  <w:style w:type="paragraph" w:styleId="Ttulo2">
    <w:name w:val="heading 2"/>
    <w:basedOn w:val="Normal"/>
    <w:uiPriority w:val="9"/>
    <w:unhideWhenUsed/>
    <w:qFormat/>
    <w:pPr>
      <w:spacing w:line="365" w:lineRule="exact"/>
      <w:ind w:left="12"/>
      <w:outlineLvl w:val="1"/>
    </w:pPr>
    <w:rPr>
      <w:rFonts w:ascii="Arial Black" w:eastAsia="Arial Black" w:hAnsi="Arial Black" w:cs="Arial Black"/>
      <w:b/>
      <w:bCs/>
    </w:rPr>
  </w:style>
  <w:style w:type="paragraph" w:styleId="Ttulo3">
    <w:name w:val="heading 3"/>
    <w:basedOn w:val="Normal"/>
    <w:uiPriority w:val="9"/>
    <w:unhideWhenUsed/>
    <w:qFormat/>
    <w:pPr>
      <w:ind w:left="569" w:hanging="425"/>
      <w:outlineLvl w:val="2"/>
    </w:pPr>
    <w:rPr>
      <w:rFonts w:ascii="Arial" w:eastAsia="Arial" w:hAnsi="Arial" w:cs="Arial"/>
      <w:b/>
      <w:bCs/>
      <w:sz w:val="20"/>
      <w:szCs w:val="20"/>
    </w:rPr>
  </w:style>
  <w:style w:type="character" w:default="1" w:styleId="Fontepargpadro">
    <w:name w:val="Default Paragraph Font"/>
    <w:uiPriority w:val="1"/>
    <w:semiHidden/>
    <w:unhideWhenUsed/>
  </w:style>
  <w:style w:type="table" w:default="1" w:styleId="Tabelanormal">
    <w:name w:val="Normal Table"/>
    <w:uiPriority w:val="99"/>
    <w:semiHidden/>
    <w:unhideWhenUsed/>
    <w:tblPr>
      <w:tblInd w:w="0" w:type="dxa"/>
      <w:tblCellMar>
        <w:top w:w="0" w:type="dxa"/>
        <w:left w:w="108" w:type="dxa"/>
        <w:bottom w:w="0" w:type="dxa"/>
        <w:right w:w="108" w:type="dxa"/>
      </w:tblCellMar>
    </w:tblPr>
  </w:style>
  <w:style w:type="numbering" w:default="1" w:styleId="Semlista">
    <w:name w:val="No List"/>
    <w:uiPriority w:val="99"/>
    <w:semiHidden/>
    <w:unhideWhenUsed/>
  </w:style>
  <w:style w:type="table" w:customStyle="1" w:styleId="TableNormal">
    <w:name w:val="Table Normal"/>
    <w:uiPriority w:val="2"/>
    <w:semiHidden/>
    <w:unhideWhenUsed/>
    <w:qFormat/>
    <w:tblPr>
      <w:tblInd w:w="0" w:type="dxa"/>
      <w:tblCellMar>
        <w:top w:w="0" w:type="dxa"/>
        <w:left w:w="0" w:type="dxa"/>
        <w:bottom w:w="0" w:type="dxa"/>
        <w:right w:w="0" w:type="dxa"/>
      </w:tblCellMar>
    </w:tblPr>
  </w:style>
  <w:style w:type="paragraph" w:styleId="Corpodetexto">
    <w:name w:val="Body Text"/>
    <w:basedOn w:val="Normal"/>
    <w:uiPriority w:val="1"/>
    <w:qFormat/>
    <w:rPr>
      <w:sz w:val="20"/>
      <w:szCs w:val="20"/>
    </w:rPr>
  </w:style>
  <w:style w:type="paragraph" w:styleId="Ttulo">
    <w:name w:val="Title"/>
    <w:basedOn w:val="Normal"/>
    <w:uiPriority w:val="10"/>
    <w:qFormat/>
    <w:pPr>
      <w:ind w:left="4436" w:hanging="123"/>
    </w:pPr>
    <w:rPr>
      <w:rFonts w:ascii="Tahoma" w:eastAsia="Tahoma" w:hAnsi="Tahoma" w:cs="Tahoma"/>
      <w:sz w:val="52"/>
      <w:szCs w:val="52"/>
    </w:rPr>
  </w:style>
  <w:style w:type="paragraph" w:styleId="PargrafodaLista">
    <w:name w:val="List Paragraph"/>
    <w:basedOn w:val="Normal"/>
    <w:uiPriority w:val="1"/>
    <w:qFormat/>
    <w:pPr>
      <w:ind w:left="569" w:hanging="425"/>
    </w:pPr>
  </w:style>
  <w:style w:type="paragraph" w:customStyle="1" w:styleId="TableParagraph">
    <w:name w:val="Table Paragraph"/>
    <w:basedOn w:val="Normal"/>
    <w:uiPriority w:val="1"/>
    <w:qFormat/>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13" Type="http://schemas.openxmlformats.org/officeDocument/2006/relationships/footer" Target="footer3.xml"/><Relationship Id="rId18" Type="http://schemas.openxmlformats.org/officeDocument/2006/relationships/header" Target="header5.xml"/><Relationship Id="rId26" Type="http://schemas.openxmlformats.org/officeDocument/2006/relationships/header" Target="header7.xml"/><Relationship Id="rId39" Type="http://schemas.openxmlformats.org/officeDocument/2006/relationships/hyperlink" Target="https://app.clicksign.com/" TargetMode="External"/><Relationship Id="rId21" Type="http://schemas.openxmlformats.org/officeDocument/2006/relationships/footer" Target="footer7.xml"/><Relationship Id="rId34" Type="http://schemas.openxmlformats.org/officeDocument/2006/relationships/hyperlink" Target="mailto:jessica.magalhaes@epe.gov.br" TargetMode="External"/><Relationship Id="rId42" Type="http://schemas.openxmlformats.org/officeDocument/2006/relationships/hyperlink" Target="mailto:sandro.abilio@epe.gov.br" TargetMode="External"/><Relationship Id="rId47" Type="http://schemas.openxmlformats.org/officeDocument/2006/relationships/hyperlink" Target="https://www.clicksign.com/validador" TargetMode="External"/><Relationship Id="rId50" Type="http://schemas.openxmlformats.org/officeDocument/2006/relationships/theme" Target="theme/theme1.xml"/><Relationship Id="rId7" Type="http://schemas.openxmlformats.org/officeDocument/2006/relationships/image" Target="media/image1.jpeg"/><Relationship Id="rId2" Type="http://schemas.openxmlformats.org/officeDocument/2006/relationships/styles" Target="styles.xml"/><Relationship Id="rId16" Type="http://schemas.openxmlformats.org/officeDocument/2006/relationships/header" Target="header4.xml"/><Relationship Id="rId29" Type="http://schemas.openxmlformats.org/officeDocument/2006/relationships/hyperlink" Target="mailto:carlos.cabral@epe.gov.br" TargetMode="External"/><Relationship Id="rId11" Type="http://schemas.openxmlformats.org/officeDocument/2006/relationships/image" Target="media/image2.jpeg"/><Relationship Id="rId24" Type="http://schemas.openxmlformats.org/officeDocument/2006/relationships/hyperlink" Target="mailto:jessica.magalhaes@epe.gov.br" TargetMode="External"/><Relationship Id="rId32" Type="http://schemas.openxmlformats.org/officeDocument/2006/relationships/hyperlink" Target="mailto:jessica.magalhaes@epe.gov.br" TargetMode="External"/><Relationship Id="rId37" Type="http://schemas.openxmlformats.org/officeDocument/2006/relationships/hyperlink" Target="https://app.clicksign.com/" TargetMode="External"/><Relationship Id="rId40" Type="http://schemas.openxmlformats.org/officeDocument/2006/relationships/hyperlink" Target="https://app.clicksign.com/location?latitude=51.36179&amp;longitude=4.64265" TargetMode="External"/><Relationship Id="rId45" Type="http://schemas.openxmlformats.org/officeDocument/2006/relationships/hyperlink" Target="mailto:jessica.magalhaes@epe.gov.br" TargetMode="External"/><Relationship Id="rId53" Type="http://schemas.openxmlformats.org/officeDocument/2006/relationships/customXml" Target="../customXml/item3.xml"/><Relationship Id="rId5" Type="http://schemas.openxmlformats.org/officeDocument/2006/relationships/footnotes" Target="footnotes.xml"/><Relationship Id="rId10" Type="http://schemas.openxmlformats.org/officeDocument/2006/relationships/footer" Target="footer2.xml"/><Relationship Id="rId19" Type="http://schemas.openxmlformats.org/officeDocument/2006/relationships/footer" Target="footer6.xml"/><Relationship Id="rId31" Type="http://schemas.openxmlformats.org/officeDocument/2006/relationships/hyperlink" Target="mailto:thiago.teixeira@epe.gov.br" TargetMode="External"/><Relationship Id="rId44" Type="http://schemas.openxmlformats.org/officeDocument/2006/relationships/hyperlink" Target="https://app.clicksign.com/" TargetMode="External"/><Relationship Id="rId52" Type="http://schemas.openxmlformats.org/officeDocument/2006/relationships/customXml" Target="../customXml/item2.xml"/><Relationship Id="rId4" Type="http://schemas.openxmlformats.org/officeDocument/2006/relationships/webSettings" Target="webSettings.xml"/><Relationship Id="rId9" Type="http://schemas.openxmlformats.org/officeDocument/2006/relationships/header" Target="header1.xml"/><Relationship Id="rId14" Type="http://schemas.openxmlformats.org/officeDocument/2006/relationships/header" Target="header3.xml"/><Relationship Id="rId22" Type="http://schemas.openxmlformats.org/officeDocument/2006/relationships/image" Target="media/image3.png"/><Relationship Id="rId27" Type="http://schemas.openxmlformats.org/officeDocument/2006/relationships/footer" Target="footer8.xml"/><Relationship Id="rId30" Type="http://schemas.openxmlformats.org/officeDocument/2006/relationships/hyperlink" Target="mailto:jessica.magalhaes@epe.gov.br" TargetMode="External"/><Relationship Id="rId35" Type="http://schemas.openxmlformats.org/officeDocument/2006/relationships/hyperlink" Target="mailto:reinaldo.garcia@epe.gov.br" TargetMode="External"/><Relationship Id="rId43" Type="http://schemas.openxmlformats.org/officeDocument/2006/relationships/hyperlink" Target="https://app.clicksign.com/location?latitude=-23.00084&amp;longitude=-43.3371852" TargetMode="External"/><Relationship Id="rId48" Type="http://schemas.openxmlformats.org/officeDocument/2006/relationships/hyperlink" Target="http://www.clicksign.com/" TargetMode="External"/><Relationship Id="rId8" Type="http://schemas.openxmlformats.org/officeDocument/2006/relationships/footer" Target="footer1.xml"/><Relationship Id="rId51" Type="http://schemas.openxmlformats.org/officeDocument/2006/relationships/customXml" Target="../customXml/item1.xml"/><Relationship Id="rId3"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footer" Target="footer5.xml"/><Relationship Id="rId25" Type="http://schemas.openxmlformats.org/officeDocument/2006/relationships/hyperlink" Target="mailto:prado.thiago@epe.gov.br" TargetMode="External"/><Relationship Id="rId33" Type="http://schemas.openxmlformats.org/officeDocument/2006/relationships/hyperlink" Target="mailto:sandro.abilio@epe.gov.br" TargetMode="External"/><Relationship Id="rId38" Type="http://schemas.openxmlformats.org/officeDocument/2006/relationships/hyperlink" Target="mailto:carlos.cabral@epe.gov.br" TargetMode="External"/><Relationship Id="rId46" Type="http://schemas.openxmlformats.org/officeDocument/2006/relationships/image" Target="media/image5.png"/><Relationship Id="rId20" Type="http://schemas.openxmlformats.org/officeDocument/2006/relationships/header" Target="header6.xml"/><Relationship Id="rId41" Type="http://schemas.openxmlformats.org/officeDocument/2006/relationships/hyperlink" Target="https://app.clicksign.com/" TargetMode="External"/><Relationship Id="rId1" Type="http://schemas.openxmlformats.org/officeDocument/2006/relationships/numbering" Target="numbering.xml"/><Relationship Id="rId6" Type="http://schemas.openxmlformats.org/officeDocument/2006/relationships/endnotes" Target="endnotes.xml"/><Relationship Id="rId15" Type="http://schemas.openxmlformats.org/officeDocument/2006/relationships/footer" Target="footer4.xml"/><Relationship Id="rId23" Type="http://schemas.openxmlformats.org/officeDocument/2006/relationships/hyperlink" Target="mailto:jessica.magalhaes@epe.gov.br" TargetMode="External"/><Relationship Id="rId28" Type="http://schemas.openxmlformats.org/officeDocument/2006/relationships/hyperlink" Target="mailto:jessica.magalhaes@epe.gov.br" TargetMode="External"/><Relationship Id="rId36" Type="http://schemas.openxmlformats.org/officeDocument/2006/relationships/hyperlink" Target="mailto:reinaldo.garcia@epe.gov.br" TargetMode="External"/><Relationship Id="rId49" Type="http://schemas.openxmlformats.org/officeDocument/2006/relationships/fontTable" Target="fontTable.xml"/></Relationships>
</file>

<file path=word/_rels/footer8.xml.rels><?xml version="1.0" encoding="UTF-8" standalone="yes"?>
<Relationships xmlns="http://schemas.openxmlformats.org/package/2006/relationships"><Relationship Id="rId1" Type="http://schemas.openxmlformats.org/officeDocument/2006/relationships/image" Target="media/image4.png"/></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7.xml.rels><?xml version="1.0" encoding="UTF-8" standalone="yes"?>
<Relationships xmlns="http://schemas.openxmlformats.org/package/2006/relationships"><Relationship Id="rId1" Type="http://schemas.openxmlformats.org/officeDocument/2006/relationships/image" Target="media/image4.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4591FE38EC899440BAAAE7FB8027CE72" ma:contentTypeVersion="2" ma:contentTypeDescription="Crie um novo documento." ma:contentTypeScope="" ma:versionID="c4818c192a72d691b48af3df1a214f10">
  <xsd:schema xmlns:xsd="http://www.w3.org/2001/XMLSchema" xmlns:xs="http://www.w3.org/2001/XMLSchema" xmlns:p="http://schemas.microsoft.com/office/2006/metadata/properties" xmlns:ns1="http://schemas.microsoft.com/sharepoint/v3" xmlns:ns2="17e47aec-4fd1-44ac-8b41-cb90461b566e" targetNamespace="http://schemas.microsoft.com/office/2006/metadata/properties" ma:root="true" ma:fieldsID="ad89866ca665d838beb61211c8cad87d" ns1:_="" ns2:_="">
    <xsd:import namespace="http://schemas.microsoft.com/sharepoint/v3"/>
    <xsd:import namespace="17e47aec-4fd1-44ac-8b41-cb90461b566e"/>
    <xsd:element name="properties">
      <xsd:complexType>
        <xsd:sequence>
          <xsd:element name="documentManagement">
            <xsd:complexType>
              <xsd:all>
                <xsd:element ref="ns1:PublishingStartDate" minOccurs="0"/>
                <xsd:element ref="ns1:PublishingExpirationDate"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Agendamento de Data de Início" ma:description="Data de Início de Agendamento é uma coluna de site criada pelo recurso de Publicação. Ela é usada para especificar a data e hora em que essa página aparecerá pela primeira vez aos visitantes do site." ma:hidden="true" ma:internalName="PublishingStartDate">
      <xsd:simpleType>
        <xsd:restriction base="dms:Unknown"/>
      </xsd:simpleType>
    </xsd:element>
    <xsd:element name="PublishingExpirationDate" ma:index="9" nillable="true" ma:displayName="Agendamento de Data de Término" ma:description="Data Final de Agendamento é uma coluna de site criada pelo recurso de Publicação. Ela é usada para especificar a data e a hora em que essa página não será mais exibida aos visitantes do site."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7e47aec-4fd1-44ac-8b41-cb90461b566e" elementFormDefault="qualified">
    <xsd:import namespace="http://schemas.microsoft.com/office/2006/documentManagement/types"/>
    <xsd:import namespace="http://schemas.microsoft.com/office/infopath/2007/PartnerControls"/>
    <xsd:element name="SharedWithUsers" ma:index="10"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EC2D4D4F-ACC2-4FD1-B591-B1130089698E}"/>
</file>

<file path=customXml/itemProps2.xml><?xml version="1.0" encoding="utf-8"?>
<ds:datastoreItem xmlns:ds="http://schemas.openxmlformats.org/officeDocument/2006/customXml" ds:itemID="{8C560A82-A5A5-4BEA-B85F-A16875252B5E}"/>
</file>

<file path=customXml/itemProps3.xml><?xml version="1.0" encoding="utf-8"?>
<ds:datastoreItem xmlns:ds="http://schemas.openxmlformats.org/officeDocument/2006/customXml" ds:itemID="{57151A86-8D7E-4967-9FE5-20B3C1C15673}"/>
</file>

<file path=docProps/app.xml><?xml version="1.0" encoding="utf-8"?>
<Properties xmlns="http://schemas.openxmlformats.org/officeDocument/2006/extended-properties" xmlns:vt="http://schemas.openxmlformats.org/officeDocument/2006/docPropsVTypes">
  <Template>Normal.dotm</Template>
  <TotalTime>0</TotalTime>
  <Pages>28</Pages>
  <Words>9628</Words>
  <Characters>51994</Characters>
  <Application>Microsoft Office Word</Application>
  <DocSecurity>0</DocSecurity>
  <Lines>433</Lines>
  <Paragraphs>122</Paragraphs>
  <ScaleCrop>false</ScaleCrop>
  <Company/>
  <LinksUpToDate>false</LinksUpToDate>
  <CharactersWithSpaces>61500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Rel142</dc:title>
  <dc:subject>Balanço Energético Nacional 2007</dc:subject>
  <dc:creator>Tayana Torres</dc:creator>
  <cp:lastModifiedBy>Jessica Freire Magalhães</cp:lastModifiedBy>
  <cp:revision>2</cp:revision>
  <dcterms:created xsi:type="dcterms:W3CDTF">2026-08-27T15:35:00Z</dcterms:created>
  <dcterms:modified xsi:type="dcterms:W3CDTF">2026-08-27T15:35:00Z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verter">
    <vt:lpwstr>SolidFramework v10.0.19910.1</vt:lpwstr>
  </property>
  <property fmtid="{D5CDD505-2E9C-101B-9397-08002B2CF9AE}" pid="3" name="Created">
    <vt:filetime>2026-08-26T00:00:00Z</vt:filetime>
  </property>
  <property fmtid="{D5CDD505-2E9C-101B-9397-08002B2CF9AE}" pid="4" name="Creator">
    <vt:lpwstr>Microsoft® Word para Microsoft 365</vt:lpwstr>
  </property>
  <property fmtid="{D5CDD505-2E9C-101B-9397-08002B2CF9AE}" pid="5" name="DocumentKey">
    <vt:lpwstr>7b29ad22-466b-4006-b09f-8e2759380989</vt:lpwstr>
  </property>
  <property fmtid="{D5CDD505-2E9C-101B-9397-08002B2CF9AE}" pid="6" name="LastSaved">
    <vt:filetime>2026-08-27T00:00:00Z</vt:filetime>
  </property>
  <property fmtid="{D5CDD505-2E9C-101B-9397-08002B2CF9AE}" pid="7" name="Producer">
    <vt:lpwstr>Microsoft® Word para Microsoft 365 - by Lacuna Software PKI SDK</vt:lpwstr>
  </property>
  <property fmtid="{D5CDD505-2E9C-101B-9397-08002B2CF9AE}" pid="8" name="ContentTypeId">
    <vt:lpwstr>0x0101004591FE38EC899440BAAAE7FB8027CE72</vt:lpwstr>
  </property>
</Properties>
</file>