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257" r:id="rId6"/>
    <p:sldId id="268" r:id="rId7"/>
    <p:sldId id="278" r:id="rId8"/>
    <p:sldId id="269" r:id="rId9"/>
    <p:sldId id="260" r:id="rId10"/>
    <p:sldId id="289" r:id="rId11"/>
    <p:sldId id="263" r:id="rId12"/>
    <p:sldId id="280" r:id="rId13"/>
    <p:sldId id="1227" r:id="rId14"/>
    <p:sldId id="288" r:id="rId15"/>
    <p:sldId id="284" r:id="rId16"/>
    <p:sldId id="1222" r:id="rId17"/>
    <p:sldId id="308" r:id="rId18"/>
    <p:sldId id="1224" r:id="rId19"/>
    <p:sldId id="296" r:id="rId20"/>
    <p:sldId id="1225" r:id="rId21"/>
    <p:sldId id="297" r:id="rId22"/>
    <p:sldId id="281" r:id="rId23"/>
    <p:sldId id="298" r:id="rId24"/>
    <p:sldId id="1235" r:id="rId25"/>
    <p:sldId id="1228" r:id="rId26"/>
    <p:sldId id="299" r:id="rId27"/>
    <p:sldId id="1229" r:id="rId28"/>
    <p:sldId id="300" r:id="rId29"/>
    <p:sldId id="1230" r:id="rId30"/>
    <p:sldId id="301" r:id="rId31"/>
    <p:sldId id="1231" r:id="rId32"/>
    <p:sldId id="302" r:id="rId33"/>
    <p:sldId id="304" r:id="rId34"/>
    <p:sldId id="1232" r:id="rId35"/>
    <p:sldId id="294" r:id="rId36"/>
    <p:sldId id="303" r:id="rId37"/>
    <p:sldId id="1233" r:id="rId38"/>
    <p:sldId id="305" r:id="rId39"/>
    <p:sldId id="1234" r:id="rId40"/>
    <p:sldId id="282" r:id="rId41"/>
    <p:sldId id="306" r:id="rId42"/>
    <p:sldId id="307" r:id="rId43"/>
    <p:sldId id="283" r:id="rId44"/>
    <p:sldId id="262" r:id="rId45"/>
    <p:sldId id="1236" r:id="rId46"/>
    <p:sldId id="292" r:id="rId47"/>
    <p:sldId id="267" r:id="rId48"/>
    <p:sldId id="274" r:id="rId4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660060-5DF1-1063-4F88-577DA9D32E55}" name="Pamela Vilela" initials="PV" userId="c100c558d3651216" providerId="Windows Live"/>
  <p188:author id="{7179FE79-72C2-E906-C6D5-8C32C191F5B5}" name="Nathalia Oliveira de Castro" initials="NO" userId="S::nathalia.castro@epe.gov.br::016ee506-eeaa-4692-98ee-8de1eccfc06a" providerId="AD"/>
  <p188:author id="{A5CA8193-AF18-C195-767A-32F18451DB24}" name="Pericles de Abreu Brumati" initials="Pd" userId="S::pericles.brumati@epe.gov.br::5a3b42e9-5fc2-4430-b070-7fcc1c1c6e90" providerId="AD"/>
  <p188:author id="{AF30BFA0-76BF-BF1A-ED10-09038AA87728}" name="Roberta de Albuquerque Cardoso" initials="Rd" userId="S::roberta.cardoso@epe.gov.br::60dc3c80-6157-4df0-a895-abb53518bcd6" providerId="AD"/>
  <p188:author id="{E7538DC8-6045-1691-5DE6-61B915D37C6C}" name="Camila da Mota Carvalho" initials="Cd" userId="S::camila.carvalho@epe.gov.br::86f1867b-95e8-4e1d-954c-c519b6ae24ac" providerId="AD"/>
  <p188:author id="{AB0E9FD7-EB20-F7A3-8866-53300F5AFEE4}" name="Pamela Cardoso Vilela" initials="PC" userId="S::pamela.vilela@epe.gov.br::2fc2af40-868b-40e4-b100-affabecde153" providerId="AD"/>
  <p188:author id="{01406ADE-3916-9537-2F49-F9C0C9666169}" name="Raul Fagundes Leggieri" initials="RF" userId="S::raul.leggieri@epe.gov.br::c8e74cda-1efe-4292-9a5a-88406c45a78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6717"/>
    <a:srgbClr val="E20000"/>
    <a:srgbClr val="3D51E7"/>
    <a:srgbClr val="6161FF"/>
    <a:srgbClr val="4747FF"/>
    <a:srgbClr val="FF2F2F"/>
    <a:srgbClr val="B4BC4E"/>
    <a:srgbClr val="5CAE6E"/>
    <a:srgbClr val="0C2340"/>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94660"/>
  </p:normalViewPr>
  <p:slideViewPr>
    <p:cSldViewPr snapToGrid="0">
      <p:cViewPr varScale="1">
        <p:scale>
          <a:sx n="72" d="100"/>
          <a:sy n="72" d="100"/>
        </p:scale>
        <p:origin x="1354" y="67"/>
      </p:cViewPr>
      <p:guideLst/>
    </p:cSldViewPr>
  </p:slideViewPr>
  <p:notesTextViewPr>
    <p:cViewPr>
      <p:scale>
        <a:sx n="3" d="2"/>
        <a:sy n="3" d="2"/>
      </p:scale>
      <p:origin x="0" y="0"/>
    </p:cViewPr>
  </p:notesTextViewPr>
  <p:sorterViewPr>
    <p:cViewPr varScale="1">
      <p:scale>
        <a:sx n="1" d="1"/>
        <a:sy n="1" d="1"/>
      </p:scale>
      <p:origin x="0" y="-278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F27AA686-DA38-9C17-DFE9-8520125274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66507D1B-EA0F-944A-AA23-44F194D829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FB386A-CC70-46B3-8F83-2C3A05D30FA4}" type="datetimeFigureOut">
              <a:rPr lang="pt-BR" smtClean="0"/>
              <a:t>26/06/2026</a:t>
            </a:fld>
            <a:endParaRPr lang="pt-BR"/>
          </a:p>
        </p:txBody>
      </p:sp>
      <p:sp>
        <p:nvSpPr>
          <p:cNvPr id="4" name="Espaço Reservado para Rodapé 3">
            <a:extLst>
              <a:ext uri="{FF2B5EF4-FFF2-40B4-BE49-F238E27FC236}">
                <a16:creationId xmlns:a16="http://schemas.microsoft.com/office/drawing/2014/main" id="{F05ED953-3734-7ADF-BC67-9E3C04F3BD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57AE33A9-4487-6A15-54A3-08C8526E35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A1E19E-AAC1-4BFC-A305-3F8C7BAE36AE}" type="slidenum">
              <a:rPr lang="pt-BR" smtClean="0"/>
              <a:t>‹nº›</a:t>
            </a:fld>
            <a:endParaRPr lang="pt-BR"/>
          </a:p>
        </p:txBody>
      </p:sp>
    </p:spTree>
    <p:extLst>
      <p:ext uri="{BB962C8B-B14F-4D97-AF65-F5344CB8AC3E}">
        <p14:creationId xmlns:p14="http://schemas.microsoft.com/office/powerpoint/2010/main" val="4078625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62E5E-D4FA-41F6-BD2C-6D01B5647CB1}" type="datetimeFigureOut">
              <a:rPr lang="pt-BR" smtClean="0"/>
              <a:t>26/06/2026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5B920-F5C0-4B45-998F-D2A07455F617}" type="slidenum">
              <a:rPr lang="pt-BR" smtClean="0"/>
              <a:t>‹nº›</a:t>
            </a:fld>
            <a:endParaRPr lang="pt-BR"/>
          </a:p>
        </p:txBody>
      </p:sp>
    </p:spTree>
    <p:extLst>
      <p:ext uri="{BB962C8B-B14F-4D97-AF65-F5344CB8AC3E}">
        <p14:creationId xmlns:p14="http://schemas.microsoft.com/office/powerpoint/2010/main" val="3168735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DE18EE44-FB6E-F665-5437-7EA68B1B6AAC}"/>
              </a:ext>
            </a:extLst>
          </p:cNvPr>
          <p:cNvSpPr/>
          <p:nvPr userDrawn="1"/>
        </p:nvSpPr>
        <p:spPr>
          <a:xfrm>
            <a:off x="-24410" y="-137668"/>
            <a:ext cx="12399661" cy="7122486"/>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Freeform 2">
            <a:extLst>
              <a:ext uri="{FF2B5EF4-FFF2-40B4-BE49-F238E27FC236}">
                <a16:creationId xmlns:a16="http://schemas.microsoft.com/office/drawing/2014/main" id="{E0D3AB44-0577-E7B5-AC5E-5C3F01989C4F}"/>
              </a:ext>
            </a:extLst>
          </p:cNvPr>
          <p:cNvSpPr/>
          <p:nvPr userDrawn="1"/>
        </p:nvSpPr>
        <p:spPr>
          <a:xfrm>
            <a:off x="-120903" y="-195110"/>
            <a:ext cx="12496153" cy="7372598"/>
          </a:xfrm>
          <a:custGeom>
            <a:avLst/>
            <a:gdLst/>
            <a:ahLst/>
            <a:cxnLst/>
            <a:rect l="l" t="t" r="r" b="b"/>
            <a:pathLst>
              <a:path w="19907161" h="10808541">
                <a:moveTo>
                  <a:pt x="0" y="0"/>
                </a:moveTo>
                <a:lnTo>
                  <a:pt x="19907161" y="0"/>
                </a:lnTo>
                <a:lnTo>
                  <a:pt x="19907161" y="10808541"/>
                </a:lnTo>
                <a:lnTo>
                  <a:pt x="0" y="10808541"/>
                </a:lnTo>
                <a:lnTo>
                  <a:pt x="0" y="0"/>
                </a:lnTo>
                <a:close/>
              </a:path>
            </a:pathLst>
          </a:custGeom>
          <a:blipFill>
            <a:blip r:embed="rId2">
              <a:alphaModFix amt="10999"/>
            </a:blip>
            <a:stretch>
              <a:fillRect l="-9322" r="-9322"/>
            </a:stretch>
          </a:blipFill>
        </p:spPr>
        <p:txBody>
          <a:bodyPr/>
          <a:lstStyle/>
          <a:p>
            <a:endParaRPr lang="pt-BR"/>
          </a:p>
        </p:txBody>
      </p:sp>
      <p:sp>
        <p:nvSpPr>
          <p:cNvPr id="2" name="Título 1">
            <a:extLst>
              <a:ext uri="{FF2B5EF4-FFF2-40B4-BE49-F238E27FC236}">
                <a16:creationId xmlns:a16="http://schemas.microsoft.com/office/drawing/2014/main" id="{9537E2B6-609B-E7C5-1240-14F936084C60}"/>
              </a:ext>
            </a:extLst>
          </p:cNvPr>
          <p:cNvSpPr>
            <a:spLocks noGrp="1"/>
          </p:cNvSpPr>
          <p:nvPr>
            <p:ph type="ctrTitle" hasCustomPrompt="1"/>
          </p:nvPr>
        </p:nvSpPr>
        <p:spPr>
          <a:xfrm>
            <a:off x="279400" y="2670268"/>
            <a:ext cx="8966200" cy="1011238"/>
          </a:xfrm>
        </p:spPr>
        <p:txBody>
          <a:bodyPr anchor="b">
            <a:normAutofit/>
          </a:bodyPr>
          <a:lstStyle>
            <a:lvl1pPr algn="l">
              <a:defRPr sz="4400">
                <a:solidFill>
                  <a:schemeClr val="bg1"/>
                </a:solidFill>
              </a:defRPr>
            </a:lvl1pPr>
          </a:lstStyle>
          <a:p>
            <a:r>
              <a:rPr lang="pt-BR"/>
              <a:t>TÍTULO</a:t>
            </a:r>
          </a:p>
        </p:txBody>
      </p:sp>
      <p:grpSp>
        <p:nvGrpSpPr>
          <p:cNvPr id="15" name="Group 12">
            <a:extLst>
              <a:ext uri="{FF2B5EF4-FFF2-40B4-BE49-F238E27FC236}">
                <a16:creationId xmlns:a16="http://schemas.microsoft.com/office/drawing/2014/main" id="{86C27A1D-66E4-81AE-87C5-895902125E95}"/>
              </a:ext>
            </a:extLst>
          </p:cNvPr>
          <p:cNvGrpSpPr/>
          <p:nvPr userDrawn="1"/>
        </p:nvGrpSpPr>
        <p:grpSpPr>
          <a:xfrm>
            <a:off x="-1050732" y="1014023"/>
            <a:ext cx="6752859" cy="9646942"/>
            <a:chOff x="0" y="0"/>
            <a:chExt cx="4445000" cy="6350000"/>
          </a:xfrm>
        </p:grpSpPr>
        <p:sp>
          <p:nvSpPr>
            <p:cNvPr id="16" name="Freeform 13">
              <a:extLst>
                <a:ext uri="{FF2B5EF4-FFF2-40B4-BE49-F238E27FC236}">
                  <a16:creationId xmlns:a16="http://schemas.microsoft.com/office/drawing/2014/main" id="{2B9EC9C8-4515-AAEA-D174-D2F1A462D6E9}"/>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201730" r="-201730"/>
              </a:stretch>
            </a:blipFill>
          </p:spPr>
          <p:txBody>
            <a:bodyPr/>
            <a:lstStyle/>
            <a:p>
              <a:endParaRPr lang="pt-BR"/>
            </a:p>
          </p:txBody>
        </p:sp>
      </p:grpSp>
      <p:sp>
        <p:nvSpPr>
          <p:cNvPr id="17" name="Freeform 14">
            <a:extLst>
              <a:ext uri="{FF2B5EF4-FFF2-40B4-BE49-F238E27FC236}">
                <a16:creationId xmlns:a16="http://schemas.microsoft.com/office/drawing/2014/main" id="{57814F3B-0517-DAB2-6DC8-C8270FD1D361}"/>
              </a:ext>
            </a:extLst>
          </p:cNvPr>
          <p:cNvSpPr/>
          <p:nvPr userDrawn="1"/>
        </p:nvSpPr>
        <p:spPr>
          <a:xfrm>
            <a:off x="-5985999" y="1717334"/>
            <a:ext cx="8754599" cy="8754599"/>
          </a:xfrm>
          <a:custGeom>
            <a:avLst/>
            <a:gdLst/>
            <a:ahLst/>
            <a:cxnLst/>
            <a:rect l="l" t="t" r="r" b="b"/>
            <a:pathLst>
              <a:path w="8754599" h="8754599">
                <a:moveTo>
                  <a:pt x="0" y="0"/>
                </a:moveTo>
                <a:lnTo>
                  <a:pt x="8754599" y="0"/>
                </a:lnTo>
                <a:lnTo>
                  <a:pt x="8754599" y="8754598"/>
                </a:lnTo>
                <a:lnTo>
                  <a:pt x="0" y="875459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pt-BR"/>
          </a:p>
        </p:txBody>
      </p:sp>
      <p:sp>
        <p:nvSpPr>
          <p:cNvPr id="3" name="Subtítulo 2">
            <a:extLst>
              <a:ext uri="{FF2B5EF4-FFF2-40B4-BE49-F238E27FC236}">
                <a16:creationId xmlns:a16="http://schemas.microsoft.com/office/drawing/2014/main" id="{0D8793F0-EBEC-5151-0C5D-2B751BABA269}"/>
              </a:ext>
            </a:extLst>
          </p:cNvPr>
          <p:cNvSpPr>
            <a:spLocks noGrp="1"/>
          </p:cNvSpPr>
          <p:nvPr>
            <p:ph type="subTitle" idx="1" hasCustomPrompt="1"/>
          </p:nvPr>
        </p:nvSpPr>
        <p:spPr>
          <a:xfrm>
            <a:off x="279400" y="3813269"/>
            <a:ext cx="9144000" cy="5000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Subtítulo</a:t>
            </a:r>
          </a:p>
        </p:txBody>
      </p:sp>
      <p:sp>
        <p:nvSpPr>
          <p:cNvPr id="13" name="Espaço Reservado para Texto 2">
            <a:extLst>
              <a:ext uri="{FF2B5EF4-FFF2-40B4-BE49-F238E27FC236}">
                <a16:creationId xmlns:a16="http://schemas.microsoft.com/office/drawing/2014/main" id="{CC281CE4-8738-7AD7-0C90-ED6D9FF5030D}"/>
              </a:ext>
            </a:extLst>
          </p:cNvPr>
          <p:cNvSpPr>
            <a:spLocks noGrp="1"/>
          </p:cNvSpPr>
          <p:nvPr>
            <p:ph type="body" idx="10" hasCustomPrompt="1"/>
          </p:nvPr>
        </p:nvSpPr>
        <p:spPr>
          <a:xfrm>
            <a:off x="310577" y="4948529"/>
            <a:ext cx="5157787" cy="545971"/>
          </a:xfrm>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NOME SOBRENOME</a:t>
            </a:r>
          </a:p>
        </p:txBody>
      </p:sp>
      <p:sp>
        <p:nvSpPr>
          <p:cNvPr id="14" name="Espaço Reservado para Texto 2">
            <a:extLst>
              <a:ext uri="{FF2B5EF4-FFF2-40B4-BE49-F238E27FC236}">
                <a16:creationId xmlns:a16="http://schemas.microsoft.com/office/drawing/2014/main" id="{5B42D464-0385-D668-4C8A-649663B89BE6}"/>
              </a:ext>
            </a:extLst>
          </p:cNvPr>
          <p:cNvSpPr>
            <a:spLocks noGrp="1"/>
          </p:cNvSpPr>
          <p:nvPr>
            <p:ph type="body" idx="11" hasCustomPrompt="1"/>
          </p:nvPr>
        </p:nvSpPr>
        <p:spPr>
          <a:xfrm>
            <a:off x="310577" y="5580355"/>
            <a:ext cx="5157787" cy="514279"/>
          </a:xfrm>
        </p:spPr>
        <p:txBody>
          <a:bodyPr anchor="b"/>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Cargo</a:t>
            </a:r>
          </a:p>
        </p:txBody>
      </p:sp>
      <p:sp>
        <p:nvSpPr>
          <p:cNvPr id="21" name="Freeform 6">
            <a:extLst>
              <a:ext uri="{FF2B5EF4-FFF2-40B4-BE49-F238E27FC236}">
                <a16:creationId xmlns:a16="http://schemas.microsoft.com/office/drawing/2014/main" id="{FB0474C7-B41E-8A2E-958A-E2CBCFF1B1BB}"/>
              </a:ext>
            </a:extLst>
          </p:cNvPr>
          <p:cNvSpPr/>
          <p:nvPr userDrawn="1"/>
        </p:nvSpPr>
        <p:spPr>
          <a:xfrm>
            <a:off x="-577438" y="988857"/>
            <a:ext cx="4179214" cy="4009129"/>
          </a:xfrm>
          <a:custGeom>
            <a:avLst/>
            <a:gdLst/>
            <a:ahLst/>
            <a:cxnLst/>
            <a:rect l="l" t="t" r="r" b="b"/>
            <a:pathLst>
              <a:path w="4179214" h="4009129">
                <a:moveTo>
                  <a:pt x="0" y="0"/>
                </a:moveTo>
                <a:lnTo>
                  <a:pt x="4179214" y="0"/>
                </a:lnTo>
                <a:lnTo>
                  <a:pt x="4179214" y="4009129"/>
                </a:lnTo>
                <a:lnTo>
                  <a:pt x="0" y="4009129"/>
                </a:lnTo>
                <a:lnTo>
                  <a:pt x="0" y="0"/>
                </a:lnTo>
                <a:close/>
              </a:path>
            </a:pathLst>
          </a:custGeom>
          <a:blipFill>
            <a:blip r:embed="rId5"/>
            <a:stretch>
              <a:fillRect/>
            </a:stretch>
          </a:blipFill>
        </p:spPr>
        <p:txBody>
          <a:bodyPr/>
          <a:lstStyle/>
          <a:p>
            <a:endParaRPr lang="pt-BR"/>
          </a:p>
        </p:txBody>
      </p:sp>
      <p:sp>
        <p:nvSpPr>
          <p:cNvPr id="22" name="Freeform 15">
            <a:extLst>
              <a:ext uri="{FF2B5EF4-FFF2-40B4-BE49-F238E27FC236}">
                <a16:creationId xmlns:a16="http://schemas.microsoft.com/office/drawing/2014/main" id="{8C29B7EF-924A-CC48-13A9-19D9ADE4F9C9}"/>
              </a:ext>
            </a:extLst>
          </p:cNvPr>
          <p:cNvSpPr/>
          <p:nvPr userDrawn="1"/>
        </p:nvSpPr>
        <p:spPr>
          <a:xfrm rot="2093357">
            <a:off x="92243" y="1525393"/>
            <a:ext cx="2149785" cy="3017113"/>
          </a:xfrm>
          <a:custGeom>
            <a:avLst/>
            <a:gdLst/>
            <a:ahLst/>
            <a:cxnLst/>
            <a:rect l="l" t="t" r="r" b="b"/>
            <a:pathLst>
              <a:path w="2149785" h="3017113">
                <a:moveTo>
                  <a:pt x="0" y="0"/>
                </a:moveTo>
                <a:lnTo>
                  <a:pt x="2149785" y="0"/>
                </a:lnTo>
                <a:lnTo>
                  <a:pt x="2149785" y="3017113"/>
                </a:lnTo>
                <a:lnTo>
                  <a:pt x="0" y="3017113"/>
                </a:lnTo>
                <a:lnTo>
                  <a:pt x="0" y="0"/>
                </a:lnTo>
                <a:close/>
              </a:path>
            </a:pathLst>
          </a:custGeom>
          <a:blipFill>
            <a:blip r:embed="rId6"/>
            <a:stretch>
              <a:fillRect/>
            </a:stretch>
          </a:blipFill>
        </p:spPr>
        <p:txBody>
          <a:bodyPr/>
          <a:lstStyle/>
          <a:p>
            <a:endParaRPr lang="pt-BR"/>
          </a:p>
        </p:txBody>
      </p:sp>
      <p:grpSp>
        <p:nvGrpSpPr>
          <p:cNvPr id="32" name="Group 4">
            <a:extLst>
              <a:ext uri="{FF2B5EF4-FFF2-40B4-BE49-F238E27FC236}">
                <a16:creationId xmlns:a16="http://schemas.microsoft.com/office/drawing/2014/main" id="{D36FB519-0264-A507-70FB-B8DA52AFF833}"/>
              </a:ext>
            </a:extLst>
          </p:cNvPr>
          <p:cNvGrpSpPr/>
          <p:nvPr userDrawn="1"/>
        </p:nvGrpSpPr>
        <p:grpSpPr>
          <a:xfrm flipH="1">
            <a:off x="8893774" y="3403376"/>
            <a:ext cx="3187538" cy="4620494"/>
            <a:chOff x="0" y="0"/>
            <a:chExt cx="4445000" cy="6350000"/>
          </a:xfrm>
        </p:grpSpPr>
        <p:sp>
          <p:nvSpPr>
            <p:cNvPr id="33" name="Freeform 5">
              <a:extLst>
                <a:ext uri="{FF2B5EF4-FFF2-40B4-BE49-F238E27FC236}">
                  <a16:creationId xmlns:a16="http://schemas.microsoft.com/office/drawing/2014/main" id="{D1078C78-B9A4-7660-8BD3-853559A10469}"/>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FFB81C"/>
            </a:solidFill>
            <a:ln w="12700">
              <a:noFill/>
            </a:ln>
          </p:spPr>
          <p:txBody>
            <a:bodyPr/>
            <a:lstStyle/>
            <a:p>
              <a:endParaRPr lang="pt-BR"/>
            </a:p>
          </p:txBody>
        </p:sp>
      </p:grpSp>
      <p:grpSp>
        <p:nvGrpSpPr>
          <p:cNvPr id="44" name="Agrupar 43">
            <a:extLst>
              <a:ext uri="{FF2B5EF4-FFF2-40B4-BE49-F238E27FC236}">
                <a16:creationId xmlns:a16="http://schemas.microsoft.com/office/drawing/2014/main" id="{C6358AF7-D517-DE6A-C6ED-761A87215692}"/>
              </a:ext>
            </a:extLst>
          </p:cNvPr>
          <p:cNvGrpSpPr/>
          <p:nvPr userDrawn="1"/>
        </p:nvGrpSpPr>
        <p:grpSpPr>
          <a:xfrm>
            <a:off x="10359230" y="-912619"/>
            <a:ext cx="4247365" cy="5977092"/>
            <a:chOff x="10359230" y="-912619"/>
            <a:chExt cx="4247365" cy="5977092"/>
          </a:xfrm>
        </p:grpSpPr>
        <p:sp>
          <p:nvSpPr>
            <p:cNvPr id="31" name="Freeform 3">
              <a:extLst>
                <a:ext uri="{FF2B5EF4-FFF2-40B4-BE49-F238E27FC236}">
                  <a16:creationId xmlns:a16="http://schemas.microsoft.com/office/drawing/2014/main" id="{CA45337D-8100-A42D-22CB-494D964B8425}"/>
                </a:ext>
              </a:extLst>
            </p:cNvPr>
            <p:cNvSpPr/>
            <p:nvPr userDrawn="1"/>
          </p:nvSpPr>
          <p:spPr>
            <a:xfrm flipH="1">
              <a:off x="10359230" y="-912619"/>
              <a:ext cx="4247365" cy="4247365"/>
            </a:xfrm>
            <a:custGeom>
              <a:avLst/>
              <a:gdLst/>
              <a:ahLst/>
              <a:cxnLst/>
              <a:rect l="l" t="t" r="r" b="b"/>
              <a:pathLst>
                <a:path w="8754599" h="8754599">
                  <a:moveTo>
                    <a:pt x="0" y="0"/>
                  </a:moveTo>
                  <a:lnTo>
                    <a:pt x="8754598" y="0"/>
                  </a:lnTo>
                  <a:lnTo>
                    <a:pt x="8754598" y="8754599"/>
                  </a:lnTo>
                  <a:lnTo>
                    <a:pt x="0" y="875459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pt-BR"/>
            </a:p>
          </p:txBody>
        </p:sp>
        <p:grpSp>
          <p:nvGrpSpPr>
            <p:cNvPr id="34" name="Group 7">
              <a:extLst>
                <a:ext uri="{FF2B5EF4-FFF2-40B4-BE49-F238E27FC236}">
                  <a16:creationId xmlns:a16="http://schemas.microsoft.com/office/drawing/2014/main" id="{9E4D8753-931A-8EA9-B820-02C4532BFE4A}"/>
                </a:ext>
              </a:extLst>
            </p:cNvPr>
            <p:cNvGrpSpPr/>
            <p:nvPr userDrawn="1"/>
          </p:nvGrpSpPr>
          <p:grpSpPr>
            <a:xfrm rot="-10800000" flipH="1">
              <a:off x="10719582" y="1428198"/>
              <a:ext cx="2545393" cy="3636275"/>
              <a:chOff x="0" y="0"/>
              <a:chExt cx="4445000" cy="6350000"/>
            </a:xfrm>
          </p:grpSpPr>
          <p:sp>
            <p:nvSpPr>
              <p:cNvPr id="35" name="Freeform 8">
                <a:extLst>
                  <a:ext uri="{FF2B5EF4-FFF2-40B4-BE49-F238E27FC236}">
                    <a16:creationId xmlns:a16="http://schemas.microsoft.com/office/drawing/2014/main" id="{BF463AF1-7C89-EBFE-5BDB-BB8265AE8D4B}"/>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3"/>
                <a:stretch>
                  <a:fillRect l="-201730" r="-201730"/>
                </a:stretch>
              </a:blipFill>
            </p:spPr>
            <p:txBody>
              <a:bodyPr/>
              <a:lstStyle/>
              <a:p>
                <a:endParaRPr lang="pt-BR"/>
              </a:p>
            </p:txBody>
          </p:sp>
        </p:grpSp>
      </p:grpSp>
      <p:sp>
        <p:nvSpPr>
          <p:cNvPr id="41" name="Espaço Reservado para Imagem 40">
            <a:extLst>
              <a:ext uri="{FF2B5EF4-FFF2-40B4-BE49-F238E27FC236}">
                <a16:creationId xmlns:a16="http://schemas.microsoft.com/office/drawing/2014/main" id="{79E7A041-E32C-9748-7C6E-A6C61073996E}"/>
              </a:ext>
            </a:extLst>
          </p:cNvPr>
          <p:cNvSpPr>
            <a:spLocks noGrp="1"/>
          </p:cNvSpPr>
          <p:nvPr>
            <p:ph type="pic" sz="quarter" idx="12"/>
          </p:nvPr>
        </p:nvSpPr>
        <p:spPr>
          <a:xfrm>
            <a:off x="7176109" y="-794786"/>
            <a:ext cx="4103090" cy="6407119"/>
          </a:xfrm>
          <a:prstGeom prst="roundRect">
            <a:avLst>
              <a:gd name="adj" fmla="val 50000"/>
            </a:avLst>
          </a:prstGeom>
        </p:spPr>
        <p:txBody>
          <a:bodyPr/>
          <a:lstStyle/>
          <a:p>
            <a:endParaRPr lang="pt-BR"/>
          </a:p>
        </p:txBody>
      </p:sp>
      <p:grpSp>
        <p:nvGrpSpPr>
          <p:cNvPr id="50" name="Agrupar 49">
            <a:extLst>
              <a:ext uri="{FF2B5EF4-FFF2-40B4-BE49-F238E27FC236}">
                <a16:creationId xmlns:a16="http://schemas.microsoft.com/office/drawing/2014/main" id="{98DB0119-636A-4696-272C-EE0D57DE56F7}"/>
              </a:ext>
            </a:extLst>
          </p:cNvPr>
          <p:cNvGrpSpPr/>
          <p:nvPr userDrawn="1"/>
        </p:nvGrpSpPr>
        <p:grpSpPr>
          <a:xfrm>
            <a:off x="-6025172" y="-3984053"/>
            <a:ext cx="26864532" cy="16370634"/>
            <a:chOff x="-6025173" y="-4458838"/>
            <a:chExt cx="26864532" cy="16370634"/>
          </a:xfrm>
        </p:grpSpPr>
        <p:sp>
          <p:nvSpPr>
            <p:cNvPr id="45" name="Retângulo 44">
              <a:extLst>
                <a:ext uri="{FF2B5EF4-FFF2-40B4-BE49-F238E27FC236}">
                  <a16:creationId xmlns:a16="http://schemas.microsoft.com/office/drawing/2014/main" id="{E1CF70F7-0C0E-0DE3-CB24-AF61F95954F0}"/>
                </a:ext>
              </a:extLst>
            </p:cNvPr>
            <p:cNvSpPr>
              <a:spLocks noGrp="1" noRot="1" noMove="1" noResize="1" noEditPoints="1" noAdjustHandles="1" noChangeArrowheads="1" noChangeShapeType="1"/>
            </p:cNvSpPr>
            <p:nvPr userDrawn="1"/>
          </p:nvSpPr>
          <p:spPr>
            <a:xfrm>
              <a:off x="12375250" y="-1434120"/>
              <a:ext cx="754615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a:extLst>
                <a:ext uri="{FF2B5EF4-FFF2-40B4-BE49-F238E27FC236}">
                  <a16:creationId xmlns:a16="http://schemas.microsoft.com/office/drawing/2014/main" id="{E039BEB6-2672-9DF0-0D21-108F5D8F614A}"/>
                </a:ext>
              </a:extLst>
            </p:cNvPr>
            <p:cNvSpPr>
              <a:spLocks noGrp="1" noRot="1" noMove="1" noResize="1" noEditPoints="1" noAdjustHandles="1" noChangeArrowheads="1" noChangeShapeType="1"/>
            </p:cNvSpPr>
            <p:nvPr userDrawn="1"/>
          </p:nvSpPr>
          <p:spPr>
            <a:xfrm rot="5400000">
              <a:off x="3298683" y="1882008"/>
              <a:ext cx="5026426"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a:extLst>
                <a:ext uri="{FF2B5EF4-FFF2-40B4-BE49-F238E27FC236}">
                  <a16:creationId xmlns:a16="http://schemas.microsoft.com/office/drawing/2014/main" id="{3FFD7E23-3D63-F5D4-ABC2-7985E611FE84}"/>
                </a:ext>
              </a:extLst>
            </p:cNvPr>
            <p:cNvSpPr>
              <a:spLocks noGrp="1" noRot="1" noMove="1" noResize="1" noEditPoints="1" noAdjustHandles="1" noChangeArrowheads="1" noChangeShapeType="1"/>
            </p:cNvSpPr>
            <p:nvPr userDrawn="1"/>
          </p:nvSpPr>
          <p:spPr>
            <a:xfrm rot="10800000">
              <a:off x="-6025173" y="-2137219"/>
              <a:ext cx="6000762"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Retângulo 48">
              <a:extLst>
                <a:ext uri="{FF2B5EF4-FFF2-40B4-BE49-F238E27FC236}">
                  <a16:creationId xmlns:a16="http://schemas.microsoft.com/office/drawing/2014/main" id="{557390EF-8018-683C-040C-9254346D7A8F}"/>
                </a:ext>
              </a:extLst>
            </p:cNvPr>
            <p:cNvSpPr>
              <a:spLocks noGrp="1" noRot="1" noMove="1" noResize="1" noEditPoints="1" noAdjustHandles="1" noChangeArrowheads="1" noChangeShapeType="1"/>
            </p:cNvSpPr>
            <p:nvPr userDrawn="1"/>
          </p:nvSpPr>
          <p:spPr>
            <a:xfrm rot="16200000">
              <a:off x="8446787" y="-13026529"/>
              <a:ext cx="3824882" cy="20960263"/>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 name="Freeform 16">
            <a:extLst>
              <a:ext uri="{FF2B5EF4-FFF2-40B4-BE49-F238E27FC236}">
                <a16:creationId xmlns:a16="http://schemas.microsoft.com/office/drawing/2014/main" id="{7261C4B9-35E3-9D35-3000-4F1C5C1B0E68}"/>
              </a:ext>
            </a:extLst>
          </p:cNvPr>
          <p:cNvSpPr/>
          <p:nvPr userDrawn="1"/>
        </p:nvSpPr>
        <p:spPr>
          <a:xfrm>
            <a:off x="9930233" y="5562219"/>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7"/>
            <a:stretch>
              <a:fillRect/>
            </a:stretch>
          </a:blipFill>
        </p:spPr>
        <p:txBody>
          <a:bodyPr/>
          <a:lstStyle/>
          <a:p>
            <a:endParaRPr lang="pt-BR"/>
          </a:p>
        </p:txBody>
      </p:sp>
      <p:pic>
        <p:nvPicPr>
          <p:cNvPr id="5" name="Imagem 4" descr="Forma&#10;&#10;O conteúdo gerado por IA pode estar incorreto.">
            <a:extLst>
              <a:ext uri="{FF2B5EF4-FFF2-40B4-BE49-F238E27FC236}">
                <a16:creationId xmlns:a16="http://schemas.microsoft.com/office/drawing/2014/main" id="{9CF2548C-5D03-9E69-1B36-2CA4E450AA95}"/>
              </a:ext>
            </a:extLst>
          </p:cNvPr>
          <p:cNvPicPr>
            <a:picLocks noChangeAspect="1"/>
          </p:cNvPicPr>
          <p:nvPr userDrawn="1"/>
        </p:nvPicPr>
        <p:blipFill>
          <a:blip r:embed="rId8">
            <a:extLst>
              <a:ext uri="{28A0092B-C50C-407E-A947-70E740481C1C}">
                <a14:useLocalDpi xmlns:a14="http://schemas.microsoft.com/office/drawing/2010/main" val="0"/>
              </a:ext>
            </a:extLst>
          </a:blip>
          <a:srcRect l="28150" r="37359"/>
          <a:stretch>
            <a:fillRect/>
          </a:stretch>
        </p:blipFill>
        <p:spPr>
          <a:xfrm>
            <a:off x="9522774" y="6063208"/>
            <a:ext cx="1114620" cy="564466"/>
          </a:xfrm>
          <a:prstGeom prst="rect">
            <a:avLst/>
          </a:prstGeom>
        </p:spPr>
      </p:pic>
      <p:pic>
        <p:nvPicPr>
          <p:cNvPr id="6" name="Imagem 5">
            <a:extLst>
              <a:ext uri="{FF2B5EF4-FFF2-40B4-BE49-F238E27FC236}">
                <a16:creationId xmlns:a16="http://schemas.microsoft.com/office/drawing/2014/main" id="{8E92067A-F940-3BA2-C1CC-84DA37407CA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19582" y="5935930"/>
            <a:ext cx="746266" cy="746266"/>
          </a:xfrm>
          <a:prstGeom prst="rect">
            <a:avLst/>
          </a:prstGeom>
        </p:spPr>
      </p:pic>
    </p:spTree>
    <p:extLst>
      <p:ext uri="{BB962C8B-B14F-4D97-AF65-F5344CB8AC3E}">
        <p14:creationId xmlns:p14="http://schemas.microsoft.com/office/powerpoint/2010/main" val="378415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de comparação">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1DFBAFA3-A1BC-3587-2D73-A81C432A30E7}"/>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sp>
        <p:nvSpPr>
          <p:cNvPr id="5" name="Freeform 6">
            <a:extLst>
              <a:ext uri="{FF2B5EF4-FFF2-40B4-BE49-F238E27FC236}">
                <a16:creationId xmlns:a16="http://schemas.microsoft.com/office/drawing/2014/main" id="{320805A9-4FC1-0B69-D017-00FFB2B0DB05}"/>
              </a:ext>
            </a:extLst>
          </p:cNvPr>
          <p:cNvSpPr/>
          <p:nvPr userDrawn="1"/>
        </p:nvSpPr>
        <p:spPr>
          <a:xfrm rot="10800000">
            <a:off x="-3030746" y="-1272463"/>
            <a:ext cx="3387036" cy="4838622"/>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sp>
        <p:nvSpPr>
          <p:cNvPr id="7" name="Espaço Reservado para Texto 21">
            <a:extLst>
              <a:ext uri="{FF2B5EF4-FFF2-40B4-BE49-F238E27FC236}">
                <a16:creationId xmlns:a16="http://schemas.microsoft.com/office/drawing/2014/main" id="{14DC10B1-F5A1-FD69-6F2D-2C625544789D}"/>
              </a:ext>
            </a:extLst>
          </p:cNvPr>
          <p:cNvSpPr>
            <a:spLocks noGrp="1"/>
          </p:cNvSpPr>
          <p:nvPr>
            <p:ph type="body" sz="quarter" idx="11" hasCustomPrompt="1"/>
          </p:nvPr>
        </p:nvSpPr>
        <p:spPr>
          <a:xfrm>
            <a:off x="288645" y="514350"/>
            <a:ext cx="7988104" cy="682092"/>
          </a:xfrm>
        </p:spPr>
        <p:txBody>
          <a:bodyPr>
            <a:noAutofit/>
          </a:bodyPr>
          <a:lstStyle>
            <a:lvl1pPr marL="0" indent="0">
              <a:buNone/>
              <a:defRPr sz="3600" b="1">
                <a:latin typeface="+mj-lt"/>
              </a:defRPr>
            </a:lvl1pPr>
          </a:lstStyle>
          <a:p>
            <a:r>
              <a:rPr lang="pt-BR"/>
              <a:t>Layout de Comparação</a:t>
            </a:r>
          </a:p>
        </p:txBody>
      </p:sp>
      <p:sp>
        <p:nvSpPr>
          <p:cNvPr id="20" name="Freeform 6">
            <a:extLst>
              <a:ext uri="{FF2B5EF4-FFF2-40B4-BE49-F238E27FC236}">
                <a16:creationId xmlns:a16="http://schemas.microsoft.com/office/drawing/2014/main" id="{8F8A66E8-10AA-B2AA-32FF-A8868427478E}"/>
              </a:ext>
            </a:extLst>
          </p:cNvPr>
          <p:cNvSpPr/>
          <p:nvPr userDrawn="1"/>
        </p:nvSpPr>
        <p:spPr>
          <a:xfrm rot="10800000">
            <a:off x="11617851" y="2105196"/>
            <a:ext cx="2813285" cy="4048516"/>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sp>
        <p:nvSpPr>
          <p:cNvPr id="21" name="Freeform 11">
            <a:extLst>
              <a:ext uri="{FF2B5EF4-FFF2-40B4-BE49-F238E27FC236}">
                <a16:creationId xmlns:a16="http://schemas.microsoft.com/office/drawing/2014/main" id="{2BF32E8D-993E-3648-DC54-330AECB20CD2}"/>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grpSp>
        <p:nvGrpSpPr>
          <p:cNvPr id="35" name="Group 12">
            <a:extLst>
              <a:ext uri="{FF2B5EF4-FFF2-40B4-BE49-F238E27FC236}">
                <a16:creationId xmlns:a16="http://schemas.microsoft.com/office/drawing/2014/main" id="{4A26819A-EF5E-A7D4-6F3A-2D6FAA3F4292}"/>
              </a:ext>
            </a:extLst>
          </p:cNvPr>
          <p:cNvGrpSpPr/>
          <p:nvPr userDrawn="1"/>
        </p:nvGrpSpPr>
        <p:grpSpPr>
          <a:xfrm>
            <a:off x="6526002" y="1927772"/>
            <a:ext cx="4406780" cy="4632669"/>
            <a:chOff x="1912850" y="640644"/>
            <a:chExt cx="9189460" cy="9660507"/>
          </a:xfrm>
        </p:grpSpPr>
        <p:grpSp>
          <p:nvGrpSpPr>
            <p:cNvPr id="36" name="Group 13">
              <a:extLst>
                <a:ext uri="{FF2B5EF4-FFF2-40B4-BE49-F238E27FC236}">
                  <a16:creationId xmlns:a16="http://schemas.microsoft.com/office/drawing/2014/main" id="{FFA7993B-BDEB-9829-1A37-43E299275226}"/>
                </a:ext>
              </a:extLst>
            </p:cNvPr>
            <p:cNvGrpSpPr/>
            <p:nvPr/>
          </p:nvGrpSpPr>
          <p:grpSpPr>
            <a:xfrm>
              <a:off x="2247558" y="640644"/>
              <a:ext cx="8854752" cy="8854752"/>
              <a:chOff x="25639" y="-35503"/>
              <a:chExt cx="812800" cy="812800"/>
            </a:xfrm>
          </p:grpSpPr>
          <p:sp>
            <p:nvSpPr>
              <p:cNvPr id="40" name="Freeform 14">
                <a:extLst>
                  <a:ext uri="{FF2B5EF4-FFF2-40B4-BE49-F238E27FC236}">
                    <a16:creationId xmlns:a16="http://schemas.microsoft.com/office/drawing/2014/main" id="{2D61A1D4-8BDA-EF36-864D-956005D41038}"/>
                  </a:ext>
                </a:extLst>
              </p:cNvPr>
              <p:cNvSpPr/>
              <p:nvPr/>
            </p:nvSpPr>
            <p:spPr>
              <a:xfrm>
                <a:off x="25639" y="-3550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a:ln w="12700">
                <a:noFill/>
              </a:ln>
            </p:spPr>
            <p:txBody>
              <a:bodyPr/>
              <a:lstStyle/>
              <a:p>
                <a:endParaRPr lang="pt-BR"/>
              </a:p>
            </p:txBody>
          </p:sp>
        </p:grpSp>
        <p:grpSp>
          <p:nvGrpSpPr>
            <p:cNvPr id="37" name="Group 15">
              <a:extLst>
                <a:ext uri="{FF2B5EF4-FFF2-40B4-BE49-F238E27FC236}">
                  <a16:creationId xmlns:a16="http://schemas.microsoft.com/office/drawing/2014/main" id="{A8392C5E-0E1C-F5D2-DCC0-E3D348DE6D1E}"/>
                </a:ext>
              </a:extLst>
            </p:cNvPr>
            <p:cNvGrpSpPr/>
            <p:nvPr/>
          </p:nvGrpSpPr>
          <p:grpSpPr>
            <a:xfrm>
              <a:off x="2070298" y="1353992"/>
              <a:ext cx="8741961" cy="8528178"/>
              <a:chOff x="0" y="0"/>
              <a:chExt cx="833175" cy="812800"/>
            </a:xfrm>
          </p:grpSpPr>
          <p:sp>
            <p:nvSpPr>
              <p:cNvPr id="39" name="Freeform 16">
                <a:extLst>
                  <a:ext uri="{FF2B5EF4-FFF2-40B4-BE49-F238E27FC236}">
                    <a16:creationId xmlns:a16="http://schemas.microsoft.com/office/drawing/2014/main" id="{BAEA5C00-4128-10D4-E612-D381CC5422EA}"/>
                  </a:ext>
                </a:extLst>
              </p:cNvPr>
              <p:cNvSpPr/>
              <p:nvPr/>
            </p:nvSpPr>
            <p:spPr>
              <a:xfrm>
                <a:off x="0" y="0"/>
                <a:ext cx="833175" cy="812800"/>
              </a:xfrm>
              <a:custGeom>
                <a:avLst/>
                <a:gdLst/>
                <a:ahLst/>
                <a:cxnLst/>
                <a:rect l="l" t="t" r="r" b="b"/>
                <a:pathLst>
                  <a:path w="833175" h="812800">
                    <a:moveTo>
                      <a:pt x="416588" y="0"/>
                    </a:moveTo>
                    <a:cubicBezTo>
                      <a:pt x="186513" y="0"/>
                      <a:pt x="0" y="181951"/>
                      <a:pt x="0" y="406400"/>
                    </a:cubicBezTo>
                    <a:cubicBezTo>
                      <a:pt x="0" y="630849"/>
                      <a:pt x="186513" y="812800"/>
                      <a:pt x="416588" y="812800"/>
                    </a:cubicBezTo>
                    <a:cubicBezTo>
                      <a:pt x="646663" y="812800"/>
                      <a:pt x="833175" y="630849"/>
                      <a:pt x="833175" y="406400"/>
                    </a:cubicBezTo>
                    <a:cubicBezTo>
                      <a:pt x="833175" y="181951"/>
                      <a:pt x="646663" y="0"/>
                      <a:pt x="416588" y="0"/>
                    </a:cubicBezTo>
                    <a:close/>
                  </a:path>
                </a:pathLst>
              </a:custGeom>
              <a:blipFill>
                <a:blip r:embed="rId4">
                  <a:alphaModFix amt="64000"/>
                </a:blip>
                <a:stretch>
                  <a:fillRect l="-121902" r="-121902"/>
                </a:stretch>
              </a:blipFill>
            </p:spPr>
            <p:txBody>
              <a:bodyPr/>
              <a:lstStyle/>
              <a:p>
                <a:endParaRPr lang="pt-BR"/>
              </a:p>
            </p:txBody>
          </p:sp>
        </p:grpSp>
        <p:sp>
          <p:nvSpPr>
            <p:cNvPr id="38" name="Freeform 17">
              <a:extLst>
                <a:ext uri="{FF2B5EF4-FFF2-40B4-BE49-F238E27FC236}">
                  <a16:creationId xmlns:a16="http://schemas.microsoft.com/office/drawing/2014/main" id="{0721AC1D-CF4D-921B-E710-F254859719E0}"/>
                </a:ext>
              </a:extLst>
            </p:cNvPr>
            <p:cNvSpPr/>
            <p:nvPr/>
          </p:nvSpPr>
          <p:spPr>
            <a:xfrm rot="14538042">
              <a:off x="1690843" y="1340127"/>
              <a:ext cx="9183031" cy="8739018"/>
            </a:xfrm>
            <a:custGeom>
              <a:avLst/>
              <a:gdLst/>
              <a:ahLst/>
              <a:cxnLst/>
              <a:rect l="l" t="t" r="r" b="b"/>
              <a:pathLst>
                <a:path w="9183031" h="8739019">
                  <a:moveTo>
                    <a:pt x="0" y="0"/>
                  </a:moveTo>
                  <a:lnTo>
                    <a:pt x="9183032" y="0"/>
                  </a:lnTo>
                  <a:lnTo>
                    <a:pt x="9183032" y="8739019"/>
                  </a:lnTo>
                  <a:lnTo>
                    <a:pt x="0" y="8739019"/>
                  </a:lnTo>
                  <a:lnTo>
                    <a:pt x="0" y="0"/>
                  </a:lnTo>
                  <a:close/>
                </a:path>
              </a:pathLst>
            </a:custGeom>
            <a:blipFill>
              <a:blip r:embed="rId5"/>
              <a:stretch>
                <a:fillRect t="-402" b="-402"/>
              </a:stretch>
            </a:blipFill>
          </p:spPr>
          <p:txBody>
            <a:bodyPr/>
            <a:lstStyle/>
            <a:p>
              <a:endParaRPr lang="pt-BR"/>
            </a:p>
          </p:txBody>
        </p:sp>
      </p:grpSp>
      <p:sp>
        <p:nvSpPr>
          <p:cNvPr id="41" name="Espaço Reservado para Imagem 40">
            <a:extLst>
              <a:ext uri="{FF2B5EF4-FFF2-40B4-BE49-F238E27FC236}">
                <a16:creationId xmlns:a16="http://schemas.microsoft.com/office/drawing/2014/main" id="{86258401-918E-57C3-F8D3-121944373044}"/>
              </a:ext>
            </a:extLst>
          </p:cNvPr>
          <p:cNvSpPr>
            <a:spLocks noGrp="1"/>
          </p:cNvSpPr>
          <p:nvPr>
            <p:ph type="pic" sz="quarter" idx="14"/>
          </p:nvPr>
        </p:nvSpPr>
        <p:spPr>
          <a:xfrm>
            <a:off x="6943655" y="1588325"/>
            <a:ext cx="4045405" cy="4137435"/>
          </a:xfrm>
          <a:prstGeom prst="roundRect">
            <a:avLst>
              <a:gd name="adj" fmla="val 50000"/>
            </a:avLst>
          </a:prstGeom>
        </p:spPr>
        <p:txBody>
          <a:bodyPr/>
          <a:lstStyle>
            <a:lvl1pPr marL="0" indent="0">
              <a:buNone/>
              <a:defRPr/>
            </a:lvl1pPr>
          </a:lstStyle>
          <a:p>
            <a:endParaRPr lang="pt-BR"/>
          </a:p>
        </p:txBody>
      </p:sp>
      <p:grpSp>
        <p:nvGrpSpPr>
          <p:cNvPr id="43" name="Group 12">
            <a:extLst>
              <a:ext uri="{FF2B5EF4-FFF2-40B4-BE49-F238E27FC236}">
                <a16:creationId xmlns:a16="http://schemas.microsoft.com/office/drawing/2014/main" id="{D4F01C4C-E234-870F-482C-BB4D44E29DC2}"/>
              </a:ext>
            </a:extLst>
          </p:cNvPr>
          <p:cNvGrpSpPr/>
          <p:nvPr userDrawn="1"/>
        </p:nvGrpSpPr>
        <p:grpSpPr>
          <a:xfrm>
            <a:off x="892851" y="1927772"/>
            <a:ext cx="4406780" cy="4632669"/>
            <a:chOff x="1912850" y="640644"/>
            <a:chExt cx="9189460" cy="9660507"/>
          </a:xfrm>
        </p:grpSpPr>
        <p:grpSp>
          <p:nvGrpSpPr>
            <p:cNvPr id="44" name="Group 13">
              <a:extLst>
                <a:ext uri="{FF2B5EF4-FFF2-40B4-BE49-F238E27FC236}">
                  <a16:creationId xmlns:a16="http://schemas.microsoft.com/office/drawing/2014/main" id="{C1E1E219-4848-4E81-6AF9-8356485C3CD8}"/>
                </a:ext>
              </a:extLst>
            </p:cNvPr>
            <p:cNvGrpSpPr/>
            <p:nvPr/>
          </p:nvGrpSpPr>
          <p:grpSpPr>
            <a:xfrm>
              <a:off x="2247558" y="640644"/>
              <a:ext cx="8854752" cy="8854752"/>
              <a:chOff x="25639" y="-35503"/>
              <a:chExt cx="812800" cy="812800"/>
            </a:xfrm>
          </p:grpSpPr>
          <p:sp>
            <p:nvSpPr>
              <p:cNvPr id="48" name="Freeform 14">
                <a:extLst>
                  <a:ext uri="{FF2B5EF4-FFF2-40B4-BE49-F238E27FC236}">
                    <a16:creationId xmlns:a16="http://schemas.microsoft.com/office/drawing/2014/main" id="{DEA4FF34-3545-1B94-57CC-7F7C30B04DA8}"/>
                  </a:ext>
                </a:extLst>
              </p:cNvPr>
              <p:cNvSpPr/>
              <p:nvPr/>
            </p:nvSpPr>
            <p:spPr>
              <a:xfrm>
                <a:off x="25639" y="-3550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a:ln w="12700">
                <a:noFill/>
              </a:ln>
            </p:spPr>
            <p:txBody>
              <a:bodyPr/>
              <a:lstStyle/>
              <a:p>
                <a:endParaRPr lang="pt-BR"/>
              </a:p>
            </p:txBody>
          </p:sp>
        </p:grpSp>
        <p:grpSp>
          <p:nvGrpSpPr>
            <p:cNvPr id="45" name="Group 15">
              <a:extLst>
                <a:ext uri="{FF2B5EF4-FFF2-40B4-BE49-F238E27FC236}">
                  <a16:creationId xmlns:a16="http://schemas.microsoft.com/office/drawing/2014/main" id="{AFCCF270-BFB4-B396-59B9-0DFA28AB6935}"/>
                </a:ext>
              </a:extLst>
            </p:cNvPr>
            <p:cNvGrpSpPr/>
            <p:nvPr/>
          </p:nvGrpSpPr>
          <p:grpSpPr>
            <a:xfrm>
              <a:off x="2070298" y="1353992"/>
              <a:ext cx="8741961" cy="8528178"/>
              <a:chOff x="0" y="0"/>
              <a:chExt cx="833175" cy="812800"/>
            </a:xfrm>
          </p:grpSpPr>
          <p:sp>
            <p:nvSpPr>
              <p:cNvPr id="47" name="Freeform 16">
                <a:extLst>
                  <a:ext uri="{FF2B5EF4-FFF2-40B4-BE49-F238E27FC236}">
                    <a16:creationId xmlns:a16="http://schemas.microsoft.com/office/drawing/2014/main" id="{63C4CA66-7F33-C86D-64D7-E0A9CA42EBEB}"/>
                  </a:ext>
                </a:extLst>
              </p:cNvPr>
              <p:cNvSpPr/>
              <p:nvPr/>
            </p:nvSpPr>
            <p:spPr>
              <a:xfrm>
                <a:off x="0" y="0"/>
                <a:ext cx="833175" cy="812800"/>
              </a:xfrm>
              <a:custGeom>
                <a:avLst/>
                <a:gdLst/>
                <a:ahLst/>
                <a:cxnLst/>
                <a:rect l="l" t="t" r="r" b="b"/>
                <a:pathLst>
                  <a:path w="833175" h="812800">
                    <a:moveTo>
                      <a:pt x="416588" y="0"/>
                    </a:moveTo>
                    <a:cubicBezTo>
                      <a:pt x="186513" y="0"/>
                      <a:pt x="0" y="181951"/>
                      <a:pt x="0" y="406400"/>
                    </a:cubicBezTo>
                    <a:cubicBezTo>
                      <a:pt x="0" y="630849"/>
                      <a:pt x="186513" y="812800"/>
                      <a:pt x="416588" y="812800"/>
                    </a:cubicBezTo>
                    <a:cubicBezTo>
                      <a:pt x="646663" y="812800"/>
                      <a:pt x="833175" y="630849"/>
                      <a:pt x="833175" y="406400"/>
                    </a:cubicBezTo>
                    <a:cubicBezTo>
                      <a:pt x="833175" y="181951"/>
                      <a:pt x="646663" y="0"/>
                      <a:pt x="416588" y="0"/>
                    </a:cubicBezTo>
                    <a:close/>
                  </a:path>
                </a:pathLst>
              </a:custGeom>
              <a:blipFill>
                <a:blip r:embed="rId4">
                  <a:alphaModFix amt="64000"/>
                </a:blip>
                <a:stretch>
                  <a:fillRect l="-121902" r="-121902"/>
                </a:stretch>
              </a:blipFill>
            </p:spPr>
            <p:txBody>
              <a:bodyPr/>
              <a:lstStyle/>
              <a:p>
                <a:endParaRPr lang="pt-BR"/>
              </a:p>
            </p:txBody>
          </p:sp>
        </p:grpSp>
        <p:sp>
          <p:nvSpPr>
            <p:cNvPr id="46" name="Freeform 17">
              <a:extLst>
                <a:ext uri="{FF2B5EF4-FFF2-40B4-BE49-F238E27FC236}">
                  <a16:creationId xmlns:a16="http://schemas.microsoft.com/office/drawing/2014/main" id="{D5C23DAC-1B6D-864D-548B-8E47541D80E4}"/>
                </a:ext>
              </a:extLst>
            </p:cNvPr>
            <p:cNvSpPr/>
            <p:nvPr/>
          </p:nvSpPr>
          <p:spPr>
            <a:xfrm rot="14538042">
              <a:off x="1690843" y="1340127"/>
              <a:ext cx="9183031" cy="8739018"/>
            </a:xfrm>
            <a:custGeom>
              <a:avLst/>
              <a:gdLst/>
              <a:ahLst/>
              <a:cxnLst/>
              <a:rect l="l" t="t" r="r" b="b"/>
              <a:pathLst>
                <a:path w="9183031" h="8739019">
                  <a:moveTo>
                    <a:pt x="0" y="0"/>
                  </a:moveTo>
                  <a:lnTo>
                    <a:pt x="9183032" y="0"/>
                  </a:lnTo>
                  <a:lnTo>
                    <a:pt x="9183032" y="8739019"/>
                  </a:lnTo>
                  <a:lnTo>
                    <a:pt x="0" y="8739019"/>
                  </a:lnTo>
                  <a:lnTo>
                    <a:pt x="0" y="0"/>
                  </a:lnTo>
                  <a:close/>
                </a:path>
              </a:pathLst>
            </a:custGeom>
            <a:blipFill>
              <a:blip r:embed="rId5"/>
              <a:stretch>
                <a:fillRect t="-402" b="-402"/>
              </a:stretch>
            </a:blipFill>
          </p:spPr>
          <p:txBody>
            <a:bodyPr/>
            <a:lstStyle/>
            <a:p>
              <a:endParaRPr lang="pt-BR"/>
            </a:p>
          </p:txBody>
        </p:sp>
      </p:grpSp>
      <p:sp>
        <p:nvSpPr>
          <p:cNvPr id="49" name="Espaço Reservado para Imagem 40">
            <a:extLst>
              <a:ext uri="{FF2B5EF4-FFF2-40B4-BE49-F238E27FC236}">
                <a16:creationId xmlns:a16="http://schemas.microsoft.com/office/drawing/2014/main" id="{8A8E6130-C9E5-47E1-5007-3E13DB2E7B25}"/>
              </a:ext>
            </a:extLst>
          </p:cNvPr>
          <p:cNvSpPr>
            <a:spLocks noGrp="1"/>
          </p:cNvSpPr>
          <p:nvPr>
            <p:ph type="pic" sz="quarter" idx="15"/>
          </p:nvPr>
        </p:nvSpPr>
        <p:spPr>
          <a:xfrm>
            <a:off x="1310504" y="1588325"/>
            <a:ext cx="4045405" cy="4137435"/>
          </a:xfrm>
          <a:prstGeom prst="roundRect">
            <a:avLst>
              <a:gd name="adj" fmla="val 50000"/>
            </a:avLst>
          </a:prstGeom>
        </p:spPr>
        <p:txBody>
          <a:bodyPr/>
          <a:lstStyle>
            <a:lvl1pPr marL="0" indent="0">
              <a:buNone/>
              <a:defRPr/>
            </a:lvl1pPr>
          </a:lstStyle>
          <a:p>
            <a:endParaRPr lang="pt-BR"/>
          </a:p>
        </p:txBody>
      </p:sp>
      <p:sp>
        <p:nvSpPr>
          <p:cNvPr id="2" name="Retângulo 1">
            <a:extLst>
              <a:ext uri="{FF2B5EF4-FFF2-40B4-BE49-F238E27FC236}">
                <a16:creationId xmlns:a16="http://schemas.microsoft.com/office/drawing/2014/main" id="{F417E0F3-4564-E70B-C223-EBDA9FCC2ADA}"/>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5FA1DD7C-638E-F07A-36D2-233971297796}"/>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0AA7691A-485A-58DA-7E6B-846E203A3CFA}"/>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F6F659BA-05A1-9146-385D-8B99F425A76E}"/>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39081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áfico">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1DFBAFA3-A1BC-3587-2D73-A81C432A30E7}"/>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16" name="Group 12">
            <a:extLst>
              <a:ext uri="{FF2B5EF4-FFF2-40B4-BE49-F238E27FC236}">
                <a16:creationId xmlns:a16="http://schemas.microsoft.com/office/drawing/2014/main" id="{8936F5DE-2150-7D2D-A0F6-9475EE8BDD41}"/>
              </a:ext>
            </a:extLst>
          </p:cNvPr>
          <p:cNvGrpSpPr/>
          <p:nvPr userDrawn="1"/>
        </p:nvGrpSpPr>
        <p:grpSpPr>
          <a:xfrm rot="2125008">
            <a:off x="10304250" y="-1657964"/>
            <a:ext cx="3102074" cy="4212778"/>
            <a:chOff x="0" y="0"/>
            <a:chExt cx="4813452" cy="6536920"/>
          </a:xfrm>
        </p:grpSpPr>
        <p:sp>
          <p:nvSpPr>
            <p:cNvPr id="17" name="Freeform 13">
              <a:extLst>
                <a:ext uri="{FF2B5EF4-FFF2-40B4-BE49-F238E27FC236}">
                  <a16:creationId xmlns:a16="http://schemas.microsoft.com/office/drawing/2014/main" id="{4145E711-6924-2E08-9D53-2050E500D46E}"/>
                </a:ext>
              </a:extLst>
            </p:cNvPr>
            <p:cNvSpPr/>
            <p:nvPr/>
          </p:nvSpPr>
          <p:spPr>
            <a:xfrm>
              <a:off x="0" y="0"/>
              <a:ext cx="4813452" cy="6536920"/>
            </a:xfrm>
            <a:custGeom>
              <a:avLst/>
              <a:gdLst/>
              <a:ahLst/>
              <a:cxnLst/>
              <a:rect l="l" t="t" r="r" b="b"/>
              <a:pathLst>
                <a:path w="4813452" h="6536920">
                  <a:moveTo>
                    <a:pt x="2406726" y="6536920"/>
                  </a:moveTo>
                  <a:cubicBezTo>
                    <a:pt x="1078213" y="6536920"/>
                    <a:pt x="0" y="5511931"/>
                    <a:pt x="0" y="4248998"/>
                  </a:cubicBezTo>
                  <a:lnTo>
                    <a:pt x="0" y="2287922"/>
                  </a:lnTo>
                  <a:cubicBezTo>
                    <a:pt x="0" y="1024989"/>
                    <a:pt x="1078213" y="0"/>
                    <a:pt x="2406726" y="0"/>
                  </a:cubicBezTo>
                  <a:cubicBezTo>
                    <a:pt x="3735239" y="0"/>
                    <a:pt x="4813452" y="1024989"/>
                    <a:pt x="4813452" y="2287922"/>
                  </a:cubicBezTo>
                  <a:lnTo>
                    <a:pt x="4813452" y="4248998"/>
                  </a:lnTo>
                  <a:cubicBezTo>
                    <a:pt x="4813452" y="5511931"/>
                    <a:pt x="3735239" y="6536920"/>
                    <a:pt x="2406726" y="6536920"/>
                  </a:cubicBezTo>
                  <a:close/>
                </a:path>
              </a:pathLst>
            </a:custGeom>
            <a:solidFill>
              <a:srgbClr val="0C2340"/>
            </a:solidFill>
            <a:ln w="12700">
              <a:solidFill>
                <a:srgbClr val="000000"/>
              </a:solidFill>
            </a:ln>
          </p:spPr>
          <p:txBody>
            <a:bodyPr/>
            <a:lstStyle/>
            <a:p>
              <a:endParaRPr lang="pt-BR"/>
            </a:p>
          </p:txBody>
        </p:sp>
      </p:grpSp>
      <p:sp>
        <p:nvSpPr>
          <p:cNvPr id="21" name="Freeform 11">
            <a:extLst>
              <a:ext uri="{FF2B5EF4-FFF2-40B4-BE49-F238E27FC236}">
                <a16:creationId xmlns:a16="http://schemas.microsoft.com/office/drawing/2014/main" id="{2BF32E8D-993E-3648-DC54-330AECB20CD2}"/>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sp>
        <p:nvSpPr>
          <p:cNvPr id="4" name="Espaço Reservado para Texto 21">
            <a:extLst>
              <a:ext uri="{FF2B5EF4-FFF2-40B4-BE49-F238E27FC236}">
                <a16:creationId xmlns:a16="http://schemas.microsoft.com/office/drawing/2014/main" id="{4F0F2C1F-938F-C305-494B-0768C62417D3}"/>
              </a:ext>
            </a:extLst>
          </p:cNvPr>
          <p:cNvSpPr>
            <a:spLocks noGrp="1"/>
          </p:cNvSpPr>
          <p:nvPr>
            <p:ph type="body" sz="quarter" idx="11" hasCustomPrompt="1"/>
          </p:nvPr>
        </p:nvSpPr>
        <p:spPr>
          <a:xfrm>
            <a:off x="288645" y="514350"/>
            <a:ext cx="7988104" cy="682092"/>
          </a:xfrm>
        </p:spPr>
        <p:txBody>
          <a:bodyPr>
            <a:noAutofit/>
          </a:bodyPr>
          <a:lstStyle>
            <a:lvl1pPr marL="0" indent="0">
              <a:buNone/>
              <a:defRPr sz="4400" b="1">
                <a:latin typeface="+mj-lt"/>
              </a:defRPr>
            </a:lvl1pPr>
          </a:lstStyle>
          <a:p>
            <a:r>
              <a:rPr lang="pt-BR"/>
              <a:t>Título do Gráfico</a:t>
            </a:r>
          </a:p>
        </p:txBody>
      </p:sp>
      <p:sp>
        <p:nvSpPr>
          <p:cNvPr id="8" name="Espaço Reservado para Texto 21">
            <a:extLst>
              <a:ext uri="{FF2B5EF4-FFF2-40B4-BE49-F238E27FC236}">
                <a16:creationId xmlns:a16="http://schemas.microsoft.com/office/drawing/2014/main" id="{9E5B2E18-5513-8F72-1548-72C2AACFCF6D}"/>
              </a:ext>
            </a:extLst>
          </p:cNvPr>
          <p:cNvSpPr>
            <a:spLocks noGrp="1"/>
          </p:cNvSpPr>
          <p:nvPr>
            <p:ph type="body" sz="quarter" idx="12" hasCustomPrompt="1"/>
          </p:nvPr>
        </p:nvSpPr>
        <p:spPr>
          <a:xfrm>
            <a:off x="298098" y="1262390"/>
            <a:ext cx="7988104" cy="297905"/>
          </a:xfrm>
        </p:spPr>
        <p:txBody>
          <a:bodyPr>
            <a:noAutofit/>
          </a:bodyPr>
          <a:lstStyle>
            <a:lvl1pPr marL="0" indent="0">
              <a:buNone/>
              <a:defRPr sz="1600" b="0">
                <a:latin typeface="+mn-lt"/>
              </a:defRPr>
            </a:lvl1pPr>
          </a:lstStyle>
          <a:p>
            <a:r>
              <a:rPr lang="pt-BR"/>
              <a:t>Fonte: (escreva a sua fonte aqui)</a:t>
            </a:r>
          </a:p>
        </p:txBody>
      </p:sp>
      <p:sp>
        <p:nvSpPr>
          <p:cNvPr id="9" name="Espaço Reservado para Texto 21">
            <a:extLst>
              <a:ext uri="{FF2B5EF4-FFF2-40B4-BE49-F238E27FC236}">
                <a16:creationId xmlns:a16="http://schemas.microsoft.com/office/drawing/2014/main" id="{237D20AD-53D5-9781-3CA5-C59781DF2C4E}"/>
              </a:ext>
            </a:extLst>
          </p:cNvPr>
          <p:cNvSpPr>
            <a:spLocks noGrp="1"/>
          </p:cNvSpPr>
          <p:nvPr>
            <p:ph type="body" sz="quarter" idx="13" hasCustomPrompt="1"/>
          </p:nvPr>
        </p:nvSpPr>
        <p:spPr>
          <a:xfrm>
            <a:off x="912483" y="5801667"/>
            <a:ext cx="1366488" cy="297905"/>
          </a:xfrm>
        </p:spPr>
        <p:txBody>
          <a:bodyPr>
            <a:noAutofit/>
          </a:bodyPr>
          <a:lstStyle>
            <a:lvl1pPr marL="0" indent="0">
              <a:buNone/>
              <a:defRPr sz="1200" b="0">
                <a:latin typeface="+mn-lt"/>
              </a:defRPr>
            </a:lvl1pPr>
          </a:lstStyle>
          <a:p>
            <a:r>
              <a:rPr lang="pt-BR"/>
              <a:t>Informação 1</a:t>
            </a:r>
          </a:p>
        </p:txBody>
      </p:sp>
      <p:sp>
        <p:nvSpPr>
          <p:cNvPr id="10" name="Espaço Reservado para Texto 21">
            <a:extLst>
              <a:ext uri="{FF2B5EF4-FFF2-40B4-BE49-F238E27FC236}">
                <a16:creationId xmlns:a16="http://schemas.microsoft.com/office/drawing/2014/main" id="{BF7A23B3-FECA-8006-769C-C2C45AB88F15}"/>
              </a:ext>
            </a:extLst>
          </p:cNvPr>
          <p:cNvSpPr>
            <a:spLocks noGrp="1"/>
          </p:cNvSpPr>
          <p:nvPr>
            <p:ph type="body" sz="quarter" idx="14" hasCustomPrompt="1"/>
          </p:nvPr>
        </p:nvSpPr>
        <p:spPr>
          <a:xfrm>
            <a:off x="912482" y="6281559"/>
            <a:ext cx="1366488" cy="297905"/>
          </a:xfrm>
        </p:spPr>
        <p:txBody>
          <a:bodyPr>
            <a:noAutofit/>
          </a:bodyPr>
          <a:lstStyle>
            <a:lvl1pPr marL="0" indent="0">
              <a:buNone/>
              <a:defRPr sz="1200" b="0">
                <a:latin typeface="+mn-lt"/>
              </a:defRPr>
            </a:lvl1pPr>
          </a:lstStyle>
          <a:p>
            <a:r>
              <a:rPr lang="pt-BR"/>
              <a:t>Informação 2</a:t>
            </a:r>
          </a:p>
        </p:txBody>
      </p:sp>
      <p:grpSp>
        <p:nvGrpSpPr>
          <p:cNvPr id="11" name="Group 18">
            <a:extLst>
              <a:ext uri="{FF2B5EF4-FFF2-40B4-BE49-F238E27FC236}">
                <a16:creationId xmlns:a16="http://schemas.microsoft.com/office/drawing/2014/main" id="{7487DA89-FBB2-7D1E-59A2-BEFCDCC48ADD}"/>
              </a:ext>
            </a:extLst>
          </p:cNvPr>
          <p:cNvGrpSpPr/>
          <p:nvPr userDrawn="1"/>
        </p:nvGrpSpPr>
        <p:grpSpPr>
          <a:xfrm rot="5400000">
            <a:off x="-692141" y="1726303"/>
            <a:ext cx="1339262" cy="1978547"/>
            <a:chOff x="0" y="0"/>
            <a:chExt cx="3976160" cy="5820390"/>
          </a:xfrm>
        </p:grpSpPr>
        <p:sp>
          <p:nvSpPr>
            <p:cNvPr id="12" name="Freeform 19">
              <a:extLst>
                <a:ext uri="{FF2B5EF4-FFF2-40B4-BE49-F238E27FC236}">
                  <a16:creationId xmlns:a16="http://schemas.microsoft.com/office/drawing/2014/main" id="{1B7A3912-3575-8865-F0D4-4F6EFF162F45}"/>
                </a:ext>
              </a:extLst>
            </p:cNvPr>
            <p:cNvSpPr/>
            <p:nvPr/>
          </p:nvSpPr>
          <p:spPr>
            <a:xfrm>
              <a:off x="0" y="0"/>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13" name="Group 20">
            <a:extLst>
              <a:ext uri="{FF2B5EF4-FFF2-40B4-BE49-F238E27FC236}">
                <a16:creationId xmlns:a16="http://schemas.microsoft.com/office/drawing/2014/main" id="{C03FC405-BC3F-839B-01E4-79C9CD6F46A3}"/>
              </a:ext>
            </a:extLst>
          </p:cNvPr>
          <p:cNvGrpSpPr/>
          <p:nvPr userDrawn="1"/>
        </p:nvGrpSpPr>
        <p:grpSpPr>
          <a:xfrm rot="5400000">
            <a:off x="-994310" y="2522174"/>
            <a:ext cx="1339263" cy="1978546"/>
            <a:chOff x="0" y="0"/>
            <a:chExt cx="4445000" cy="6350000"/>
          </a:xfrm>
        </p:grpSpPr>
        <p:sp>
          <p:nvSpPr>
            <p:cNvPr id="14" name="Freeform 21">
              <a:extLst>
                <a:ext uri="{FF2B5EF4-FFF2-40B4-BE49-F238E27FC236}">
                  <a16:creationId xmlns:a16="http://schemas.microsoft.com/office/drawing/2014/main" id="{3FC7E37A-702A-865B-B360-4BC62DBDE869}"/>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15" name="Freeform 14">
            <a:extLst>
              <a:ext uri="{FF2B5EF4-FFF2-40B4-BE49-F238E27FC236}">
                <a16:creationId xmlns:a16="http://schemas.microsoft.com/office/drawing/2014/main" id="{9179F116-08A7-D558-F3BA-19656F777337}"/>
              </a:ext>
            </a:extLst>
          </p:cNvPr>
          <p:cNvSpPr/>
          <p:nvPr userDrawn="1"/>
        </p:nvSpPr>
        <p:spPr>
          <a:xfrm rot="-6676221">
            <a:off x="9818044" y="-651216"/>
            <a:ext cx="3318275" cy="3183229"/>
          </a:xfrm>
          <a:custGeom>
            <a:avLst/>
            <a:gdLst/>
            <a:ahLst/>
            <a:cxnLst/>
            <a:rect l="l" t="t" r="r" b="b"/>
            <a:pathLst>
              <a:path w="4867691" h="4669587">
                <a:moveTo>
                  <a:pt x="0" y="0"/>
                </a:moveTo>
                <a:lnTo>
                  <a:pt x="4867690" y="0"/>
                </a:lnTo>
                <a:lnTo>
                  <a:pt x="4867690" y="4669587"/>
                </a:lnTo>
                <a:lnTo>
                  <a:pt x="0" y="4669587"/>
                </a:lnTo>
                <a:lnTo>
                  <a:pt x="0" y="0"/>
                </a:lnTo>
                <a:close/>
              </a:path>
            </a:pathLst>
          </a:custGeom>
          <a:blipFill>
            <a:blip r:embed="rId4"/>
            <a:stretch>
              <a:fillRect/>
            </a:stretch>
          </a:blipFill>
        </p:spPr>
        <p:txBody>
          <a:bodyPr/>
          <a:lstStyle/>
          <a:p>
            <a:endParaRPr lang="pt-BR"/>
          </a:p>
        </p:txBody>
      </p:sp>
      <p:sp>
        <p:nvSpPr>
          <p:cNvPr id="28" name="Espaço Reservado para Gráfico 27">
            <a:extLst>
              <a:ext uri="{FF2B5EF4-FFF2-40B4-BE49-F238E27FC236}">
                <a16:creationId xmlns:a16="http://schemas.microsoft.com/office/drawing/2014/main" id="{90101508-2055-FC99-E16D-3F3D1207469B}"/>
              </a:ext>
            </a:extLst>
          </p:cNvPr>
          <p:cNvSpPr>
            <a:spLocks noGrp="1"/>
          </p:cNvSpPr>
          <p:nvPr>
            <p:ph type="chart" sz="quarter" idx="15"/>
          </p:nvPr>
        </p:nvSpPr>
        <p:spPr>
          <a:xfrm>
            <a:off x="2460625" y="1855788"/>
            <a:ext cx="7392988" cy="4010025"/>
          </a:xfrm>
        </p:spPr>
        <p:txBody>
          <a:bodyPr/>
          <a:lstStyle/>
          <a:p>
            <a:endParaRPr lang="pt-BR"/>
          </a:p>
        </p:txBody>
      </p:sp>
      <p:sp>
        <p:nvSpPr>
          <p:cNvPr id="5" name="Retângulo 4">
            <a:extLst>
              <a:ext uri="{FF2B5EF4-FFF2-40B4-BE49-F238E27FC236}">
                <a16:creationId xmlns:a16="http://schemas.microsoft.com/office/drawing/2014/main" id="{5352A45A-A864-A1A6-D6AA-3AC090F125C1}"/>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A97C711C-E3F0-CED6-8F4F-771D685D0963}"/>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2E5A3217-BA4E-5FBD-E2EE-3A9A125EB472}"/>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0A1FB2C3-9CAC-0492-F652-1FAC28169DC1}"/>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23039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áfico fundo azul">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9AC11C2-9574-2A43-9487-B4881581420E}"/>
              </a:ext>
            </a:extLst>
          </p:cNvPr>
          <p:cNvSpPr/>
          <p:nvPr userDrawn="1"/>
        </p:nvSpPr>
        <p:spPr>
          <a:xfrm>
            <a:off x="0" y="0"/>
            <a:ext cx="12192000" cy="6858000"/>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6" name="Group 12">
            <a:extLst>
              <a:ext uri="{FF2B5EF4-FFF2-40B4-BE49-F238E27FC236}">
                <a16:creationId xmlns:a16="http://schemas.microsoft.com/office/drawing/2014/main" id="{8936F5DE-2150-7D2D-A0F6-9475EE8BDD41}"/>
              </a:ext>
            </a:extLst>
          </p:cNvPr>
          <p:cNvGrpSpPr/>
          <p:nvPr userDrawn="1"/>
        </p:nvGrpSpPr>
        <p:grpSpPr>
          <a:xfrm rot="2125008">
            <a:off x="10304250" y="-1657964"/>
            <a:ext cx="3102074" cy="4212778"/>
            <a:chOff x="0" y="0"/>
            <a:chExt cx="4813452" cy="6536920"/>
          </a:xfrm>
        </p:grpSpPr>
        <p:sp>
          <p:nvSpPr>
            <p:cNvPr id="17" name="Freeform 13">
              <a:extLst>
                <a:ext uri="{FF2B5EF4-FFF2-40B4-BE49-F238E27FC236}">
                  <a16:creationId xmlns:a16="http://schemas.microsoft.com/office/drawing/2014/main" id="{4145E711-6924-2E08-9D53-2050E500D46E}"/>
                </a:ext>
              </a:extLst>
            </p:cNvPr>
            <p:cNvSpPr/>
            <p:nvPr/>
          </p:nvSpPr>
          <p:spPr>
            <a:xfrm>
              <a:off x="0" y="0"/>
              <a:ext cx="4813452" cy="6536920"/>
            </a:xfrm>
            <a:custGeom>
              <a:avLst/>
              <a:gdLst/>
              <a:ahLst/>
              <a:cxnLst/>
              <a:rect l="l" t="t" r="r" b="b"/>
              <a:pathLst>
                <a:path w="4813452" h="6536920">
                  <a:moveTo>
                    <a:pt x="2406726" y="6536920"/>
                  </a:moveTo>
                  <a:cubicBezTo>
                    <a:pt x="1078213" y="6536920"/>
                    <a:pt x="0" y="5511931"/>
                    <a:pt x="0" y="4248998"/>
                  </a:cubicBezTo>
                  <a:lnTo>
                    <a:pt x="0" y="2287922"/>
                  </a:lnTo>
                  <a:cubicBezTo>
                    <a:pt x="0" y="1024989"/>
                    <a:pt x="1078213" y="0"/>
                    <a:pt x="2406726" y="0"/>
                  </a:cubicBezTo>
                  <a:cubicBezTo>
                    <a:pt x="3735239" y="0"/>
                    <a:pt x="4813452" y="1024989"/>
                    <a:pt x="4813452" y="2287922"/>
                  </a:cubicBezTo>
                  <a:lnTo>
                    <a:pt x="4813452" y="4248998"/>
                  </a:lnTo>
                  <a:cubicBezTo>
                    <a:pt x="4813452" y="5511931"/>
                    <a:pt x="3735239" y="6536920"/>
                    <a:pt x="2406726" y="6536920"/>
                  </a:cubicBezTo>
                  <a:close/>
                </a:path>
              </a:pathLst>
            </a:custGeom>
            <a:solidFill>
              <a:srgbClr val="0C2340"/>
            </a:solidFill>
            <a:ln w="12700">
              <a:solidFill>
                <a:srgbClr val="000000"/>
              </a:solidFill>
            </a:ln>
          </p:spPr>
          <p:txBody>
            <a:bodyPr/>
            <a:lstStyle/>
            <a:p>
              <a:endParaRPr lang="pt-BR"/>
            </a:p>
          </p:txBody>
        </p:sp>
      </p:grpSp>
      <p:sp>
        <p:nvSpPr>
          <p:cNvPr id="4" name="Espaço Reservado para Texto 21">
            <a:extLst>
              <a:ext uri="{FF2B5EF4-FFF2-40B4-BE49-F238E27FC236}">
                <a16:creationId xmlns:a16="http://schemas.microsoft.com/office/drawing/2014/main" id="{4F0F2C1F-938F-C305-494B-0768C62417D3}"/>
              </a:ext>
            </a:extLst>
          </p:cNvPr>
          <p:cNvSpPr>
            <a:spLocks noGrp="1"/>
          </p:cNvSpPr>
          <p:nvPr>
            <p:ph type="body" sz="quarter" idx="11" hasCustomPrompt="1"/>
          </p:nvPr>
        </p:nvSpPr>
        <p:spPr>
          <a:xfrm>
            <a:off x="288645" y="514350"/>
            <a:ext cx="7988104" cy="682092"/>
          </a:xfrm>
        </p:spPr>
        <p:txBody>
          <a:bodyPr>
            <a:noAutofit/>
          </a:bodyPr>
          <a:lstStyle>
            <a:lvl1pPr marL="0" indent="0">
              <a:buNone/>
              <a:defRPr sz="4400" b="1">
                <a:solidFill>
                  <a:schemeClr val="bg1"/>
                </a:solidFill>
                <a:latin typeface="+mj-lt"/>
              </a:defRPr>
            </a:lvl1pPr>
          </a:lstStyle>
          <a:p>
            <a:r>
              <a:rPr lang="pt-BR"/>
              <a:t>Título do Gráfico</a:t>
            </a:r>
          </a:p>
        </p:txBody>
      </p:sp>
      <p:sp>
        <p:nvSpPr>
          <p:cNvPr id="8" name="Espaço Reservado para Texto 21">
            <a:extLst>
              <a:ext uri="{FF2B5EF4-FFF2-40B4-BE49-F238E27FC236}">
                <a16:creationId xmlns:a16="http://schemas.microsoft.com/office/drawing/2014/main" id="{9E5B2E18-5513-8F72-1548-72C2AACFCF6D}"/>
              </a:ext>
            </a:extLst>
          </p:cNvPr>
          <p:cNvSpPr>
            <a:spLocks noGrp="1"/>
          </p:cNvSpPr>
          <p:nvPr>
            <p:ph type="body" sz="quarter" idx="12" hasCustomPrompt="1"/>
          </p:nvPr>
        </p:nvSpPr>
        <p:spPr>
          <a:xfrm>
            <a:off x="298098" y="1262390"/>
            <a:ext cx="7988104" cy="297905"/>
          </a:xfrm>
        </p:spPr>
        <p:txBody>
          <a:bodyPr>
            <a:noAutofit/>
          </a:bodyPr>
          <a:lstStyle>
            <a:lvl1pPr marL="0" indent="0">
              <a:buNone/>
              <a:defRPr sz="1600" b="0">
                <a:solidFill>
                  <a:schemeClr val="bg1"/>
                </a:solidFill>
                <a:latin typeface="+mn-lt"/>
              </a:defRPr>
            </a:lvl1pPr>
          </a:lstStyle>
          <a:p>
            <a:r>
              <a:rPr lang="pt-BR"/>
              <a:t>Fonte: (escreva a sua fonte aqui)</a:t>
            </a:r>
          </a:p>
        </p:txBody>
      </p:sp>
      <p:sp>
        <p:nvSpPr>
          <p:cNvPr id="9" name="Espaço Reservado para Texto 21">
            <a:extLst>
              <a:ext uri="{FF2B5EF4-FFF2-40B4-BE49-F238E27FC236}">
                <a16:creationId xmlns:a16="http://schemas.microsoft.com/office/drawing/2014/main" id="{237D20AD-53D5-9781-3CA5-C59781DF2C4E}"/>
              </a:ext>
            </a:extLst>
          </p:cNvPr>
          <p:cNvSpPr>
            <a:spLocks noGrp="1"/>
          </p:cNvSpPr>
          <p:nvPr>
            <p:ph type="body" sz="quarter" idx="13" hasCustomPrompt="1"/>
          </p:nvPr>
        </p:nvSpPr>
        <p:spPr>
          <a:xfrm>
            <a:off x="912483" y="5801667"/>
            <a:ext cx="1366488" cy="297905"/>
          </a:xfrm>
        </p:spPr>
        <p:txBody>
          <a:bodyPr>
            <a:noAutofit/>
          </a:bodyPr>
          <a:lstStyle>
            <a:lvl1pPr marL="0" indent="0">
              <a:buNone/>
              <a:defRPr sz="1200" b="0">
                <a:solidFill>
                  <a:schemeClr val="bg1"/>
                </a:solidFill>
                <a:latin typeface="+mn-lt"/>
              </a:defRPr>
            </a:lvl1pPr>
          </a:lstStyle>
          <a:p>
            <a:r>
              <a:rPr lang="pt-BR"/>
              <a:t>Informação 1</a:t>
            </a:r>
          </a:p>
        </p:txBody>
      </p:sp>
      <p:sp>
        <p:nvSpPr>
          <p:cNvPr id="10" name="Espaço Reservado para Texto 21">
            <a:extLst>
              <a:ext uri="{FF2B5EF4-FFF2-40B4-BE49-F238E27FC236}">
                <a16:creationId xmlns:a16="http://schemas.microsoft.com/office/drawing/2014/main" id="{BF7A23B3-FECA-8006-769C-C2C45AB88F15}"/>
              </a:ext>
            </a:extLst>
          </p:cNvPr>
          <p:cNvSpPr>
            <a:spLocks noGrp="1"/>
          </p:cNvSpPr>
          <p:nvPr>
            <p:ph type="body" sz="quarter" idx="14" hasCustomPrompt="1"/>
          </p:nvPr>
        </p:nvSpPr>
        <p:spPr>
          <a:xfrm>
            <a:off x="912482" y="6281559"/>
            <a:ext cx="1366488" cy="297905"/>
          </a:xfrm>
        </p:spPr>
        <p:txBody>
          <a:bodyPr>
            <a:noAutofit/>
          </a:bodyPr>
          <a:lstStyle>
            <a:lvl1pPr marL="0" indent="0">
              <a:buNone/>
              <a:defRPr sz="1200" b="0">
                <a:solidFill>
                  <a:schemeClr val="bg1"/>
                </a:solidFill>
                <a:latin typeface="+mn-lt"/>
              </a:defRPr>
            </a:lvl1pPr>
          </a:lstStyle>
          <a:p>
            <a:r>
              <a:rPr lang="pt-BR"/>
              <a:t>Informação 2</a:t>
            </a:r>
          </a:p>
        </p:txBody>
      </p:sp>
      <p:grpSp>
        <p:nvGrpSpPr>
          <p:cNvPr id="11" name="Group 18">
            <a:extLst>
              <a:ext uri="{FF2B5EF4-FFF2-40B4-BE49-F238E27FC236}">
                <a16:creationId xmlns:a16="http://schemas.microsoft.com/office/drawing/2014/main" id="{7487DA89-FBB2-7D1E-59A2-BEFCDCC48ADD}"/>
              </a:ext>
            </a:extLst>
          </p:cNvPr>
          <p:cNvGrpSpPr/>
          <p:nvPr userDrawn="1"/>
        </p:nvGrpSpPr>
        <p:grpSpPr>
          <a:xfrm rot="5400000">
            <a:off x="-692141" y="1726303"/>
            <a:ext cx="1339262" cy="1978547"/>
            <a:chOff x="0" y="0"/>
            <a:chExt cx="3976160" cy="5820390"/>
          </a:xfrm>
        </p:grpSpPr>
        <p:sp>
          <p:nvSpPr>
            <p:cNvPr id="12" name="Freeform 19">
              <a:extLst>
                <a:ext uri="{FF2B5EF4-FFF2-40B4-BE49-F238E27FC236}">
                  <a16:creationId xmlns:a16="http://schemas.microsoft.com/office/drawing/2014/main" id="{1B7A3912-3575-8865-F0D4-4F6EFF162F45}"/>
                </a:ext>
              </a:extLst>
            </p:cNvPr>
            <p:cNvSpPr/>
            <p:nvPr/>
          </p:nvSpPr>
          <p:spPr>
            <a:xfrm>
              <a:off x="0" y="0"/>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13" name="Group 20">
            <a:extLst>
              <a:ext uri="{FF2B5EF4-FFF2-40B4-BE49-F238E27FC236}">
                <a16:creationId xmlns:a16="http://schemas.microsoft.com/office/drawing/2014/main" id="{C03FC405-BC3F-839B-01E4-79C9CD6F46A3}"/>
              </a:ext>
            </a:extLst>
          </p:cNvPr>
          <p:cNvGrpSpPr/>
          <p:nvPr userDrawn="1"/>
        </p:nvGrpSpPr>
        <p:grpSpPr>
          <a:xfrm rot="5400000">
            <a:off x="-994310" y="2522174"/>
            <a:ext cx="1339263" cy="1978546"/>
            <a:chOff x="0" y="0"/>
            <a:chExt cx="4445000" cy="6350000"/>
          </a:xfrm>
        </p:grpSpPr>
        <p:sp>
          <p:nvSpPr>
            <p:cNvPr id="14" name="Freeform 21">
              <a:extLst>
                <a:ext uri="{FF2B5EF4-FFF2-40B4-BE49-F238E27FC236}">
                  <a16:creationId xmlns:a16="http://schemas.microsoft.com/office/drawing/2014/main" id="{3FC7E37A-702A-865B-B360-4BC62DBDE869}"/>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15" name="Freeform 14">
            <a:extLst>
              <a:ext uri="{FF2B5EF4-FFF2-40B4-BE49-F238E27FC236}">
                <a16:creationId xmlns:a16="http://schemas.microsoft.com/office/drawing/2014/main" id="{9179F116-08A7-D558-F3BA-19656F777337}"/>
              </a:ext>
            </a:extLst>
          </p:cNvPr>
          <p:cNvSpPr/>
          <p:nvPr userDrawn="1"/>
        </p:nvSpPr>
        <p:spPr>
          <a:xfrm rot="-6676221">
            <a:off x="9818044" y="-651216"/>
            <a:ext cx="3318275" cy="3183229"/>
          </a:xfrm>
          <a:custGeom>
            <a:avLst/>
            <a:gdLst/>
            <a:ahLst/>
            <a:cxnLst/>
            <a:rect l="l" t="t" r="r" b="b"/>
            <a:pathLst>
              <a:path w="4867691" h="4669587">
                <a:moveTo>
                  <a:pt x="0" y="0"/>
                </a:moveTo>
                <a:lnTo>
                  <a:pt x="4867690" y="0"/>
                </a:lnTo>
                <a:lnTo>
                  <a:pt x="4867690" y="4669587"/>
                </a:lnTo>
                <a:lnTo>
                  <a:pt x="0" y="4669587"/>
                </a:lnTo>
                <a:lnTo>
                  <a:pt x="0" y="0"/>
                </a:lnTo>
                <a:close/>
              </a:path>
            </a:pathLst>
          </a:custGeom>
          <a:blipFill>
            <a:blip r:embed="rId2"/>
            <a:stretch>
              <a:fillRect/>
            </a:stretch>
          </a:blipFill>
        </p:spPr>
        <p:txBody>
          <a:bodyPr/>
          <a:lstStyle/>
          <a:p>
            <a:endParaRPr lang="pt-BR"/>
          </a:p>
        </p:txBody>
      </p:sp>
      <p:sp>
        <p:nvSpPr>
          <p:cNvPr id="28" name="Espaço Reservado para Gráfico 27">
            <a:extLst>
              <a:ext uri="{FF2B5EF4-FFF2-40B4-BE49-F238E27FC236}">
                <a16:creationId xmlns:a16="http://schemas.microsoft.com/office/drawing/2014/main" id="{90101508-2055-FC99-E16D-3F3D1207469B}"/>
              </a:ext>
            </a:extLst>
          </p:cNvPr>
          <p:cNvSpPr>
            <a:spLocks noGrp="1"/>
          </p:cNvSpPr>
          <p:nvPr>
            <p:ph type="chart" sz="quarter" idx="15"/>
          </p:nvPr>
        </p:nvSpPr>
        <p:spPr>
          <a:xfrm>
            <a:off x="2460625" y="1855788"/>
            <a:ext cx="7392988" cy="4010025"/>
          </a:xfrm>
        </p:spPr>
        <p:txBody>
          <a:bodyPr/>
          <a:lstStyle/>
          <a:p>
            <a:endParaRPr lang="pt-BR"/>
          </a:p>
        </p:txBody>
      </p:sp>
      <p:sp>
        <p:nvSpPr>
          <p:cNvPr id="5" name="Retângulo 4">
            <a:extLst>
              <a:ext uri="{FF2B5EF4-FFF2-40B4-BE49-F238E27FC236}">
                <a16:creationId xmlns:a16="http://schemas.microsoft.com/office/drawing/2014/main" id="{5352A45A-A864-A1A6-D6AA-3AC090F125C1}"/>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A97C711C-E3F0-CED6-8F4F-771D685D0963}"/>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2E5A3217-BA4E-5FBD-E2EE-3A9A125EB472}"/>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0A1FB2C3-9CAC-0492-F652-1FAC28169DC1}"/>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reeform 16">
            <a:extLst>
              <a:ext uri="{FF2B5EF4-FFF2-40B4-BE49-F238E27FC236}">
                <a16:creationId xmlns:a16="http://schemas.microsoft.com/office/drawing/2014/main" id="{13E39538-EF96-0BB5-0B17-1B099C3E54B7}"/>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spTree>
    <p:extLst>
      <p:ext uri="{BB962C8B-B14F-4D97-AF65-F5344CB8AC3E}">
        <p14:creationId xmlns:p14="http://schemas.microsoft.com/office/powerpoint/2010/main" val="3055223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CD energia">
    <p:spTree>
      <p:nvGrpSpPr>
        <p:cNvPr id="1" name=""/>
        <p:cNvGrpSpPr/>
        <p:nvPr/>
      </p:nvGrpSpPr>
      <p:grpSpPr>
        <a:xfrm>
          <a:off x="0" y="0"/>
          <a:ext cx="0" cy="0"/>
          <a:chOff x="0" y="0"/>
          <a:chExt cx="0" cy="0"/>
        </a:xfrm>
      </p:grpSpPr>
      <p:grpSp>
        <p:nvGrpSpPr>
          <p:cNvPr id="22" name="Group 5">
            <a:extLst>
              <a:ext uri="{FF2B5EF4-FFF2-40B4-BE49-F238E27FC236}">
                <a16:creationId xmlns:a16="http://schemas.microsoft.com/office/drawing/2014/main" id="{2BA7C528-F761-24C1-A8E4-275BA89D9F62}"/>
              </a:ext>
            </a:extLst>
          </p:cNvPr>
          <p:cNvGrpSpPr/>
          <p:nvPr userDrawn="1"/>
        </p:nvGrpSpPr>
        <p:grpSpPr>
          <a:xfrm>
            <a:off x="-50089" y="3597694"/>
            <a:ext cx="12232080" cy="6598058"/>
            <a:chOff x="-3366" y="-60793"/>
            <a:chExt cx="2704797" cy="1890400"/>
          </a:xfrm>
        </p:grpSpPr>
        <p:sp>
          <p:nvSpPr>
            <p:cNvPr id="23" name="Freeform 6">
              <a:extLst>
                <a:ext uri="{FF2B5EF4-FFF2-40B4-BE49-F238E27FC236}">
                  <a16:creationId xmlns:a16="http://schemas.microsoft.com/office/drawing/2014/main" id="{607A6F0E-E19B-7A7E-B287-C163D72A83CC}"/>
                </a:ext>
              </a:extLst>
            </p:cNvPr>
            <p:cNvSpPr/>
            <p:nvPr/>
          </p:nvSpPr>
          <p:spPr>
            <a:xfrm>
              <a:off x="-3366" y="-60793"/>
              <a:ext cx="2701431" cy="1829607"/>
            </a:xfrm>
            <a:custGeom>
              <a:avLst/>
              <a:gdLst/>
              <a:ahLst/>
              <a:cxnLst/>
              <a:rect l="l" t="t" r="r" b="b"/>
              <a:pathLst>
                <a:path w="2701431" h="1829607">
                  <a:moveTo>
                    <a:pt x="0" y="0"/>
                  </a:moveTo>
                  <a:lnTo>
                    <a:pt x="2701431" y="0"/>
                  </a:lnTo>
                  <a:lnTo>
                    <a:pt x="2701431" y="1829607"/>
                  </a:lnTo>
                  <a:lnTo>
                    <a:pt x="0" y="1829607"/>
                  </a:lnTo>
                  <a:close/>
                </a:path>
              </a:pathLst>
            </a:custGeom>
            <a:gradFill rotWithShape="1">
              <a:gsLst>
                <a:gs pos="0">
                  <a:srgbClr val="FFFFFF">
                    <a:alpha val="51000"/>
                  </a:srgbClr>
                </a:gs>
                <a:gs pos="50000">
                  <a:srgbClr val="96C3E1">
                    <a:alpha val="51000"/>
                  </a:srgbClr>
                </a:gs>
                <a:gs pos="100000">
                  <a:srgbClr val="4D9ACF">
                    <a:alpha val="51000"/>
                  </a:srgbClr>
                </a:gs>
              </a:gsLst>
              <a:lin ang="5400000"/>
            </a:gradFill>
          </p:spPr>
          <p:txBody>
            <a:bodyPr/>
            <a:lstStyle/>
            <a:p>
              <a:endParaRPr lang="pt-BR"/>
            </a:p>
          </p:txBody>
        </p:sp>
        <p:sp>
          <p:nvSpPr>
            <p:cNvPr id="24" name="TextBox 7">
              <a:extLst>
                <a:ext uri="{FF2B5EF4-FFF2-40B4-BE49-F238E27FC236}">
                  <a16:creationId xmlns:a16="http://schemas.microsoft.com/office/drawing/2014/main" id="{D40EA47C-2B28-E20C-1691-8C7E2544BD42}"/>
                </a:ext>
              </a:extLst>
            </p:cNvPr>
            <p:cNvSpPr txBox="1"/>
            <p:nvPr/>
          </p:nvSpPr>
          <p:spPr>
            <a:xfrm>
              <a:off x="0" y="-38100"/>
              <a:ext cx="2701431" cy="1867707"/>
            </a:xfrm>
            <a:prstGeom prst="rect">
              <a:avLst/>
            </a:prstGeom>
          </p:spPr>
          <p:txBody>
            <a:bodyPr lIns="50800" tIns="50800" rIns="50800" bIns="50800" rtlCol="0" anchor="ctr"/>
            <a:lstStyle/>
            <a:p>
              <a:pPr algn="ctr">
                <a:lnSpc>
                  <a:spcPts val="2605"/>
                </a:lnSpc>
              </a:pPr>
              <a:endParaRPr/>
            </a:p>
          </p:txBody>
        </p:sp>
      </p:grpSp>
      <p:sp>
        <p:nvSpPr>
          <p:cNvPr id="8" name="Freeform 2">
            <a:extLst>
              <a:ext uri="{FF2B5EF4-FFF2-40B4-BE49-F238E27FC236}">
                <a16:creationId xmlns:a16="http://schemas.microsoft.com/office/drawing/2014/main" id="{E5AD8AF1-8BC2-CA01-0FD1-32EA8542CCCC}"/>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sp>
        <p:nvSpPr>
          <p:cNvPr id="10" name="Freeform 3">
            <a:extLst>
              <a:ext uri="{FF2B5EF4-FFF2-40B4-BE49-F238E27FC236}">
                <a16:creationId xmlns:a16="http://schemas.microsoft.com/office/drawing/2014/main" id="{E8D77DEE-AEA4-8CF8-A8C3-C7DD09AC7F12}"/>
              </a:ext>
            </a:extLst>
          </p:cNvPr>
          <p:cNvSpPr/>
          <p:nvPr userDrawn="1"/>
        </p:nvSpPr>
        <p:spPr>
          <a:xfrm>
            <a:off x="157116" y="0"/>
            <a:ext cx="1978548" cy="1985089"/>
          </a:xfrm>
          <a:custGeom>
            <a:avLst/>
            <a:gdLst/>
            <a:ahLst/>
            <a:cxnLst/>
            <a:rect l="l" t="t" r="r" b="b"/>
            <a:pathLst>
              <a:path w="2899160" h="2908744">
                <a:moveTo>
                  <a:pt x="0" y="0"/>
                </a:moveTo>
                <a:lnTo>
                  <a:pt x="2899160" y="0"/>
                </a:lnTo>
                <a:lnTo>
                  <a:pt x="2899160" y="2908744"/>
                </a:lnTo>
                <a:lnTo>
                  <a:pt x="0" y="2908744"/>
                </a:lnTo>
                <a:lnTo>
                  <a:pt x="0" y="0"/>
                </a:lnTo>
                <a:close/>
              </a:path>
            </a:pathLst>
          </a:custGeom>
          <a:blipFill>
            <a:blip r:embed="rId3"/>
            <a:stretch>
              <a:fillRect/>
            </a:stretch>
          </a:blipFill>
        </p:spPr>
        <p:txBody>
          <a:bodyPr/>
          <a:lstStyle/>
          <a:p>
            <a:endParaRPr lang="pt-BR"/>
          </a:p>
        </p:txBody>
      </p:sp>
      <p:sp>
        <p:nvSpPr>
          <p:cNvPr id="11" name="Freeform 4">
            <a:extLst>
              <a:ext uri="{FF2B5EF4-FFF2-40B4-BE49-F238E27FC236}">
                <a16:creationId xmlns:a16="http://schemas.microsoft.com/office/drawing/2014/main" id="{229C84AC-4260-1B13-278D-C51CD0099722}"/>
              </a:ext>
            </a:extLst>
          </p:cNvPr>
          <p:cNvSpPr/>
          <p:nvPr userDrawn="1"/>
        </p:nvSpPr>
        <p:spPr>
          <a:xfrm>
            <a:off x="480061" y="1797781"/>
            <a:ext cx="316774" cy="316774"/>
          </a:xfrm>
          <a:custGeom>
            <a:avLst/>
            <a:gdLst/>
            <a:ahLst/>
            <a:cxnLst/>
            <a:rect l="l" t="t" r="r" b="b"/>
            <a:pathLst>
              <a:path w="440839" h="440839">
                <a:moveTo>
                  <a:pt x="0" y="0"/>
                </a:moveTo>
                <a:lnTo>
                  <a:pt x="440839" y="0"/>
                </a:lnTo>
                <a:lnTo>
                  <a:pt x="440839" y="440839"/>
                </a:lnTo>
                <a:lnTo>
                  <a:pt x="0" y="44083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pt-BR"/>
          </a:p>
        </p:txBody>
      </p:sp>
      <p:sp>
        <p:nvSpPr>
          <p:cNvPr id="15" name="Espaço Reservado para Texto 21">
            <a:extLst>
              <a:ext uri="{FF2B5EF4-FFF2-40B4-BE49-F238E27FC236}">
                <a16:creationId xmlns:a16="http://schemas.microsoft.com/office/drawing/2014/main" id="{EDFAA01A-C784-5F64-3B7C-D08FC4A97F93}"/>
              </a:ext>
            </a:extLst>
          </p:cNvPr>
          <p:cNvSpPr>
            <a:spLocks noGrp="1"/>
          </p:cNvSpPr>
          <p:nvPr>
            <p:ph type="body" sz="quarter" idx="13" hasCustomPrompt="1"/>
          </p:nvPr>
        </p:nvSpPr>
        <p:spPr>
          <a:xfrm>
            <a:off x="908971" y="1797781"/>
            <a:ext cx="3741406" cy="297905"/>
          </a:xfrm>
        </p:spPr>
        <p:txBody>
          <a:bodyPr>
            <a:noAutofit/>
          </a:bodyPr>
          <a:lstStyle>
            <a:lvl1pPr marL="0" indent="0">
              <a:buNone/>
              <a:defRPr sz="1600" b="0">
                <a:solidFill>
                  <a:srgbClr val="FFB61A"/>
                </a:solidFill>
                <a:latin typeface="+mn-lt"/>
              </a:defRPr>
            </a:lvl1pPr>
          </a:lstStyle>
          <a:p>
            <a:r>
              <a:rPr lang="pt-BR"/>
              <a:t>https://www.epe.gov.br/pt/adcdenergia</a:t>
            </a:r>
          </a:p>
        </p:txBody>
      </p:sp>
      <p:sp>
        <p:nvSpPr>
          <p:cNvPr id="16" name="Espaço Reservado para Texto 21">
            <a:extLst>
              <a:ext uri="{FF2B5EF4-FFF2-40B4-BE49-F238E27FC236}">
                <a16:creationId xmlns:a16="http://schemas.microsoft.com/office/drawing/2014/main" id="{FA3BFA3F-4C2F-0242-133A-D2AB5D98C731}"/>
              </a:ext>
            </a:extLst>
          </p:cNvPr>
          <p:cNvSpPr>
            <a:spLocks noGrp="1"/>
          </p:cNvSpPr>
          <p:nvPr>
            <p:ph type="body" sz="quarter" idx="11" hasCustomPrompt="1"/>
          </p:nvPr>
        </p:nvSpPr>
        <p:spPr>
          <a:xfrm>
            <a:off x="2483194" y="863211"/>
            <a:ext cx="9040809" cy="682092"/>
          </a:xfrm>
        </p:spPr>
        <p:txBody>
          <a:bodyPr>
            <a:noAutofit/>
          </a:bodyPr>
          <a:lstStyle>
            <a:lvl1pPr marL="0" indent="0">
              <a:buNone/>
              <a:defRPr sz="2400" b="1">
                <a:solidFill>
                  <a:srgbClr val="0C2340"/>
                </a:solidFill>
                <a:latin typeface="+mj-lt"/>
              </a:defRPr>
            </a:lvl1pPr>
          </a:lstStyle>
          <a:p>
            <a:r>
              <a:rPr lang="pt-BR"/>
              <a:t>Conhecimento sobre energia de forma simples e acessível!</a:t>
            </a:r>
          </a:p>
        </p:txBody>
      </p:sp>
      <p:sp>
        <p:nvSpPr>
          <p:cNvPr id="27" name="Espaço Reservado para Texto 21">
            <a:extLst>
              <a:ext uri="{FF2B5EF4-FFF2-40B4-BE49-F238E27FC236}">
                <a16:creationId xmlns:a16="http://schemas.microsoft.com/office/drawing/2014/main" id="{BB760094-B738-81FE-44FF-0C37F54FE5E7}"/>
              </a:ext>
            </a:extLst>
          </p:cNvPr>
          <p:cNvSpPr>
            <a:spLocks noGrp="1"/>
          </p:cNvSpPr>
          <p:nvPr>
            <p:ph type="body" sz="quarter" idx="15" hasCustomPrompt="1"/>
          </p:nvPr>
        </p:nvSpPr>
        <p:spPr>
          <a:xfrm>
            <a:off x="8568244" y="3690345"/>
            <a:ext cx="2398449" cy="429829"/>
          </a:xfrm>
        </p:spPr>
        <p:txBody>
          <a:bodyPr>
            <a:noAutofit/>
          </a:bodyPr>
          <a:lstStyle>
            <a:lvl1pPr marL="0" indent="0">
              <a:buNone/>
              <a:defRPr sz="2000" b="1">
                <a:solidFill>
                  <a:srgbClr val="0C2340"/>
                </a:solidFill>
                <a:latin typeface="+mj-lt"/>
              </a:defRPr>
            </a:lvl1pPr>
          </a:lstStyle>
          <a:p>
            <a:r>
              <a:rPr lang="pt-BR"/>
              <a:t>Séries de podcast</a:t>
            </a:r>
          </a:p>
        </p:txBody>
      </p:sp>
      <p:sp>
        <p:nvSpPr>
          <p:cNvPr id="28" name="Espaço Reservado para Imagem 25">
            <a:extLst>
              <a:ext uri="{FF2B5EF4-FFF2-40B4-BE49-F238E27FC236}">
                <a16:creationId xmlns:a16="http://schemas.microsoft.com/office/drawing/2014/main" id="{3C9DB2DD-E05C-9CDB-D034-16D3B51EC267}"/>
              </a:ext>
            </a:extLst>
          </p:cNvPr>
          <p:cNvSpPr>
            <a:spLocks noGrp="1"/>
          </p:cNvSpPr>
          <p:nvPr>
            <p:ph type="pic" sz="quarter" idx="16"/>
          </p:nvPr>
        </p:nvSpPr>
        <p:spPr>
          <a:xfrm>
            <a:off x="7461992" y="4260061"/>
            <a:ext cx="1590568" cy="534008"/>
          </a:xfrm>
        </p:spPr>
        <p:txBody>
          <a:bodyPr/>
          <a:lstStyle/>
          <a:p>
            <a:endParaRPr lang="pt-BR"/>
          </a:p>
        </p:txBody>
      </p:sp>
      <p:sp>
        <p:nvSpPr>
          <p:cNvPr id="29" name="Espaço Reservado para Imagem 25">
            <a:extLst>
              <a:ext uri="{FF2B5EF4-FFF2-40B4-BE49-F238E27FC236}">
                <a16:creationId xmlns:a16="http://schemas.microsoft.com/office/drawing/2014/main" id="{7C2B4DAD-F85C-6FD2-21D6-EF3E0E30441A}"/>
              </a:ext>
            </a:extLst>
          </p:cNvPr>
          <p:cNvSpPr>
            <a:spLocks noGrp="1"/>
          </p:cNvSpPr>
          <p:nvPr>
            <p:ph type="pic" sz="quarter" idx="17"/>
          </p:nvPr>
        </p:nvSpPr>
        <p:spPr>
          <a:xfrm>
            <a:off x="7461992" y="4933957"/>
            <a:ext cx="1590568" cy="1238256"/>
          </a:xfrm>
        </p:spPr>
        <p:txBody>
          <a:bodyPr/>
          <a:lstStyle/>
          <a:p>
            <a:endParaRPr lang="pt-BR"/>
          </a:p>
        </p:txBody>
      </p:sp>
      <p:grpSp>
        <p:nvGrpSpPr>
          <p:cNvPr id="18" name="Group 18">
            <a:extLst>
              <a:ext uri="{FF2B5EF4-FFF2-40B4-BE49-F238E27FC236}">
                <a16:creationId xmlns:a16="http://schemas.microsoft.com/office/drawing/2014/main" id="{412A5FBD-6774-C125-29BB-1AE63D2B7492}"/>
              </a:ext>
            </a:extLst>
          </p:cNvPr>
          <p:cNvGrpSpPr/>
          <p:nvPr userDrawn="1"/>
        </p:nvGrpSpPr>
        <p:grpSpPr>
          <a:xfrm rot="-5400000">
            <a:off x="11365253" y="1324244"/>
            <a:ext cx="1339262" cy="1978547"/>
            <a:chOff x="0" y="0"/>
            <a:chExt cx="3976160" cy="5820390"/>
          </a:xfrm>
        </p:grpSpPr>
        <p:sp>
          <p:nvSpPr>
            <p:cNvPr id="19" name="Freeform 19">
              <a:extLst>
                <a:ext uri="{FF2B5EF4-FFF2-40B4-BE49-F238E27FC236}">
                  <a16:creationId xmlns:a16="http://schemas.microsoft.com/office/drawing/2014/main" id="{ED255D75-839B-8ACC-A9C4-795D489A5178}"/>
                </a:ext>
              </a:extLst>
            </p:cNvPr>
            <p:cNvSpPr/>
            <p:nvPr/>
          </p:nvSpPr>
          <p:spPr>
            <a:xfrm>
              <a:off x="0" y="0"/>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20" name="Group 20">
            <a:extLst>
              <a:ext uri="{FF2B5EF4-FFF2-40B4-BE49-F238E27FC236}">
                <a16:creationId xmlns:a16="http://schemas.microsoft.com/office/drawing/2014/main" id="{58CD7DA9-1950-04BD-52F0-924FC9BF4A42}"/>
              </a:ext>
            </a:extLst>
          </p:cNvPr>
          <p:cNvGrpSpPr/>
          <p:nvPr userDrawn="1"/>
        </p:nvGrpSpPr>
        <p:grpSpPr>
          <a:xfrm rot="-5400000">
            <a:off x="11063084" y="2120115"/>
            <a:ext cx="1339263" cy="1978546"/>
            <a:chOff x="0" y="0"/>
            <a:chExt cx="4445000" cy="6350000"/>
          </a:xfrm>
        </p:grpSpPr>
        <p:sp>
          <p:nvSpPr>
            <p:cNvPr id="21" name="Freeform 21">
              <a:extLst>
                <a:ext uri="{FF2B5EF4-FFF2-40B4-BE49-F238E27FC236}">
                  <a16:creationId xmlns:a16="http://schemas.microsoft.com/office/drawing/2014/main" id="{76D300CD-DF95-03B3-9D64-7A469ED35F94}"/>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9" name="Freeform 11">
            <a:extLst>
              <a:ext uri="{FF2B5EF4-FFF2-40B4-BE49-F238E27FC236}">
                <a16:creationId xmlns:a16="http://schemas.microsoft.com/office/drawing/2014/main" id="{DC683E27-3987-6BB3-4A9D-E5E8CEFE40D9}"/>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5"/>
            <a:stretch>
              <a:fillRect/>
            </a:stretch>
          </a:blipFill>
        </p:spPr>
        <p:txBody>
          <a:bodyPr/>
          <a:lstStyle/>
          <a:p>
            <a:endParaRPr lang="pt-BR"/>
          </a:p>
        </p:txBody>
      </p:sp>
      <p:sp>
        <p:nvSpPr>
          <p:cNvPr id="2" name="Espaço Reservado para Imagem 25">
            <a:extLst>
              <a:ext uri="{FF2B5EF4-FFF2-40B4-BE49-F238E27FC236}">
                <a16:creationId xmlns:a16="http://schemas.microsoft.com/office/drawing/2014/main" id="{B156BA5A-F78A-8A1C-363B-432F1CB1869E}"/>
              </a:ext>
            </a:extLst>
          </p:cNvPr>
          <p:cNvSpPr>
            <a:spLocks noGrp="1"/>
          </p:cNvSpPr>
          <p:nvPr>
            <p:ph type="pic" sz="quarter" idx="14"/>
          </p:nvPr>
        </p:nvSpPr>
        <p:spPr>
          <a:xfrm>
            <a:off x="426000" y="2743213"/>
            <a:ext cx="6148107" cy="3429000"/>
          </a:xfrm>
        </p:spPr>
        <p:txBody>
          <a:bodyPr/>
          <a:lstStyle/>
          <a:p>
            <a:endParaRPr lang="pt-BR"/>
          </a:p>
        </p:txBody>
      </p:sp>
      <p:sp>
        <p:nvSpPr>
          <p:cNvPr id="3" name="Espaço Reservado para Imagem 25">
            <a:extLst>
              <a:ext uri="{FF2B5EF4-FFF2-40B4-BE49-F238E27FC236}">
                <a16:creationId xmlns:a16="http://schemas.microsoft.com/office/drawing/2014/main" id="{7E93B6D2-0BFD-36B1-AA5A-0C3C5DC6C4D1}"/>
              </a:ext>
            </a:extLst>
          </p:cNvPr>
          <p:cNvSpPr>
            <a:spLocks noGrp="1"/>
          </p:cNvSpPr>
          <p:nvPr>
            <p:ph type="pic" sz="quarter" idx="18"/>
          </p:nvPr>
        </p:nvSpPr>
        <p:spPr>
          <a:xfrm>
            <a:off x="9165907" y="4258027"/>
            <a:ext cx="857121" cy="880793"/>
          </a:xfrm>
        </p:spPr>
        <p:txBody>
          <a:bodyPr/>
          <a:lstStyle/>
          <a:p>
            <a:endParaRPr lang="pt-BR"/>
          </a:p>
        </p:txBody>
      </p:sp>
      <p:sp>
        <p:nvSpPr>
          <p:cNvPr id="4" name="Espaço Reservado para Imagem 25">
            <a:extLst>
              <a:ext uri="{FF2B5EF4-FFF2-40B4-BE49-F238E27FC236}">
                <a16:creationId xmlns:a16="http://schemas.microsoft.com/office/drawing/2014/main" id="{485D9A85-5B48-ED9D-22A0-2ADD81005CAA}"/>
              </a:ext>
            </a:extLst>
          </p:cNvPr>
          <p:cNvSpPr>
            <a:spLocks noGrp="1"/>
          </p:cNvSpPr>
          <p:nvPr>
            <p:ph type="pic" sz="quarter" idx="19"/>
          </p:nvPr>
        </p:nvSpPr>
        <p:spPr>
          <a:xfrm>
            <a:off x="9165906" y="5277394"/>
            <a:ext cx="857122" cy="894819"/>
          </a:xfrm>
        </p:spPr>
        <p:txBody>
          <a:bodyPr/>
          <a:lstStyle/>
          <a:p>
            <a:endParaRPr lang="pt-BR"/>
          </a:p>
        </p:txBody>
      </p:sp>
      <p:sp>
        <p:nvSpPr>
          <p:cNvPr id="5" name="Espaço Reservado para Imagem 25">
            <a:extLst>
              <a:ext uri="{FF2B5EF4-FFF2-40B4-BE49-F238E27FC236}">
                <a16:creationId xmlns:a16="http://schemas.microsoft.com/office/drawing/2014/main" id="{9BED7E4B-64D4-E26F-8D32-4E1442DAA390}"/>
              </a:ext>
            </a:extLst>
          </p:cNvPr>
          <p:cNvSpPr>
            <a:spLocks noGrp="1"/>
          </p:cNvSpPr>
          <p:nvPr>
            <p:ph type="pic" sz="quarter" idx="20"/>
          </p:nvPr>
        </p:nvSpPr>
        <p:spPr>
          <a:xfrm>
            <a:off x="10144561" y="4258456"/>
            <a:ext cx="1621439" cy="1851355"/>
          </a:xfrm>
        </p:spPr>
        <p:txBody>
          <a:bodyPr/>
          <a:lstStyle/>
          <a:p>
            <a:endParaRPr lang="pt-BR"/>
          </a:p>
        </p:txBody>
      </p:sp>
      <p:sp>
        <p:nvSpPr>
          <p:cNvPr id="6" name="Retângulo 5">
            <a:extLst>
              <a:ext uri="{FF2B5EF4-FFF2-40B4-BE49-F238E27FC236}">
                <a16:creationId xmlns:a16="http://schemas.microsoft.com/office/drawing/2014/main" id="{8434C076-45A0-A9AB-7E04-EE5C1A972053}"/>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F5906E6D-BC0D-62D9-46E4-41099C261E88}"/>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F15F60C1-5B0A-1B86-F997-889C427B2518}"/>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DAF44864-715E-CC91-8412-18A57C6D8A8F}"/>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04445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brigada">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0B92DFFC-D7DD-5532-4C0C-CBFC1AF2E0AE}"/>
              </a:ext>
            </a:extLst>
          </p:cNvPr>
          <p:cNvSpPr/>
          <p:nvPr userDrawn="1"/>
        </p:nvSpPr>
        <p:spPr>
          <a:xfrm>
            <a:off x="0" y="0"/>
            <a:ext cx="12192000" cy="6858000"/>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reeform 7">
            <a:extLst>
              <a:ext uri="{FF2B5EF4-FFF2-40B4-BE49-F238E27FC236}">
                <a16:creationId xmlns:a16="http://schemas.microsoft.com/office/drawing/2014/main" id="{5C29050B-6923-43AE-A7B7-B6D3CD04245B}"/>
              </a:ext>
            </a:extLst>
          </p:cNvPr>
          <p:cNvSpPr/>
          <p:nvPr userDrawn="1"/>
        </p:nvSpPr>
        <p:spPr>
          <a:xfrm>
            <a:off x="754337" y="1090100"/>
            <a:ext cx="2438126" cy="2338900"/>
          </a:xfrm>
          <a:custGeom>
            <a:avLst/>
            <a:gdLst/>
            <a:ahLst/>
            <a:cxnLst/>
            <a:rect l="l" t="t" r="r" b="b"/>
            <a:pathLst>
              <a:path w="4179214" h="4009129">
                <a:moveTo>
                  <a:pt x="0" y="0"/>
                </a:moveTo>
                <a:lnTo>
                  <a:pt x="4179214" y="0"/>
                </a:lnTo>
                <a:lnTo>
                  <a:pt x="4179214" y="4009129"/>
                </a:lnTo>
                <a:lnTo>
                  <a:pt x="0" y="4009129"/>
                </a:lnTo>
                <a:lnTo>
                  <a:pt x="0" y="0"/>
                </a:lnTo>
                <a:close/>
              </a:path>
            </a:pathLst>
          </a:custGeom>
          <a:blipFill>
            <a:blip r:embed="rId2"/>
            <a:stretch>
              <a:fillRect/>
            </a:stretch>
          </a:blipFill>
        </p:spPr>
        <p:txBody>
          <a:bodyPr/>
          <a:lstStyle/>
          <a:p>
            <a:endParaRPr lang="pt-BR"/>
          </a:p>
        </p:txBody>
      </p:sp>
      <p:sp>
        <p:nvSpPr>
          <p:cNvPr id="10" name="Freeform 8">
            <a:extLst>
              <a:ext uri="{FF2B5EF4-FFF2-40B4-BE49-F238E27FC236}">
                <a16:creationId xmlns:a16="http://schemas.microsoft.com/office/drawing/2014/main" id="{70516CBA-9B59-2829-DEC9-242B4D075825}"/>
              </a:ext>
            </a:extLst>
          </p:cNvPr>
          <p:cNvSpPr/>
          <p:nvPr userDrawn="1"/>
        </p:nvSpPr>
        <p:spPr>
          <a:xfrm rot="2093357">
            <a:off x="1250035" y="1379467"/>
            <a:ext cx="1254171" cy="1760165"/>
          </a:xfrm>
          <a:custGeom>
            <a:avLst/>
            <a:gdLst/>
            <a:ahLst/>
            <a:cxnLst/>
            <a:rect l="l" t="t" r="r" b="b"/>
            <a:pathLst>
              <a:path w="2149785" h="3017113">
                <a:moveTo>
                  <a:pt x="0" y="0"/>
                </a:moveTo>
                <a:lnTo>
                  <a:pt x="2149785" y="0"/>
                </a:lnTo>
                <a:lnTo>
                  <a:pt x="2149785" y="3017113"/>
                </a:lnTo>
                <a:lnTo>
                  <a:pt x="0" y="3017113"/>
                </a:lnTo>
                <a:lnTo>
                  <a:pt x="0" y="0"/>
                </a:lnTo>
                <a:close/>
              </a:path>
            </a:pathLst>
          </a:custGeom>
          <a:blipFill>
            <a:blip r:embed="rId3"/>
            <a:stretch>
              <a:fillRect/>
            </a:stretch>
          </a:blipFill>
        </p:spPr>
        <p:txBody>
          <a:bodyPr/>
          <a:lstStyle/>
          <a:p>
            <a:endParaRPr lang="pt-BR"/>
          </a:p>
        </p:txBody>
      </p:sp>
      <p:sp>
        <p:nvSpPr>
          <p:cNvPr id="14" name="Espaço Reservado para Texto 21">
            <a:extLst>
              <a:ext uri="{FF2B5EF4-FFF2-40B4-BE49-F238E27FC236}">
                <a16:creationId xmlns:a16="http://schemas.microsoft.com/office/drawing/2014/main" id="{80023600-6E3B-C91C-279C-385CA1B6CFC6}"/>
              </a:ext>
            </a:extLst>
          </p:cNvPr>
          <p:cNvSpPr>
            <a:spLocks noGrp="1"/>
          </p:cNvSpPr>
          <p:nvPr>
            <p:ph type="body" sz="quarter" idx="13" hasCustomPrompt="1"/>
          </p:nvPr>
        </p:nvSpPr>
        <p:spPr>
          <a:xfrm>
            <a:off x="806658" y="5422737"/>
            <a:ext cx="3741406" cy="297905"/>
          </a:xfrm>
        </p:spPr>
        <p:txBody>
          <a:bodyPr>
            <a:noAutofit/>
          </a:bodyPr>
          <a:lstStyle>
            <a:lvl1pPr marL="0" indent="0">
              <a:buNone/>
              <a:defRPr sz="1400" b="0">
                <a:solidFill>
                  <a:schemeClr val="bg1"/>
                </a:solidFill>
                <a:latin typeface="+mn-lt"/>
              </a:defRPr>
            </a:lvl1pPr>
          </a:lstStyle>
          <a:p>
            <a:r>
              <a:rPr lang="pt-BR"/>
              <a:t>www.epe.gov.br</a:t>
            </a:r>
          </a:p>
        </p:txBody>
      </p:sp>
      <p:sp>
        <p:nvSpPr>
          <p:cNvPr id="15" name="Espaço Reservado para Texto 21">
            <a:extLst>
              <a:ext uri="{FF2B5EF4-FFF2-40B4-BE49-F238E27FC236}">
                <a16:creationId xmlns:a16="http://schemas.microsoft.com/office/drawing/2014/main" id="{49F43316-1E85-D7C1-88E3-42C9898229A7}"/>
              </a:ext>
            </a:extLst>
          </p:cNvPr>
          <p:cNvSpPr>
            <a:spLocks noGrp="1"/>
          </p:cNvSpPr>
          <p:nvPr>
            <p:ph type="body" sz="quarter" idx="14" hasCustomPrompt="1"/>
          </p:nvPr>
        </p:nvSpPr>
        <p:spPr>
          <a:xfrm>
            <a:off x="806658" y="5842463"/>
            <a:ext cx="3891508" cy="297905"/>
          </a:xfrm>
        </p:spPr>
        <p:txBody>
          <a:bodyPr>
            <a:noAutofit/>
          </a:bodyPr>
          <a:lstStyle>
            <a:lvl1pPr marL="0" indent="0">
              <a:buNone/>
              <a:defRPr sz="1400" b="0">
                <a:solidFill>
                  <a:schemeClr val="bg1"/>
                </a:solidFill>
                <a:latin typeface="+mn-lt"/>
              </a:defRPr>
            </a:lvl1pPr>
          </a:lstStyle>
          <a:p>
            <a:r>
              <a:rPr lang="pt-BR"/>
              <a:t>Praça Pio X, 54. Centro – Rio de Janeiro, RJ</a:t>
            </a:r>
          </a:p>
        </p:txBody>
      </p:sp>
      <p:sp>
        <p:nvSpPr>
          <p:cNvPr id="16" name="Freeform 16">
            <a:extLst>
              <a:ext uri="{FF2B5EF4-FFF2-40B4-BE49-F238E27FC236}">
                <a16:creationId xmlns:a16="http://schemas.microsoft.com/office/drawing/2014/main" id="{C683A301-4C29-9FEB-BAD8-853AAF0C9030}"/>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4"/>
            <a:stretch>
              <a:fillRect/>
            </a:stretch>
          </a:blipFill>
        </p:spPr>
        <p:txBody>
          <a:bodyPr/>
          <a:lstStyle/>
          <a:p>
            <a:endParaRPr lang="pt-BR"/>
          </a:p>
        </p:txBody>
      </p:sp>
      <p:sp>
        <p:nvSpPr>
          <p:cNvPr id="17" name="Freeform 2">
            <a:extLst>
              <a:ext uri="{FF2B5EF4-FFF2-40B4-BE49-F238E27FC236}">
                <a16:creationId xmlns:a16="http://schemas.microsoft.com/office/drawing/2014/main" id="{7DD69CF4-B32A-341C-688B-B76A295A98C8}"/>
              </a:ext>
            </a:extLst>
          </p:cNvPr>
          <p:cNvSpPr/>
          <p:nvPr userDrawn="1"/>
        </p:nvSpPr>
        <p:spPr>
          <a:xfrm rot="-9096449">
            <a:off x="6915945" y="1042543"/>
            <a:ext cx="4882546" cy="4683838"/>
          </a:xfrm>
          <a:custGeom>
            <a:avLst/>
            <a:gdLst/>
            <a:ahLst/>
            <a:cxnLst/>
            <a:rect l="l" t="t" r="r" b="b"/>
            <a:pathLst>
              <a:path w="7716196" h="7402165">
                <a:moveTo>
                  <a:pt x="0" y="0"/>
                </a:moveTo>
                <a:lnTo>
                  <a:pt x="7716196" y="0"/>
                </a:lnTo>
                <a:lnTo>
                  <a:pt x="7716196" y="7402164"/>
                </a:lnTo>
                <a:lnTo>
                  <a:pt x="0" y="7402164"/>
                </a:lnTo>
                <a:lnTo>
                  <a:pt x="0" y="0"/>
                </a:lnTo>
                <a:close/>
              </a:path>
            </a:pathLst>
          </a:custGeom>
          <a:blipFill>
            <a:blip r:embed="rId2"/>
            <a:stretch>
              <a:fillRect/>
            </a:stretch>
          </a:blipFill>
        </p:spPr>
        <p:txBody>
          <a:bodyPr/>
          <a:lstStyle/>
          <a:p>
            <a:endParaRPr lang="pt-BR"/>
          </a:p>
        </p:txBody>
      </p:sp>
      <p:sp>
        <p:nvSpPr>
          <p:cNvPr id="18" name="Espaço Reservado para Imagem 40">
            <a:extLst>
              <a:ext uri="{FF2B5EF4-FFF2-40B4-BE49-F238E27FC236}">
                <a16:creationId xmlns:a16="http://schemas.microsoft.com/office/drawing/2014/main" id="{37F0A4F3-960D-A962-3CBB-A7E6C01419AD}"/>
              </a:ext>
            </a:extLst>
          </p:cNvPr>
          <p:cNvSpPr>
            <a:spLocks noGrp="1"/>
          </p:cNvSpPr>
          <p:nvPr>
            <p:ph type="pic" sz="quarter" idx="15"/>
          </p:nvPr>
        </p:nvSpPr>
        <p:spPr>
          <a:xfrm>
            <a:off x="7027817" y="-1867120"/>
            <a:ext cx="4637314" cy="7184219"/>
          </a:xfrm>
          <a:prstGeom prst="roundRect">
            <a:avLst>
              <a:gd name="adj" fmla="val 50000"/>
            </a:avLst>
          </a:prstGeom>
        </p:spPr>
        <p:txBody>
          <a:bodyPr/>
          <a:lstStyle/>
          <a:p>
            <a:endParaRPr lang="pt-BR"/>
          </a:p>
        </p:txBody>
      </p:sp>
      <p:sp>
        <p:nvSpPr>
          <p:cNvPr id="2" name="Espaço Reservado para Texto 21">
            <a:extLst>
              <a:ext uri="{FF2B5EF4-FFF2-40B4-BE49-F238E27FC236}">
                <a16:creationId xmlns:a16="http://schemas.microsoft.com/office/drawing/2014/main" id="{3E826CF8-2C4D-A822-1AE3-AD732E480809}"/>
              </a:ext>
            </a:extLst>
          </p:cNvPr>
          <p:cNvSpPr>
            <a:spLocks noGrp="1"/>
          </p:cNvSpPr>
          <p:nvPr>
            <p:ph type="body" sz="quarter" idx="16" hasCustomPrompt="1"/>
          </p:nvPr>
        </p:nvSpPr>
        <p:spPr>
          <a:xfrm>
            <a:off x="1590375" y="2200008"/>
            <a:ext cx="4637314" cy="682092"/>
          </a:xfrm>
        </p:spPr>
        <p:txBody>
          <a:bodyPr>
            <a:noAutofit/>
          </a:bodyPr>
          <a:lstStyle>
            <a:lvl1pPr marL="0" indent="0">
              <a:buNone/>
              <a:defRPr sz="4800" b="1">
                <a:solidFill>
                  <a:schemeClr val="bg1"/>
                </a:solidFill>
                <a:latin typeface="+mj-lt"/>
              </a:defRPr>
            </a:lvl1pPr>
          </a:lstStyle>
          <a:p>
            <a:r>
              <a:rPr lang="pt-BR"/>
              <a:t>OBRIGADO(a)!</a:t>
            </a:r>
          </a:p>
        </p:txBody>
      </p:sp>
      <p:sp>
        <p:nvSpPr>
          <p:cNvPr id="3" name="Freeform 9">
            <a:extLst>
              <a:ext uri="{FF2B5EF4-FFF2-40B4-BE49-F238E27FC236}">
                <a16:creationId xmlns:a16="http://schemas.microsoft.com/office/drawing/2014/main" id="{2F9E3A20-4B2E-8922-0C84-DA44BB911D8A}"/>
              </a:ext>
            </a:extLst>
          </p:cNvPr>
          <p:cNvSpPr/>
          <p:nvPr userDrawn="1"/>
        </p:nvSpPr>
        <p:spPr>
          <a:xfrm>
            <a:off x="429525" y="5410063"/>
            <a:ext cx="266731" cy="266731"/>
          </a:xfrm>
          <a:custGeom>
            <a:avLst/>
            <a:gdLst/>
            <a:ahLst/>
            <a:cxnLst/>
            <a:rect l="l" t="t" r="r" b="b"/>
            <a:pathLst>
              <a:path w="266731" h="266731">
                <a:moveTo>
                  <a:pt x="0" y="0"/>
                </a:moveTo>
                <a:lnTo>
                  <a:pt x="266731" y="0"/>
                </a:lnTo>
                <a:lnTo>
                  <a:pt x="266731" y="266731"/>
                </a:lnTo>
                <a:lnTo>
                  <a:pt x="0" y="26673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pt-BR"/>
          </a:p>
        </p:txBody>
      </p:sp>
      <p:sp>
        <p:nvSpPr>
          <p:cNvPr id="4" name="Freeform 10">
            <a:extLst>
              <a:ext uri="{FF2B5EF4-FFF2-40B4-BE49-F238E27FC236}">
                <a16:creationId xmlns:a16="http://schemas.microsoft.com/office/drawing/2014/main" id="{1530DBD9-13E8-EA24-2A1E-73573C229DF9}"/>
              </a:ext>
            </a:extLst>
          </p:cNvPr>
          <p:cNvSpPr/>
          <p:nvPr userDrawn="1"/>
        </p:nvSpPr>
        <p:spPr>
          <a:xfrm>
            <a:off x="447137" y="5822759"/>
            <a:ext cx="231508" cy="326486"/>
          </a:xfrm>
          <a:custGeom>
            <a:avLst/>
            <a:gdLst/>
            <a:ahLst/>
            <a:cxnLst/>
            <a:rect l="l" t="t" r="r" b="b"/>
            <a:pathLst>
              <a:path w="231508" h="326486">
                <a:moveTo>
                  <a:pt x="0" y="0"/>
                </a:moveTo>
                <a:lnTo>
                  <a:pt x="231508" y="0"/>
                </a:lnTo>
                <a:lnTo>
                  <a:pt x="231508" y="326486"/>
                </a:lnTo>
                <a:lnTo>
                  <a:pt x="0" y="32648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pt-BR"/>
          </a:p>
        </p:txBody>
      </p:sp>
      <p:sp>
        <p:nvSpPr>
          <p:cNvPr id="5" name="Retângulo 4">
            <a:extLst>
              <a:ext uri="{FF2B5EF4-FFF2-40B4-BE49-F238E27FC236}">
                <a16:creationId xmlns:a16="http://schemas.microsoft.com/office/drawing/2014/main" id="{4096C844-CBA6-9F69-FB4A-F29577A1C68D}"/>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720CAC6C-79FB-F0F3-4214-D533AD1D9FB2}"/>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0826BEF1-BDC0-085E-4FAB-BBF0BE5199F3}"/>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2B3C4C12-802B-3876-BD54-AF9DC4EA88F7}"/>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84806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zio branco (textura+logo)">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8DDA300-32B3-8D88-85ED-2574818D17A9}"/>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sp>
        <p:nvSpPr>
          <p:cNvPr id="4" name="Freeform 11">
            <a:extLst>
              <a:ext uri="{FF2B5EF4-FFF2-40B4-BE49-F238E27FC236}">
                <a16:creationId xmlns:a16="http://schemas.microsoft.com/office/drawing/2014/main" id="{B01E6C61-CF73-951C-BCDE-0814FA9D67C0}"/>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sp>
        <p:nvSpPr>
          <p:cNvPr id="2" name="Retângulo 1">
            <a:extLst>
              <a:ext uri="{FF2B5EF4-FFF2-40B4-BE49-F238E27FC236}">
                <a16:creationId xmlns:a16="http://schemas.microsoft.com/office/drawing/2014/main" id="{4560984F-E2CD-A9FE-E399-603457BD7B0B}"/>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18C3E254-E06F-BD6C-EAD5-3FDBB0E9554C}"/>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A676829-AEA7-0522-340F-45F15EDFE2F2}"/>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B7053847-6123-EAAC-F334-576BAC186BC1}"/>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32448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zio azul  (fundo+log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CEC327E-9318-6EB0-5D6D-979A23698B7D}"/>
              </a:ext>
            </a:extLst>
          </p:cNvPr>
          <p:cNvSpPr/>
          <p:nvPr userDrawn="1"/>
        </p:nvSpPr>
        <p:spPr>
          <a:xfrm>
            <a:off x="0" y="0"/>
            <a:ext cx="12192000" cy="6858000"/>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Freeform 16">
            <a:extLst>
              <a:ext uri="{FF2B5EF4-FFF2-40B4-BE49-F238E27FC236}">
                <a16:creationId xmlns:a16="http://schemas.microsoft.com/office/drawing/2014/main" id="{ABF58734-D8DA-9D56-CC96-52A8D8EEB9EB}"/>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2"/>
            <a:stretch>
              <a:fillRect/>
            </a:stretch>
          </a:blipFill>
        </p:spPr>
        <p:txBody>
          <a:bodyPr/>
          <a:lstStyle/>
          <a:p>
            <a:endParaRPr lang="pt-BR"/>
          </a:p>
        </p:txBody>
      </p:sp>
      <p:sp>
        <p:nvSpPr>
          <p:cNvPr id="3" name="Retângulo 2">
            <a:extLst>
              <a:ext uri="{FF2B5EF4-FFF2-40B4-BE49-F238E27FC236}">
                <a16:creationId xmlns:a16="http://schemas.microsoft.com/office/drawing/2014/main" id="{BA9964F6-8ED7-CBA3-2F5A-B237DFE67540}"/>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A9DAE612-27DE-2625-2C58-17AF5D08E431}"/>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F7BA648-11EE-62F4-6E6F-D8E18146B92D}"/>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21F82B55-2601-90FA-44CD-0362019D7B3A}"/>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40660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cha Técnica">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B307DE5-AA76-8AAA-6DB0-2442B7606FC8}"/>
              </a:ext>
            </a:extLst>
          </p:cNvPr>
          <p:cNvSpPr>
            <a:spLocks noGrp="1" noRot="1" noMove="1" noResize="1" noEditPoints="1" noAdjustHandles="1" noChangeArrowheads="1" noChangeShapeType="1"/>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13" name="Group 5">
            <a:extLst>
              <a:ext uri="{FF2B5EF4-FFF2-40B4-BE49-F238E27FC236}">
                <a16:creationId xmlns:a16="http://schemas.microsoft.com/office/drawing/2014/main" id="{48ED9144-4F70-A37A-120A-7BB0A6806477}"/>
              </a:ext>
            </a:extLst>
          </p:cNvPr>
          <p:cNvGrpSpPr/>
          <p:nvPr userDrawn="1"/>
        </p:nvGrpSpPr>
        <p:grpSpPr>
          <a:xfrm>
            <a:off x="7380555" y="-45101"/>
            <a:ext cx="8690014" cy="6912695"/>
            <a:chOff x="23321" y="-17341"/>
            <a:chExt cx="4195695" cy="3708400"/>
          </a:xfrm>
        </p:grpSpPr>
        <p:sp>
          <p:nvSpPr>
            <p:cNvPr id="14" name="Freeform 6">
              <a:extLst>
                <a:ext uri="{FF2B5EF4-FFF2-40B4-BE49-F238E27FC236}">
                  <a16:creationId xmlns:a16="http://schemas.microsoft.com/office/drawing/2014/main" id="{DE134E84-4CEA-9FE2-73A6-A0CA30C2468B}"/>
                </a:ext>
              </a:extLst>
            </p:cNvPr>
            <p:cNvSpPr/>
            <p:nvPr/>
          </p:nvSpPr>
          <p:spPr>
            <a:xfrm>
              <a:off x="23321" y="-17341"/>
              <a:ext cx="4195695" cy="3708400"/>
            </a:xfrm>
            <a:custGeom>
              <a:avLst/>
              <a:gdLst/>
              <a:ahLst/>
              <a:cxnLst/>
              <a:rect l="l" t="t" r="r" b="b"/>
              <a:pathLst>
                <a:path w="4195695" h="3708400">
                  <a:moveTo>
                    <a:pt x="2940917" y="0"/>
                  </a:moveTo>
                  <a:lnTo>
                    <a:pt x="1254779" y="0"/>
                  </a:lnTo>
                  <a:cubicBezTo>
                    <a:pt x="1113975" y="0"/>
                    <a:pt x="983867" y="75115"/>
                    <a:pt x="913461" y="197052"/>
                  </a:cubicBezTo>
                  <a:lnTo>
                    <a:pt x="70405" y="1657148"/>
                  </a:lnTo>
                  <a:cubicBezTo>
                    <a:pt x="0" y="1779083"/>
                    <a:pt x="0" y="1929317"/>
                    <a:pt x="70405" y="2051252"/>
                  </a:cubicBezTo>
                  <a:lnTo>
                    <a:pt x="913461" y="3511348"/>
                  </a:lnTo>
                  <a:cubicBezTo>
                    <a:pt x="983867" y="3633285"/>
                    <a:pt x="1113975" y="3708400"/>
                    <a:pt x="1254779" y="3708400"/>
                  </a:cubicBezTo>
                  <a:lnTo>
                    <a:pt x="2940917" y="3708400"/>
                  </a:lnTo>
                  <a:cubicBezTo>
                    <a:pt x="3081721" y="3708400"/>
                    <a:pt x="3211829" y="3633285"/>
                    <a:pt x="3282235" y="3511348"/>
                  </a:cubicBezTo>
                  <a:lnTo>
                    <a:pt x="4125291" y="2051252"/>
                  </a:lnTo>
                  <a:cubicBezTo>
                    <a:pt x="4195696" y="1929317"/>
                    <a:pt x="4195696" y="1779083"/>
                    <a:pt x="4125291" y="1657148"/>
                  </a:cubicBezTo>
                  <a:lnTo>
                    <a:pt x="3282235" y="197052"/>
                  </a:lnTo>
                  <a:cubicBezTo>
                    <a:pt x="3211829" y="75115"/>
                    <a:pt x="3081721" y="0"/>
                    <a:pt x="2940917" y="0"/>
                  </a:cubicBezTo>
                  <a:close/>
                </a:path>
              </a:pathLst>
            </a:custGeom>
            <a:solidFill>
              <a:srgbClr val="0C2340"/>
            </a:solidFill>
            <a:ln w="12700">
              <a:solidFill>
                <a:srgbClr val="000000"/>
              </a:solidFill>
            </a:ln>
          </p:spPr>
          <p:txBody>
            <a:bodyPr/>
            <a:lstStyle/>
            <a:p>
              <a:endParaRPr lang="pt-BR"/>
            </a:p>
          </p:txBody>
        </p:sp>
      </p:grpSp>
      <p:grpSp>
        <p:nvGrpSpPr>
          <p:cNvPr id="17" name="Group 7">
            <a:extLst>
              <a:ext uri="{FF2B5EF4-FFF2-40B4-BE49-F238E27FC236}">
                <a16:creationId xmlns:a16="http://schemas.microsoft.com/office/drawing/2014/main" id="{120E2BC7-E2C8-4769-8CB9-BA42E4B7A6CD}"/>
              </a:ext>
            </a:extLst>
          </p:cNvPr>
          <p:cNvGrpSpPr/>
          <p:nvPr userDrawn="1"/>
        </p:nvGrpSpPr>
        <p:grpSpPr>
          <a:xfrm rot="5400000">
            <a:off x="7408818" y="2785505"/>
            <a:ext cx="1452679" cy="1346301"/>
            <a:chOff x="0" y="0"/>
            <a:chExt cx="812800" cy="812800"/>
          </a:xfrm>
        </p:grpSpPr>
        <p:sp>
          <p:nvSpPr>
            <p:cNvPr id="18" name="Freeform 8">
              <a:extLst>
                <a:ext uri="{FF2B5EF4-FFF2-40B4-BE49-F238E27FC236}">
                  <a16:creationId xmlns:a16="http://schemas.microsoft.com/office/drawing/2014/main" id="{C347A2D0-2F22-B04D-97C2-19C7F0B1F3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26211" r="-126211"/>
              </a:stretch>
            </a:blipFill>
          </p:spPr>
          <p:txBody>
            <a:bodyPr/>
            <a:lstStyle/>
            <a:p>
              <a:endParaRPr lang="pt-BR"/>
            </a:p>
          </p:txBody>
        </p:sp>
      </p:grpSp>
      <p:sp>
        <p:nvSpPr>
          <p:cNvPr id="15" name="Freeform 9">
            <a:extLst>
              <a:ext uri="{FF2B5EF4-FFF2-40B4-BE49-F238E27FC236}">
                <a16:creationId xmlns:a16="http://schemas.microsoft.com/office/drawing/2014/main" id="{6AD852C2-2F54-6FE8-212B-F3E655CC12D7}"/>
              </a:ext>
            </a:extLst>
          </p:cNvPr>
          <p:cNvSpPr/>
          <p:nvPr userDrawn="1"/>
        </p:nvSpPr>
        <p:spPr>
          <a:xfrm rot="18326753">
            <a:off x="7322328" y="2752830"/>
            <a:ext cx="1380971" cy="1249675"/>
          </a:xfrm>
          <a:custGeom>
            <a:avLst/>
            <a:gdLst/>
            <a:ahLst/>
            <a:cxnLst/>
            <a:rect l="l" t="t" r="r" b="b"/>
            <a:pathLst>
              <a:path w="1876374" h="1800009">
                <a:moveTo>
                  <a:pt x="0" y="0"/>
                </a:moveTo>
                <a:lnTo>
                  <a:pt x="1876373" y="0"/>
                </a:lnTo>
                <a:lnTo>
                  <a:pt x="1876373" y="1800010"/>
                </a:lnTo>
                <a:lnTo>
                  <a:pt x="0" y="1800010"/>
                </a:lnTo>
                <a:lnTo>
                  <a:pt x="0" y="0"/>
                </a:lnTo>
                <a:close/>
              </a:path>
            </a:pathLst>
          </a:custGeom>
          <a:blipFill>
            <a:blip r:embed="rId4"/>
            <a:stretch>
              <a:fillRect/>
            </a:stretch>
          </a:blipFill>
        </p:spPr>
        <p:txBody>
          <a:bodyPr/>
          <a:lstStyle/>
          <a:p>
            <a:endParaRPr lang="pt-BR"/>
          </a:p>
        </p:txBody>
      </p:sp>
      <p:sp>
        <p:nvSpPr>
          <p:cNvPr id="16" name="Freeform 10">
            <a:extLst>
              <a:ext uri="{FF2B5EF4-FFF2-40B4-BE49-F238E27FC236}">
                <a16:creationId xmlns:a16="http://schemas.microsoft.com/office/drawing/2014/main" id="{88D0EB5E-B3F3-679A-5B60-E6D1021331D5}"/>
              </a:ext>
            </a:extLst>
          </p:cNvPr>
          <p:cNvSpPr/>
          <p:nvPr userDrawn="1"/>
        </p:nvSpPr>
        <p:spPr>
          <a:xfrm rot="-1425581">
            <a:off x="7759311" y="2929408"/>
            <a:ext cx="684060" cy="960043"/>
          </a:xfrm>
          <a:custGeom>
            <a:avLst/>
            <a:gdLst/>
            <a:ahLst/>
            <a:cxnLst/>
            <a:rect l="l" t="t" r="r" b="b"/>
            <a:pathLst>
              <a:path w="929455" h="1304442">
                <a:moveTo>
                  <a:pt x="0" y="0"/>
                </a:moveTo>
                <a:lnTo>
                  <a:pt x="929455" y="0"/>
                </a:lnTo>
                <a:lnTo>
                  <a:pt x="929455" y="1304442"/>
                </a:lnTo>
                <a:lnTo>
                  <a:pt x="0" y="1304442"/>
                </a:lnTo>
                <a:lnTo>
                  <a:pt x="0" y="0"/>
                </a:lnTo>
                <a:close/>
              </a:path>
            </a:pathLst>
          </a:custGeom>
          <a:blipFill>
            <a:blip r:embed="rId5"/>
            <a:stretch>
              <a:fillRect/>
            </a:stretch>
          </a:blipFill>
        </p:spPr>
        <p:txBody>
          <a:bodyPr/>
          <a:lstStyle/>
          <a:p>
            <a:endParaRPr lang="pt-BR"/>
          </a:p>
        </p:txBody>
      </p:sp>
      <p:sp>
        <p:nvSpPr>
          <p:cNvPr id="21" name="Espaço Reservado para Texto 19">
            <a:extLst>
              <a:ext uri="{FF2B5EF4-FFF2-40B4-BE49-F238E27FC236}">
                <a16:creationId xmlns:a16="http://schemas.microsoft.com/office/drawing/2014/main" id="{E1FE6371-E3A3-16E6-41BB-E3B8A84CB4A4}"/>
              </a:ext>
            </a:extLst>
          </p:cNvPr>
          <p:cNvSpPr>
            <a:spLocks noGrp="1"/>
          </p:cNvSpPr>
          <p:nvPr>
            <p:ph type="body" sz="quarter" idx="11" hasCustomPrompt="1"/>
          </p:nvPr>
        </p:nvSpPr>
        <p:spPr>
          <a:xfrm>
            <a:off x="495300" y="1034817"/>
            <a:ext cx="6642100" cy="362183"/>
          </a:xfrm>
        </p:spPr>
        <p:txBody>
          <a:bodyPr>
            <a:normAutofit/>
          </a:bodyPr>
          <a:lstStyle>
            <a:lvl1pPr marL="0" indent="0">
              <a:buNone/>
              <a:defRPr sz="1050">
                <a:latin typeface="+mn-lt"/>
              </a:defRPr>
            </a:lvl1pPr>
          </a:lstStyle>
          <a:p>
            <a:pPr lvl="0"/>
            <a:r>
              <a:rPr lang="en-US" sz="2000" err="1">
                <a:solidFill>
                  <a:srgbClr val="051D40"/>
                </a:solidFill>
                <a:latin typeface="+mn-lt"/>
                <a:ea typeface="Arial"/>
                <a:cs typeface="Arial"/>
                <a:sym typeface="Arial"/>
              </a:rPr>
              <a:t>subtítulo</a:t>
            </a:r>
            <a:endParaRPr lang="pt-BR"/>
          </a:p>
        </p:txBody>
      </p:sp>
      <p:sp>
        <p:nvSpPr>
          <p:cNvPr id="25" name="AutoShape 22">
            <a:extLst>
              <a:ext uri="{FF2B5EF4-FFF2-40B4-BE49-F238E27FC236}">
                <a16:creationId xmlns:a16="http://schemas.microsoft.com/office/drawing/2014/main" id="{E02B41D8-5246-B280-91D5-22BB31E92C6F}"/>
              </a:ext>
            </a:extLst>
          </p:cNvPr>
          <p:cNvSpPr/>
          <p:nvPr userDrawn="1"/>
        </p:nvSpPr>
        <p:spPr>
          <a:xfrm flipH="1">
            <a:off x="3854670" y="1293599"/>
            <a:ext cx="59076" cy="4892289"/>
          </a:xfrm>
          <a:prstGeom prst="line">
            <a:avLst/>
          </a:prstGeom>
          <a:ln w="47625" cap="rnd">
            <a:solidFill>
              <a:srgbClr val="898585">
                <a:alpha val="28627"/>
              </a:srgbClr>
            </a:solidFill>
            <a:prstDash val="solid"/>
            <a:headEnd type="none" w="sm" len="sm"/>
            <a:tailEnd type="none" w="sm" len="sm"/>
          </a:ln>
        </p:spPr>
        <p:txBody>
          <a:bodyPr/>
          <a:lstStyle/>
          <a:p>
            <a:endParaRPr lang="pt-BR"/>
          </a:p>
        </p:txBody>
      </p:sp>
      <p:sp>
        <p:nvSpPr>
          <p:cNvPr id="53" name="Espaço Reservado para Texto 31">
            <a:extLst>
              <a:ext uri="{FF2B5EF4-FFF2-40B4-BE49-F238E27FC236}">
                <a16:creationId xmlns:a16="http://schemas.microsoft.com/office/drawing/2014/main" id="{2C0E0411-9259-28A3-1D3F-85852935CA09}"/>
              </a:ext>
            </a:extLst>
          </p:cNvPr>
          <p:cNvSpPr>
            <a:spLocks noGrp="1"/>
          </p:cNvSpPr>
          <p:nvPr>
            <p:ph type="body" sz="quarter" idx="30" hasCustomPrompt="1"/>
          </p:nvPr>
        </p:nvSpPr>
        <p:spPr>
          <a:xfrm>
            <a:off x="4232961" y="2025628"/>
            <a:ext cx="2904439" cy="250139"/>
          </a:xfrm>
        </p:spPr>
        <p:txBody>
          <a:bodyPr>
            <a:normAutofit/>
          </a:bodyPr>
          <a:lstStyle>
            <a:lvl1pPr marL="0" indent="0">
              <a:buNone/>
              <a:defRPr sz="1200"/>
            </a:lvl1pPr>
          </a:lstStyle>
          <a:p>
            <a:pPr lvl="0"/>
            <a:r>
              <a:rPr lang="pt-BR"/>
              <a:t>Cargo</a:t>
            </a:r>
          </a:p>
        </p:txBody>
      </p:sp>
      <p:sp>
        <p:nvSpPr>
          <p:cNvPr id="54" name="Espaço Reservado para Texto 31">
            <a:extLst>
              <a:ext uri="{FF2B5EF4-FFF2-40B4-BE49-F238E27FC236}">
                <a16:creationId xmlns:a16="http://schemas.microsoft.com/office/drawing/2014/main" id="{C97779D8-4CE1-DF55-ADCB-3728DA4980EC}"/>
              </a:ext>
            </a:extLst>
          </p:cNvPr>
          <p:cNvSpPr>
            <a:spLocks noGrp="1"/>
          </p:cNvSpPr>
          <p:nvPr>
            <p:ph type="body" sz="quarter" idx="31" hasCustomPrompt="1"/>
          </p:nvPr>
        </p:nvSpPr>
        <p:spPr>
          <a:xfrm>
            <a:off x="4232961" y="2331969"/>
            <a:ext cx="2904439" cy="250139"/>
          </a:xfrm>
        </p:spPr>
        <p:txBody>
          <a:bodyPr>
            <a:noAutofit/>
          </a:bodyPr>
          <a:lstStyle>
            <a:lvl1pPr marL="0" indent="0">
              <a:buNone/>
              <a:defRPr sz="1200" b="1"/>
            </a:lvl1pPr>
          </a:lstStyle>
          <a:p>
            <a:pPr lvl="0"/>
            <a:r>
              <a:rPr lang="pt-BR"/>
              <a:t>Nome Sobrenome</a:t>
            </a:r>
          </a:p>
        </p:txBody>
      </p:sp>
      <p:sp>
        <p:nvSpPr>
          <p:cNvPr id="70" name="Espaço Reservado para Texto 31">
            <a:extLst>
              <a:ext uri="{FF2B5EF4-FFF2-40B4-BE49-F238E27FC236}">
                <a16:creationId xmlns:a16="http://schemas.microsoft.com/office/drawing/2014/main" id="{BCF8A9E8-8BC0-0EB8-EE28-E942B730466D}"/>
              </a:ext>
            </a:extLst>
          </p:cNvPr>
          <p:cNvSpPr>
            <a:spLocks noGrp="1"/>
          </p:cNvSpPr>
          <p:nvPr>
            <p:ph type="body" sz="quarter" idx="44" hasCustomPrompt="1"/>
          </p:nvPr>
        </p:nvSpPr>
        <p:spPr>
          <a:xfrm>
            <a:off x="9045374" y="4414612"/>
            <a:ext cx="2904439" cy="228820"/>
          </a:xfrm>
        </p:spPr>
        <p:txBody>
          <a:bodyPr>
            <a:noAutofit/>
          </a:bodyPr>
          <a:lstStyle>
            <a:lvl1pPr marL="0" indent="0">
              <a:buNone/>
              <a:defRPr sz="1200">
                <a:solidFill>
                  <a:schemeClr val="bg1"/>
                </a:solidFill>
              </a:defRPr>
            </a:lvl1pPr>
          </a:lstStyle>
          <a:p>
            <a:pPr lvl="0"/>
            <a:r>
              <a:rPr lang="pt-BR"/>
              <a:t>Cargo</a:t>
            </a:r>
          </a:p>
        </p:txBody>
      </p:sp>
      <p:sp>
        <p:nvSpPr>
          <p:cNvPr id="71" name="Espaço Reservado para Texto 31">
            <a:extLst>
              <a:ext uri="{FF2B5EF4-FFF2-40B4-BE49-F238E27FC236}">
                <a16:creationId xmlns:a16="http://schemas.microsoft.com/office/drawing/2014/main" id="{BD56E8A6-ACEC-15BD-CD73-76C26EFEB7A2}"/>
              </a:ext>
            </a:extLst>
          </p:cNvPr>
          <p:cNvSpPr>
            <a:spLocks noGrp="1"/>
          </p:cNvSpPr>
          <p:nvPr>
            <p:ph type="body" sz="quarter" idx="45" hasCustomPrompt="1"/>
          </p:nvPr>
        </p:nvSpPr>
        <p:spPr>
          <a:xfrm>
            <a:off x="9045373" y="4700101"/>
            <a:ext cx="2904439" cy="264030"/>
          </a:xfrm>
        </p:spPr>
        <p:txBody>
          <a:bodyPr>
            <a:noAutofit/>
          </a:bodyPr>
          <a:lstStyle>
            <a:lvl1pPr marL="0" indent="0">
              <a:buNone/>
              <a:defRPr sz="1200" b="1">
                <a:solidFill>
                  <a:schemeClr val="bg1"/>
                </a:solidFill>
              </a:defRPr>
            </a:lvl1pPr>
          </a:lstStyle>
          <a:p>
            <a:pPr lvl="0"/>
            <a:r>
              <a:rPr lang="pt-BR"/>
              <a:t>Nome Sobrenome</a:t>
            </a:r>
          </a:p>
        </p:txBody>
      </p:sp>
      <p:sp>
        <p:nvSpPr>
          <p:cNvPr id="72" name="Espaço Reservado para Texto 31">
            <a:extLst>
              <a:ext uri="{FF2B5EF4-FFF2-40B4-BE49-F238E27FC236}">
                <a16:creationId xmlns:a16="http://schemas.microsoft.com/office/drawing/2014/main" id="{3E827B4E-B08C-E6CB-1530-B9BBB4A622B2}"/>
              </a:ext>
            </a:extLst>
          </p:cNvPr>
          <p:cNvSpPr>
            <a:spLocks noGrp="1"/>
          </p:cNvSpPr>
          <p:nvPr>
            <p:ph type="body" sz="quarter" idx="46" hasCustomPrompt="1"/>
          </p:nvPr>
        </p:nvSpPr>
        <p:spPr>
          <a:xfrm>
            <a:off x="4220127" y="2821930"/>
            <a:ext cx="2904439" cy="250139"/>
          </a:xfrm>
        </p:spPr>
        <p:txBody>
          <a:bodyPr>
            <a:normAutofit/>
          </a:bodyPr>
          <a:lstStyle>
            <a:lvl1pPr marL="0" indent="0">
              <a:buNone/>
              <a:defRPr sz="1200"/>
            </a:lvl1pPr>
          </a:lstStyle>
          <a:p>
            <a:pPr lvl="0"/>
            <a:r>
              <a:rPr lang="pt-BR"/>
              <a:t>Cargo</a:t>
            </a:r>
          </a:p>
        </p:txBody>
      </p:sp>
      <p:sp>
        <p:nvSpPr>
          <p:cNvPr id="73" name="Espaço Reservado para Texto 31">
            <a:extLst>
              <a:ext uri="{FF2B5EF4-FFF2-40B4-BE49-F238E27FC236}">
                <a16:creationId xmlns:a16="http://schemas.microsoft.com/office/drawing/2014/main" id="{4227F16F-C7C3-0C54-9CD5-2506DAE80301}"/>
              </a:ext>
            </a:extLst>
          </p:cNvPr>
          <p:cNvSpPr>
            <a:spLocks noGrp="1"/>
          </p:cNvSpPr>
          <p:nvPr>
            <p:ph type="body" sz="quarter" idx="47" hasCustomPrompt="1"/>
          </p:nvPr>
        </p:nvSpPr>
        <p:spPr>
          <a:xfrm>
            <a:off x="4220127" y="3128271"/>
            <a:ext cx="2904439" cy="250139"/>
          </a:xfrm>
        </p:spPr>
        <p:txBody>
          <a:bodyPr>
            <a:noAutofit/>
          </a:bodyPr>
          <a:lstStyle>
            <a:lvl1pPr marL="0" indent="0">
              <a:buNone/>
              <a:defRPr sz="1200" b="1"/>
            </a:lvl1pPr>
          </a:lstStyle>
          <a:p>
            <a:pPr lvl="0"/>
            <a:r>
              <a:rPr lang="pt-BR"/>
              <a:t>Nome Sobrenome</a:t>
            </a:r>
          </a:p>
        </p:txBody>
      </p:sp>
      <p:sp>
        <p:nvSpPr>
          <p:cNvPr id="74" name="Espaço Reservado para Texto 31">
            <a:extLst>
              <a:ext uri="{FF2B5EF4-FFF2-40B4-BE49-F238E27FC236}">
                <a16:creationId xmlns:a16="http://schemas.microsoft.com/office/drawing/2014/main" id="{F007ED6C-DF05-39A5-949B-82566CCE7496}"/>
              </a:ext>
            </a:extLst>
          </p:cNvPr>
          <p:cNvSpPr>
            <a:spLocks noGrp="1"/>
          </p:cNvSpPr>
          <p:nvPr>
            <p:ph type="body" sz="quarter" idx="48" hasCustomPrompt="1"/>
          </p:nvPr>
        </p:nvSpPr>
        <p:spPr>
          <a:xfrm>
            <a:off x="4218093" y="3640145"/>
            <a:ext cx="2904439" cy="250139"/>
          </a:xfrm>
        </p:spPr>
        <p:txBody>
          <a:bodyPr>
            <a:normAutofit/>
          </a:bodyPr>
          <a:lstStyle>
            <a:lvl1pPr marL="0" indent="0">
              <a:buNone/>
              <a:defRPr sz="1200"/>
            </a:lvl1pPr>
          </a:lstStyle>
          <a:p>
            <a:pPr lvl="0"/>
            <a:r>
              <a:rPr lang="pt-BR"/>
              <a:t>Cargo</a:t>
            </a:r>
          </a:p>
        </p:txBody>
      </p:sp>
      <p:sp>
        <p:nvSpPr>
          <p:cNvPr id="75" name="Espaço Reservado para Texto 31">
            <a:extLst>
              <a:ext uri="{FF2B5EF4-FFF2-40B4-BE49-F238E27FC236}">
                <a16:creationId xmlns:a16="http://schemas.microsoft.com/office/drawing/2014/main" id="{30FEAB99-ED36-3F93-E374-651F0B6A6F80}"/>
              </a:ext>
            </a:extLst>
          </p:cNvPr>
          <p:cNvSpPr>
            <a:spLocks noGrp="1"/>
          </p:cNvSpPr>
          <p:nvPr>
            <p:ph type="body" sz="quarter" idx="49" hasCustomPrompt="1"/>
          </p:nvPr>
        </p:nvSpPr>
        <p:spPr>
          <a:xfrm>
            <a:off x="4218093" y="3946486"/>
            <a:ext cx="2904439" cy="250139"/>
          </a:xfrm>
        </p:spPr>
        <p:txBody>
          <a:bodyPr>
            <a:noAutofit/>
          </a:bodyPr>
          <a:lstStyle>
            <a:lvl1pPr marL="0" indent="0">
              <a:buNone/>
              <a:defRPr sz="1200" b="1"/>
            </a:lvl1pPr>
          </a:lstStyle>
          <a:p>
            <a:pPr lvl="0"/>
            <a:r>
              <a:rPr lang="pt-BR"/>
              <a:t>Nome Sobrenome</a:t>
            </a:r>
          </a:p>
        </p:txBody>
      </p:sp>
      <p:sp>
        <p:nvSpPr>
          <p:cNvPr id="76" name="Espaço Reservado para Texto 31">
            <a:extLst>
              <a:ext uri="{FF2B5EF4-FFF2-40B4-BE49-F238E27FC236}">
                <a16:creationId xmlns:a16="http://schemas.microsoft.com/office/drawing/2014/main" id="{A6B3D25D-44B5-8E9F-B337-730B779B5FDC}"/>
              </a:ext>
            </a:extLst>
          </p:cNvPr>
          <p:cNvSpPr>
            <a:spLocks noGrp="1"/>
          </p:cNvSpPr>
          <p:nvPr>
            <p:ph type="body" sz="quarter" idx="50" hasCustomPrompt="1"/>
          </p:nvPr>
        </p:nvSpPr>
        <p:spPr>
          <a:xfrm>
            <a:off x="4218872" y="4422359"/>
            <a:ext cx="2904439" cy="250139"/>
          </a:xfrm>
        </p:spPr>
        <p:txBody>
          <a:bodyPr>
            <a:normAutofit/>
          </a:bodyPr>
          <a:lstStyle>
            <a:lvl1pPr marL="0" indent="0">
              <a:buNone/>
              <a:defRPr sz="1200"/>
            </a:lvl1pPr>
          </a:lstStyle>
          <a:p>
            <a:pPr lvl="0"/>
            <a:r>
              <a:rPr lang="pt-BR"/>
              <a:t>Cargo</a:t>
            </a:r>
          </a:p>
        </p:txBody>
      </p:sp>
      <p:sp>
        <p:nvSpPr>
          <p:cNvPr id="77" name="Espaço Reservado para Texto 31">
            <a:extLst>
              <a:ext uri="{FF2B5EF4-FFF2-40B4-BE49-F238E27FC236}">
                <a16:creationId xmlns:a16="http://schemas.microsoft.com/office/drawing/2014/main" id="{1C547F5B-C70C-F573-CD52-6FC0766DA961}"/>
              </a:ext>
            </a:extLst>
          </p:cNvPr>
          <p:cNvSpPr>
            <a:spLocks noGrp="1"/>
          </p:cNvSpPr>
          <p:nvPr>
            <p:ph type="body" sz="quarter" idx="51" hasCustomPrompt="1"/>
          </p:nvPr>
        </p:nvSpPr>
        <p:spPr>
          <a:xfrm>
            <a:off x="4218872" y="4728700"/>
            <a:ext cx="2904439" cy="250139"/>
          </a:xfrm>
        </p:spPr>
        <p:txBody>
          <a:bodyPr>
            <a:noAutofit/>
          </a:bodyPr>
          <a:lstStyle>
            <a:lvl1pPr marL="0" indent="0">
              <a:buNone/>
              <a:defRPr sz="1200" b="1"/>
            </a:lvl1pPr>
          </a:lstStyle>
          <a:p>
            <a:pPr lvl="0"/>
            <a:r>
              <a:rPr lang="pt-BR"/>
              <a:t>Nome Sobrenome</a:t>
            </a:r>
          </a:p>
        </p:txBody>
      </p:sp>
      <p:sp>
        <p:nvSpPr>
          <p:cNvPr id="80" name="Espaço Reservado para Texto 31">
            <a:extLst>
              <a:ext uri="{FF2B5EF4-FFF2-40B4-BE49-F238E27FC236}">
                <a16:creationId xmlns:a16="http://schemas.microsoft.com/office/drawing/2014/main" id="{A5DA4589-CF14-B78E-45C9-E3C31F99887A}"/>
              </a:ext>
            </a:extLst>
          </p:cNvPr>
          <p:cNvSpPr>
            <a:spLocks noGrp="1"/>
          </p:cNvSpPr>
          <p:nvPr>
            <p:ph type="body" sz="quarter" idx="52" hasCustomPrompt="1"/>
          </p:nvPr>
        </p:nvSpPr>
        <p:spPr>
          <a:xfrm>
            <a:off x="4202862" y="5216113"/>
            <a:ext cx="2904439" cy="250139"/>
          </a:xfrm>
        </p:spPr>
        <p:txBody>
          <a:bodyPr>
            <a:normAutofit/>
          </a:bodyPr>
          <a:lstStyle>
            <a:lvl1pPr marL="0" indent="0">
              <a:buNone/>
              <a:defRPr sz="1200"/>
            </a:lvl1pPr>
          </a:lstStyle>
          <a:p>
            <a:pPr lvl="0"/>
            <a:r>
              <a:rPr lang="pt-BR"/>
              <a:t>Cargo</a:t>
            </a:r>
          </a:p>
        </p:txBody>
      </p:sp>
      <p:sp>
        <p:nvSpPr>
          <p:cNvPr id="81" name="Espaço Reservado para Texto 31">
            <a:extLst>
              <a:ext uri="{FF2B5EF4-FFF2-40B4-BE49-F238E27FC236}">
                <a16:creationId xmlns:a16="http://schemas.microsoft.com/office/drawing/2014/main" id="{08D66CF0-E6C1-5C68-1AC9-CAF672850A5B}"/>
              </a:ext>
            </a:extLst>
          </p:cNvPr>
          <p:cNvSpPr>
            <a:spLocks noGrp="1"/>
          </p:cNvSpPr>
          <p:nvPr>
            <p:ph type="body" sz="quarter" idx="53" hasCustomPrompt="1"/>
          </p:nvPr>
        </p:nvSpPr>
        <p:spPr>
          <a:xfrm>
            <a:off x="4202862" y="5522454"/>
            <a:ext cx="2904439" cy="250139"/>
          </a:xfrm>
        </p:spPr>
        <p:txBody>
          <a:bodyPr>
            <a:noAutofit/>
          </a:bodyPr>
          <a:lstStyle>
            <a:lvl1pPr marL="0" indent="0">
              <a:buNone/>
              <a:defRPr sz="1200" b="1"/>
            </a:lvl1pPr>
          </a:lstStyle>
          <a:p>
            <a:pPr lvl="0"/>
            <a:r>
              <a:rPr lang="pt-BR"/>
              <a:t>Nome Sobrenome</a:t>
            </a:r>
          </a:p>
        </p:txBody>
      </p:sp>
      <p:sp>
        <p:nvSpPr>
          <p:cNvPr id="82" name="Espaço Reservado para Texto 31">
            <a:extLst>
              <a:ext uri="{FF2B5EF4-FFF2-40B4-BE49-F238E27FC236}">
                <a16:creationId xmlns:a16="http://schemas.microsoft.com/office/drawing/2014/main" id="{33462985-1683-7021-4520-1C87881BA818}"/>
              </a:ext>
            </a:extLst>
          </p:cNvPr>
          <p:cNvSpPr>
            <a:spLocks noGrp="1"/>
          </p:cNvSpPr>
          <p:nvPr>
            <p:ph type="body" sz="quarter" idx="54" hasCustomPrompt="1"/>
          </p:nvPr>
        </p:nvSpPr>
        <p:spPr>
          <a:xfrm>
            <a:off x="525399" y="2020016"/>
            <a:ext cx="2904439" cy="250139"/>
          </a:xfrm>
        </p:spPr>
        <p:txBody>
          <a:bodyPr>
            <a:normAutofit/>
          </a:bodyPr>
          <a:lstStyle>
            <a:lvl1pPr marL="0" indent="0">
              <a:buNone/>
              <a:defRPr sz="1200"/>
            </a:lvl1pPr>
          </a:lstStyle>
          <a:p>
            <a:pPr lvl="0"/>
            <a:r>
              <a:rPr lang="pt-BR"/>
              <a:t>Cargo</a:t>
            </a:r>
          </a:p>
        </p:txBody>
      </p:sp>
      <p:sp>
        <p:nvSpPr>
          <p:cNvPr id="83" name="Espaço Reservado para Texto 31">
            <a:extLst>
              <a:ext uri="{FF2B5EF4-FFF2-40B4-BE49-F238E27FC236}">
                <a16:creationId xmlns:a16="http://schemas.microsoft.com/office/drawing/2014/main" id="{A02F3A1B-D24F-C6F5-6503-61C0657912D4}"/>
              </a:ext>
            </a:extLst>
          </p:cNvPr>
          <p:cNvSpPr>
            <a:spLocks noGrp="1"/>
          </p:cNvSpPr>
          <p:nvPr>
            <p:ph type="body" sz="quarter" idx="55" hasCustomPrompt="1"/>
          </p:nvPr>
        </p:nvSpPr>
        <p:spPr>
          <a:xfrm>
            <a:off x="525399" y="2326357"/>
            <a:ext cx="2904439" cy="250139"/>
          </a:xfrm>
        </p:spPr>
        <p:txBody>
          <a:bodyPr>
            <a:noAutofit/>
          </a:bodyPr>
          <a:lstStyle>
            <a:lvl1pPr marL="0" indent="0">
              <a:buNone/>
              <a:defRPr sz="1200" b="1"/>
            </a:lvl1pPr>
          </a:lstStyle>
          <a:p>
            <a:pPr lvl="0"/>
            <a:r>
              <a:rPr lang="pt-BR"/>
              <a:t>Nome Sobrenome</a:t>
            </a:r>
          </a:p>
        </p:txBody>
      </p:sp>
      <p:sp>
        <p:nvSpPr>
          <p:cNvPr id="84" name="Espaço Reservado para Texto 31">
            <a:extLst>
              <a:ext uri="{FF2B5EF4-FFF2-40B4-BE49-F238E27FC236}">
                <a16:creationId xmlns:a16="http://schemas.microsoft.com/office/drawing/2014/main" id="{F5897EE3-694A-41EF-D7BB-471C309D0F44}"/>
              </a:ext>
            </a:extLst>
          </p:cNvPr>
          <p:cNvSpPr>
            <a:spLocks noGrp="1"/>
          </p:cNvSpPr>
          <p:nvPr>
            <p:ph type="body" sz="quarter" idx="56" hasCustomPrompt="1"/>
          </p:nvPr>
        </p:nvSpPr>
        <p:spPr>
          <a:xfrm>
            <a:off x="512565" y="2816318"/>
            <a:ext cx="2904439" cy="250139"/>
          </a:xfrm>
        </p:spPr>
        <p:txBody>
          <a:bodyPr>
            <a:normAutofit/>
          </a:bodyPr>
          <a:lstStyle>
            <a:lvl1pPr marL="0" indent="0">
              <a:buNone/>
              <a:defRPr sz="1200"/>
            </a:lvl1pPr>
          </a:lstStyle>
          <a:p>
            <a:pPr lvl="0"/>
            <a:r>
              <a:rPr lang="pt-BR"/>
              <a:t>Cargo</a:t>
            </a:r>
          </a:p>
        </p:txBody>
      </p:sp>
      <p:sp>
        <p:nvSpPr>
          <p:cNvPr id="85" name="Espaço Reservado para Texto 31">
            <a:extLst>
              <a:ext uri="{FF2B5EF4-FFF2-40B4-BE49-F238E27FC236}">
                <a16:creationId xmlns:a16="http://schemas.microsoft.com/office/drawing/2014/main" id="{C7AEB655-C70E-1F45-D0B6-E62F47E48191}"/>
              </a:ext>
            </a:extLst>
          </p:cNvPr>
          <p:cNvSpPr>
            <a:spLocks noGrp="1"/>
          </p:cNvSpPr>
          <p:nvPr>
            <p:ph type="body" sz="quarter" idx="57" hasCustomPrompt="1"/>
          </p:nvPr>
        </p:nvSpPr>
        <p:spPr>
          <a:xfrm>
            <a:off x="512565" y="3122659"/>
            <a:ext cx="2904439" cy="250139"/>
          </a:xfrm>
        </p:spPr>
        <p:txBody>
          <a:bodyPr>
            <a:noAutofit/>
          </a:bodyPr>
          <a:lstStyle>
            <a:lvl1pPr marL="0" indent="0">
              <a:buNone/>
              <a:defRPr sz="1200" b="1"/>
            </a:lvl1pPr>
          </a:lstStyle>
          <a:p>
            <a:pPr lvl="0"/>
            <a:r>
              <a:rPr lang="pt-BR"/>
              <a:t>Nome Sobrenome</a:t>
            </a:r>
          </a:p>
        </p:txBody>
      </p:sp>
      <p:sp>
        <p:nvSpPr>
          <p:cNvPr id="86" name="Espaço Reservado para Texto 31">
            <a:extLst>
              <a:ext uri="{FF2B5EF4-FFF2-40B4-BE49-F238E27FC236}">
                <a16:creationId xmlns:a16="http://schemas.microsoft.com/office/drawing/2014/main" id="{4F52AFEA-2C24-C878-B6EC-06EC630A9E0E}"/>
              </a:ext>
            </a:extLst>
          </p:cNvPr>
          <p:cNvSpPr>
            <a:spLocks noGrp="1"/>
          </p:cNvSpPr>
          <p:nvPr>
            <p:ph type="body" sz="quarter" idx="58" hasCustomPrompt="1"/>
          </p:nvPr>
        </p:nvSpPr>
        <p:spPr>
          <a:xfrm>
            <a:off x="510531" y="3634533"/>
            <a:ext cx="2904439" cy="250139"/>
          </a:xfrm>
        </p:spPr>
        <p:txBody>
          <a:bodyPr>
            <a:normAutofit/>
          </a:bodyPr>
          <a:lstStyle>
            <a:lvl1pPr marL="0" indent="0">
              <a:buNone/>
              <a:defRPr sz="1200"/>
            </a:lvl1pPr>
          </a:lstStyle>
          <a:p>
            <a:pPr lvl="0"/>
            <a:r>
              <a:rPr lang="pt-BR"/>
              <a:t>Cargo</a:t>
            </a:r>
          </a:p>
        </p:txBody>
      </p:sp>
      <p:sp>
        <p:nvSpPr>
          <p:cNvPr id="87" name="Espaço Reservado para Texto 31">
            <a:extLst>
              <a:ext uri="{FF2B5EF4-FFF2-40B4-BE49-F238E27FC236}">
                <a16:creationId xmlns:a16="http://schemas.microsoft.com/office/drawing/2014/main" id="{2719D594-D78A-EAED-792B-BE8C78A29D9C}"/>
              </a:ext>
            </a:extLst>
          </p:cNvPr>
          <p:cNvSpPr>
            <a:spLocks noGrp="1"/>
          </p:cNvSpPr>
          <p:nvPr>
            <p:ph type="body" sz="quarter" idx="59" hasCustomPrompt="1"/>
          </p:nvPr>
        </p:nvSpPr>
        <p:spPr>
          <a:xfrm>
            <a:off x="510531" y="3940874"/>
            <a:ext cx="2904439" cy="250139"/>
          </a:xfrm>
        </p:spPr>
        <p:txBody>
          <a:bodyPr>
            <a:noAutofit/>
          </a:bodyPr>
          <a:lstStyle>
            <a:lvl1pPr marL="0" indent="0">
              <a:buNone/>
              <a:defRPr sz="1200" b="1"/>
            </a:lvl1pPr>
          </a:lstStyle>
          <a:p>
            <a:pPr lvl="0"/>
            <a:r>
              <a:rPr lang="pt-BR"/>
              <a:t>Nome Sobrenome</a:t>
            </a:r>
          </a:p>
        </p:txBody>
      </p:sp>
      <p:sp>
        <p:nvSpPr>
          <p:cNvPr id="88" name="Espaço Reservado para Texto 31">
            <a:extLst>
              <a:ext uri="{FF2B5EF4-FFF2-40B4-BE49-F238E27FC236}">
                <a16:creationId xmlns:a16="http://schemas.microsoft.com/office/drawing/2014/main" id="{287C6D59-C4DF-36D8-2779-9EC7293CF1C7}"/>
              </a:ext>
            </a:extLst>
          </p:cNvPr>
          <p:cNvSpPr>
            <a:spLocks noGrp="1"/>
          </p:cNvSpPr>
          <p:nvPr>
            <p:ph type="body" sz="quarter" idx="60" hasCustomPrompt="1"/>
          </p:nvPr>
        </p:nvSpPr>
        <p:spPr>
          <a:xfrm>
            <a:off x="511310" y="4416747"/>
            <a:ext cx="2904439" cy="250139"/>
          </a:xfrm>
        </p:spPr>
        <p:txBody>
          <a:bodyPr>
            <a:normAutofit/>
          </a:bodyPr>
          <a:lstStyle>
            <a:lvl1pPr marL="0" indent="0">
              <a:buNone/>
              <a:defRPr sz="1200"/>
            </a:lvl1pPr>
          </a:lstStyle>
          <a:p>
            <a:pPr lvl="0"/>
            <a:r>
              <a:rPr lang="pt-BR"/>
              <a:t>Cargo</a:t>
            </a:r>
          </a:p>
        </p:txBody>
      </p:sp>
      <p:sp>
        <p:nvSpPr>
          <p:cNvPr id="89" name="Espaço Reservado para Texto 31">
            <a:extLst>
              <a:ext uri="{FF2B5EF4-FFF2-40B4-BE49-F238E27FC236}">
                <a16:creationId xmlns:a16="http://schemas.microsoft.com/office/drawing/2014/main" id="{DE656315-4AF3-E574-CD5E-900C01889C9F}"/>
              </a:ext>
            </a:extLst>
          </p:cNvPr>
          <p:cNvSpPr>
            <a:spLocks noGrp="1"/>
          </p:cNvSpPr>
          <p:nvPr>
            <p:ph type="body" sz="quarter" idx="61" hasCustomPrompt="1"/>
          </p:nvPr>
        </p:nvSpPr>
        <p:spPr>
          <a:xfrm>
            <a:off x="511310" y="4723088"/>
            <a:ext cx="2904439" cy="250139"/>
          </a:xfrm>
        </p:spPr>
        <p:txBody>
          <a:bodyPr>
            <a:noAutofit/>
          </a:bodyPr>
          <a:lstStyle>
            <a:lvl1pPr marL="0" indent="0">
              <a:buNone/>
              <a:defRPr sz="1200" b="1"/>
            </a:lvl1pPr>
          </a:lstStyle>
          <a:p>
            <a:pPr lvl="0"/>
            <a:r>
              <a:rPr lang="pt-BR"/>
              <a:t>Nome Sobrenome</a:t>
            </a:r>
          </a:p>
        </p:txBody>
      </p:sp>
      <p:sp>
        <p:nvSpPr>
          <p:cNvPr id="90" name="Espaço Reservado para Texto 31">
            <a:extLst>
              <a:ext uri="{FF2B5EF4-FFF2-40B4-BE49-F238E27FC236}">
                <a16:creationId xmlns:a16="http://schemas.microsoft.com/office/drawing/2014/main" id="{76EF2504-639C-19D3-FBA3-C93FDF5A1E63}"/>
              </a:ext>
            </a:extLst>
          </p:cNvPr>
          <p:cNvSpPr>
            <a:spLocks noGrp="1"/>
          </p:cNvSpPr>
          <p:nvPr>
            <p:ph type="body" sz="quarter" idx="62" hasCustomPrompt="1"/>
          </p:nvPr>
        </p:nvSpPr>
        <p:spPr>
          <a:xfrm>
            <a:off x="495300" y="5210501"/>
            <a:ext cx="2904439" cy="250139"/>
          </a:xfrm>
        </p:spPr>
        <p:txBody>
          <a:bodyPr>
            <a:normAutofit/>
          </a:bodyPr>
          <a:lstStyle>
            <a:lvl1pPr marL="0" indent="0">
              <a:buNone/>
              <a:defRPr sz="1200"/>
            </a:lvl1pPr>
          </a:lstStyle>
          <a:p>
            <a:pPr lvl="0"/>
            <a:r>
              <a:rPr lang="pt-BR"/>
              <a:t>Cargo</a:t>
            </a:r>
          </a:p>
        </p:txBody>
      </p:sp>
      <p:sp>
        <p:nvSpPr>
          <p:cNvPr id="91" name="Espaço Reservado para Texto 31">
            <a:extLst>
              <a:ext uri="{FF2B5EF4-FFF2-40B4-BE49-F238E27FC236}">
                <a16:creationId xmlns:a16="http://schemas.microsoft.com/office/drawing/2014/main" id="{C83273B4-2BFE-162E-314D-DB14D1FB9DAB}"/>
              </a:ext>
            </a:extLst>
          </p:cNvPr>
          <p:cNvSpPr>
            <a:spLocks noGrp="1"/>
          </p:cNvSpPr>
          <p:nvPr>
            <p:ph type="body" sz="quarter" idx="63" hasCustomPrompt="1"/>
          </p:nvPr>
        </p:nvSpPr>
        <p:spPr>
          <a:xfrm>
            <a:off x="495300" y="5516842"/>
            <a:ext cx="2904439" cy="250139"/>
          </a:xfrm>
        </p:spPr>
        <p:txBody>
          <a:bodyPr>
            <a:noAutofit/>
          </a:bodyPr>
          <a:lstStyle>
            <a:lvl1pPr marL="0" indent="0">
              <a:buNone/>
              <a:defRPr sz="1200" b="1"/>
            </a:lvl1pPr>
          </a:lstStyle>
          <a:p>
            <a:pPr lvl="0"/>
            <a:r>
              <a:rPr lang="pt-BR"/>
              <a:t>Nome Sobrenome</a:t>
            </a:r>
          </a:p>
        </p:txBody>
      </p:sp>
      <p:sp>
        <p:nvSpPr>
          <p:cNvPr id="92" name="Espaço Reservado para Texto 31">
            <a:extLst>
              <a:ext uri="{FF2B5EF4-FFF2-40B4-BE49-F238E27FC236}">
                <a16:creationId xmlns:a16="http://schemas.microsoft.com/office/drawing/2014/main" id="{2715E9F6-EA30-6EF4-BB00-592315D9A2F9}"/>
              </a:ext>
            </a:extLst>
          </p:cNvPr>
          <p:cNvSpPr>
            <a:spLocks noGrp="1"/>
          </p:cNvSpPr>
          <p:nvPr>
            <p:ph type="body" sz="quarter" idx="64" hasCustomPrompt="1"/>
          </p:nvPr>
        </p:nvSpPr>
        <p:spPr>
          <a:xfrm>
            <a:off x="9045377" y="1670341"/>
            <a:ext cx="2904439" cy="250139"/>
          </a:xfrm>
        </p:spPr>
        <p:txBody>
          <a:bodyPr>
            <a:normAutofit/>
          </a:bodyPr>
          <a:lstStyle>
            <a:lvl1pPr marL="0" indent="0">
              <a:buNone/>
              <a:defRPr sz="1200" b="1">
                <a:solidFill>
                  <a:schemeClr val="bg1"/>
                </a:solidFill>
              </a:defRPr>
            </a:lvl1pPr>
          </a:lstStyle>
          <a:p>
            <a:pPr lvl="0"/>
            <a:r>
              <a:rPr lang="pt-BR"/>
              <a:t>Título aqui</a:t>
            </a:r>
          </a:p>
        </p:txBody>
      </p:sp>
      <p:sp>
        <p:nvSpPr>
          <p:cNvPr id="94" name="Espaço Reservado para Texto 31">
            <a:extLst>
              <a:ext uri="{FF2B5EF4-FFF2-40B4-BE49-F238E27FC236}">
                <a16:creationId xmlns:a16="http://schemas.microsoft.com/office/drawing/2014/main" id="{9D6A3CF6-1EEC-304B-D364-83F6BA75F113}"/>
              </a:ext>
            </a:extLst>
          </p:cNvPr>
          <p:cNvSpPr>
            <a:spLocks noGrp="1"/>
          </p:cNvSpPr>
          <p:nvPr>
            <p:ph type="body" sz="quarter" idx="66" hasCustomPrompt="1"/>
          </p:nvPr>
        </p:nvSpPr>
        <p:spPr>
          <a:xfrm>
            <a:off x="9045377" y="2341393"/>
            <a:ext cx="2904439" cy="250139"/>
          </a:xfrm>
        </p:spPr>
        <p:txBody>
          <a:bodyPr>
            <a:normAutofit/>
          </a:bodyPr>
          <a:lstStyle>
            <a:lvl1pPr marL="0" indent="0">
              <a:buNone/>
              <a:defRPr sz="1200" b="1">
                <a:solidFill>
                  <a:schemeClr val="bg1"/>
                </a:solidFill>
              </a:defRPr>
            </a:lvl1pPr>
          </a:lstStyle>
          <a:p>
            <a:pPr lvl="0"/>
            <a:r>
              <a:rPr lang="pt-BR"/>
              <a:t>Coordenação Executiva</a:t>
            </a:r>
          </a:p>
        </p:txBody>
      </p:sp>
      <p:sp>
        <p:nvSpPr>
          <p:cNvPr id="95" name="Espaço Reservado para Texto 31">
            <a:extLst>
              <a:ext uri="{FF2B5EF4-FFF2-40B4-BE49-F238E27FC236}">
                <a16:creationId xmlns:a16="http://schemas.microsoft.com/office/drawing/2014/main" id="{863D63E5-4536-1317-83FA-96D7769D79D7}"/>
              </a:ext>
            </a:extLst>
          </p:cNvPr>
          <p:cNvSpPr>
            <a:spLocks noGrp="1"/>
          </p:cNvSpPr>
          <p:nvPr>
            <p:ph type="body" sz="quarter" idx="67" hasCustomPrompt="1"/>
          </p:nvPr>
        </p:nvSpPr>
        <p:spPr>
          <a:xfrm>
            <a:off x="9045376" y="2659697"/>
            <a:ext cx="2904439" cy="250139"/>
          </a:xfrm>
        </p:spPr>
        <p:txBody>
          <a:bodyPr>
            <a:normAutofit/>
          </a:bodyPr>
          <a:lstStyle>
            <a:lvl1pPr marL="0" indent="0">
              <a:buNone/>
              <a:defRPr sz="1200" b="0">
                <a:solidFill>
                  <a:schemeClr val="bg1"/>
                </a:solidFill>
              </a:defRPr>
            </a:lvl1pPr>
          </a:lstStyle>
          <a:p>
            <a:pPr lvl="0"/>
            <a:r>
              <a:rPr lang="pt-BR"/>
              <a:t>Nome Sobrenome</a:t>
            </a:r>
          </a:p>
        </p:txBody>
      </p:sp>
      <p:sp>
        <p:nvSpPr>
          <p:cNvPr id="96" name="Espaço Reservado para Texto 31">
            <a:extLst>
              <a:ext uri="{FF2B5EF4-FFF2-40B4-BE49-F238E27FC236}">
                <a16:creationId xmlns:a16="http://schemas.microsoft.com/office/drawing/2014/main" id="{765B0DFE-5255-5E05-EBFC-0B5AE603B8D5}"/>
              </a:ext>
            </a:extLst>
          </p:cNvPr>
          <p:cNvSpPr>
            <a:spLocks noGrp="1"/>
          </p:cNvSpPr>
          <p:nvPr>
            <p:ph type="body" sz="quarter" idx="68" hasCustomPrompt="1"/>
          </p:nvPr>
        </p:nvSpPr>
        <p:spPr>
          <a:xfrm>
            <a:off x="9045375" y="3074826"/>
            <a:ext cx="2904439" cy="250139"/>
          </a:xfrm>
        </p:spPr>
        <p:txBody>
          <a:bodyPr>
            <a:normAutofit/>
          </a:bodyPr>
          <a:lstStyle>
            <a:lvl1pPr marL="0" indent="0">
              <a:buNone/>
              <a:defRPr sz="1200" b="1">
                <a:solidFill>
                  <a:schemeClr val="bg1"/>
                </a:solidFill>
              </a:defRPr>
            </a:lvl1pPr>
          </a:lstStyle>
          <a:p>
            <a:pPr lvl="0"/>
            <a:r>
              <a:rPr lang="pt-BR"/>
              <a:t>Coordenação Técnica</a:t>
            </a:r>
          </a:p>
        </p:txBody>
      </p:sp>
      <p:sp>
        <p:nvSpPr>
          <p:cNvPr id="97" name="Espaço Reservado para Texto 31">
            <a:extLst>
              <a:ext uri="{FF2B5EF4-FFF2-40B4-BE49-F238E27FC236}">
                <a16:creationId xmlns:a16="http://schemas.microsoft.com/office/drawing/2014/main" id="{3153F4B1-76E8-C482-4EF3-18633BB8DD09}"/>
              </a:ext>
            </a:extLst>
          </p:cNvPr>
          <p:cNvSpPr>
            <a:spLocks noGrp="1"/>
          </p:cNvSpPr>
          <p:nvPr>
            <p:ph type="body" sz="quarter" idx="69" hasCustomPrompt="1"/>
          </p:nvPr>
        </p:nvSpPr>
        <p:spPr>
          <a:xfrm>
            <a:off x="9045375" y="3366063"/>
            <a:ext cx="2904439" cy="250139"/>
          </a:xfrm>
        </p:spPr>
        <p:txBody>
          <a:bodyPr>
            <a:normAutofit/>
          </a:bodyPr>
          <a:lstStyle>
            <a:lvl1pPr marL="0" indent="0">
              <a:buNone/>
              <a:defRPr sz="1200" b="0">
                <a:solidFill>
                  <a:schemeClr val="bg1"/>
                </a:solidFill>
              </a:defRPr>
            </a:lvl1pPr>
          </a:lstStyle>
          <a:p>
            <a:pPr lvl="0"/>
            <a:r>
              <a:rPr lang="pt-BR"/>
              <a:t>Nome Sobrenome</a:t>
            </a:r>
          </a:p>
        </p:txBody>
      </p:sp>
      <p:sp>
        <p:nvSpPr>
          <p:cNvPr id="98" name="Espaço Reservado para Texto 31">
            <a:extLst>
              <a:ext uri="{FF2B5EF4-FFF2-40B4-BE49-F238E27FC236}">
                <a16:creationId xmlns:a16="http://schemas.microsoft.com/office/drawing/2014/main" id="{9F5F8840-B9C9-B730-F5F6-5A8FE4245657}"/>
              </a:ext>
            </a:extLst>
          </p:cNvPr>
          <p:cNvSpPr>
            <a:spLocks noGrp="1"/>
          </p:cNvSpPr>
          <p:nvPr>
            <p:ph type="body" sz="quarter" idx="70" hasCustomPrompt="1"/>
          </p:nvPr>
        </p:nvSpPr>
        <p:spPr>
          <a:xfrm>
            <a:off x="9045374" y="3862301"/>
            <a:ext cx="2904439" cy="250139"/>
          </a:xfrm>
        </p:spPr>
        <p:txBody>
          <a:bodyPr>
            <a:normAutofit/>
          </a:bodyPr>
          <a:lstStyle>
            <a:lvl1pPr marL="0" indent="0">
              <a:buNone/>
              <a:defRPr sz="1200" b="1">
                <a:solidFill>
                  <a:schemeClr val="bg1"/>
                </a:solidFill>
              </a:defRPr>
            </a:lvl1pPr>
          </a:lstStyle>
          <a:p>
            <a:pPr lvl="0"/>
            <a:r>
              <a:rPr lang="pt-BR"/>
              <a:t>Autores</a:t>
            </a:r>
          </a:p>
        </p:txBody>
      </p:sp>
      <p:sp>
        <p:nvSpPr>
          <p:cNvPr id="99" name="Espaço Reservado para Texto 31">
            <a:extLst>
              <a:ext uri="{FF2B5EF4-FFF2-40B4-BE49-F238E27FC236}">
                <a16:creationId xmlns:a16="http://schemas.microsoft.com/office/drawing/2014/main" id="{18377F18-D772-4906-931C-696B27C08E8A}"/>
              </a:ext>
            </a:extLst>
          </p:cNvPr>
          <p:cNvSpPr>
            <a:spLocks noGrp="1"/>
          </p:cNvSpPr>
          <p:nvPr>
            <p:ph type="body" sz="quarter" idx="71" hasCustomPrompt="1"/>
          </p:nvPr>
        </p:nvSpPr>
        <p:spPr>
          <a:xfrm>
            <a:off x="9045372" y="5200939"/>
            <a:ext cx="2904439" cy="228820"/>
          </a:xfrm>
        </p:spPr>
        <p:txBody>
          <a:bodyPr>
            <a:noAutofit/>
          </a:bodyPr>
          <a:lstStyle>
            <a:lvl1pPr marL="0" indent="0">
              <a:buNone/>
              <a:defRPr sz="1200" b="1">
                <a:solidFill>
                  <a:schemeClr val="bg1"/>
                </a:solidFill>
              </a:defRPr>
            </a:lvl1pPr>
          </a:lstStyle>
          <a:p>
            <a:pPr lvl="0"/>
            <a:r>
              <a:rPr lang="pt-BR"/>
              <a:t>Apoio Administrativo</a:t>
            </a:r>
          </a:p>
        </p:txBody>
      </p:sp>
      <p:sp>
        <p:nvSpPr>
          <p:cNvPr id="100" name="Espaço Reservado para Texto 31">
            <a:extLst>
              <a:ext uri="{FF2B5EF4-FFF2-40B4-BE49-F238E27FC236}">
                <a16:creationId xmlns:a16="http://schemas.microsoft.com/office/drawing/2014/main" id="{9C39C12D-2EAA-27AF-4422-860BD260C70D}"/>
              </a:ext>
            </a:extLst>
          </p:cNvPr>
          <p:cNvSpPr>
            <a:spLocks noGrp="1"/>
          </p:cNvSpPr>
          <p:nvPr>
            <p:ph type="body" sz="quarter" idx="72" hasCustomPrompt="1"/>
          </p:nvPr>
        </p:nvSpPr>
        <p:spPr>
          <a:xfrm>
            <a:off x="9045372" y="5475882"/>
            <a:ext cx="2904439" cy="264030"/>
          </a:xfrm>
        </p:spPr>
        <p:txBody>
          <a:bodyPr>
            <a:noAutofit/>
          </a:bodyPr>
          <a:lstStyle>
            <a:lvl1pPr marL="0" indent="0">
              <a:buNone/>
              <a:defRPr sz="1200" b="1">
                <a:solidFill>
                  <a:schemeClr val="bg1"/>
                </a:solidFill>
              </a:defRPr>
            </a:lvl1pPr>
          </a:lstStyle>
          <a:p>
            <a:pPr lvl="0"/>
            <a:r>
              <a:rPr lang="pt-BR"/>
              <a:t>Nome Sobrenome</a:t>
            </a:r>
          </a:p>
        </p:txBody>
      </p:sp>
      <p:sp>
        <p:nvSpPr>
          <p:cNvPr id="102" name="Espaço Reservado para Texto 101">
            <a:extLst>
              <a:ext uri="{FF2B5EF4-FFF2-40B4-BE49-F238E27FC236}">
                <a16:creationId xmlns:a16="http://schemas.microsoft.com/office/drawing/2014/main" id="{7EE67C08-00CD-D1AD-2877-D4F89BDDB5D3}"/>
              </a:ext>
            </a:extLst>
          </p:cNvPr>
          <p:cNvSpPr>
            <a:spLocks noGrp="1"/>
          </p:cNvSpPr>
          <p:nvPr>
            <p:ph type="body" sz="quarter" idx="73" hasCustomPrompt="1"/>
          </p:nvPr>
        </p:nvSpPr>
        <p:spPr>
          <a:xfrm>
            <a:off x="9048028" y="838200"/>
            <a:ext cx="2057400" cy="247650"/>
          </a:xfrm>
        </p:spPr>
        <p:txBody>
          <a:bodyPr>
            <a:noAutofit/>
          </a:bodyPr>
          <a:lstStyle>
            <a:lvl1pPr marL="0" indent="0">
              <a:buNone/>
              <a:defRPr sz="1400" b="1">
                <a:solidFill>
                  <a:schemeClr val="bg1"/>
                </a:solidFill>
                <a:latin typeface="+mj-lt"/>
              </a:defRPr>
            </a:lvl1pPr>
            <a:lvl2pPr marL="457200" indent="0" algn="l">
              <a:buNone/>
              <a:defRPr sz="1400" b="1">
                <a:solidFill>
                  <a:schemeClr val="bg1"/>
                </a:solidFill>
              </a:defRPr>
            </a:lvl2pPr>
          </a:lstStyle>
          <a:p>
            <a:pPr lvl="0"/>
            <a:r>
              <a:rPr lang="pt-BR"/>
              <a:t>EPE 2025</a:t>
            </a:r>
          </a:p>
        </p:txBody>
      </p:sp>
      <p:sp>
        <p:nvSpPr>
          <p:cNvPr id="103" name="Espaço Reservado para Texto 101">
            <a:extLst>
              <a:ext uri="{FF2B5EF4-FFF2-40B4-BE49-F238E27FC236}">
                <a16:creationId xmlns:a16="http://schemas.microsoft.com/office/drawing/2014/main" id="{EDD798C2-C2EC-88EE-288A-C3CCBE922DE8}"/>
              </a:ext>
            </a:extLst>
          </p:cNvPr>
          <p:cNvSpPr>
            <a:spLocks noGrp="1"/>
          </p:cNvSpPr>
          <p:nvPr>
            <p:ph type="body" sz="quarter" idx="74" hasCustomPrompt="1"/>
          </p:nvPr>
        </p:nvSpPr>
        <p:spPr>
          <a:xfrm>
            <a:off x="9048027" y="1113597"/>
            <a:ext cx="3106385" cy="264029"/>
          </a:xfrm>
        </p:spPr>
        <p:txBody>
          <a:bodyPr>
            <a:noAutofit/>
          </a:bodyPr>
          <a:lstStyle>
            <a:lvl1pPr marL="0" indent="0">
              <a:buNone/>
              <a:defRPr sz="1200" b="0">
                <a:solidFill>
                  <a:schemeClr val="bg1"/>
                </a:solidFill>
                <a:latin typeface="+mn-lt"/>
              </a:defRPr>
            </a:lvl1pPr>
            <a:lvl2pPr marL="457200" indent="0" algn="l">
              <a:buNone/>
              <a:defRPr sz="1400" b="1">
                <a:solidFill>
                  <a:schemeClr val="bg1"/>
                </a:solidFill>
              </a:defRPr>
            </a:lvl2pPr>
          </a:lstStyle>
          <a:p>
            <a:pPr lvl="0"/>
            <a:r>
              <a:rPr lang="pt-BR"/>
              <a:t>Empresa de Pesquisa Energética</a:t>
            </a:r>
          </a:p>
        </p:txBody>
      </p:sp>
      <p:sp>
        <p:nvSpPr>
          <p:cNvPr id="2" name="Freeform 16">
            <a:extLst>
              <a:ext uri="{FF2B5EF4-FFF2-40B4-BE49-F238E27FC236}">
                <a16:creationId xmlns:a16="http://schemas.microsoft.com/office/drawing/2014/main" id="{AA25FEDF-EB73-707D-1F9F-3B77E42D6ABD}"/>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6"/>
            <a:stretch>
              <a:fillRect/>
            </a:stretch>
          </a:blipFill>
        </p:spPr>
        <p:txBody>
          <a:bodyPr/>
          <a:lstStyle/>
          <a:p>
            <a:endParaRPr lang="pt-BR"/>
          </a:p>
        </p:txBody>
      </p:sp>
      <p:sp>
        <p:nvSpPr>
          <p:cNvPr id="4" name="Espaço Reservado para Texto 3">
            <a:extLst>
              <a:ext uri="{FF2B5EF4-FFF2-40B4-BE49-F238E27FC236}">
                <a16:creationId xmlns:a16="http://schemas.microsoft.com/office/drawing/2014/main" id="{3B30D89B-8B95-2463-AAC7-522C8995148A}"/>
              </a:ext>
            </a:extLst>
          </p:cNvPr>
          <p:cNvSpPr>
            <a:spLocks noGrp="1"/>
          </p:cNvSpPr>
          <p:nvPr>
            <p:ph type="body" sz="quarter" idx="75" hasCustomPrompt="1"/>
          </p:nvPr>
        </p:nvSpPr>
        <p:spPr>
          <a:xfrm>
            <a:off x="486642" y="483003"/>
            <a:ext cx="6642100" cy="517525"/>
          </a:xfrm>
        </p:spPr>
        <p:txBody>
          <a:bodyPr>
            <a:normAutofit/>
          </a:bodyPr>
          <a:lstStyle>
            <a:lvl1pPr marL="0" indent="0">
              <a:buNone/>
              <a:defRPr>
                <a:latin typeface="+mj-lt"/>
              </a:defRPr>
            </a:lvl1pPr>
            <a:lvl2pPr marL="457200" indent="0">
              <a:buNone/>
              <a:defRPr sz="2800">
                <a:latin typeface="+mj-lt"/>
              </a:defRPr>
            </a:lvl2pPr>
          </a:lstStyle>
          <a:p>
            <a:pPr lvl="0"/>
            <a:r>
              <a:rPr lang="pt-BR"/>
              <a:t>Ficha Técnica</a:t>
            </a:r>
          </a:p>
        </p:txBody>
      </p:sp>
      <p:sp>
        <p:nvSpPr>
          <p:cNvPr id="3" name="Retângulo 2">
            <a:extLst>
              <a:ext uri="{FF2B5EF4-FFF2-40B4-BE49-F238E27FC236}">
                <a16:creationId xmlns:a16="http://schemas.microsoft.com/office/drawing/2014/main" id="{29C5A11B-C15C-3FE6-6EC7-30A3D72F8346}"/>
              </a:ext>
            </a:extLst>
          </p:cNvPr>
          <p:cNvSpPr>
            <a:spLocks noGrp="1" noRot="1" noMove="1" noResize="1" noEditPoints="1" noAdjustHandles="1" noChangeArrowheads="1" noChangeShapeType="1"/>
          </p:cNvSpPr>
          <p:nvPr userDrawn="1"/>
        </p:nvSpPr>
        <p:spPr>
          <a:xfrm>
            <a:off x="12375251" y="-959335"/>
            <a:ext cx="754615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C0E25391-C5FD-C08B-6332-D0EBFDC06FDC}"/>
              </a:ext>
            </a:extLst>
          </p:cNvPr>
          <p:cNvSpPr>
            <a:spLocks noGrp="1" noRot="1" noMove="1" noResize="1" noEditPoints="1" noAdjustHandles="1" noChangeArrowheads="1" noChangeShapeType="1"/>
          </p:cNvSpPr>
          <p:nvPr userDrawn="1"/>
        </p:nvSpPr>
        <p:spPr>
          <a:xfrm rot="5400000">
            <a:off x="3298684" y="2356793"/>
            <a:ext cx="5026426"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9EFDF98C-F00D-D584-5DB2-4E9BA2DA1E2B}"/>
              </a:ext>
            </a:extLst>
          </p:cNvPr>
          <p:cNvSpPr>
            <a:spLocks noGrp="1" noRot="1" noMove="1" noResize="1" noEditPoints="1" noAdjustHandles="1" noChangeArrowheads="1" noChangeShapeType="1"/>
          </p:cNvSpPr>
          <p:nvPr userDrawn="1"/>
        </p:nvSpPr>
        <p:spPr>
          <a:xfrm rot="10800000">
            <a:off x="-6025172" y="-1662434"/>
            <a:ext cx="6000762"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20017155-163D-BAF4-5959-CB76FE12C888}"/>
              </a:ext>
            </a:extLst>
          </p:cNvPr>
          <p:cNvSpPr>
            <a:spLocks noGrp="1" noRot="1" noMove="1" noResize="1" noEditPoints="1" noAdjustHandles="1" noChangeArrowheads="1" noChangeShapeType="1"/>
          </p:cNvSpPr>
          <p:nvPr userDrawn="1"/>
        </p:nvSpPr>
        <p:spPr>
          <a:xfrm rot="16200000">
            <a:off x="8446788" y="-12551744"/>
            <a:ext cx="3824882" cy="20960263"/>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4437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bre a epe">
    <p:spTree>
      <p:nvGrpSpPr>
        <p:cNvPr id="1" name=""/>
        <p:cNvGrpSpPr/>
        <p:nvPr/>
      </p:nvGrpSpPr>
      <p:grpSpPr>
        <a:xfrm>
          <a:off x="0" y="0"/>
          <a:ext cx="0" cy="0"/>
          <a:chOff x="0" y="0"/>
          <a:chExt cx="0" cy="0"/>
        </a:xfrm>
      </p:grpSpPr>
      <p:sp>
        <p:nvSpPr>
          <p:cNvPr id="59" name="Freeform 2">
            <a:extLst>
              <a:ext uri="{FF2B5EF4-FFF2-40B4-BE49-F238E27FC236}">
                <a16:creationId xmlns:a16="http://schemas.microsoft.com/office/drawing/2014/main" id="{FFB4FE9F-349C-7736-C81C-F028047DBEB2}"/>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37" name="Group 10">
            <a:extLst>
              <a:ext uri="{FF2B5EF4-FFF2-40B4-BE49-F238E27FC236}">
                <a16:creationId xmlns:a16="http://schemas.microsoft.com/office/drawing/2014/main" id="{69675B25-C239-0891-A55C-A344FCA32062}"/>
              </a:ext>
            </a:extLst>
          </p:cNvPr>
          <p:cNvGrpSpPr/>
          <p:nvPr userDrawn="1"/>
        </p:nvGrpSpPr>
        <p:grpSpPr>
          <a:xfrm rot="-4048518">
            <a:off x="6339714" y="1214056"/>
            <a:ext cx="5440063" cy="5416469"/>
            <a:chOff x="0" y="0"/>
            <a:chExt cx="796727" cy="781117"/>
          </a:xfrm>
        </p:grpSpPr>
        <p:sp>
          <p:nvSpPr>
            <p:cNvPr id="38" name="Freeform 11">
              <a:extLst>
                <a:ext uri="{FF2B5EF4-FFF2-40B4-BE49-F238E27FC236}">
                  <a16:creationId xmlns:a16="http://schemas.microsoft.com/office/drawing/2014/main" id="{C43302D5-0E65-107D-010A-DED51E9CC8A6}"/>
                </a:ext>
              </a:extLst>
            </p:cNvPr>
            <p:cNvSpPr/>
            <p:nvPr/>
          </p:nvSpPr>
          <p:spPr>
            <a:xfrm>
              <a:off x="0" y="0"/>
              <a:ext cx="796727" cy="781117"/>
            </a:xfrm>
            <a:custGeom>
              <a:avLst/>
              <a:gdLst/>
              <a:ahLst/>
              <a:cxnLst/>
              <a:rect l="l" t="t" r="r" b="b"/>
              <a:pathLst>
                <a:path w="796727" h="781117">
                  <a:moveTo>
                    <a:pt x="398363" y="0"/>
                  </a:moveTo>
                  <a:cubicBezTo>
                    <a:pt x="178353" y="0"/>
                    <a:pt x="0" y="174859"/>
                    <a:pt x="0" y="390559"/>
                  </a:cubicBezTo>
                  <a:cubicBezTo>
                    <a:pt x="0" y="606258"/>
                    <a:pt x="178353" y="781117"/>
                    <a:pt x="398363" y="781117"/>
                  </a:cubicBezTo>
                  <a:cubicBezTo>
                    <a:pt x="618373" y="781117"/>
                    <a:pt x="796727" y="606258"/>
                    <a:pt x="796727" y="390559"/>
                  </a:cubicBezTo>
                  <a:cubicBezTo>
                    <a:pt x="796727" y="174859"/>
                    <a:pt x="618373" y="0"/>
                    <a:pt x="398363" y="0"/>
                  </a:cubicBezTo>
                  <a:close/>
                </a:path>
              </a:pathLst>
            </a:custGeom>
            <a:gradFill rotWithShape="1">
              <a:gsLst>
                <a:gs pos="0">
                  <a:srgbClr val="0C2340">
                    <a:alpha val="100000"/>
                  </a:srgbClr>
                </a:gs>
                <a:gs pos="100000">
                  <a:srgbClr val="6895FD">
                    <a:alpha val="0"/>
                  </a:srgbClr>
                </a:gs>
              </a:gsLst>
              <a:lin ang="0"/>
            </a:gradFill>
            <a:ln w="12700">
              <a:noFill/>
            </a:ln>
          </p:spPr>
          <p:txBody>
            <a:bodyPr/>
            <a:lstStyle/>
            <a:p>
              <a:endParaRPr lang="pt-BR"/>
            </a:p>
          </p:txBody>
        </p:sp>
      </p:grpSp>
      <p:grpSp>
        <p:nvGrpSpPr>
          <p:cNvPr id="23" name="Group 8">
            <a:extLst>
              <a:ext uri="{FF2B5EF4-FFF2-40B4-BE49-F238E27FC236}">
                <a16:creationId xmlns:a16="http://schemas.microsoft.com/office/drawing/2014/main" id="{7B6C7CB5-13B1-0425-8BE0-6DBC3AAFD4B6}"/>
              </a:ext>
            </a:extLst>
          </p:cNvPr>
          <p:cNvGrpSpPr/>
          <p:nvPr userDrawn="1"/>
        </p:nvGrpSpPr>
        <p:grpSpPr>
          <a:xfrm rot="-10800000">
            <a:off x="10770752" y="-625487"/>
            <a:ext cx="1122655" cy="1557472"/>
            <a:chOff x="0" y="0"/>
            <a:chExt cx="4445000" cy="6350000"/>
          </a:xfrm>
        </p:grpSpPr>
        <p:sp>
          <p:nvSpPr>
            <p:cNvPr id="24" name="Freeform 9">
              <a:extLst>
                <a:ext uri="{FF2B5EF4-FFF2-40B4-BE49-F238E27FC236}">
                  <a16:creationId xmlns:a16="http://schemas.microsoft.com/office/drawing/2014/main" id="{195CE4EB-BF68-4ADE-B9A1-50E546C9BEEE}"/>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52000"/>
                  </a:srgbClr>
                </a:gs>
                <a:gs pos="100000">
                  <a:srgbClr val="6895FD">
                    <a:alpha val="0"/>
                  </a:srgbClr>
                </a:gs>
              </a:gsLst>
              <a:lin ang="5400000"/>
            </a:gradFill>
            <a:ln w="12700">
              <a:noFill/>
            </a:ln>
          </p:spPr>
          <p:txBody>
            <a:bodyPr/>
            <a:lstStyle/>
            <a:p>
              <a:endParaRPr lang="pt-BR"/>
            </a:p>
          </p:txBody>
        </p:sp>
      </p:grpSp>
      <p:grpSp>
        <p:nvGrpSpPr>
          <p:cNvPr id="25" name="Group 10">
            <a:extLst>
              <a:ext uri="{FF2B5EF4-FFF2-40B4-BE49-F238E27FC236}">
                <a16:creationId xmlns:a16="http://schemas.microsoft.com/office/drawing/2014/main" id="{603BEDFC-5971-4382-C8E7-480EAE6F9AB0}"/>
              </a:ext>
            </a:extLst>
          </p:cNvPr>
          <p:cNvGrpSpPr/>
          <p:nvPr userDrawn="1"/>
        </p:nvGrpSpPr>
        <p:grpSpPr>
          <a:xfrm rot="-4048518">
            <a:off x="6153700" y="967172"/>
            <a:ext cx="5854234" cy="5910237"/>
            <a:chOff x="-238334" y="-780396"/>
            <a:chExt cx="796727" cy="781117"/>
          </a:xfrm>
        </p:grpSpPr>
        <p:sp>
          <p:nvSpPr>
            <p:cNvPr id="26" name="Freeform 11">
              <a:extLst>
                <a:ext uri="{FF2B5EF4-FFF2-40B4-BE49-F238E27FC236}">
                  <a16:creationId xmlns:a16="http://schemas.microsoft.com/office/drawing/2014/main" id="{6F7CB854-B673-655E-FA85-74ACBEDBE30E}"/>
                </a:ext>
              </a:extLst>
            </p:cNvPr>
            <p:cNvSpPr/>
            <p:nvPr/>
          </p:nvSpPr>
          <p:spPr>
            <a:xfrm>
              <a:off x="-238334" y="-780396"/>
              <a:ext cx="796727" cy="781117"/>
            </a:xfrm>
            <a:custGeom>
              <a:avLst/>
              <a:gdLst/>
              <a:ahLst/>
              <a:cxnLst/>
              <a:rect l="l" t="t" r="r" b="b"/>
              <a:pathLst>
                <a:path w="796727" h="781117">
                  <a:moveTo>
                    <a:pt x="398363" y="0"/>
                  </a:moveTo>
                  <a:cubicBezTo>
                    <a:pt x="178353" y="0"/>
                    <a:pt x="0" y="174859"/>
                    <a:pt x="0" y="390559"/>
                  </a:cubicBezTo>
                  <a:cubicBezTo>
                    <a:pt x="0" y="606258"/>
                    <a:pt x="178353" y="781117"/>
                    <a:pt x="398363" y="781117"/>
                  </a:cubicBezTo>
                  <a:cubicBezTo>
                    <a:pt x="618373" y="781117"/>
                    <a:pt x="796727" y="606258"/>
                    <a:pt x="796727" y="390559"/>
                  </a:cubicBezTo>
                  <a:cubicBezTo>
                    <a:pt x="796727" y="174859"/>
                    <a:pt x="618373" y="0"/>
                    <a:pt x="398363" y="0"/>
                  </a:cubicBezTo>
                  <a:close/>
                </a:path>
              </a:pathLst>
            </a:custGeom>
            <a:gradFill rotWithShape="1">
              <a:gsLst>
                <a:gs pos="0">
                  <a:srgbClr val="0C2340">
                    <a:alpha val="100000"/>
                  </a:srgbClr>
                </a:gs>
                <a:gs pos="100000">
                  <a:srgbClr val="6895FD">
                    <a:alpha val="0"/>
                  </a:srgbClr>
                </a:gs>
              </a:gsLst>
              <a:lin ang="0"/>
            </a:gradFill>
            <a:ln w="12700">
              <a:noFill/>
            </a:ln>
          </p:spPr>
          <p:txBody>
            <a:bodyPr/>
            <a:lstStyle/>
            <a:p>
              <a:endParaRPr lang="pt-BR"/>
            </a:p>
          </p:txBody>
        </p:sp>
      </p:grpSp>
      <p:grpSp>
        <p:nvGrpSpPr>
          <p:cNvPr id="27" name="Group 12">
            <a:extLst>
              <a:ext uri="{FF2B5EF4-FFF2-40B4-BE49-F238E27FC236}">
                <a16:creationId xmlns:a16="http://schemas.microsoft.com/office/drawing/2014/main" id="{973D19BD-A04B-F074-F303-97C47F0D9FE3}"/>
              </a:ext>
            </a:extLst>
          </p:cNvPr>
          <p:cNvGrpSpPr/>
          <p:nvPr userDrawn="1"/>
        </p:nvGrpSpPr>
        <p:grpSpPr>
          <a:xfrm rot="-4048518">
            <a:off x="6556837" y="1446419"/>
            <a:ext cx="5047963" cy="4923099"/>
            <a:chOff x="14424" y="6618"/>
            <a:chExt cx="812800" cy="812800"/>
          </a:xfrm>
        </p:grpSpPr>
        <p:sp>
          <p:nvSpPr>
            <p:cNvPr id="28" name="Freeform 13">
              <a:extLst>
                <a:ext uri="{FF2B5EF4-FFF2-40B4-BE49-F238E27FC236}">
                  <a16:creationId xmlns:a16="http://schemas.microsoft.com/office/drawing/2014/main" id="{A7C7D691-900F-6E40-F542-9A9605E97F8A}"/>
                </a:ext>
              </a:extLst>
            </p:cNvPr>
            <p:cNvSpPr/>
            <p:nvPr/>
          </p:nvSpPr>
          <p:spPr>
            <a:xfrm>
              <a:off x="14424" y="661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a:ln w="12700">
              <a:noFill/>
            </a:ln>
          </p:spPr>
          <p:txBody>
            <a:bodyPr/>
            <a:lstStyle/>
            <a:p>
              <a:endParaRPr lang="pt-BR"/>
            </a:p>
          </p:txBody>
        </p:sp>
      </p:grpSp>
      <p:sp>
        <p:nvSpPr>
          <p:cNvPr id="29" name="Freeform 14">
            <a:extLst>
              <a:ext uri="{FF2B5EF4-FFF2-40B4-BE49-F238E27FC236}">
                <a16:creationId xmlns:a16="http://schemas.microsoft.com/office/drawing/2014/main" id="{831401DE-75F2-86B7-D249-46FA593E60E3}"/>
              </a:ext>
            </a:extLst>
          </p:cNvPr>
          <p:cNvSpPr/>
          <p:nvPr userDrawn="1"/>
        </p:nvSpPr>
        <p:spPr>
          <a:xfrm>
            <a:off x="1125149" y="3180864"/>
            <a:ext cx="4643666" cy="1753086"/>
          </a:xfrm>
          <a:custGeom>
            <a:avLst/>
            <a:gdLst/>
            <a:ahLst/>
            <a:cxnLst/>
            <a:rect l="l" t="t" r="r" b="b"/>
            <a:pathLst>
              <a:path w="6965499" h="2707838">
                <a:moveTo>
                  <a:pt x="0" y="0"/>
                </a:moveTo>
                <a:lnTo>
                  <a:pt x="6965499" y="0"/>
                </a:lnTo>
                <a:lnTo>
                  <a:pt x="6965499" y="2707838"/>
                </a:lnTo>
                <a:lnTo>
                  <a:pt x="0" y="2707838"/>
                </a:lnTo>
                <a:lnTo>
                  <a:pt x="0" y="0"/>
                </a:lnTo>
                <a:close/>
              </a:path>
            </a:pathLst>
          </a:custGeom>
          <a:blipFill>
            <a:blip r:embed="rId3"/>
            <a:stretch>
              <a:fillRect/>
            </a:stretch>
          </a:blipFill>
        </p:spPr>
        <p:txBody>
          <a:bodyPr/>
          <a:lstStyle/>
          <a:p>
            <a:endParaRPr lang="pt-BR"/>
          </a:p>
        </p:txBody>
      </p:sp>
      <p:sp>
        <p:nvSpPr>
          <p:cNvPr id="30" name="Freeform 15">
            <a:extLst>
              <a:ext uri="{FF2B5EF4-FFF2-40B4-BE49-F238E27FC236}">
                <a16:creationId xmlns:a16="http://schemas.microsoft.com/office/drawing/2014/main" id="{564B46FB-0BAE-7D40-E0EB-F766CB9C1E91}"/>
              </a:ext>
            </a:extLst>
          </p:cNvPr>
          <p:cNvSpPr/>
          <p:nvPr userDrawn="1"/>
        </p:nvSpPr>
        <p:spPr>
          <a:xfrm>
            <a:off x="7012106" y="2754153"/>
            <a:ext cx="439403" cy="426712"/>
          </a:xfrm>
          <a:custGeom>
            <a:avLst/>
            <a:gdLst/>
            <a:ahLst/>
            <a:cxnLst/>
            <a:rect l="l" t="t" r="r" b="b"/>
            <a:pathLst>
              <a:path w="773989" h="773989">
                <a:moveTo>
                  <a:pt x="0" y="0"/>
                </a:moveTo>
                <a:lnTo>
                  <a:pt x="773989" y="0"/>
                </a:lnTo>
                <a:lnTo>
                  <a:pt x="773989" y="773989"/>
                </a:lnTo>
                <a:lnTo>
                  <a:pt x="0" y="773989"/>
                </a:lnTo>
                <a:lnTo>
                  <a:pt x="0" y="0"/>
                </a:lnTo>
                <a:close/>
              </a:path>
            </a:pathLst>
          </a:custGeom>
          <a:blipFill>
            <a:blip r:embed="rId4"/>
            <a:stretch>
              <a:fillRect/>
            </a:stretch>
          </a:blipFill>
        </p:spPr>
        <p:txBody>
          <a:bodyPr/>
          <a:lstStyle/>
          <a:p>
            <a:endParaRPr lang="pt-BR"/>
          </a:p>
        </p:txBody>
      </p:sp>
      <p:sp>
        <p:nvSpPr>
          <p:cNvPr id="31" name="Freeform 16">
            <a:extLst>
              <a:ext uri="{FF2B5EF4-FFF2-40B4-BE49-F238E27FC236}">
                <a16:creationId xmlns:a16="http://schemas.microsoft.com/office/drawing/2014/main" id="{36C470F5-FE93-2AC9-0A5C-E1BABBAD9334}"/>
              </a:ext>
            </a:extLst>
          </p:cNvPr>
          <p:cNvSpPr/>
          <p:nvPr userDrawn="1"/>
        </p:nvSpPr>
        <p:spPr>
          <a:xfrm>
            <a:off x="7012106" y="3869837"/>
            <a:ext cx="356146" cy="375139"/>
          </a:xfrm>
          <a:custGeom>
            <a:avLst/>
            <a:gdLst/>
            <a:ahLst/>
            <a:cxnLst/>
            <a:rect l="l" t="t" r="r" b="b"/>
            <a:pathLst>
              <a:path w="606239" h="657561">
                <a:moveTo>
                  <a:pt x="0" y="0"/>
                </a:moveTo>
                <a:lnTo>
                  <a:pt x="606240" y="0"/>
                </a:lnTo>
                <a:lnTo>
                  <a:pt x="606240" y="657561"/>
                </a:lnTo>
                <a:lnTo>
                  <a:pt x="0" y="657561"/>
                </a:lnTo>
                <a:lnTo>
                  <a:pt x="0" y="0"/>
                </a:lnTo>
                <a:close/>
              </a:path>
            </a:pathLst>
          </a:custGeom>
          <a:blipFill>
            <a:blip r:embed="rId5"/>
            <a:stretch>
              <a:fillRect/>
            </a:stretch>
          </a:blipFill>
        </p:spPr>
        <p:txBody>
          <a:bodyPr/>
          <a:lstStyle/>
          <a:p>
            <a:endParaRPr lang="pt-BR"/>
          </a:p>
        </p:txBody>
      </p:sp>
      <p:grpSp>
        <p:nvGrpSpPr>
          <p:cNvPr id="35" name="Group 8">
            <a:extLst>
              <a:ext uri="{FF2B5EF4-FFF2-40B4-BE49-F238E27FC236}">
                <a16:creationId xmlns:a16="http://schemas.microsoft.com/office/drawing/2014/main" id="{0F3184D8-2569-9B8B-21E4-04A6B831D614}"/>
              </a:ext>
            </a:extLst>
          </p:cNvPr>
          <p:cNvGrpSpPr/>
          <p:nvPr userDrawn="1"/>
        </p:nvGrpSpPr>
        <p:grpSpPr>
          <a:xfrm rot="-10800000">
            <a:off x="-2106675" y="2851103"/>
            <a:ext cx="3413012" cy="4699947"/>
            <a:chOff x="0" y="0"/>
            <a:chExt cx="4445000" cy="6350000"/>
          </a:xfrm>
        </p:grpSpPr>
        <p:sp>
          <p:nvSpPr>
            <p:cNvPr id="36" name="Freeform 9">
              <a:extLst>
                <a:ext uri="{FF2B5EF4-FFF2-40B4-BE49-F238E27FC236}">
                  <a16:creationId xmlns:a16="http://schemas.microsoft.com/office/drawing/2014/main" id="{BBAE455A-1CC2-03AE-539F-0A884D1C2D78}"/>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52000"/>
                  </a:srgbClr>
                </a:gs>
                <a:gs pos="100000">
                  <a:srgbClr val="6895FD">
                    <a:alpha val="0"/>
                  </a:srgbClr>
                </a:gs>
              </a:gsLst>
              <a:lin ang="5400000"/>
            </a:gradFill>
            <a:ln w="12700">
              <a:noFill/>
            </a:ln>
          </p:spPr>
          <p:txBody>
            <a:bodyPr/>
            <a:lstStyle/>
            <a:p>
              <a:endParaRPr lang="pt-BR"/>
            </a:p>
          </p:txBody>
        </p:sp>
      </p:grpSp>
      <p:sp>
        <p:nvSpPr>
          <p:cNvPr id="51" name="Espaço Reservado para Texto 49">
            <a:extLst>
              <a:ext uri="{FF2B5EF4-FFF2-40B4-BE49-F238E27FC236}">
                <a16:creationId xmlns:a16="http://schemas.microsoft.com/office/drawing/2014/main" id="{A7A207CD-043E-DB3A-7680-55CEB573264A}"/>
              </a:ext>
            </a:extLst>
          </p:cNvPr>
          <p:cNvSpPr>
            <a:spLocks noGrp="1"/>
          </p:cNvSpPr>
          <p:nvPr>
            <p:ph type="body" sz="quarter" idx="12" hasCustomPrompt="1"/>
          </p:nvPr>
        </p:nvSpPr>
        <p:spPr>
          <a:xfrm>
            <a:off x="7498842" y="2680979"/>
            <a:ext cx="3550753" cy="764055"/>
          </a:xfrm>
        </p:spPr>
        <p:txBody>
          <a:bodyPr>
            <a:normAutofit/>
          </a:bodyPr>
          <a:lstStyle>
            <a:lvl1pPr marL="0" indent="0" algn="l">
              <a:lnSpc>
                <a:spcPts val="2664"/>
              </a:lnSpc>
              <a:spcBef>
                <a:spcPct val="0"/>
              </a:spcBef>
              <a:buNone/>
              <a:defRPr sz="1400">
                <a:solidFill>
                  <a:schemeClr val="bg1"/>
                </a:solidFill>
              </a:defRPr>
            </a:lvl1pPr>
          </a:lstStyle>
          <a:p>
            <a:pPr marL="0" lvl="0" indent="0" algn="l">
              <a:lnSpc>
                <a:spcPts val="2664"/>
              </a:lnSpc>
              <a:spcBef>
                <a:spcPct val="0"/>
              </a:spcBef>
            </a:pPr>
            <a:r>
              <a:rPr lang="en-US" sz="1400" err="1">
                <a:solidFill>
                  <a:srgbClr val="FFFFFF"/>
                </a:solidFill>
                <a:latin typeface="+mn-lt"/>
                <a:ea typeface="Arial"/>
                <a:cs typeface="Arial"/>
                <a:sym typeface="Arial"/>
              </a:rPr>
              <a:t>Emp</a:t>
            </a:r>
            <a:r>
              <a:rPr lang="en-US" sz="1400" u="none" strike="noStrike" err="1">
                <a:solidFill>
                  <a:srgbClr val="FFFFFF"/>
                </a:solidFill>
                <a:latin typeface="+mn-lt"/>
                <a:ea typeface="Arial"/>
                <a:cs typeface="Arial"/>
                <a:sym typeface="Arial"/>
              </a:rPr>
              <a:t>resa</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pública</a:t>
            </a:r>
            <a:r>
              <a:rPr lang="en-US" sz="1400" u="none" strike="noStrike">
                <a:solidFill>
                  <a:srgbClr val="FFFFFF"/>
                </a:solidFill>
                <a:latin typeface="+mn-lt"/>
                <a:ea typeface="Arial"/>
                <a:cs typeface="Arial"/>
                <a:sym typeface="Arial"/>
              </a:rPr>
              <a:t> federal </a:t>
            </a:r>
            <a:r>
              <a:rPr lang="en-US" sz="1400" u="none" strike="noStrike" err="1">
                <a:solidFill>
                  <a:srgbClr val="FFFFFF"/>
                </a:solidFill>
                <a:latin typeface="+mn-lt"/>
                <a:ea typeface="Arial"/>
                <a:cs typeface="Arial"/>
                <a:sym typeface="Arial"/>
              </a:rPr>
              <a:t>vinculada</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ao</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Ministério</a:t>
            </a:r>
            <a:r>
              <a:rPr lang="en-US" sz="1400" u="none" strike="noStrike">
                <a:solidFill>
                  <a:srgbClr val="FFFFFF"/>
                </a:solidFill>
                <a:latin typeface="+mn-lt"/>
                <a:ea typeface="Arial"/>
                <a:cs typeface="Arial"/>
                <a:sym typeface="Arial"/>
              </a:rPr>
              <a:t> de Minas e Energia</a:t>
            </a:r>
          </a:p>
        </p:txBody>
      </p:sp>
      <p:sp>
        <p:nvSpPr>
          <p:cNvPr id="52" name="Espaço Reservado para Texto 49">
            <a:extLst>
              <a:ext uri="{FF2B5EF4-FFF2-40B4-BE49-F238E27FC236}">
                <a16:creationId xmlns:a16="http://schemas.microsoft.com/office/drawing/2014/main" id="{5272AA4C-5336-403F-054C-A8C78E5D37BC}"/>
              </a:ext>
            </a:extLst>
          </p:cNvPr>
          <p:cNvSpPr>
            <a:spLocks noGrp="1"/>
          </p:cNvSpPr>
          <p:nvPr>
            <p:ph type="body" sz="quarter" idx="13" hasCustomPrompt="1"/>
          </p:nvPr>
        </p:nvSpPr>
        <p:spPr>
          <a:xfrm>
            <a:off x="7498842" y="3774105"/>
            <a:ext cx="3550753" cy="1529415"/>
          </a:xfrm>
        </p:spPr>
        <p:txBody>
          <a:bodyPr>
            <a:normAutofit/>
          </a:bodyPr>
          <a:lstStyle>
            <a:lvl1pPr marL="0" indent="0" algn="l">
              <a:lnSpc>
                <a:spcPts val="2664"/>
              </a:lnSpc>
              <a:spcBef>
                <a:spcPct val="0"/>
              </a:spcBef>
              <a:buNone/>
              <a:defRPr sz="1400">
                <a:solidFill>
                  <a:schemeClr val="bg1"/>
                </a:solidFill>
              </a:defRPr>
            </a:lvl1pPr>
          </a:lstStyle>
          <a:p>
            <a:pPr marL="0" lvl="0" indent="0" algn="l">
              <a:lnSpc>
                <a:spcPts val="2664"/>
              </a:lnSpc>
              <a:spcBef>
                <a:spcPct val="0"/>
              </a:spcBef>
            </a:pPr>
            <a:r>
              <a:rPr lang="en-US" sz="1400" err="1">
                <a:solidFill>
                  <a:srgbClr val="FFFFFF"/>
                </a:solidFill>
                <a:latin typeface="+mn-lt"/>
                <a:ea typeface="Arial"/>
                <a:cs typeface="Arial"/>
                <a:sym typeface="Arial"/>
              </a:rPr>
              <a:t>D</a:t>
            </a:r>
            <a:r>
              <a:rPr lang="en-US" sz="1400" u="none" strike="noStrike" err="1">
                <a:solidFill>
                  <a:srgbClr val="FFFFFF"/>
                </a:solidFill>
                <a:latin typeface="+mn-lt"/>
                <a:ea typeface="Arial"/>
                <a:cs typeface="Arial"/>
                <a:sym typeface="Arial"/>
              </a:rPr>
              <a:t>esenvolvemos</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estudos</a:t>
            </a:r>
            <a:r>
              <a:rPr lang="en-US" sz="1400" u="none" strike="noStrike">
                <a:solidFill>
                  <a:srgbClr val="FFFFFF"/>
                </a:solidFill>
                <a:latin typeface="+mn-lt"/>
                <a:ea typeface="Arial"/>
                <a:cs typeface="Arial"/>
                <a:sym typeface="Arial"/>
              </a:rPr>
              <a:t> e </a:t>
            </a:r>
            <a:r>
              <a:rPr lang="en-US" sz="1400" u="none" strike="noStrike" err="1">
                <a:solidFill>
                  <a:srgbClr val="FFFFFF"/>
                </a:solidFill>
                <a:latin typeface="+mn-lt"/>
                <a:ea typeface="Arial"/>
                <a:cs typeface="Arial"/>
                <a:sym typeface="Arial"/>
              </a:rPr>
              <a:t>estatísticas</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energéticas</a:t>
            </a:r>
            <a:r>
              <a:rPr lang="en-US" sz="1400" u="none" strike="noStrike">
                <a:solidFill>
                  <a:srgbClr val="FFFFFF"/>
                </a:solidFill>
                <a:latin typeface="+mn-lt"/>
                <a:ea typeface="Arial"/>
                <a:cs typeface="Arial"/>
                <a:sym typeface="Arial"/>
              </a:rPr>
              <a:t> para </a:t>
            </a:r>
            <a:r>
              <a:rPr lang="en-US" sz="1400" u="none" strike="noStrike" err="1">
                <a:solidFill>
                  <a:srgbClr val="FFFFFF"/>
                </a:solidFill>
                <a:latin typeface="+mn-lt"/>
                <a:ea typeface="Arial"/>
                <a:cs typeface="Arial"/>
                <a:sym typeface="Arial"/>
              </a:rPr>
              <a:t>subsidiar</a:t>
            </a:r>
            <a:r>
              <a:rPr lang="en-US" sz="1400" u="none" strike="noStrike">
                <a:solidFill>
                  <a:srgbClr val="FFFFFF"/>
                </a:solidFill>
                <a:latin typeface="+mn-lt"/>
                <a:ea typeface="Arial"/>
                <a:cs typeface="Arial"/>
                <a:sym typeface="Arial"/>
              </a:rPr>
              <a:t> a </a:t>
            </a:r>
            <a:r>
              <a:rPr lang="en-US" sz="1400" u="none" strike="noStrike" err="1">
                <a:solidFill>
                  <a:srgbClr val="FFFFFF"/>
                </a:solidFill>
                <a:latin typeface="+mn-lt"/>
                <a:ea typeface="Arial"/>
                <a:cs typeface="Arial"/>
                <a:sym typeface="Arial"/>
              </a:rPr>
              <a:t>formulação</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implementação</a:t>
            </a:r>
            <a:r>
              <a:rPr lang="en-US" sz="1400" u="none" strike="noStrike">
                <a:solidFill>
                  <a:srgbClr val="FFFFFF"/>
                </a:solidFill>
                <a:latin typeface="+mn-lt"/>
                <a:ea typeface="Arial"/>
                <a:cs typeface="Arial"/>
                <a:sym typeface="Arial"/>
              </a:rPr>
              <a:t> e </a:t>
            </a:r>
            <a:r>
              <a:rPr lang="en-US" sz="1400" u="none" strike="noStrike" err="1">
                <a:solidFill>
                  <a:srgbClr val="FFFFFF"/>
                </a:solidFill>
                <a:latin typeface="+mn-lt"/>
                <a:ea typeface="Arial"/>
                <a:cs typeface="Arial"/>
                <a:sym typeface="Arial"/>
              </a:rPr>
              <a:t>avaliação</a:t>
            </a:r>
            <a:r>
              <a:rPr lang="en-US" sz="1400" u="none" strike="noStrike">
                <a:solidFill>
                  <a:srgbClr val="FFFFFF"/>
                </a:solidFill>
                <a:latin typeface="+mn-lt"/>
                <a:ea typeface="Arial"/>
                <a:cs typeface="Arial"/>
                <a:sym typeface="Arial"/>
              </a:rPr>
              <a:t> da </a:t>
            </a:r>
            <a:r>
              <a:rPr lang="en-US" sz="1400" u="none" strike="noStrike" err="1">
                <a:solidFill>
                  <a:srgbClr val="FFFFFF"/>
                </a:solidFill>
                <a:latin typeface="+mn-lt"/>
                <a:ea typeface="Arial"/>
                <a:cs typeface="Arial"/>
                <a:sym typeface="Arial"/>
              </a:rPr>
              <a:t>política</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energética</a:t>
            </a:r>
            <a:r>
              <a:rPr lang="en-US" sz="1400" u="none" strike="noStrike">
                <a:solidFill>
                  <a:srgbClr val="FFFFFF"/>
                </a:solidFill>
                <a:latin typeface="+mn-lt"/>
                <a:ea typeface="Arial"/>
                <a:cs typeface="Arial"/>
                <a:sym typeface="Arial"/>
              </a:rPr>
              <a:t> </a:t>
            </a:r>
            <a:r>
              <a:rPr lang="en-US" sz="1400" u="none" strike="noStrike" err="1">
                <a:solidFill>
                  <a:srgbClr val="FFFFFF"/>
                </a:solidFill>
                <a:latin typeface="+mn-lt"/>
                <a:ea typeface="Arial"/>
                <a:cs typeface="Arial"/>
                <a:sym typeface="Arial"/>
              </a:rPr>
              <a:t>nacional</a:t>
            </a:r>
            <a:endParaRPr lang="en-US" sz="1400" u="none" strike="noStrike">
              <a:solidFill>
                <a:srgbClr val="FFFFFF"/>
              </a:solidFill>
              <a:latin typeface="+mn-lt"/>
              <a:ea typeface="Arial"/>
              <a:cs typeface="Arial"/>
              <a:sym typeface="Arial"/>
            </a:endParaRPr>
          </a:p>
        </p:txBody>
      </p:sp>
      <p:sp>
        <p:nvSpPr>
          <p:cNvPr id="2" name="Espaço Reservado para Texto 49">
            <a:extLst>
              <a:ext uri="{FF2B5EF4-FFF2-40B4-BE49-F238E27FC236}">
                <a16:creationId xmlns:a16="http://schemas.microsoft.com/office/drawing/2014/main" id="{C51DECDD-14FA-0550-2935-A0E55FADFBC4}"/>
              </a:ext>
            </a:extLst>
          </p:cNvPr>
          <p:cNvSpPr>
            <a:spLocks noGrp="1"/>
          </p:cNvSpPr>
          <p:nvPr>
            <p:ph type="body" sz="quarter" idx="14" hasCustomPrompt="1"/>
          </p:nvPr>
        </p:nvSpPr>
        <p:spPr>
          <a:xfrm>
            <a:off x="402389" y="514393"/>
            <a:ext cx="7409200" cy="458787"/>
          </a:xfrm>
        </p:spPr>
        <p:txBody>
          <a:bodyPr>
            <a:noAutofit/>
          </a:bodyPr>
          <a:lstStyle>
            <a:lvl1pPr marL="0" indent="0">
              <a:buNone/>
              <a:defRPr sz="2400" b="1">
                <a:solidFill>
                  <a:srgbClr val="0C2340"/>
                </a:solidFill>
                <a:latin typeface="+mj-lt"/>
              </a:defRPr>
            </a:lvl1pPr>
          </a:lstStyle>
          <a:p>
            <a:pPr lvl="0"/>
            <a:r>
              <a:rPr lang="pt-BR"/>
              <a:t>Sobre a EPE – Empresa de Pesquisa Energética</a:t>
            </a:r>
          </a:p>
        </p:txBody>
      </p:sp>
      <p:sp>
        <p:nvSpPr>
          <p:cNvPr id="3" name="Retângulo 2">
            <a:extLst>
              <a:ext uri="{FF2B5EF4-FFF2-40B4-BE49-F238E27FC236}">
                <a16:creationId xmlns:a16="http://schemas.microsoft.com/office/drawing/2014/main" id="{BA736F34-C1E5-7231-AFAD-E86BE564D847}"/>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BD380FD1-10A6-4D22-C261-2409C29A8111}"/>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509DB27A-D3AE-C2EA-4A85-AC1632997ED4}"/>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E430C04C-5CC3-C16B-E4EE-1A4886EAF0DC}"/>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9005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alor publico">
    <p:spTree>
      <p:nvGrpSpPr>
        <p:cNvPr id="1" name=""/>
        <p:cNvGrpSpPr/>
        <p:nvPr/>
      </p:nvGrpSpPr>
      <p:grpSpPr>
        <a:xfrm>
          <a:off x="0" y="0"/>
          <a:ext cx="0" cy="0"/>
          <a:chOff x="0" y="0"/>
          <a:chExt cx="0" cy="0"/>
        </a:xfrm>
      </p:grpSpPr>
      <p:sp>
        <p:nvSpPr>
          <p:cNvPr id="59" name="Freeform 2">
            <a:extLst>
              <a:ext uri="{FF2B5EF4-FFF2-40B4-BE49-F238E27FC236}">
                <a16:creationId xmlns:a16="http://schemas.microsoft.com/office/drawing/2014/main" id="{FFB4FE9F-349C-7736-C81C-F028047DBEB2}"/>
              </a:ext>
            </a:extLst>
          </p:cNvPr>
          <p:cNvSpPr/>
          <p:nvPr userDrawn="1"/>
        </p:nvSpPr>
        <p:spPr>
          <a:xfrm>
            <a:off x="-29712" y="30930"/>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37" name="Group 10">
            <a:extLst>
              <a:ext uri="{FF2B5EF4-FFF2-40B4-BE49-F238E27FC236}">
                <a16:creationId xmlns:a16="http://schemas.microsoft.com/office/drawing/2014/main" id="{69675B25-C239-0891-A55C-A344FCA32062}"/>
              </a:ext>
            </a:extLst>
          </p:cNvPr>
          <p:cNvGrpSpPr/>
          <p:nvPr userDrawn="1"/>
        </p:nvGrpSpPr>
        <p:grpSpPr>
          <a:xfrm rot="-4048518">
            <a:off x="7835704" y="-2778950"/>
            <a:ext cx="5440063" cy="5416469"/>
            <a:chOff x="0" y="0"/>
            <a:chExt cx="796727" cy="781117"/>
          </a:xfrm>
        </p:grpSpPr>
        <p:sp>
          <p:nvSpPr>
            <p:cNvPr id="38" name="Freeform 11">
              <a:extLst>
                <a:ext uri="{FF2B5EF4-FFF2-40B4-BE49-F238E27FC236}">
                  <a16:creationId xmlns:a16="http://schemas.microsoft.com/office/drawing/2014/main" id="{C43302D5-0E65-107D-010A-DED51E9CC8A6}"/>
                </a:ext>
              </a:extLst>
            </p:cNvPr>
            <p:cNvSpPr/>
            <p:nvPr/>
          </p:nvSpPr>
          <p:spPr>
            <a:xfrm>
              <a:off x="0" y="0"/>
              <a:ext cx="796727" cy="781117"/>
            </a:xfrm>
            <a:custGeom>
              <a:avLst/>
              <a:gdLst/>
              <a:ahLst/>
              <a:cxnLst/>
              <a:rect l="l" t="t" r="r" b="b"/>
              <a:pathLst>
                <a:path w="796727" h="781117">
                  <a:moveTo>
                    <a:pt x="398363" y="0"/>
                  </a:moveTo>
                  <a:cubicBezTo>
                    <a:pt x="178353" y="0"/>
                    <a:pt x="0" y="174859"/>
                    <a:pt x="0" y="390559"/>
                  </a:cubicBezTo>
                  <a:cubicBezTo>
                    <a:pt x="0" y="606258"/>
                    <a:pt x="178353" y="781117"/>
                    <a:pt x="398363" y="781117"/>
                  </a:cubicBezTo>
                  <a:cubicBezTo>
                    <a:pt x="618373" y="781117"/>
                    <a:pt x="796727" y="606258"/>
                    <a:pt x="796727" y="390559"/>
                  </a:cubicBezTo>
                  <a:cubicBezTo>
                    <a:pt x="796727" y="174859"/>
                    <a:pt x="618373" y="0"/>
                    <a:pt x="398363" y="0"/>
                  </a:cubicBezTo>
                  <a:close/>
                </a:path>
              </a:pathLst>
            </a:custGeom>
            <a:gradFill rotWithShape="1">
              <a:gsLst>
                <a:gs pos="0">
                  <a:srgbClr val="0C2340">
                    <a:alpha val="100000"/>
                  </a:srgbClr>
                </a:gs>
                <a:gs pos="100000">
                  <a:srgbClr val="6895FD">
                    <a:alpha val="0"/>
                  </a:srgbClr>
                </a:gs>
              </a:gsLst>
              <a:lin ang="0"/>
            </a:gradFill>
            <a:ln w="12700">
              <a:noFill/>
            </a:ln>
          </p:spPr>
          <p:txBody>
            <a:bodyPr/>
            <a:lstStyle/>
            <a:p>
              <a:endParaRPr lang="pt-BR"/>
            </a:p>
          </p:txBody>
        </p:sp>
      </p:grpSp>
      <p:grpSp>
        <p:nvGrpSpPr>
          <p:cNvPr id="25" name="Group 10">
            <a:extLst>
              <a:ext uri="{FF2B5EF4-FFF2-40B4-BE49-F238E27FC236}">
                <a16:creationId xmlns:a16="http://schemas.microsoft.com/office/drawing/2014/main" id="{603BEDFC-5971-4382-C8E7-480EAE6F9AB0}"/>
              </a:ext>
            </a:extLst>
          </p:cNvPr>
          <p:cNvGrpSpPr/>
          <p:nvPr userDrawn="1"/>
        </p:nvGrpSpPr>
        <p:grpSpPr>
          <a:xfrm rot="-4048518">
            <a:off x="7490082" y="-2900303"/>
            <a:ext cx="5854234" cy="5910237"/>
            <a:chOff x="-648723" y="-1171414"/>
            <a:chExt cx="796727" cy="781117"/>
          </a:xfrm>
        </p:grpSpPr>
        <p:sp>
          <p:nvSpPr>
            <p:cNvPr id="26" name="Freeform 11">
              <a:extLst>
                <a:ext uri="{FF2B5EF4-FFF2-40B4-BE49-F238E27FC236}">
                  <a16:creationId xmlns:a16="http://schemas.microsoft.com/office/drawing/2014/main" id="{6F7CB854-B673-655E-FA85-74ACBEDBE30E}"/>
                </a:ext>
              </a:extLst>
            </p:cNvPr>
            <p:cNvSpPr/>
            <p:nvPr/>
          </p:nvSpPr>
          <p:spPr>
            <a:xfrm>
              <a:off x="-648723" y="-1171414"/>
              <a:ext cx="796727" cy="781117"/>
            </a:xfrm>
            <a:custGeom>
              <a:avLst/>
              <a:gdLst/>
              <a:ahLst/>
              <a:cxnLst/>
              <a:rect l="l" t="t" r="r" b="b"/>
              <a:pathLst>
                <a:path w="796727" h="781117">
                  <a:moveTo>
                    <a:pt x="398363" y="0"/>
                  </a:moveTo>
                  <a:cubicBezTo>
                    <a:pt x="178353" y="0"/>
                    <a:pt x="0" y="174859"/>
                    <a:pt x="0" y="390559"/>
                  </a:cubicBezTo>
                  <a:cubicBezTo>
                    <a:pt x="0" y="606258"/>
                    <a:pt x="178353" y="781117"/>
                    <a:pt x="398363" y="781117"/>
                  </a:cubicBezTo>
                  <a:cubicBezTo>
                    <a:pt x="618373" y="781117"/>
                    <a:pt x="796727" y="606258"/>
                    <a:pt x="796727" y="390559"/>
                  </a:cubicBezTo>
                  <a:cubicBezTo>
                    <a:pt x="796727" y="174859"/>
                    <a:pt x="618373" y="0"/>
                    <a:pt x="398363" y="0"/>
                  </a:cubicBezTo>
                  <a:close/>
                </a:path>
              </a:pathLst>
            </a:custGeom>
            <a:gradFill rotWithShape="1">
              <a:gsLst>
                <a:gs pos="0">
                  <a:srgbClr val="0C2340">
                    <a:alpha val="100000"/>
                  </a:srgbClr>
                </a:gs>
                <a:gs pos="100000">
                  <a:srgbClr val="6895FD">
                    <a:alpha val="0"/>
                  </a:srgbClr>
                </a:gs>
              </a:gsLst>
              <a:lin ang="0"/>
            </a:gradFill>
            <a:ln w="12700">
              <a:noFill/>
            </a:ln>
          </p:spPr>
          <p:txBody>
            <a:bodyPr/>
            <a:lstStyle/>
            <a:p>
              <a:endParaRPr lang="pt-BR"/>
            </a:p>
          </p:txBody>
        </p:sp>
      </p:grpSp>
      <p:grpSp>
        <p:nvGrpSpPr>
          <p:cNvPr id="27" name="Group 12">
            <a:extLst>
              <a:ext uri="{FF2B5EF4-FFF2-40B4-BE49-F238E27FC236}">
                <a16:creationId xmlns:a16="http://schemas.microsoft.com/office/drawing/2014/main" id="{973D19BD-A04B-F074-F303-97C47F0D9FE3}"/>
              </a:ext>
            </a:extLst>
          </p:cNvPr>
          <p:cNvGrpSpPr/>
          <p:nvPr userDrawn="1"/>
        </p:nvGrpSpPr>
        <p:grpSpPr>
          <a:xfrm rot="-4048518">
            <a:off x="-3984783" y="4439782"/>
            <a:ext cx="5036979" cy="4799061"/>
            <a:chOff x="14424" y="6618"/>
            <a:chExt cx="812800" cy="812800"/>
          </a:xfrm>
        </p:grpSpPr>
        <p:sp>
          <p:nvSpPr>
            <p:cNvPr id="28" name="Freeform 13">
              <a:extLst>
                <a:ext uri="{FF2B5EF4-FFF2-40B4-BE49-F238E27FC236}">
                  <a16:creationId xmlns:a16="http://schemas.microsoft.com/office/drawing/2014/main" id="{A7C7D691-900F-6E40-F542-9A9605E97F8A}"/>
                </a:ext>
              </a:extLst>
            </p:cNvPr>
            <p:cNvSpPr/>
            <p:nvPr/>
          </p:nvSpPr>
          <p:spPr>
            <a:xfrm>
              <a:off x="14424" y="661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2340"/>
            </a:solidFill>
            <a:ln w="12700">
              <a:noFill/>
            </a:ln>
          </p:spPr>
          <p:txBody>
            <a:bodyPr/>
            <a:lstStyle/>
            <a:p>
              <a:endParaRPr lang="pt-BR"/>
            </a:p>
          </p:txBody>
        </p:sp>
      </p:grpSp>
      <p:grpSp>
        <p:nvGrpSpPr>
          <p:cNvPr id="35" name="Group 8">
            <a:extLst>
              <a:ext uri="{FF2B5EF4-FFF2-40B4-BE49-F238E27FC236}">
                <a16:creationId xmlns:a16="http://schemas.microsoft.com/office/drawing/2014/main" id="{0F3184D8-2569-9B8B-21E4-04A6B831D614}"/>
              </a:ext>
            </a:extLst>
          </p:cNvPr>
          <p:cNvGrpSpPr/>
          <p:nvPr userDrawn="1"/>
        </p:nvGrpSpPr>
        <p:grpSpPr>
          <a:xfrm rot="-10800000">
            <a:off x="-2894462" y="2415398"/>
            <a:ext cx="3413012" cy="4699947"/>
            <a:chOff x="0" y="0"/>
            <a:chExt cx="4445000" cy="6350000"/>
          </a:xfrm>
        </p:grpSpPr>
        <p:sp>
          <p:nvSpPr>
            <p:cNvPr id="36" name="Freeform 9">
              <a:extLst>
                <a:ext uri="{FF2B5EF4-FFF2-40B4-BE49-F238E27FC236}">
                  <a16:creationId xmlns:a16="http://schemas.microsoft.com/office/drawing/2014/main" id="{BBAE455A-1CC2-03AE-539F-0A884D1C2D78}"/>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52000"/>
                  </a:srgbClr>
                </a:gs>
                <a:gs pos="100000">
                  <a:srgbClr val="6895FD">
                    <a:alpha val="0"/>
                  </a:srgbClr>
                </a:gs>
              </a:gsLst>
              <a:lin ang="5400000"/>
            </a:gradFill>
            <a:ln w="12700">
              <a:noFill/>
            </a:ln>
          </p:spPr>
          <p:txBody>
            <a:bodyPr/>
            <a:lstStyle/>
            <a:p>
              <a:endParaRPr lang="pt-BR"/>
            </a:p>
          </p:txBody>
        </p:sp>
      </p:grpSp>
      <p:sp>
        <p:nvSpPr>
          <p:cNvPr id="53" name="Espaço Reservado para Texto 49">
            <a:extLst>
              <a:ext uri="{FF2B5EF4-FFF2-40B4-BE49-F238E27FC236}">
                <a16:creationId xmlns:a16="http://schemas.microsoft.com/office/drawing/2014/main" id="{C6B2B87E-1287-9DE6-275A-3CB3041208CF}"/>
              </a:ext>
            </a:extLst>
          </p:cNvPr>
          <p:cNvSpPr>
            <a:spLocks noGrp="1"/>
          </p:cNvSpPr>
          <p:nvPr>
            <p:ph type="body" sz="quarter" idx="14" hasCustomPrompt="1"/>
          </p:nvPr>
        </p:nvSpPr>
        <p:spPr>
          <a:xfrm>
            <a:off x="402389" y="514393"/>
            <a:ext cx="4498965" cy="458787"/>
          </a:xfrm>
        </p:spPr>
        <p:txBody>
          <a:bodyPr>
            <a:noAutofit/>
          </a:bodyPr>
          <a:lstStyle>
            <a:lvl1pPr marL="0" indent="0">
              <a:buNone/>
              <a:defRPr sz="2400" b="1">
                <a:solidFill>
                  <a:srgbClr val="0C2340"/>
                </a:solidFill>
                <a:latin typeface="+mj-lt"/>
              </a:defRPr>
            </a:lvl1pPr>
          </a:lstStyle>
          <a:p>
            <a:pPr lvl="0"/>
            <a:r>
              <a:rPr lang="pt-BR"/>
              <a:t>Valor Público</a:t>
            </a:r>
          </a:p>
        </p:txBody>
      </p:sp>
      <p:sp>
        <p:nvSpPr>
          <p:cNvPr id="68" name="Freeform 9">
            <a:extLst>
              <a:ext uri="{FF2B5EF4-FFF2-40B4-BE49-F238E27FC236}">
                <a16:creationId xmlns:a16="http://schemas.microsoft.com/office/drawing/2014/main" id="{898A1600-B55F-90F5-65A6-B62ACC9FE040}"/>
              </a:ext>
            </a:extLst>
          </p:cNvPr>
          <p:cNvSpPr/>
          <p:nvPr userDrawn="1"/>
        </p:nvSpPr>
        <p:spPr>
          <a:xfrm rot="11865336">
            <a:off x="-1439178" y="5127925"/>
            <a:ext cx="2421384" cy="3398288"/>
          </a:xfrm>
          <a:custGeom>
            <a:avLst/>
            <a:gdLst/>
            <a:ahLst/>
            <a:cxnLst/>
            <a:rect l="l" t="t" r="r" b="b"/>
            <a:pathLst>
              <a:path w="4571166" h="6415396">
                <a:moveTo>
                  <a:pt x="0" y="0"/>
                </a:moveTo>
                <a:lnTo>
                  <a:pt x="4571166" y="0"/>
                </a:lnTo>
                <a:lnTo>
                  <a:pt x="4571166" y="6415396"/>
                </a:lnTo>
                <a:lnTo>
                  <a:pt x="0" y="6415396"/>
                </a:lnTo>
                <a:lnTo>
                  <a:pt x="0" y="0"/>
                </a:lnTo>
                <a:close/>
              </a:path>
            </a:pathLst>
          </a:custGeom>
          <a:blipFill>
            <a:blip r:embed="rId3"/>
            <a:stretch>
              <a:fillRect/>
            </a:stretch>
          </a:blipFill>
        </p:spPr>
        <p:txBody>
          <a:bodyPr/>
          <a:lstStyle/>
          <a:p>
            <a:endParaRPr lang="pt-BR"/>
          </a:p>
        </p:txBody>
      </p:sp>
      <p:sp>
        <p:nvSpPr>
          <p:cNvPr id="61" name="Freeform 16">
            <a:extLst>
              <a:ext uri="{FF2B5EF4-FFF2-40B4-BE49-F238E27FC236}">
                <a16:creationId xmlns:a16="http://schemas.microsoft.com/office/drawing/2014/main" id="{1DC57211-3D0B-CCA9-1821-68ECE6D78923}"/>
              </a:ext>
            </a:extLst>
          </p:cNvPr>
          <p:cNvSpPr/>
          <p:nvPr userDrawn="1"/>
        </p:nvSpPr>
        <p:spPr>
          <a:xfrm>
            <a:off x="8377903" y="321386"/>
            <a:ext cx="3524377" cy="1370103"/>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4"/>
            <a:stretch>
              <a:fillRect/>
            </a:stretch>
          </a:blipFill>
        </p:spPr>
        <p:txBody>
          <a:bodyPr/>
          <a:lstStyle/>
          <a:p>
            <a:endParaRPr lang="pt-BR"/>
          </a:p>
        </p:txBody>
      </p:sp>
      <p:grpSp>
        <p:nvGrpSpPr>
          <p:cNvPr id="64" name="Group 18">
            <a:extLst>
              <a:ext uri="{FF2B5EF4-FFF2-40B4-BE49-F238E27FC236}">
                <a16:creationId xmlns:a16="http://schemas.microsoft.com/office/drawing/2014/main" id="{D9F776CC-CC90-B94B-6382-DA234EE01BD7}"/>
              </a:ext>
            </a:extLst>
          </p:cNvPr>
          <p:cNvGrpSpPr/>
          <p:nvPr userDrawn="1"/>
        </p:nvGrpSpPr>
        <p:grpSpPr>
          <a:xfrm rot="-5400000">
            <a:off x="11522369" y="3218093"/>
            <a:ext cx="1339262" cy="1978547"/>
            <a:chOff x="28148" y="183056"/>
            <a:chExt cx="3976160" cy="5820390"/>
          </a:xfrm>
        </p:grpSpPr>
        <p:sp>
          <p:nvSpPr>
            <p:cNvPr id="65" name="Freeform 19">
              <a:extLst>
                <a:ext uri="{FF2B5EF4-FFF2-40B4-BE49-F238E27FC236}">
                  <a16:creationId xmlns:a16="http://schemas.microsoft.com/office/drawing/2014/main" id="{093557AC-09F5-B9EF-782C-E356EEBD1E54}"/>
                </a:ext>
              </a:extLst>
            </p:cNvPr>
            <p:cNvSpPr/>
            <p:nvPr/>
          </p:nvSpPr>
          <p:spPr>
            <a:xfrm>
              <a:off x="28148" y="183056"/>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66" name="Group 20">
            <a:extLst>
              <a:ext uri="{FF2B5EF4-FFF2-40B4-BE49-F238E27FC236}">
                <a16:creationId xmlns:a16="http://schemas.microsoft.com/office/drawing/2014/main" id="{30259DE8-9F98-B544-FDAA-18A674F7E7AB}"/>
              </a:ext>
            </a:extLst>
          </p:cNvPr>
          <p:cNvGrpSpPr/>
          <p:nvPr userDrawn="1"/>
        </p:nvGrpSpPr>
        <p:grpSpPr>
          <a:xfrm rot="-5400000">
            <a:off x="11157973" y="4023445"/>
            <a:ext cx="1339263" cy="1978546"/>
            <a:chOff x="0" y="0"/>
            <a:chExt cx="4445000" cy="6350000"/>
          </a:xfrm>
        </p:grpSpPr>
        <p:sp>
          <p:nvSpPr>
            <p:cNvPr id="67" name="Freeform 21">
              <a:extLst>
                <a:ext uri="{FF2B5EF4-FFF2-40B4-BE49-F238E27FC236}">
                  <a16:creationId xmlns:a16="http://schemas.microsoft.com/office/drawing/2014/main" id="{FA58ACE1-DB7B-71B2-60DE-97135BBEF416}"/>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2" name="Espaço Reservado para Texto 21">
            <a:extLst>
              <a:ext uri="{FF2B5EF4-FFF2-40B4-BE49-F238E27FC236}">
                <a16:creationId xmlns:a16="http://schemas.microsoft.com/office/drawing/2014/main" id="{7B786DB8-7E6C-FC99-C8F4-F47259ED6D28}"/>
              </a:ext>
            </a:extLst>
          </p:cNvPr>
          <p:cNvSpPr>
            <a:spLocks noGrp="1"/>
          </p:cNvSpPr>
          <p:nvPr>
            <p:ph type="body" sz="quarter" idx="10" hasCustomPrompt="1"/>
          </p:nvPr>
        </p:nvSpPr>
        <p:spPr>
          <a:xfrm>
            <a:off x="643965" y="1461240"/>
            <a:ext cx="8036018" cy="4543775"/>
          </a:xfrm>
        </p:spPr>
        <p:txBody>
          <a:bodyPr>
            <a:noAutofit/>
          </a:bodyPr>
          <a:lstStyle>
            <a:lvl1pPr marL="0" indent="0">
              <a:buNone/>
              <a:defRPr sz="1500">
                <a:solidFill>
                  <a:srgbClr val="0C2340"/>
                </a:solidFill>
              </a:defRPr>
            </a:lvl1pPr>
          </a:lstStyle>
          <a:p>
            <a:r>
              <a:rPr lang="pt-BR"/>
              <a:t>SIGA ESSE EXEMPLO ADEQUADO</a:t>
            </a:r>
          </a:p>
          <a:p>
            <a:r>
              <a:rPr lang="pt-BR"/>
              <a:t>A EPE estima as emissões de gases de efeito estufa (GEE) do setor de  energia - ano anterior ao ano corrente e anos futuros, de acordo com os cenários estabelecidos nos planos de energia - </a:t>
            </a:r>
            <a:r>
              <a:rPr lang="pt-BR" err="1"/>
              <a:t>Plano_Decenal</a:t>
            </a:r>
            <a:r>
              <a:rPr lang="pt-BR"/>
              <a:t> de Expansão_ de Energia (PDE) e Plano Nacional de Energia _(PNE) </a:t>
            </a:r>
            <a:br>
              <a:rPr lang="pt-BR"/>
            </a:br>
            <a:r>
              <a:rPr lang="pt-BR"/>
              <a:t>Com este Caderno a EPE traz transparência e diminui a assimetria de informações sobre os inventários de emissões de GEE, as diferentes escalas de impacto das emissões de poluentes locais e GEE, as relações com o licenciamento ambiental de termelétricas e os diferentes contextos para abordagem de estratégias de mitigação das emissões de GEE em nível nacional.</a:t>
            </a:r>
          </a:p>
          <a:p>
            <a:endParaRPr lang="pt-BR"/>
          </a:p>
          <a:p>
            <a:r>
              <a:rPr lang="pt-BR"/>
              <a:t>COMPLEMENTEADE QUANDO TAMBÉM O TEXTO </a:t>
            </a:r>
            <a:r>
              <a:rPr lang="pt-BR" err="1"/>
              <a:t>ABAIXOda</a:t>
            </a:r>
            <a:endParaRPr lang="pt-BR"/>
          </a:p>
          <a:p>
            <a:r>
              <a:rPr lang="pt-BR"/>
              <a:t>Com este Caderno a EPE traz transparência e diminui a assimetria de informações sobre os inventários de emissões de GEE, as diferentes escalas de impacto das emissões de poluentes locais e GEE, as relações com o licenciamento ambiental de termelétricas e os diferentes contextos para abordagem de estratégias de mitigação das emissões de GEE em nível nacional.</a:t>
            </a:r>
          </a:p>
          <a:p>
            <a:endParaRPr lang="pt-BR"/>
          </a:p>
        </p:txBody>
      </p:sp>
      <p:sp>
        <p:nvSpPr>
          <p:cNvPr id="7" name="Retângulo 6">
            <a:extLst>
              <a:ext uri="{FF2B5EF4-FFF2-40B4-BE49-F238E27FC236}">
                <a16:creationId xmlns:a16="http://schemas.microsoft.com/office/drawing/2014/main" id="{B6E72E51-1528-BD49-ABA8-DAC6B2FF2BC6}"/>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27FEF478-09DA-E183-4301-B674AAEF57F0}"/>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9D3F7A21-21DC-511A-DF2C-308EE36E4FB6}"/>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A68997E6-0822-F297-5F3B-68DA76739988}"/>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09740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va seção">
    <p:spTree>
      <p:nvGrpSpPr>
        <p:cNvPr id="1" name=""/>
        <p:cNvGrpSpPr/>
        <p:nvPr/>
      </p:nvGrpSpPr>
      <p:grpSpPr>
        <a:xfrm>
          <a:off x="0" y="0"/>
          <a:ext cx="0" cy="0"/>
          <a:chOff x="0" y="0"/>
          <a:chExt cx="0" cy="0"/>
        </a:xfrm>
      </p:grpSpPr>
      <p:sp>
        <p:nvSpPr>
          <p:cNvPr id="21" name="Retângulo 20">
            <a:extLst>
              <a:ext uri="{FF2B5EF4-FFF2-40B4-BE49-F238E27FC236}">
                <a16:creationId xmlns:a16="http://schemas.microsoft.com/office/drawing/2014/main" id="{0A14C068-EFBF-8B85-ED6D-8AF214833327}"/>
              </a:ext>
            </a:extLst>
          </p:cNvPr>
          <p:cNvSpPr/>
          <p:nvPr userDrawn="1"/>
        </p:nvSpPr>
        <p:spPr>
          <a:xfrm>
            <a:off x="0" y="0"/>
            <a:ext cx="12192000" cy="6858000"/>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Group 4">
            <a:extLst>
              <a:ext uri="{FF2B5EF4-FFF2-40B4-BE49-F238E27FC236}">
                <a16:creationId xmlns:a16="http://schemas.microsoft.com/office/drawing/2014/main" id="{71B4D04A-0659-04CF-9C84-B8C8B19CAFAD}"/>
              </a:ext>
            </a:extLst>
          </p:cNvPr>
          <p:cNvGrpSpPr>
            <a:grpSpLocks noChangeAspect="1"/>
          </p:cNvGrpSpPr>
          <p:nvPr userDrawn="1"/>
        </p:nvGrpSpPr>
        <p:grpSpPr>
          <a:xfrm>
            <a:off x="439963" y="939619"/>
            <a:ext cx="4411672" cy="4586033"/>
            <a:chOff x="0" y="0"/>
            <a:chExt cx="6108573" cy="6350000"/>
          </a:xfrm>
        </p:grpSpPr>
        <p:sp>
          <p:nvSpPr>
            <p:cNvPr id="11" name="Freeform 5">
              <a:extLst>
                <a:ext uri="{FF2B5EF4-FFF2-40B4-BE49-F238E27FC236}">
                  <a16:creationId xmlns:a16="http://schemas.microsoft.com/office/drawing/2014/main" id="{57965D5A-6C8E-4F0A-5522-E8336ACF4D1B}"/>
                </a:ext>
              </a:extLst>
            </p:cNvPr>
            <p:cNvSpPr/>
            <p:nvPr/>
          </p:nvSpPr>
          <p:spPr>
            <a:xfrm>
              <a:off x="0" y="0"/>
              <a:ext cx="6108573" cy="6350000"/>
            </a:xfrm>
            <a:custGeom>
              <a:avLst/>
              <a:gdLst/>
              <a:ahLst/>
              <a:cxnLst/>
              <a:rect l="l" t="t" r="r" b="b"/>
              <a:pathLst>
                <a:path w="6108573" h="6350000">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blipFill>
              <a:blip r:embed="rId2">
                <a:alphaModFix amt="64000"/>
              </a:blip>
              <a:stretch>
                <a:fillRect l="-133175" r="-133175"/>
              </a:stretch>
            </a:blipFill>
          </p:spPr>
          <p:txBody>
            <a:bodyPr/>
            <a:lstStyle/>
            <a:p>
              <a:endParaRPr lang="pt-BR"/>
            </a:p>
          </p:txBody>
        </p:sp>
      </p:grpSp>
      <p:grpSp>
        <p:nvGrpSpPr>
          <p:cNvPr id="12" name="Group 6">
            <a:extLst>
              <a:ext uri="{FF2B5EF4-FFF2-40B4-BE49-F238E27FC236}">
                <a16:creationId xmlns:a16="http://schemas.microsoft.com/office/drawing/2014/main" id="{1067F051-499F-21B3-672C-DFD231CE31B9}"/>
              </a:ext>
            </a:extLst>
          </p:cNvPr>
          <p:cNvGrpSpPr/>
          <p:nvPr userDrawn="1"/>
        </p:nvGrpSpPr>
        <p:grpSpPr>
          <a:xfrm>
            <a:off x="11448283" y="1522503"/>
            <a:ext cx="3353780" cy="4791114"/>
            <a:chOff x="108255" y="-721509"/>
            <a:chExt cx="4445000" cy="6350000"/>
          </a:xfrm>
        </p:grpSpPr>
        <p:sp>
          <p:nvSpPr>
            <p:cNvPr id="13" name="Freeform 7">
              <a:extLst>
                <a:ext uri="{FF2B5EF4-FFF2-40B4-BE49-F238E27FC236}">
                  <a16:creationId xmlns:a16="http://schemas.microsoft.com/office/drawing/2014/main" id="{4EA0ADF3-DD99-6F12-4EC6-C270458A8876}"/>
                </a:ext>
              </a:extLst>
            </p:cNvPr>
            <p:cNvSpPr/>
            <p:nvPr/>
          </p:nvSpPr>
          <p:spPr>
            <a:xfrm>
              <a:off x="108255" y="-721509"/>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txBody>
            <a:bodyPr/>
            <a:lstStyle/>
            <a:p>
              <a:endParaRPr lang="pt-BR"/>
            </a:p>
          </p:txBody>
        </p:sp>
      </p:grpSp>
      <p:grpSp>
        <p:nvGrpSpPr>
          <p:cNvPr id="16" name="Group 10">
            <a:extLst>
              <a:ext uri="{FF2B5EF4-FFF2-40B4-BE49-F238E27FC236}">
                <a16:creationId xmlns:a16="http://schemas.microsoft.com/office/drawing/2014/main" id="{9689DA69-1B97-122E-888F-BE5A411941BB}"/>
              </a:ext>
            </a:extLst>
          </p:cNvPr>
          <p:cNvGrpSpPr/>
          <p:nvPr userDrawn="1"/>
        </p:nvGrpSpPr>
        <p:grpSpPr>
          <a:xfrm rot="1277816">
            <a:off x="5278130" y="947462"/>
            <a:ext cx="1675393" cy="1691225"/>
            <a:chOff x="0" y="0"/>
            <a:chExt cx="2309488" cy="2331311"/>
          </a:xfrm>
        </p:grpSpPr>
        <p:grpSp>
          <p:nvGrpSpPr>
            <p:cNvPr id="17" name="Group 11">
              <a:extLst>
                <a:ext uri="{FF2B5EF4-FFF2-40B4-BE49-F238E27FC236}">
                  <a16:creationId xmlns:a16="http://schemas.microsoft.com/office/drawing/2014/main" id="{6CCB90EF-01D3-96C1-E171-9CB95DFFFACE}"/>
                </a:ext>
              </a:extLst>
            </p:cNvPr>
            <p:cNvGrpSpPr/>
            <p:nvPr/>
          </p:nvGrpSpPr>
          <p:grpSpPr>
            <a:xfrm rot="5400000">
              <a:off x="452328" y="349107"/>
              <a:ext cx="1633098" cy="1633098"/>
              <a:chOff x="0" y="0"/>
              <a:chExt cx="812800" cy="812800"/>
            </a:xfrm>
          </p:grpSpPr>
          <p:sp>
            <p:nvSpPr>
              <p:cNvPr id="20" name="Freeform 12">
                <a:extLst>
                  <a:ext uri="{FF2B5EF4-FFF2-40B4-BE49-F238E27FC236}">
                    <a16:creationId xmlns:a16="http://schemas.microsoft.com/office/drawing/2014/main" id="{83C218A6-F6BF-4118-1A24-790DF37A24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txBody>
              <a:bodyPr/>
              <a:lstStyle/>
              <a:p>
                <a:endParaRPr lang="pt-BR"/>
              </a:p>
            </p:txBody>
          </p:sp>
        </p:grpSp>
        <p:sp>
          <p:nvSpPr>
            <p:cNvPr id="18" name="Freeform 13">
              <a:extLst>
                <a:ext uri="{FF2B5EF4-FFF2-40B4-BE49-F238E27FC236}">
                  <a16:creationId xmlns:a16="http://schemas.microsoft.com/office/drawing/2014/main" id="{1DF5CCB1-14A9-751E-ABD7-DCDFD735C935}"/>
                </a:ext>
              </a:extLst>
            </p:cNvPr>
            <p:cNvSpPr/>
            <p:nvPr/>
          </p:nvSpPr>
          <p:spPr>
            <a:xfrm rot="-3465382">
              <a:off x="296126" y="341981"/>
              <a:ext cx="1717237" cy="1647349"/>
            </a:xfrm>
            <a:custGeom>
              <a:avLst/>
              <a:gdLst/>
              <a:ahLst/>
              <a:cxnLst/>
              <a:rect l="l" t="t" r="r" b="b"/>
              <a:pathLst>
                <a:path w="1717237" h="1647349">
                  <a:moveTo>
                    <a:pt x="0" y="0"/>
                  </a:moveTo>
                  <a:lnTo>
                    <a:pt x="1717236" y="0"/>
                  </a:lnTo>
                  <a:lnTo>
                    <a:pt x="1717236" y="1647349"/>
                  </a:lnTo>
                  <a:lnTo>
                    <a:pt x="0" y="1647349"/>
                  </a:lnTo>
                  <a:lnTo>
                    <a:pt x="0" y="0"/>
                  </a:lnTo>
                  <a:close/>
                </a:path>
              </a:pathLst>
            </a:custGeom>
            <a:blipFill>
              <a:blip r:embed="rId3"/>
              <a:stretch>
                <a:fillRect/>
              </a:stretch>
            </a:blipFill>
          </p:spPr>
          <p:txBody>
            <a:bodyPr/>
            <a:lstStyle/>
            <a:p>
              <a:endParaRPr lang="pt-BR"/>
            </a:p>
          </p:txBody>
        </p:sp>
        <p:sp>
          <p:nvSpPr>
            <p:cNvPr id="19" name="Freeform 14">
              <a:extLst>
                <a:ext uri="{FF2B5EF4-FFF2-40B4-BE49-F238E27FC236}">
                  <a16:creationId xmlns:a16="http://schemas.microsoft.com/office/drawing/2014/main" id="{79DF2250-DEC5-6626-8CED-4EF8E6618C21}"/>
                </a:ext>
              </a:extLst>
            </p:cNvPr>
            <p:cNvSpPr/>
            <p:nvPr/>
          </p:nvSpPr>
          <p:spPr>
            <a:xfrm rot="-725911">
              <a:off x="721200" y="608631"/>
              <a:ext cx="850627" cy="1193811"/>
            </a:xfrm>
            <a:custGeom>
              <a:avLst/>
              <a:gdLst/>
              <a:ahLst/>
              <a:cxnLst/>
              <a:rect l="l" t="t" r="r" b="b"/>
              <a:pathLst>
                <a:path w="850627" h="1193811">
                  <a:moveTo>
                    <a:pt x="0" y="0"/>
                  </a:moveTo>
                  <a:lnTo>
                    <a:pt x="850627" y="0"/>
                  </a:lnTo>
                  <a:lnTo>
                    <a:pt x="850627" y="1193811"/>
                  </a:lnTo>
                  <a:lnTo>
                    <a:pt x="0" y="1193811"/>
                  </a:lnTo>
                  <a:lnTo>
                    <a:pt x="0" y="0"/>
                  </a:lnTo>
                  <a:close/>
                </a:path>
              </a:pathLst>
            </a:custGeom>
            <a:blipFill>
              <a:blip r:embed="rId4"/>
              <a:stretch>
                <a:fillRect/>
              </a:stretch>
            </a:blipFill>
          </p:spPr>
          <p:txBody>
            <a:bodyPr/>
            <a:lstStyle/>
            <a:p>
              <a:endParaRPr lang="pt-BR"/>
            </a:p>
          </p:txBody>
        </p:sp>
      </p:grpSp>
      <p:sp>
        <p:nvSpPr>
          <p:cNvPr id="24" name="Espaço Reservado para Texto 23">
            <a:extLst>
              <a:ext uri="{FF2B5EF4-FFF2-40B4-BE49-F238E27FC236}">
                <a16:creationId xmlns:a16="http://schemas.microsoft.com/office/drawing/2014/main" id="{AB566E9B-C78A-7A01-FBF0-92F2EAD2E3FA}"/>
              </a:ext>
            </a:extLst>
          </p:cNvPr>
          <p:cNvSpPr>
            <a:spLocks noGrp="1"/>
          </p:cNvSpPr>
          <p:nvPr>
            <p:ph type="body" sz="quarter" idx="10" hasCustomPrompt="1"/>
          </p:nvPr>
        </p:nvSpPr>
        <p:spPr>
          <a:xfrm>
            <a:off x="6199188" y="1670050"/>
            <a:ext cx="5461000" cy="10255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solidFill>
                  <a:schemeClr val="bg1"/>
                </a:solidFill>
                <a:latin typeface="+mj-lt"/>
              </a:defRPr>
            </a:lvl1pPr>
          </a:lstStyle>
          <a:p>
            <a:pPr lvl="0"/>
            <a:r>
              <a:rPr lang="pt-BR"/>
              <a:t>TÍTULO DA SEÇÃO</a:t>
            </a:r>
          </a:p>
        </p:txBody>
      </p:sp>
      <p:sp>
        <p:nvSpPr>
          <p:cNvPr id="25" name="Espaço Reservado para Imagem 40">
            <a:extLst>
              <a:ext uri="{FF2B5EF4-FFF2-40B4-BE49-F238E27FC236}">
                <a16:creationId xmlns:a16="http://schemas.microsoft.com/office/drawing/2014/main" id="{8F84B4D3-F6CA-90DA-22B5-853E1BB2AD2B}"/>
              </a:ext>
            </a:extLst>
          </p:cNvPr>
          <p:cNvSpPr>
            <a:spLocks noGrp="1"/>
          </p:cNvSpPr>
          <p:nvPr>
            <p:ph type="pic" sz="quarter" idx="12"/>
          </p:nvPr>
        </p:nvSpPr>
        <p:spPr>
          <a:xfrm>
            <a:off x="461473" y="-1944676"/>
            <a:ext cx="4411671" cy="6407119"/>
          </a:xfrm>
          <a:prstGeom prst="roundRect">
            <a:avLst>
              <a:gd name="adj" fmla="val 50000"/>
            </a:avLst>
          </a:prstGeom>
        </p:spPr>
        <p:txBody>
          <a:bodyPr/>
          <a:lstStyle/>
          <a:p>
            <a:endParaRPr lang="pt-BR"/>
          </a:p>
        </p:txBody>
      </p:sp>
      <p:sp>
        <p:nvSpPr>
          <p:cNvPr id="31" name="Freeform 16">
            <a:extLst>
              <a:ext uri="{FF2B5EF4-FFF2-40B4-BE49-F238E27FC236}">
                <a16:creationId xmlns:a16="http://schemas.microsoft.com/office/drawing/2014/main" id="{1E43C89B-B53E-FE94-D585-744F9AE00BEC}"/>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5"/>
            <a:stretch>
              <a:fillRect/>
            </a:stretch>
          </a:blipFill>
        </p:spPr>
        <p:txBody>
          <a:bodyPr/>
          <a:lstStyle/>
          <a:p>
            <a:endParaRPr lang="pt-BR"/>
          </a:p>
        </p:txBody>
      </p:sp>
      <p:sp>
        <p:nvSpPr>
          <p:cNvPr id="2" name="Retângulo 1">
            <a:extLst>
              <a:ext uri="{FF2B5EF4-FFF2-40B4-BE49-F238E27FC236}">
                <a16:creationId xmlns:a16="http://schemas.microsoft.com/office/drawing/2014/main" id="{1794B9A9-7E6D-0892-6B65-40F5AD2C51DB}"/>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D7E3FB0C-94BF-F9F2-7068-0E69451AEEA7}"/>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14466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udo">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46FB213E-1C68-73B7-9311-717856A39AC0}"/>
              </a:ext>
            </a:extLst>
          </p:cNvPr>
          <p:cNvSpPr/>
          <p:nvPr userDrawn="1"/>
        </p:nvSpPr>
        <p:spPr>
          <a:xfrm>
            <a:off x="0" y="-38723"/>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10" name="Group 12">
            <a:extLst>
              <a:ext uri="{FF2B5EF4-FFF2-40B4-BE49-F238E27FC236}">
                <a16:creationId xmlns:a16="http://schemas.microsoft.com/office/drawing/2014/main" id="{690F5629-31DD-6664-B195-3576B928DCC0}"/>
              </a:ext>
            </a:extLst>
          </p:cNvPr>
          <p:cNvGrpSpPr/>
          <p:nvPr userDrawn="1"/>
        </p:nvGrpSpPr>
        <p:grpSpPr>
          <a:xfrm>
            <a:off x="8582007" y="-3097420"/>
            <a:ext cx="3102074" cy="4212778"/>
            <a:chOff x="0" y="0"/>
            <a:chExt cx="4813452" cy="6536920"/>
          </a:xfrm>
        </p:grpSpPr>
        <p:sp>
          <p:nvSpPr>
            <p:cNvPr id="11" name="Freeform 13">
              <a:extLst>
                <a:ext uri="{FF2B5EF4-FFF2-40B4-BE49-F238E27FC236}">
                  <a16:creationId xmlns:a16="http://schemas.microsoft.com/office/drawing/2014/main" id="{1AF9320D-6E0C-B346-4329-2853E7746675}"/>
                </a:ext>
              </a:extLst>
            </p:cNvPr>
            <p:cNvSpPr/>
            <p:nvPr/>
          </p:nvSpPr>
          <p:spPr>
            <a:xfrm>
              <a:off x="0" y="0"/>
              <a:ext cx="4813452" cy="6536920"/>
            </a:xfrm>
            <a:custGeom>
              <a:avLst/>
              <a:gdLst/>
              <a:ahLst/>
              <a:cxnLst/>
              <a:rect l="l" t="t" r="r" b="b"/>
              <a:pathLst>
                <a:path w="4813452" h="6536920">
                  <a:moveTo>
                    <a:pt x="2406726" y="6536920"/>
                  </a:moveTo>
                  <a:cubicBezTo>
                    <a:pt x="1078213" y="6536920"/>
                    <a:pt x="0" y="5511931"/>
                    <a:pt x="0" y="4248998"/>
                  </a:cubicBezTo>
                  <a:lnTo>
                    <a:pt x="0" y="2287922"/>
                  </a:lnTo>
                  <a:cubicBezTo>
                    <a:pt x="0" y="1024989"/>
                    <a:pt x="1078213" y="0"/>
                    <a:pt x="2406726" y="0"/>
                  </a:cubicBezTo>
                  <a:cubicBezTo>
                    <a:pt x="3735239" y="0"/>
                    <a:pt x="4813452" y="1024989"/>
                    <a:pt x="4813452" y="2287922"/>
                  </a:cubicBezTo>
                  <a:lnTo>
                    <a:pt x="4813452" y="4248998"/>
                  </a:lnTo>
                  <a:cubicBezTo>
                    <a:pt x="4813452" y="5511931"/>
                    <a:pt x="3735239" y="6536920"/>
                    <a:pt x="2406726" y="6536920"/>
                  </a:cubicBezTo>
                  <a:close/>
                </a:path>
              </a:pathLst>
            </a:custGeom>
            <a:solidFill>
              <a:srgbClr val="0C2340"/>
            </a:solidFill>
            <a:ln w="12700">
              <a:solidFill>
                <a:srgbClr val="000000"/>
              </a:solidFill>
            </a:ln>
          </p:spPr>
          <p:txBody>
            <a:bodyPr/>
            <a:lstStyle/>
            <a:p>
              <a:endParaRPr lang="pt-BR"/>
            </a:p>
          </p:txBody>
        </p:sp>
      </p:grpSp>
      <p:sp>
        <p:nvSpPr>
          <p:cNvPr id="12" name="Freeform 14">
            <a:extLst>
              <a:ext uri="{FF2B5EF4-FFF2-40B4-BE49-F238E27FC236}">
                <a16:creationId xmlns:a16="http://schemas.microsoft.com/office/drawing/2014/main" id="{BF351493-7896-6BF5-E213-0049B37D996A}"/>
              </a:ext>
            </a:extLst>
          </p:cNvPr>
          <p:cNvSpPr/>
          <p:nvPr userDrawn="1"/>
        </p:nvSpPr>
        <p:spPr>
          <a:xfrm rot="-6676221">
            <a:off x="8335243" y="-1971440"/>
            <a:ext cx="3318275" cy="3183229"/>
          </a:xfrm>
          <a:custGeom>
            <a:avLst/>
            <a:gdLst/>
            <a:ahLst/>
            <a:cxnLst/>
            <a:rect l="l" t="t" r="r" b="b"/>
            <a:pathLst>
              <a:path w="4867691" h="4669587">
                <a:moveTo>
                  <a:pt x="0" y="0"/>
                </a:moveTo>
                <a:lnTo>
                  <a:pt x="4867690" y="0"/>
                </a:lnTo>
                <a:lnTo>
                  <a:pt x="4867690" y="4669587"/>
                </a:lnTo>
                <a:lnTo>
                  <a:pt x="0" y="4669587"/>
                </a:lnTo>
                <a:lnTo>
                  <a:pt x="0" y="0"/>
                </a:lnTo>
                <a:close/>
              </a:path>
            </a:pathLst>
          </a:custGeom>
          <a:blipFill>
            <a:blip r:embed="rId3"/>
            <a:stretch>
              <a:fillRect/>
            </a:stretch>
          </a:blipFill>
        </p:spPr>
        <p:txBody>
          <a:bodyPr/>
          <a:lstStyle/>
          <a:p>
            <a:endParaRPr lang="pt-BR"/>
          </a:p>
        </p:txBody>
      </p:sp>
      <p:grpSp>
        <p:nvGrpSpPr>
          <p:cNvPr id="13" name="Group 3">
            <a:extLst>
              <a:ext uri="{FF2B5EF4-FFF2-40B4-BE49-F238E27FC236}">
                <a16:creationId xmlns:a16="http://schemas.microsoft.com/office/drawing/2014/main" id="{BDC5E1DF-7464-61E5-4AC5-3865A8AB2BA9}"/>
              </a:ext>
            </a:extLst>
          </p:cNvPr>
          <p:cNvGrpSpPr/>
          <p:nvPr userDrawn="1"/>
        </p:nvGrpSpPr>
        <p:grpSpPr>
          <a:xfrm>
            <a:off x="-1233655" y="2900556"/>
            <a:ext cx="5472424" cy="5465518"/>
            <a:chOff x="0" y="0"/>
            <a:chExt cx="8512524" cy="8501783"/>
          </a:xfrm>
        </p:grpSpPr>
        <p:sp>
          <p:nvSpPr>
            <p:cNvPr id="14" name="Freeform 4">
              <a:extLst>
                <a:ext uri="{FF2B5EF4-FFF2-40B4-BE49-F238E27FC236}">
                  <a16:creationId xmlns:a16="http://schemas.microsoft.com/office/drawing/2014/main" id="{8117C4EC-A141-2928-8BF6-BB0BCD388C16}"/>
                </a:ext>
              </a:extLst>
            </p:cNvPr>
            <p:cNvSpPr/>
            <p:nvPr/>
          </p:nvSpPr>
          <p:spPr>
            <a:xfrm>
              <a:off x="0" y="0"/>
              <a:ext cx="8512525" cy="8501783"/>
            </a:xfrm>
            <a:custGeom>
              <a:avLst/>
              <a:gdLst/>
              <a:ahLst/>
              <a:cxnLst/>
              <a:rect l="l" t="t" r="r" b="b"/>
              <a:pathLst>
                <a:path w="8512525" h="8501783">
                  <a:moveTo>
                    <a:pt x="4256262" y="8501783"/>
                  </a:moveTo>
                  <a:cubicBezTo>
                    <a:pt x="1906806" y="8501783"/>
                    <a:pt x="0" y="7168704"/>
                    <a:pt x="0" y="5526159"/>
                  </a:cubicBezTo>
                  <a:lnTo>
                    <a:pt x="0" y="2975624"/>
                  </a:lnTo>
                  <a:cubicBezTo>
                    <a:pt x="0" y="1333080"/>
                    <a:pt x="1906806" y="0"/>
                    <a:pt x="4256262" y="0"/>
                  </a:cubicBezTo>
                  <a:cubicBezTo>
                    <a:pt x="6605719" y="0"/>
                    <a:pt x="8512525" y="1333080"/>
                    <a:pt x="8512525" y="2975624"/>
                  </a:cubicBezTo>
                  <a:lnTo>
                    <a:pt x="8512525" y="5526159"/>
                  </a:lnTo>
                  <a:cubicBezTo>
                    <a:pt x="8512525" y="7168704"/>
                    <a:pt x="6605719" y="8501783"/>
                    <a:pt x="4256262" y="8501783"/>
                  </a:cubicBezTo>
                  <a:close/>
                </a:path>
              </a:pathLst>
            </a:custGeom>
            <a:solidFill>
              <a:srgbClr val="0C2340"/>
            </a:solidFill>
            <a:ln w="12700">
              <a:solidFill>
                <a:srgbClr val="000000"/>
              </a:solidFill>
            </a:ln>
          </p:spPr>
          <p:txBody>
            <a:bodyPr/>
            <a:lstStyle/>
            <a:p>
              <a:endParaRPr lang="pt-BR"/>
            </a:p>
          </p:txBody>
        </p:sp>
      </p:grpSp>
      <p:sp>
        <p:nvSpPr>
          <p:cNvPr id="15" name="Freeform 8">
            <a:extLst>
              <a:ext uri="{FF2B5EF4-FFF2-40B4-BE49-F238E27FC236}">
                <a16:creationId xmlns:a16="http://schemas.microsoft.com/office/drawing/2014/main" id="{F452F2EE-59C8-6150-A5F1-FDD969093062}"/>
              </a:ext>
            </a:extLst>
          </p:cNvPr>
          <p:cNvSpPr/>
          <p:nvPr userDrawn="1"/>
        </p:nvSpPr>
        <p:spPr>
          <a:xfrm rot="5113382">
            <a:off x="-1324772" y="2734856"/>
            <a:ext cx="6042849" cy="5796919"/>
          </a:xfrm>
          <a:custGeom>
            <a:avLst/>
            <a:gdLst/>
            <a:ahLst/>
            <a:cxnLst/>
            <a:rect l="l" t="t" r="r" b="b"/>
            <a:pathLst>
              <a:path w="8886413" h="8524757">
                <a:moveTo>
                  <a:pt x="0" y="0"/>
                </a:moveTo>
                <a:lnTo>
                  <a:pt x="8886413" y="0"/>
                </a:lnTo>
                <a:lnTo>
                  <a:pt x="8886413" y="8524756"/>
                </a:lnTo>
                <a:lnTo>
                  <a:pt x="0" y="8524756"/>
                </a:lnTo>
                <a:lnTo>
                  <a:pt x="0" y="0"/>
                </a:lnTo>
                <a:close/>
              </a:path>
            </a:pathLst>
          </a:custGeom>
          <a:blipFill>
            <a:blip r:embed="rId3"/>
            <a:stretch>
              <a:fillRect/>
            </a:stretch>
          </a:blipFill>
        </p:spPr>
        <p:txBody>
          <a:bodyPr/>
          <a:lstStyle/>
          <a:p>
            <a:endParaRPr lang="pt-BR"/>
          </a:p>
        </p:txBody>
      </p:sp>
      <p:sp>
        <p:nvSpPr>
          <p:cNvPr id="16" name="Freeform 9">
            <a:extLst>
              <a:ext uri="{FF2B5EF4-FFF2-40B4-BE49-F238E27FC236}">
                <a16:creationId xmlns:a16="http://schemas.microsoft.com/office/drawing/2014/main" id="{8F6ABC2F-F04C-B013-ED24-1B8F9EC7F5B3}"/>
              </a:ext>
            </a:extLst>
          </p:cNvPr>
          <p:cNvSpPr/>
          <p:nvPr userDrawn="1"/>
        </p:nvSpPr>
        <p:spPr>
          <a:xfrm rot="7646697">
            <a:off x="-111120" y="3279450"/>
            <a:ext cx="3108438" cy="4362533"/>
          </a:xfrm>
          <a:custGeom>
            <a:avLst/>
            <a:gdLst/>
            <a:ahLst/>
            <a:cxnLst/>
            <a:rect l="l" t="t" r="r" b="b"/>
            <a:pathLst>
              <a:path w="4571166" h="6415396">
                <a:moveTo>
                  <a:pt x="0" y="0"/>
                </a:moveTo>
                <a:lnTo>
                  <a:pt x="4571166" y="0"/>
                </a:lnTo>
                <a:lnTo>
                  <a:pt x="4571166" y="6415396"/>
                </a:lnTo>
                <a:lnTo>
                  <a:pt x="0" y="6415396"/>
                </a:lnTo>
                <a:lnTo>
                  <a:pt x="0" y="0"/>
                </a:lnTo>
                <a:close/>
              </a:path>
            </a:pathLst>
          </a:custGeom>
          <a:blipFill>
            <a:blip r:embed="rId4"/>
            <a:stretch>
              <a:fillRect/>
            </a:stretch>
          </a:blipFill>
        </p:spPr>
        <p:txBody>
          <a:bodyPr/>
          <a:lstStyle/>
          <a:p>
            <a:endParaRPr lang="pt-BR"/>
          </a:p>
        </p:txBody>
      </p:sp>
      <p:sp>
        <p:nvSpPr>
          <p:cNvPr id="20" name="AutoShape 10">
            <a:extLst>
              <a:ext uri="{FF2B5EF4-FFF2-40B4-BE49-F238E27FC236}">
                <a16:creationId xmlns:a16="http://schemas.microsoft.com/office/drawing/2014/main" id="{B53CA42E-9FD3-CD68-6760-D51D3965ABD1}"/>
              </a:ext>
            </a:extLst>
          </p:cNvPr>
          <p:cNvSpPr/>
          <p:nvPr userDrawn="1"/>
        </p:nvSpPr>
        <p:spPr>
          <a:xfrm flipH="1">
            <a:off x="5119865" y="2026469"/>
            <a:ext cx="10493" cy="3875958"/>
          </a:xfrm>
          <a:prstGeom prst="line">
            <a:avLst/>
          </a:prstGeom>
          <a:ln w="47625" cap="rnd">
            <a:solidFill>
              <a:srgbClr val="0C2340"/>
            </a:solidFill>
            <a:prstDash val="solid"/>
            <a:headEnd type="none" w="sm" len="sm"/>
            <a:tailEnd type="none" w="sm" len="sm"/>
          </a:ln>
        </p:spPr>
        <p:txBody>
          <a:bodyPr/>
          <a:lstStyle/>
          <a:p>
            <a:endParaRPr lang="pt-BR"/>
          </a:p>
        </p:txBody>
      </p:sp>
      <p:sp>
        <p:nvSpPr>
          <p:cNvPr id="30" name="Freeform 11">
            <a:extLst>
              <a:ext uri="{FF2B5EF4-FFF2-40B4-BE49-F238E27FC236}">
                <a16:creationId xmlns:a16="http://schemas.microsoft.com/office/drawing/2014/main" id="{4DD6E5C6-CA16-2496-F340-063D2C4D3DA0}"/>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5"/>
            <a:stretch>
              <a:fillRect/>
            </a:stretch>
          </a:blipFill>
        </p:spPr>
        <p:txBody>
          <a:bodyPr/>
          <a:lstStyle/>
          <a:p>
            <a:endParaRPr lang="pt-BR"/>
          </a:p>
        </p:txBody>
      </p:sp>
      <p:sp>
        <p:nvSpPr>
          <p:cNvPr id="23" name="Espaço Reservado para Texto 21">
            <a:extLst>
              <a:ext uri="{FF2B5EF4-FFF2-40B4-BE49-F238E27FC236}">
                <a16:creationId xmlns:a16="http://schemas.microsoft.com/office/drawing/2014/main" id="{917DC7C2-7A23-6473-7632-2E06649DC354}"/>
              </a:ext>
            </a:extLst>
          </p:cNvPr>
          <p:cNvSpPr>
            <a:spLocks noGrp="1"/>
          </p:cNvSpPr>
          <p:nvPr>
            <p:ph type="body" sz="quarter" idx="11" hasCustomPrompt="1"/>
          </p:nvPr>
        </p:nvSpPr>
        <p:spPr>
          <a:xfrm>
            <a:off x="288645" y="514350"/>
            <a:ext cx="7988104" cy="682092"/>
          </a:xfrm>
        </p:spPr>
        <p:txBody>
          <a:bodyPr>
            <a:noAutofit/>
          </a:bodyPr>
          <a:lstStyle>
            <a:lvl1pPr marL="0" indent="0">
              <a:buNone/>
              <a:defRPr sz="4400" b="1">
                <a:latin typeface="+mj-lt"/>
              </a:defRPr>
            </a:lvl1pPr>
          </a:lstStyle>
          <a:p>
            <a:r>
              <a:rPr lang="pt-BR"/>
              <a:t>Título do slide</a:t>
            </a:r>
          </a:p>
        </p:txBody>
      </p:sp>
      <p:sp>
        <p:nvSpPr>
          <p:cNvPr id="25" name="Espaço Reservado para Texto 21">
            <a:extLst>
              <a:ext uri="{FF2B5EF4-FFF2-40B4-BE49-F238E27FC236}">
                <a16:creationId xmlns:a16="http://schemas.microsoft.com/office/drawing/2014/main" id="{846B203D-D543-8445-F250-475F33C4B5CF}"/>
              </a:ext>
            </a:extLst>
          </p:cNvPr>
          <p:cNvSpPr>
            <a:spLocks noGrp="1"/>
          </p:cNvSpPr>
          <p:nvPr>
            <p:ph type="body" sz="quarter" idx="12" hasCustomPrompt="1"/>
          </p:nvPr>
        </p:nvSpPr>
        <p:spPr>
          <a:xfrm>
            <a:off x="298098" y="1262390"/>
            <a:ext cx="7988104" cy="297905"/>
          </a:xfrm>
        </p:spPr>
        <p:txBody>
          <a:bodyPr>
            <a:noAutofit/>
          </a:bodyPr>
          <a:lstStyle>
            <a:lvl1pPr marL="0" indent="0">
              <a:buNone/>
              <a:defRPr sz="1600" b="0">
                <a:latin typeface="+mn-lt"/>
              </a:defRPr>
            </a:lvl1pPr>
          </a:lstStyle>
          <a:p>
            <a:r>
              <a:rPr lang="pt-BR"/>
              <a:t>Subtítulo do Slide</a:t>
            </a:r>
          </a:p>
        </p:txBody>
      </p:sp>
      <p:sp>
        <p:nvSpPr>
          <p:cNvPr id="4" name="Espaço Reservado para Texto 21">
            <a:extLst>
              <a:ext uri="{FF2B5EF4-FFF2-40B4-BE49-F238E27FC236}">
                <a16:creationId xmlns:a16="http://schemas.microsoft.com/office/drawing/2014/main" id="{F57D02F8-D159-0DF2-4DDA-59CDE8685805}"/>
              </a:ext>
            </a:extLst>
          </p:cNvPr>
          <p:cNvSpPr>
            <a:spLocks noGrp="1"/>
          </p:cNvSpPr>
          <p:nvPr>
            <p:ph type="body" sz="quarter" idx="10" hasCustomPrompt="1"/>
          </p:nvPr>
        </p:nvSpPr>
        <p:spPr>
          <a:xfrm>
            <a:off x="5520992" y="1964010"/>
            <a:ext cx="5916613" cy="4021138"/>
          </a:xfrm>
        </p:spPr>
        <p:txBody>
          <a:bodyPr>
            <a:noAutofit/>
          </a:bodyPr>
          <a:lstStyle>
            <a:lvl1pPr marL="0" indent="0">
              <a:buNone/>
              <a:defRPr sz="1500">
                <a:solidFill>
                  <a:srgbClr val="0C2340"/>
                </a:solidFill>
              </a:defRPr>
            </a:lvl1pPr>
          </a:lstStyle>
          <a:p>
            <a:r>
              <a:rPr lang="pt-BR" err="1"/>
              <a:t>Lorem</a:t>
            </a:r>
            <a:r>
              <a:rPr lang="pt-BR"/>
              <a:t> ipsum </a:t>
            </a:r>
            <a:r>
              <a:rPr lang="pt-BR" err="1"/>
              <a:t>dolor</a:t>
            </a:r>
            <a:r>
              <a:rPr lang="pt-BR"/>
              <a:t> </a:t>
            </a:r>
            <a:r>
              <a:rPr lang="pt-BR" err="1"/>
              <a:t>sit</a:t>
            </a:r>
            <a:r>
              <a:rPr lang="pt-BR"/>
              <a:t> </a:t>
            </a:r>
            <a:r>
              <a:rPr lang="pt-BR" err="1"/>
              <a:t>amet</a:t>
            </a:r>
            <a:r>
              <a:rPr lang="pt-BR"/>
              <a:t>. Nam </a:t>
            </a:r>
            <a:r>
              <a:rPr lang="pt-BR" err="1"/>
              <a:t>facere</a:t>
            </a:r>
            <a:r>
              <a:rPr lang="pt-BR"/>
              <a:t> </a:t>
            </a:r>
            <a:r>
              <a:rPr lang="pt-BR" err="1"/>
              <a:t>voluptas</a:t>
            </a:r>
            <a:r>
              <a:rPr lang="pt-BR"/>
              <a:t> ut </a:t>
            </a:r>
            <a:r>
              <a:rPr lang="pt-BR" err="1"/>
              <a:t>temporibus</a:t>
            </a:r>
            <a:r>
              <a:rPr lang="pt-BR"/>
              <a:t> </a:t>
            </a:r>
            <a:r>
              <a:rPr lang="pt-BR" err="1"/>
              <a:t>sint</a:t>
            </a:r>
            <a:r>
              <a:rPr lang="pt-BR"/>
              <a:t> et </a:t>
            </a:r>
            <a:r>
              <a:rPr lang="pt-BR" err="1"/>
              <a:t>galisum</a:t>
            </a:r>
            <a:r>
              <a:rPr lang="pt-BR"/>
              <a:t> </a:t>
            </a:r>
            <a:r>
              <a:rPr lang="pt-BR" err="1"/>
              <a:t>adipisci</a:t>
            </a:r>
            <a:r>
              <a:rPr lang="pt-BR"/>
              <a:t> </a:t>
            </a:r>
            <a:r>
              <a:rPr lang="pt-BR" err="1"/>
              <a:t>qui</a:t>
            </a:r>
            <a:r>
              <a:rPr lang="pt-BR"/>
              <a:t> </a:t>
            </a:r>
            <a:r>
              <a:rPr lang="pt-BR" err="1"/>
              <a:t>magni</a:t>
            </a:r>
            <a:r>
              <a:rPr lang="pt-BR"/>
              <a:t> </a:t>
            </a:r>
            <a:r>
              <a:rPr lang="pt-BR" err="1"/>
              <a:t>aspernatur</a:t>
            </a:r>
            <a:r>
              <a:rPr lang="pt-BR"/>
              <a:t> </a:t>
            </a:r>
            <a:r>
              <a:rPr lang="pt-BR" err="1"/>
              <a:t>sit</a:t>
            </a:r>
            <a:r>
              <a:rPr lang="pt-BR"/>
              <a:t> </a:t>
            </a:r>
            <a:r>
              <a:rPr lang="pt-BR" err="1"/>
              <a:t>dolores</a:t>
            </a:r>
            <a:r>
              <a:rPr lang="pt-BR"/>
              <a:t> </a:t>
            </a:r>
            <a:r>
              <a:rPr lang="pt-BR" err="1"/>
              <a:t>dignissimos</a:t>
            </a:r>
            <a:r>
              <a:rPr lang="pt-BR"/>
              <a:t> </a:t>
            </a:r>
            <a:r>
              <a:rPr lang="pt-BR" err="1"/>
              <a:t>aut</a:t>
            </a:r>
            <a:r>
              <a:rPr lang="pt-BR"/>
              <a:t> </a:t>
            </a:r>
            <a:r>
              <a:rPr lang="pt-BR" err="1"/>
              <a:t>ullam</a:t>
            </a:r>
            <a:r>
              <a:rPr lang="pt-BR"/>
              <a:t> </a:t>
            </a:r>
            <a:r>
              <a:rPr lang="pt-BR" err="1"/>
              <a:t>corrupti</a:t>
            </a:r>
            <a:r>
              <a:rPr lang="pt-BR"/>
              <a:t> et </a:t>
            </a:r>
            <a:r>
              <a:rPr lang="pt-BR" err="1"/>
              <a:t>dignissimos</a:t>
            </a:r>
            <a:r>
              <a:rPr lang="pt-BR"/>
              <a:t> sint. </a:t>
            </a:r>
            <a:r>
              <a:rPr lang="pt-BR" err="1"/>
              <a:t>Sit</a:t>
            </a:r>
            <a:r>
              <a:rPr lang="pt-BR"/>
              <a:t> ipsum </a:t>
            </a:r>
            <a:r>
              <a:rPr lang="pt-BR" err="1"/>
              <a:t>quia</a:t>
            </a:r>
            <a:r>
              <a:rPr lang="pt-BR"/>
              <a:t> et </a:t>
            </a:r>
            <a:r>
              <a:rPr lang="pt-BR" err="1"/>
              <a:t>aperiam</a:t>
            </a:r>
            <a:r>
              <a:rPr lang="pt-BR"/>
              <a:t> </a:t>
            </a:r>
            <a:r>
              <a:rPr lang="pt-BR" err="1"/>
              <a:t>asperiores</a:t>
            </a:r>
            <a:r>
              <a:rPr lang="pt-BR"/>
              <a:t> et omnis </a:t>
            </a:r>
            <a:r>
              <a:rPr lang="pt-BR" err="1"/>
              <a:t>aperiam</a:t>
            </a:r>
            <a:r>
              <a:rPr lang="pt-BR"/>
              <a:t> </a:t>
            </a:r>
            <a:r>
              <a:rPr lang="pt-BR" err="1"/>
              <a:t>aut</a:t>
            </a:r>
            <a:r>
              <a:rPr lang="pt-BR"/>
              <a:t> </a:t>
            </a:r>
            <a:r>
              <a:rPr lang="pt-BR" err="1"/>
              <a:t>distinctio</a:t>
            </a:r>
            <a:r>
              <a:rPr lang="pt-BR"/>
              <a:t> </a:t>
            </a:r>
            <a:r>
              <a:rPr lang="pt-BR" err="1"/>
              <a:t>inventore</a:t>
            </a:r>
            <a:r>
              <a:rPr lang="pt-BR"/>
              <a:t>. Est </a:t>
            </a:r>
            <a:r>
              <a:rPr lang="pt-BR" err="1"/>
              <a:t>consequatur</a:t>
            </a:r>
            <a:r>
              <a:rPr lang="pt-BR"/>
              <a:t> </a:t>
            </a:r>
            <a:r>
              <a:rPr lang="pt-BR" err="1"/>
              <a:t>reprehenderit</a:t>
            </a:r>
            <a:r>
              <a:rPr lang="pt-BR"/>
              <a:t> non quis quod et </a:t>
            </a:r>
            <a:r>
              <a:rPr lang="pt-BR" err="1"/>
              <a:t>facere</a:t>
            </a:r>
            <a:r>
              <a:rPr lang="pt-BR"/>
              <a:t> </a:t>
            </a:r>
            <a:r>
              <a:rPr lang="pt-BR" err="1"/>
              <a:t>explicabo</a:t>
            </a:r>
            <a:r>
              <a:rPr lang="pt-BR"/>
              <a:t>. </a:t>
            </a:r>
          </a:p>
          <a:p>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r>
              <a:rPr lang="pt-BR"/>
              <a:t>Ut </a:t>
            </a:r>
            <a:r>
              <a:rPr lang="pt-BR" err="1"/>
              <a:t>obcaecati</a:t>
            </a:r>
            <a:r>
              <a:rPr lang="pt-BR"/>
              <a:t> </a:t>
            </a:r>
            <a:r>
              <a:rPr lang="pt-BR" err="1"/>
              <a:t>itaque</a:t>
            </a:r>
            <a:r>
              <a:rPr lang="pt-BR"/>
              <a:t> et </a:t>
            </a:r>
            <a:r>
              <a:rPr lang="pt-BR" err="1"/>
              <a:t>aliquam</a:t>
            </a:r>
            <a:r>
              <a:rPr lang="pt-BR"/>
              <a:t> </a:t>
            </a:r>
            <a:r>
              <a:rPr lang="pt-BR" err="1"/>
              <a:t>consequatur</a:t>
            </a:r>
            <a:r>
              <a:rPr lang="pt-BR"/>
              <a:t> </a:t>
            </a:r>
            <a:r>
              <a:rPr lang="pt-BR" err="1"/>
              <a:t>aut</a:t>
            </a:r>
            <a:r>
              <a:rPr lang="pt-BR"/>
              <a:t> </a:t>
            </a:r>
            <a:r>
              <a:rPr lang="pt-BR" err="1"/>
              <a:t>similique</a:t>
            </a:r>
            <a:r>
              <a:rPr lang="pt-BR"/>
              <a:t> </a:t>
            </a:r>
            <a:r>
              <a:rPr lang="pt-BR" err="1"/>
              <a:t>deserunt</a:t>
            </a:r>
            <a:r>
              <a:rPr lang="pt-BR"/>
              <a:t> </a:t>
            </a:r>
            <a:r>
              <a:rPr lang="pt-BR" err="1"/>
              <a:t>aut</a:t>
            </a:r>
            <a:r>
              <a:rPr lang="pt-BR"/>
              <a:t> </a:t>
            </a:r>
            <a:r>
              <a:rPr lang="pt-BR" err="1"/>
              <a:t>quibusdam</a:t>
            </a:r>
            <a:r>
              <a:rPr lang="pt-BR"/>
              <a:t> </a:t>
            </a:r>
            <a:r>
              <a:rPr lang="pt-BR" err="1"/>
              <a:t>quasi</a:t>
            </a:r>
            <a:r>
              <a:rPr lang="pt-BR"/>
              <a:t> </a:t>
            </a:r>
            <a:r>
              <a:rPr lang="pt-BR" err="1"/>
              <a:t>qui</a:t>
            </a:r>
            <a:r>
              <a:rPr lang="pt-BR"/>
              <a:t> </a:t>
            </a:r>
            <a:r>
              <a:rPr lang="pt-BR" err="1"/>
              <a:t>debitis</a:t>
            </a:r>
            <a:r>
              <a:rPr lang="pt-BR"/>
              <a:t> </a:t>
            </a:r>
            <a:r>
              <a:rPr lang="pt-BR" err="1"/>
              <a:t>dolores</a:t>
            </a:r>
            <a:r>
              <a:rPr lang="pt-BR"/>
              <a:t>. Et </a:t>
            </a:r>
            <a:r>
              <a:rPr lang="pt-BR" err="1"/>
              <a:t>totam</a:t>
            </a:r>
            <a:r>
              <a:rPr lang="pt-BR"/>
              <a:t> </a:t>
            </a:r>
            <a:r>
              <a:rPr lang="pt-BR" err="1"/>
              <a:t>earum</a:t>
            </a:r>
            <a:r>
              <a:rPr lang="pt-BR"/>
              <a:t> </a:t>
            </a:r>
            <a:r>
              <a:rPr lang="pt-BR" err="1"/>
              <a:t>qui</a:t>
            </a:r>
            <a:r>
              <a:rPr lang="pt-BR"/>
              <a:t> </a:t>
            </a:r>
            <a:r>
              <a:rPr lang="pt-BR" err="1"/>
              <a:t>asperiores</a:t>
            </a:r>
            <a:r>
              <a:rPr lang="pt-BR"/>
              <a:t> </a:t>
            </a:r>
            <a:r>
              <a:rPr lang="pt-BR" err="1"/>
              <a:t>saepe</a:t>
            </a:r>
            <a:r>
              <a:rPr lang="pt-BR"/>
              <a:t> et </a:t>
            </a:r>
            <a:r>
              <a:rPr lang="pt-BR" err="1"/>
              <a:t>architecto</a:t>
            </a:r>
            <a:r>
              <a:rPr lang="pt-BR"/>
              <a:t> </a:t>
            </a:r>
            <a:r>
              <a:rPr lang="pt-BR" err="1"/>
              <a:t>necessitatibus</a:t>
            </a:r>
            <a:r>
              <a:rPr lang="pt-BR"/>
              <a:t> </a:t>
            </a:r>
            <a:r>
              <a:rPr lang="pt-BR" err="1"/>
              <a:t>eos</a:t>
            </a:r>
            <a:r>
              <a:rPr lang="pt-BR"/>
              <a:t> </a:t>
            </a:r>
            <a:r>
              <a:rPr lang="pt-BR" err="1"/>
              <a:t>mollitia</a:t>
            </a:r>
            <a:r>
              <a:rPr lang="pt-BR"/>
              <a:t> </a:t>
            </a:r>
            <a:r>
              <a:rPr lang="pt-BR" err="1"/>
              <a:t>officia</a:t>
            </a:r>
            <a:r>
              <a:rPr lang="pt-BR"/>
              <a:t> cum </a:t>
            </a:r>
            <a:r>
              <a:rPr lang="pt-BR" err="1"/>
              <a:t>sequi</a:t>
            </a:r>
            <a:r>
              <a:rPr lang="pt-BR"/>
              <a:t> </a:t>
            </a:r>
            <a:r>
              <a:rPr lang="pt-BR" err="1"/>
              <a:t>recusandae</a:t>
            </a:r>
            <a:r>
              <a:rPr lang="pt-BR"/>
              <a:t> et </a:t>
            </a:r>
            <a:r>
              <a:rPr lang="pt-BR" err="1"/>
              <a:t>dicta</a:t>
            </a:r>
            <a:r>
              <a:rPr lang="pt-BR"/>
              <a:t> </a:t>
            </a:r>
            <a:r>
              <a:rPr lang="pt-BR" err="1"/>
              <a:t>repellat</a:t>
            </a:r>
            <a:r>
              <a:rPr lang="pt-BR"/>
              <a:t>. </a:t>
            </a:r>
          </a:p>
        </p:txBody>
      </p:sp>
      <p:sp>
        <p:nvSpPr>
          <p:cNvPr id="2" name="Retângulo 1">
            <a:extLst>
              <a:ext uri="{FF2B5EF4-FFF2-40B4-BE49-F238E27FC236}">
                <a16:creationId xmlns:a16="http://schemas.microsoft.com/office/drawing/2014/main" id="{A79BACC0-8BC9-A989-9854-65410EEF3EAD}"/>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A79E3612-CCA7-E33E-B99B-FBF1B055B1C0}"/>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03BAEDA0-1581-10E4-1F01-5C80C3B4187F}"/>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4B73DEE8-2C67-C1C1-75A0-C3DF76AF374D}"/>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31509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udo 2">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id="{46FB213E-1C68-73B7-9311-717856A39AC0}"/>
              </a:ext>
            </a:extLst>
          </p:cNvPr>
          <p:cNvSpPr/>
          <p:nvPr userDrawn="1"/>
        </p:nvSpPr>
        <p:spPr>
          <a:xfrm>
            <a:off x="-29712" y="-159656"/>
            <a:ext cx="12221712" cy="7072574"/>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grpSp>
        <p:nvGrpSpPr>
          <p:cNvPr id="10" name="Group 12">
            <a:extLst>
              <a:ext uri="{FF2B5EF4-FFF2-40B4-BE49-F238E27FC236}">
                <a16:creationId xmlns:a16="http://schemas.microsoft.com/office/drawing/2014/main" id="{690F5629-31DD-6664-B195-3576B928DCC0}"/>
              </a:ext>
            </a:extLst>
          </p:cNvPr>
          <p:cNvGrpSpPr/>
          <p:nvPr userDrawn="1"/>
        </p:nvGrpSpPr>
        <p:grpSpPr>
          <a:xfrm>
            <a:off x="8582007" y="-3097420"/>
            <a:ext cx="3102074" cy="4212778"/>
            <a:chOff x="0" y="0"/>
            <a:chExt cx="4813452" cy="6536920"/>
          </a:xfrm>
        </p:grpSpPr>
        <p:sp>
          <p:nvSpPr>
            <p:cNvPr id="11" name="Freeform 13">
              <a:extLst>
                <a:ext uri="{FF2B5EF4-FFF2-40B4-BE49-F238E27FC236}">
                  <a16:creationId xmlns:a16="http://schemas.microsoft.com/office/drawing/2014/main" id="{1AF9320D-6E0C-B346-4329-2853E7746675}"/>
                </a:ext>
              </a:extLst>
            </p:cNvPr>
            <p:cNvSpPr/>
            <p:nvPr/>
          </p:nvSpPr>
          <p:spPr>
            <a:xfrm>
              <a:off x="0" y="0"/>
              <a:ext cx="4813452" cy="6536920"/>
            </a:xfrm>
            <a:custGeom>
              <a:avLst/>
              <a:gdLst/>
              <a:ahLst/>
              <a:cxnLst/>
              <a:rect l="l" t="t" r="r" b="b"/>
              <a:pathLst>
                <a:path w="4813452" h="6536920">
                  <a:moveTo>
                    <a:pt x="2406726" y="6536920"/>
                  </a:moveTo>
                  <a:cubicBezTo>
                    <a:pt x="1078213" y="6536920"/>
                    <a:pt x="0" y="5511931"/>
                    <a:pt x="0" y="4248998"/>
                  </a:cubicBezTo>
                  <a:lnTo>
                    <a:pt x="0" y="2287922"/>
                  </a:lnTo>
                  <a:cubicBezTo>
                    <a:pt x="0" y="1024989"/>
                    <a:pt x="1078213" y="0"/>
                    <a:pt x="2406726" y="0"/>
                  </a:cubicBezTo>
                  <a:cubicBezTo>
                    <a:pt x="3735239" y="0"/>
                    <a:pt x="4813452" y="1024989"/>
                    <a:pt x="4813452" y="2287922"/>
                  </a:cubicBezTo>
                  <a:lnTo>
                    <a:pt x="4813452" y="4248998"/>
                  </a:lnTo>
                  <a:cubicBezTo>
                    <a:pt x="4813452" y="5511931"/>
                    <a:pt x="3735239" y="6536920"/>
                    <a:pt x="2406726" y="6536920"/>
                  </a:cubicBezTo>
                  <a:close/>
                </a:path>
              </a:pathLst>
            </a:custGeom>
            <a:solidFill>
              <a:srgbClr val="0C2340"/>
            </a:solidFill>
            <a:ln w="12700">
              <a:solidFill>
                <a:srgbClr val="000000"/>
              </a:solidFill>
            </a:ln>
          </p:spPr>
          <p:txBody>
            <a:bodyPr/>
            <a:lstStyle/>
            <a:p>
              <a:endParaRPr lang="pt-BR"/>
            </a:p>
          </p:txBody>
        </p:sp>
      </p:grpSp>
      <p:sp>
        <p:nvSpPr>
          <p:cNvPr id="12" name="Freeform 14">
            <a:extLst>
              <a:ext uri="{FF2B5EF4-FFF2-40B4-BE49-F238E27FC236}">
                <a16:creationId xmlns:a16="http://schemas.microsoft.com/office/drawing/2014/main" id="{BF351493-7896-6BF5-E213-0049B37D996A}"/>
              </a:ext>
            </a:extLst>
          </p:cNvPr>
          <p:cNvSpPr/>
          <p:nvPr userDrawn="1"/>
        </p:nvSpPr>
        <p:spPr>
          <a:xfrm rot="-6676221">
            <a:off x="8335243" y="-1971440"/>
            <a:ext cx="3318275" cy="3183229"/>
          </a:xfrm>
          <a:custGeom>
            <a:avLst/>
            <a:gdLst/>
            <a:ahLst/>
            <a:cxnLst/>
            <a:rect l="l" t="t" r="r" b="b"/>
            <a:pathLst>
              <a:path w="4867691" h="4669587">
                <a:moveTo>
                  <a:pt x="0" y="0"/>
                </a:moveTo>
                <a:lnTo>
                  <a:pt x="4867690" y="0"/>
                </a:lnTo>
                <a:lnTo>
                  <a:pt x="4867690" y="4669587"/>
                </a:lnTo>
                <a:lnTo>
                  <a:pt x="0" y="4669587"/>
                </a:lnTo>
                <a:lnTo>
                  <a:pt x="0" y="0"/>
                </a:lnTo>
                <a:close/>
              </a:path>
            </a:pathLst>
          </a:custGeom>
          <a:blipFill>
            <a:blip r:embed="rId3"/>
            <a:stretch>
              <a:fillRect/>
            </a:stretch>
          </a:blipFill>
        </p:spPr>
        <p:txBody>
          <a:bodyPr/>
          <a:lstStyle/>
          <a:p>
            <a:endParaRPr lang="pt-BR"/>
          </a:p>
        </p:txBody>
      </p:sp>
      <p:sp>
        <p:nvSpPr>
          <p:cNvPr id="23" name="Espaço Reservado para Texto 21">
            <a:extLst>
              <a:ext uri="{FF2B5EF4-FFF2-40B4-BE49-F238E27FC236}">
                <a16:creationId xmlns:a16="http://schemas.microsoft.com/office/drawing/2014/main" id="{917DC7C2-7A23-6473-7632-2E06649DC354}"/>
              </a:ext>
            </a:extLst>
          </p:cNvPr>
          <p:cNvSpPr>
            <a:spLocks noGrp="1"/>
          </p:cNvSpPr>
          <p:nvPr>
            <p:ph type="body" sz="quarter" idx="11" hasCustomPrompt="1"/>
          </p:nvPr>
        </p:nvSpPr>
        <p:spPr>
          <a:xfrm>
            <a:off x="288645" y="514350"/>
            <a:ext cx="7988104" cy="682092"/>
          </a:xfrm>
        </p:spPr>
        <p:txBody>
          <a:bodyPr>
            <a:noAutofit/>
          </a:bodyPr>
          <a:lstStyle>
            <a:lvl1pPr marL="0" indent="0">
              <a:buNone/>
              <a:defRPr sz="4400" b="1">
                <a:latin typeface="+mj-lt"/>
              </a:defRPr>
            </a:lvl1pPr>
          </a:lstStyle>
          <a:p>
            <a:r>
              <a:rPr lang="pt-BR"/>
              <a:t>Título do slide</a:t>
            </a:r>
          </a:p>
        </p:txBody>
      </p:sp>
      <p:sp>
        <p:nvSpPr>
          <p:cNvPr id="17" name="TextBox 16">
            <a:extLst>
              <a:ext uri="{FF2B5EF4-FFF2-40B4-BE49-F238E27FC236}">
                <a16:creationId xmlns:a16="http://schemas.microsoft.com/office/drawing/2014/main" id="{A7B278B6-B80A-4A8B-F15E-A2460B37BB0A}"/>
              </a:ext>
            </a:extLst>
          </p:cNvPr>
          <p:cNvSpPr txBox="1"/>
          <p:nvPr/>
        </p:nvSpPr>
        <p:spPr>
          <a:xfrm rot="5400000">
            <a:off x="1777761" y="-1005834"/>
            <a:ext cx="4898330" cy="10640911"/>
          </a:xfrm>
          <a:prstGeom prst="rect">
            <a:avLst/>
          </a:prstGeom>
        </p:spPr>
        <p:txBody>
          <a:bodyPr lIns="50800" tIns="50800" rIns="50800" bIns="50800" rtlCol="0" anchor="ctr"/>
          <a:lstStyle/>
          <a:p>
            <a:pPr marL="0" lvl="0" indent="0" algn="ctr">
              <a:lnSpc>
                <a:spcPts val="3360"/>
              </a:lnSpc>
              <a:spcBef>
                <a:spcPct val="0"/>
              </a:spcBef>
            </a:pPr>
            <a:endParaRPr/>
          </a:p>
        </p:txBody>
      </p:sp>
      <p:sp>
        <p:nvSpPr>
          <p:cNvPr id="30" name="Freeform 11">
            <a:extLst>
              <a:ext uri="{FF2B5EF4-FFF2-40B4-BE49-F238E27FC236}">
                <a16:creationId xmlns:a16="http://schemas.microsoft.com/office/drawing/2014/main" id="{4DD6E5C6-CA16-2496-F340-063D2C4D3DA0}"/>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4"/>
            <a:stretch>
              <a:fillRect/>
            </a:stretch>
          </a:blipFill>
        </p:spPr>
        <p:txBody>
          <a:bodyPr/>
          <a:lstStyle/>
          <a:p>
            <a:endParaRPr lang="pt-BR"/>
          </a:p>
        </p:txBody>
      </p:sp>
      <p:sp>
        <p:nvSpPr>
          <p:cNvPr id="9" name="Freeform 8">
            <a:extLst>
              <a:ext uri="{FF2B5EF4-FFF2-40B4-BE49-F238E27FC236}">
                <a16:creationId xmlns:a16="http://schemas.microsoft.com/office/drawing/2014/main" id="{5EAD8C67-3DA6-A93A-8370-DFE83F5815A4}"/>
              </a:ext>
            </a:extLst>
          </p:cNvPr>
          <p:cNvSpPr/>
          <p:nvPr userDrawn="1"/>
        </p:nvSpPr>
        <p:spPr>
          <a:xfrm rot="9581297">
            <a:off x="4499168" y="1823236"/>
            <a:ext cx="4446163" cy="4265215"/>
          </a:xfrm>
          <a:custGeom>
            <a:avLst/>
            <a:gdLst/>
            <a:ahLst/>
            <a:cxnLst/>
            <a:rect l="l" t="t" r="r" b="b"/>
            <a:pathLst>
              <a:path w="8886413" h="8524757">
                <a:moveTo>
                  <a:pt x="0" y="0"/>
                </a:moveTo>
                <a:lnTo>
                  <a:pt x="8886413" y="0"/>
                </a:lnTo>
                <a:lnTo>
                  <a:pt x="8886413" y="8524756"/>
                </a:lnTo>
                <a:lnTo>
                  <a:pt x="0" y="8524756"/>
                </a:lnTo>
                <a:lnTo>
                  <a:pt x="0" y="0"/>
                </a:lnTo>
                <a:close/>
              </a:path>
            </a:pathLst>
          </a:custGeom>
          <a:blipFill>
            <a:blip r:embed="rId3"/>
            <a:stretch>
              <a:fillRect/>
            </a:stretch>
          </a:blipFill>
        </p:spPr>
        <p:txBody>
          <a:bodyPr/>
          <a:lstStyle/>
          <a:p>
            <a:endParaRPr lang="pt-BR"/>
          </a:p>
        </p:txBody>
      </p:sp>
      <p:grpSp>
        <p:nvGrpSpPr>
          <p:cNvPr id="31" name="Agrupar 30">
            <a:extLst>
              <a:ext uri="{FF2B5EF4-FFF2-40B4-BE49-F238E27FC236}">
                <a16:creationId xmlns:a16="http://schemas.microsoft.com/office/drawing/2014/main" id="{B67465E9-7935-2122-0C9A-51F7BC1032E0}"/>
              </a:ext>
            </a:extLst>
          </p:cNvPr>
          <p:cNvGrpSpPr/>
          <p:nvPr userDrawn="1"/>
        </p:nvGrpSpPr>
        <p:grpSpPr>
          <a:xfrm>
            <a:off x="-437960" y="1569108"/>
            <a:ext cx="9073870" cy="4419824"/>
            <a:chOff x="-3136922" y="1724708"/>
            <a:chExt cx="9073870" cy="4419824"/>
          </a:xfrm>
        </p:grpSpPr>
        <p:grpSp>
          <p:nvGrpSpPr>
            <p:cNvPr id="19" name="Group 4">
              <a:extLst>
                <a:ext uri="{FF2B5EF4-FFF2-40B4-BE49-F238E27FC236}">
                  <a16:creationId xmlns:a16="http://schemas.microsoft.com/office/drawing/2014/main" id="{D6B1BEA7-B460-D6D1-61E1-D047AC0104AB}"/>
                </a:ext>
              </a:extLst>
            </p:cNvPr>
            <p:cNvGrpSpPr>
              <a:grpSpLocks noChangeAspect="1"/>
            </p:cNvGrpSpPr>
            <p:nvPr userDrawn="1"/>
          </p:nvGrpSpPr>
          <p:grpSpPr>
            <a:xfrm rot="16200000">
              <a:off x="1433064" y="1640645"/>
              <a:ext cx="4419822" cy="4587947"/>
              <a:chOff x="53150" y="-417302"/>
              <a:chExt cx="6119858" cy="6352650"/>
            </a:xfrm>
            <a:solidFill>
              <a:srgbClr val="0C2340"/>
            </a:solidFill>
          </p:grpSpPr>
          <p:sp>
            <p:nvSpPr>
              <p:cNvPr id="21" name="Freeform 5">
                <a:extLst>
                  <a:ext uri="{FF2B5EF4-FFF2-40B4-BE49-F238E27FC236}">
                    <a16:creationId xmlns:a16="http://schemas.microsoft.com/office/drawing/2014/main" id="{1F3C092F-99DA-D501-C931-6596EA7AF457}"/>
                  </a:ext>
                </a:extLst>
              </p:cNvPr>
              <p:cNvSpPr/>
              <p:nvPr/>
            </p:nvSpPr>
            <p:spPr>
              <a:xfrm>
                <a:off x="53150" y="-417302"/>
                <a:ext cx="6119858" cy="6352650"/>
              </a:xfrm>
              <a:custGeom>
                <a:avLst/>
                <a:gdLst/>
                <a:ahLst/>
                <a:cxnLst/>
                <a:rect l="l" t="t" r="r" b="b"/>
                <a:pathLst>
                  <a:path w="6108573" h="6350000">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grpFill/>
            </p:spPr>
            <p:txBody>
              <a:bodyPr/>
              <a:lstStyle/>
              <a:p>
                <a:endParaRPr lang="pt-BR"/>
              </a:p>
            </p:txBody>
          </p:sp>
        </p:grpSp>
        <p:sp>
          <p:nvSpPr>
            <p:cNvPr id="24" name="Retângulo 23">
              <a:extLst>
                <a:ext uri="{FF2B5EF4-FFF2-40B4-BE49-F238E27FC236}">
                  <a16:creationId xmlns:a16="http://schemas.microsoft.com/office/drawing/2014/main" id="{4928E1AD-357B-B3A9-8180-F00A1C147D5C}"/>
                </a:ext>
              </a:extLst>
            </p:cNvPr>
            <p:cNvSpPr/>
            <p:nvPr userDrawn="1"/>
          </p:nvSpPr>
          <p:spPr>
            <a:xfrm>
              <a:off x="-3136922" y="1724711"/>
              <a:ext cx="4930176" cy="4419821"/>
            </a:xfrm>
            <a:prstGeom prst="rect">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 name="Espaço Reservado para Texto 21">
            <a:extLst>
              <a:ext uri="{FF2B5EF4-FFF2-40B4-BE49-F238E27FC236}">
                <a16:creationId xmlns:a16="http://schemas.microsoft.com/office/drawing/2014/main" id="{532FA537-5C3E-86FE-19D5-C6BD451A1F8E}"/>
              </a:ext>
            </a:extLst>
          </p:cNvPr>
          <p:cNvSpPr>
            <a:spLocks noGrp="1"/>
          </p:cNvSpPr>
          <p:nvPr>
            <p:ph type="body" sz="quarter" idx="10" hasCustomPrompt="1"/>
          </p:nvPr>
        </p:nvSpPr>
        <p:spPr>
          <a:xfrm>
            <a:off x="288645" y="2010895"/>
            <a:ext cx="7096545" cy="399616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a:solidFill>
                  <a:schemeClr val="bg1"/>
                </a:solidFill>
              </a:defRPr>
            </a:lvl1pPr>
          </a:lstStyle>
          <a:p>
            <a:r>
              <a:rPr lang="pt-BR" err="1"/>
              <a:t>Lorem</a:t>
            </a:r>
            <a:r>
              <a:rPr lang="pt-BR"/>
              <a:t> ipsum </a:t>
            </a:r>
            <a:r>
              <a:rPr lang="pt-BR" err="1"/>
              <a:t>dolor</a:t>
            </a:r>
            <a:r>
              <a:rPr lang="pt-BR"/>
              <a:t> </a:t>
            </a:r>
            <a:r>
              <a:rPr lang="pt-BR" err="1"/>
              <a:t>sit</a:t>
            </a:r>
            <a:r>
              <a:rPr lang="pt-BR"/>
              <a:t> </a:t>
            </a:r>
            <a:r>
              <a:rPr lang="pt-BR" err="1"/>
              <a:t>amet</a:t>
            </a:r>
            <a:r>
              <a:rPr lang="pt-BR"/>
              <a:t>. Nam </a:t>
            </a:r>
            <a:r>
              <a:rPr lang="pt-BR" err="1"/>
              <a:t>facere</a:t>
            </a:r>
            <a:r>
              <a:rPr lang="pt-BR"/>
              <a:t> </a:t>
            </a:r>
            <a:r>
              <a:rPr lang="pt-BR" err="1"/>
              <a:t>voluptas</a:t>
            </a:r>
            <a:r>
              <a:rPr lang="pt-BR"/>
              <a:t> ut </a:t>
            </a:r>
            <a:r>
              <a:rPr lang="pt-BR" err="1"/>
              <a:t>temporibus</a:t>
            </a:r>
            <a:r>
              <a:rPr lang="pt-BR"/>
              <a:t> </a:t>
            </a:r>
            <a:r>
              <a:rPr lang="pt-BR" err="1"/>
              <a:t>sint</a:t>
            </a:r>
            <a:r>
              <a:rPr lang="pt-BR"/>
              <a:t> et </a:t>
            </a:r>
            <a:r>
              <a:rPr lang="pt-BR" err="1"/>
              <a:t>galisum</a:t>
            </a:r>
            <a:r>
              <a:rPr lang="pt-BR"/>
              <a:t> </a:t>
            </a:r>
            <a:r>
              <a:rPr lang="pt-BR" err="1"/>
              <a:t>adipisci</a:t>
            </a:r>
            <a:r>
              <a:rPr lang="pt-BR"/>
              <a:t> </a:t>
            </a:r>
            <a:r>
              <a:rPr lang="pt-BR" err="1"/>
              <a:t>qui</a:t>
            </a:r>
            <a:r>
              <a:rPr lang="pt-BR"/>
              <a:t> </a:t>
            </a:r>
            <a:r>
              <a:rPr lang="pt-BR" err="1"/>
              <a:t>magni</a:t>
            </a:r>
            <a:r>
              <a:rPr lang="pt-BR"/>
              <a:t> </a:t>
            </a:r>
            <a:r>
              <a:rPr lang="pt-BR" err="1"/>
              <a:t>aspernatur</a:t>
            </a:r>
            <a:r>
              <a:rPr lang="pt-BR"/>
              <a:t> </a:t>
            </a:r>
            <a:r>
              <a:rPr lang="pt-BR" err="1"/>
              <a:t>sit</a:t>
            </a:r>
            <a:r>
              <a:rPr lang="pt-BR"/>
              <a:t> </a:t>
            </a:r>
            <a:r>
              <a:rPr lang="pt-BR" err="1"/>
              <a:t>dolores</a:t>
            </a:r>
            <a:r>
              <a:rPr lang="pt-BR"/>
              <a:t> </a:t>
            </a:r>
            <a:r>
              <a:rPr lang="pt-BR" err="1"/>
              <a:t>dignissimos</a:t>
            </a:r>
            <a:r>
              <a:rPr lang="pt-BR"/>
              <a:t> </a:t>
            </a:r>
            <a:r>
              <a:rPr lang="pt-BR" err="1"/>
              <a:t>aut</a:t>
            </a:r>
            <a:r>
              <a:rPr lang="pt-BR"/>
              <a:t> </a:t>
            </a:r>
            <a:r>
              <a:rPr lang="pt-BR" err="1"/>
              <a:t>ullam</a:t>
            </a:r>
            <a:r>
              <a:rPr lang="pt-BR"/>
              <a:t> </a:t>
            </a:r>
            <a:r>
              <a:rPr lang="pt-BR" err="1"/>
              <a:t>corrupti</a:t>
            </a:r>
            <a:r>
              <a:rPr lang="pt-BR"/>
              <a:t> et </a:t>
            </a:r>
            <a:r>
              <a:rPr lang="pt-BR" err="1"/>
              <a:t>dignissimos</a:t>
            </a:r>
            <a:r>
              <a:rPr lang="pt-BR"/>
              <a:t> sint. </a:t>
            </a:r>
            <a:r>
              <a:rPr lang="pt-BR" err="1"/>
              <a:t>Sit</a:t>
            </a:r>
            <a:r>
              <a:rPr lang="pt-BR"/>
              <a:t> ipsum </a:t>
            </a:r>
            <a:r>
              <a:rPr lang="pt-BR" err="1"/>
              <a:t>quia</a:t>
            </a:r>
            <a:r>
              <a:rPr lang="pt-BR"/>
              <a:t> et </a:t>
            </a:r>
            <a:r>
              <a:rPr lang="pt-BR" err="1"/>
              <a:t>aperiam</a:t>
            </a:r>
            <a:r>
              <a:rPr lang="pt-BR"/>
              <a:t> </a:t>
            </a:r>
            <a:r>
              <a:rPr lang="pt-BR" err="1"/>
              <a:t>asperiores</a:t>
            </a:r>
            <a:r>
              <a:rPr lang="pt-BR"/>
              <a:t> et omnis </a:t>
            </a:r>
            <a:r>
              <a:rPr lang="pt-BR" err="1"/>
              <a:t>aperiam</a:t>
            </a:r>
            <a:r>
              <a:rPr lang="pt-BR"/>
              <a:t> </a:t>
            </a:r>
            <a:r>
              <a:rPr lang="pt-BR" err="1"/>
              <a:t>aut</a:t>
            </a:r>
            <a:r>
              <a:rPr lang="pt-BR"/>
              <a:t> </a:t>
            </a:r>
            <a:r>
              <a:rPr lang="pt-BR" err="1"/>
              <a:t>distinctio</a:t>
            </a:r>
            <a:r>
              <a:rPr lang="pt-BR"/>
              <a:t> </a:t>
            </a:r>
            <a:r>
              <a:rPr lang="pt-BR" err="1"/>
              <a:t>inventore</a:t>
            </a:r>
            <a:r>
              <a:rPr lang="pt-BR"/>
              <a:t>. Est </a:t>
            </a:r>
            <a:r>
              <a:rPr lang="pt-BR" err="1"/>
              <a:t>consequatur</a:t>
            </a:r>
            <a:r>
              <a:rPr lang="pt-BR"/>
              <a:t> </a:t>
            </a:r>
            <a:r>
              <a:rPr lang="pt-BR" err="1"/>
              <a:t>reprehenderit</a:t>
            </a:r>
            <a:r>
              <a:rPr lang="pt-BR"/>
              <a:t> non quis quod et </a:t>
            </a:r>
            <a:r>
              <a:rPr lang="pt-BR" err="1"/>
              <a:t>facere</a:t>
            </a:r>
            <a:r>
              <a:rPr lang="pt-BR"/>
              <a:t> </a:t>
            </a:r>
            <a:r>
              <a:rPr lang="pt-BR" err="1"/>
              <a:t>explicabo</a:t>
            </a:r>
            <a:r>
              <a:rPr lang="pt-BR"/>
              <a:t>. </a:t>
            </a:r>
          </a:p>
          <a:p>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r>
              <a:rPr lang="pt-BR"/>
              <a:t>Ut </a:t>
            </a:r>
            <a:r>
              <a:rPr lang="pt-BR" err="1"/>
              <a:t>obcaecati</a:t>
            </a:r>
            <a:r>
              <a:rPr lang="pt-BR"/>
              <a:t> </a:t>
            </a:r>
            <a:r>
              <a:rPr lang="pt-BR" err="1"/>
              <a:t>itaque</a:t>
            </a:r>
            <a:r>
              <a:rPr lang="pt-BR"/>
              <a:t> et </a:t>
            </a:r>
            <a:r>
              <a:rPr lang="pt-BR" err="1"/>
              <a:t>aliquam</a:t>
            </a:r>
            <a:r>
              <a:rPr lang="pt-BR"/>
              <a:t> </a:t>
            </a:r>
            <a:r>
              <a:rPr lang="pt-BR" err="1"/>
              <a:t>consequatur</a:t>
            </a:r>
            <a:r>
              <a:rPr lang="pt-BR"/>
              <a:t> </a:t>
            </a:r>
            <a:r>
              <a:rPr lang="pt-BR" err="1"/>
              <a:t>aut</a:t>
            </a:r>
            <a:r>
              <a:rPr lang="pt-BR"/>
              <a:t> </a:t>
            </a:r>
            <a:r>
              <a:rPr lang="pt-BR" err="1"/>
              <a:t>similique</a:t>
            </a:r>
            <a:r>
              <a:rPr lang="pt-BR"/>
              <a:t> </a:t>
            </a:r>
            <a:r>
              <a:rPr lang="pt-BR" err="1"/>
              <a:t>deserunt</a:t>
            </a:r>
            <a:r>
              <a:rPr lang="pt-BR"/>
              <a:t> </a:t>
            </a:r>
            <a:r>
              <a:rPr lang="pt-BR" err="1"/>
              <a:t>aut</a:t>
            </a:r>
            <a:r>
              <a:rPr lang="pt-BR"/>
              <a:t> </a:t>
            </a:r>
            <a:r>
              <a:rPr lang="pt-BR" err="1"/>
              <a:t>quibusdam</a:t>
            </a:r>
            <a:r>
              <a:rPr lang="pt-BR"/>
              <a:t> </a:t>
            </a:r>
            <a:r>
              <a:rPr lang="pt-BR" err="1"/>
              <a:t>quasi</a:t>
            </a:r>
            <a:r>
              <a:rPr lang="pt-BR"/>
              <a:t> </a:t>
            </a:r>
            <a:r>
              <a:rPr lang="pt-BR" err="1"/>
              <a:t>qui</a:t>
            </a:r>
            <a:r>
              <a:rPr lang="pt-BR"/>
              <a:t> </a:t>
            </a:r>
            <a:r>
              <a:rPr lang="pt-BR" err="1"/>
              <a:t>debitis</a:t>
            </a:r>
            <a:r>
              <a:rPr lang="pt-BR"/>
              <a:t> </a:t>
            </a:r>
            <a:r>
              <a:rPr lang="pt-BR" err="1"/>
              <a:t>dolores</a:t>
            </a:r>
            <a:r>
              <a:rPr lang="pt-BR"/>
              <a:t>. Et </a:t>
            </a:r>
            <a:r>
              <a:rPr lang="pt-BR" err="1"/>
              <a:t>totam</a:t>
            </a:r>
            <a:r>
              <a:rPr lang="pt-BR"/>
              <a:t> </a:t>
            </a:r>
            <a:r>
              <a:rPr lang="pt-BR" err="1"/>
              <a:t>earum</a:t>
            </a:r>
            <a:r>
              <a:rPr lang="pt-BR"/>
              <a:t> </a:t>
            </a:r>
            <a:r>
              <a:rPr lang="pt-BR" err="1"/>
              <a:t>qui</a:t>
            </a:r>
            <a:r>
              <a:rPr lang="pt-BR"/>
              <a:t> </a:t>
            </a:r>
            <a:r>
              <a:rPr lang="pt-BR" err="1"/>
              <a:t>asperiores</a:t>
            </a:r>
            <a:r>
              <a:rPr lang="pt-BR"/>
              <a:t> </a:t>
            </a:r>
            <a:r>
              <a:rPr lang="pt-BR" err="1"/>
              <a:t>saepe</a:t>
            </a:r>
            <a:r>
              <a:rPr lang="pt-BR"/>
              <a:t> et </a:t>
            </a:r>
            <a:r>
              <a:rPr lang="pt-BR" err="1"/>
              <a:t>architecto</a:t>
            </a:r>
            <a:r>
              <a:rPr lang="pt-BR"/>
              <a:t> </a:t>
            </a:r>
            <a:r>
              <a:rPr lang="pt-BR" err="1"/>
              <a:t>necessitatibus</a:t>
            </a:r>
            <a:r>
              <a:rPr lang="pt-BR"/>
              <a:t> </a:t>
            </a:r>
            <a:r>
              <a:rPr lang="pt-BR" err="1"/>
              <a:t>eos</a:t>
            </a:r>
            <a:r>
              <a:rPr lang="pt-BR"/>
              <a:t> </a:t>
            </a:r>
            <a:r>
              <a:rPr lang="pt-BR" err="1"/>
              <a:t>mollitia</a:t>
            </a:r>
            <a:r>
              <a:rPr lang="pt-BR"/>
              <a:t> </a:t>
            </a:r>
            <a:r>
              <a:rPr lang="pt-BR" err="1"/>
              <a:t>officia</a:t>
            </a:r>
            <a:r>
              <a:rPr lang="pt-BR"/>
              <a:t> cum </a:t>
            </a:r>
            <a:r>
              <a:rPr lang="pt-BR" err="1"/>
              <a:t>sequi</a:t>
            </a:r>
            <a:r>
              <a:rPr lang="pt-BR"/>
              <a:t> </a:t>
            </a:r>
            <a:r>
              <a:rPr lang="pt-BR" err="1"/>
              <a:t>recusandae</a:t>
            </a:r>
            <a:r>
              <a:rPr lang="pt-BR"/>
              <a:t> et </a:t>
            </a:r>
            <a:r>
              <a:rPr lang="pt-BR" err="1"/>
              <a:t>dicta</a:t>
            </a:r>
            <a:r>
              <a:rPr lang="pt-BR"/>
              <a:t> </a:t>
            </a:r>
            <a:r>
              <a:rPr lang="pt-BR" err="1"/>
              <a:t>repellat</a:t>
            </a:r>
            <a:r>
              <a:rPr lang="pt-B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endParaRPr lang="pt-BR"/>
          </a:p>
        </p:txBody>
      </p:sp>
      <p:grpSp>
        <p:nvGrpSpPr>
          <p:cNvPr id="22" name="Group 18">
            <a:extLst>
              <a:ext uri="{FF2B5EF4-FFF2-40B4-BE49-F238E27FC236}">
                <a16:creationId xmlns:a16="http://schemas.microsoft.com/office/drawing/2014/main" id="{A2BA3527-8BFD-2434-A26B-9D3961A2CABD}"/>
              </a:ext>
            </a:extLst>
          </p:cNvPr>
          <p:cNvGrpSpPr/>
          <p:nvPr userDrawn="1"/>
        </p:nvGrpSpPr>
        <p:grpSpPr>
          <a:xfrm rot="-5400000">
            <a:off x="11365253" y="1324244"/>
            <a:ext cx="1339262" cy="1978547"/>
            <a:chOff x="0" y="0"/>
            <a:chExt cx="3976160" cy="5820390"/>
          </a:xfrm>
        </p:grpSpPr>
        <p:sp>
          <p:nvSpPr>
            <p:cNvPr id="33" name="Freeform 19">
              <a:extLst>
                <a:ext uri="{FF2B5EF4-FFF2-40B4-BE49-F238E27FC236}">
                  <a16:creationId xmlns:a16="http://schemas.microsoft.com/office/drawing/2014/main" id="{CD754D2C-9647-E475-0A90-E6A9E3705F6F}"/>
                </a:ext>
              </a:extLst>
            </p:cNvPr>
            <p:cNvSpPr/>
            <p:nvPr/>
          </p:nvSpPr>
          <p:spPr>
            <a:xfrm>
              <a:off x="0" y="0"/>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34" name="Group 20">
            <a:extLst>
              <a:ext uri="{FF2B5EF4-FFF2-40B4-BE49-F238E27FC236}">
                <a16:creationId xmlns:a16="http://schemas.microsoft.com/office/drawing/2014/main" id="{526042FC-057D-80ED-B639-9EEE287A5D1B}"/>
              </a:ext>
            </a:extLst>
          </p:cNvPr>
          <p:cNvGrpSpPr/>
          <p:nvPr userDrawn="1"/>
        </p:nvGrpSpPr>
        <p:grpSpPr>
          <a:xfrm rot="-5400000">
            <a:off x="11063084" y="2120115"/>
            <a:ext cx="1339263" cy="1978546"/>
            <a:chOff x="0" y="0"/>
            <a:chExt cx="4445000" cy="6350000"/>
          </a:xfrm>
        </p:grpSpPr>
        <p:sp>
          <p:nvSpPr>
            <p:cNvPr id="35" name="Freeform 21">
              <a:extLst>
                <a:ext uri="{FF2B5EF4-FFF2-40B4-BE49-F238E27FC236}">
                  <a16:creationId xmlns:a16="http://schemas.microsoft.com/office/drawing/2014/main" id="{6712CCD3-92CB-98B0-203F-05955EAB53E8}"/>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2" name="Retângulo 1">
            <a:extLst>
              <a:ext uri="{FF2B5EF4-FFF2-40B4-BE49-F238E27FC236}">
                <a16:creationId xmlns:a16="http://schemas.microsoft.com/office/drawing/2014/main" id="{9E896F92-1AAC-12FC-3094-FFA1A5214A22}"/>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7E96182B-DDE6-0A20-C9E1-21E5674022C8}"/>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306DCA9-84D0-01C5-4360-60D061778820}"/>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A4489A92-CC21-026B-8B96-0ABAFB22C1A2}"/>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18591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udo 3">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BC1C2070-29E7-091F-44AD-4B665EF0764D}"/>
              </a:ext>
            </a:extLst>
          </p:cNvPr>
          <p:cNvGrpSpPr/>
          <p:nvPr userDrawn="1"/>
        </p:nvGrpSpPr>
        <p:grpSpPr>
          <a:xfrm>
            <a:off x="-20040" y="2879542"/>
            <a:ext cx="12232080" cy="6598058"/>
            <a:chOff x="-3366" y="-60793"/>
            <a:chExt cx="2704797" cy="1890400"/>
          </a:xfrm>
        </p:grpSpPr>
        <p:sp>
          <p:nvSpPr>
            <p:cNvPr id="13" name="Freeform 6">
              <a:extLst>
                <a:ext uri="{FF2B5EF4-FFF2-40B4-BE49-F238E27FC236}">
                  <a16:creationId xmlns:a16="http://schemas.microsoft.com/office/drawing/2014/main" id="{6B3FCE7D-EF99-50A5-84D8-B82657B92EF1}"/>
                </a:ext>
              </a:extLst>
            </p:cNvPr>
            <p:cNvSpPr/>
            <p:nvPr/>
          </p:nvSpPr>
          <p:spPr>
            <a:xfrm>
              <a:off x="-3366" y="-60793"/>
              <a:ext cx="2701431" cy="1829607"/>
            </a:xfrm>
            <a:custGeom>
              <a:avLst/>
              <a:gdLst/>
              <a:ahLst/>
              <a:cxnLst/>
              <a:rect l="l" t="t" r="r" b="b"/>
              <a:pathLst>
                <a:path w="2701431" h="1829607">
                  <a:moveTo>
                    <a:pt x="0" y="0"/>
                  </a:moveTo>
                  <a:lnTo>
                    <a:pt x="2701431" y="0"/>
                  </a:lnTo>
                  <a:lnTo>
                    <a:pt x="2701431" y="1829607"/>
                  </a:lnTo>
                  <a:lnTo>
                    <a:pt x="0" y="1829607"/>
                  </a:lnTo>
                  <a:close/>
                </a:path>
              </a:pathLst>
            </a:custGeom>
            <a:gradFill rotWithShape="1">
              <a:gsLst>
                <a:gs pos="0">
                  <a:srgbClr val="FFFFFF">
                    <a:alpha val="51000"/>
                  </a:srgbClr>
                </a:gs>
                <a:gs pos="50000">
                  <a:srgbClr val="96C3E1">
                    <a:alpha val="51000"/>
                  </a:srgbClr>
                </a:gs>
                <a:gs pos="100000">
                  <a:srgbClr val="4D9ACF">
                    <a:alpha val="51000"/>
                  </a:srgbClr>
                </a:gs>
              </a:gsLst>
              <a:lin ang="5400000"/>
            </a:gradFill>
          </p:spPr>
          <p:txBody>
            <a:bodyPr/>
            <a:lstStyle/>
            <a:p>
              <a:endParaRPr lang="pt-BR"/>
            </a:p>
          </p:txBody>
        </p:sp>
        <p:sp>
          <p:nvSpPr>
            <p:cNvPr id="14" name="TextBox 7">
              <a:extLst>
                <a:ext uri="{FF2B5EF4-FFF2-40B4-BE49-F238E27FC236}">
                  <a16:creationId xmlns:a16="http://schemas.microsoft.com/office/drawing/2014/main" id="{477F2A39-20AC-F598-2CA2-469470248BF5}"/>
                </a:ext>
              </a:extLst>
            </p:cNvPr>
            <p:cNvSpPr txBox="1"/>
            <p:nvPr/>
          </p:nvSpPr>
          <p:spPr>
            <a:xfrm>
              <a:off x="0" y="-38100"/>
              <a:ext cx="2701431" cy="1867707"/>
            </a:xfrm>
            <a:prstGeom prst="rect">
              <a:avLst/>
            </a:prstGeom>
          </p:spPr>
          <p:txBody>
            <a:bodyPr lIns="50800" tIns="50800" rIns="50800" bIns="50800" rtlCol="0" anchor="ctr"/>
            <a:lstStyle/>
            <a:p>
              <a:pPr algn="ctr">
                <a:lnSpc>
                  <a:spcPts val="2605"/>
                </a:lnSpc>
              </a:pPr>
              <a:endParaRPr/>
            </a:p>
          </p:txBody>
        </p:sp>
      </p:grpSp>
      <p:sp>
        <p:nvSpPr>
          <p:cNvPr id="32" name="Freeform 2">
            <a:extLst>
              <a:ext uri="{FF2B5EF4-FFF2-40B4-BE49-F238E27FC236}">
                <a16:creationId xmlns:a16="http://schemas.microsoft.com/office/drawing/2014/main" id="{46FB213E-1C68-73B7-9311-717856A39AC0}"/>
              </a:ext>
            </a:extLst>
          </p:cNvPr>
          <p:cNvSpPr/>
          <p:nvPr userDrawn="1"/>
        </p:nvSpPr>
        <p:spPr>
          <a:xfrm>
            <a:off x="-29712" y="-62030"/>
            <a:ext cx="12221712" cy="6896723"/>
          </a:xfrm>
          <a:custGeom>
            <a:avLst/>
            <a:gdLst/>
            <a:ahLst/>
            <a:cxnLst/>
            <a:rect l="l" t="t" r="r" b="b"/>
            <a:pathLst>
              <a:path w="18288000" h="10652760">
                <a:moveTo>
                  <a:pt x="0" y="0"/>
                </a:moveTo>
                <a:lnTo>
                  <a:pt x="18288000" y="0"/>
                </a:lnTo>
                <a:lnTo>
                  <a:pt x="18288000" y="10652760"/>
                </a:lnTo>
                <a:lnTo>
                  <a:pt x="0" y="10652760"/>
                </a:lnTo>
                <a:lnTo>
                  <a:pt x="0" y="0"/>
                </a:lnTo>
                <a:close/>
              </a:path>
            </a:pathLst>
          </a:custGeom>
          <a:blipFill>
            <a:blip r:embed="rId2">
              <a:alphaModFix amt="35000"/>
            </a:blip>
            <a:stretch>
              <a:fillRect/>
            </a:stretch>
          </a:blipFill>
        </p:spPr>
        <p:txBody>
          <a:bodyPr/>
          <a:lstStyle/>
          <a:p>
            <a:endParaRPr lang="pt-BR"/>
          </a:p>
        </p:txBody>
      </p:sp>
      <p:sp>
        <p:nvSpPr>
          <p:cNvPr id="23" name="Espaço Reservado para Texto 21">
            <a:extLst>
              <a:ext uri="{FF2B5EF4-FFF2-40B4-BE49-F238E27FC236}">
                <a16:creationId xmlns:a16="http://schemas.microsoft.com/office/drawing/2014/main" id="{917DC7C2-7A23-6473-7632-2E06649DC354}"/>
              </a:ext>
            </a:extLst>
          </p:cNvPr>
          <p:cNvSpPr>
            <a:spLocks noGrp="1"/>
          </p:cNvSpPr>
          <p:nvPr>
            <p:ph type="body" sz="quarter" idx="11" hasCustomPrompt="1"/>
          </p:nvPr>
        </p:nvSpPr>
        <p:spPr>
          <a:xfrm>
            <a:off x="288645" y="514350"/>
            <a:ext cx="7988104" cy="682092"/>
          </a:xfrm>
        </p:spPr>
        <p:txBody>
          <a:bodyPr>
            <a:noAutofit/>
          </a:bodyPr>
          <a:lstStyle>
            <a:lvl1pPr marL="0" indent="0">
              <a:buNone/>
              <a:defRPr sz="4400" b="1">
                <a:latin typeface="+mj-lt"/>
              </a:defRPr>
            </a:lvl1pPr>
          </a:lstStyle>
          <a:p>
            <a:r>
              <a:rPr lang="pt-BR"/>
              <a:t>Título do slide</a:t>
            </a:r>
          </a:p>
        </p:txBody>
      </p:sp>
      <p:sp>
        <p:nvSpPr>
          <p:cNvPr id="17" name="TextBox 16">
            <a:extLst>
              <a:ext uri="{FF2B5EF4-FFF2-40B4-BE49-F238E27FC236}">
                <a16:creationId xmlns:a16="http://schemas.microsoft.com/office/drawing/2014/main" id="{A7B278B6-B80A-4A8B-F15E-A2460B37BB0A}"/>
              </a:ext>
            </a:extLst>
          </p:cNvPr>
          <p:cNvSpPr txBox="1"/>
          <p:nvPr/>
        </p:nvSpPr>
        <p:spPr>
          <a:xfrm rot="5400000">
            <a:off x="1777761" y="-1005834"/>
            <a:ext cx="4898330" cy="10640911"/>
          </a:xfrm>
          <a:prstGeom prst="rect">
            <a:avLst/>
          </a:prstGeom>
        </p:spPr>
        <p:txBody>
          <a:bodyPr lIns="50800" tIns="50800" rIns="50800" bIns="50800" rtlCol="0" anchor="ctr"/>
          <a:lstStyle/>
          <a:p>
            <a:pPr marL="0" lvl="0" indent="0" algn="ctr">
              <a:lnSpc>
                <a:spcPts val="3360"/>
              </a:lnSpc>
              <a:spcBef>
                <a:spcPct val="0"/>
              </a:spcBef>
            </a:pPr>
            <a:endParaRPr/>
          </a:p>
        </p:txBody>
      </p:sp>
      <p:sp>
        <p:nvSpPr>
          <p:cNvPr id="30" name="Freeform 11">
            <a:extLst>
              <a:ext uri="{FF2B5EF4-FFF2-40B4-BE49-F238E27FC236}">
                <a16:creationId xmlns:a16="http://schemas.microsoft.com/office/drawing/2014/main" id="{4DD6E5C6-CA16-2496-F340-063D2C4D3DA0}"/>
              </a:ext>
            </a:extLst>
          </p:cNvPr>
          <p:cNvSpPr/>
          <p:nvPr userDrawn="1"/>
        </p:nvSpPr>
        <p:spPr>
          <a:xfrm>
            <a:off x="10966693" y="6172213"/>
            <a:ext cx="1114621"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sp>
        <p:nvSpPr>
          <p:cNvPr id="4" name="Espaço Reservado para Texto 21">
            <a:extLst>
              <a:ext uri="{FF2B5EF4-FFF2-40B4-BE49-F238E27FC236}">
                <a16:creationId xmlns:a16="http://schemas.microsoft.com/office/drawing/2014/main" id="{532FA537-5C3E-86FE-19D5-C6BD451A1F8E}"/>
              </a:ext>
            </a:extLst>
          </p:cNvPr>
          <p:cNvSpPr>
            <a:spLocks noGrp="1"/>
          </p:cNvSpPr>
          <p:nvPr>
            <p:ph type="body" sz="quarter" idx="10" hasCustomPrompt="1"/>
          </p:nvPr>
        </p:nvSpPr>
        <p:spPr>
          <a:xfrm>
            <a:off x="256077" y="1709435"/>
            <a:ext cx="5684925" cy="410667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a:solidFill>
                  <a:srgbClr val="0C2340"/>
                </a:solidFill>
              </a:defRPr>
            </a:lvl1pPr>
          </a:lstStyle>
          <a:p>
            <a:r>
              <a:rPr lang="pt-BR" err="1"/>
              <a:t>Lorem</a:t>
            </a:r>
            <a:r>
              <a:rPr lang="pt-BR"/>
              <a:t> ipsum </a:t>
            </a:r>
            <a:r>
              <a:rPr lang="pt-BR" err="1"/>
              <a:t>dolor</a:t>
            </a:r>
            <a:r>
              <a:rPr lang="pt-BR"/>
              <a:t> </a:t>
            </a:r>
            <a:r>
              <a:rPr lang="pt-BR" err="1"/>
              <a:t>sit</a:t>
            </a:r>
            <a:r>
              <a:rPr lang="pt-BR"/>
              <a:t> </a:t>
            </a:r>
            <a:r>
              <a:rPr lang="pt-BR" err="1"/>
              <a:t>amet</a:t>
            </a:r>
            <a:r>
              <a:rPr lang="pt-BR"/>
              <a:t>. Nam </a:t>
            </a:r>
            <a:r>
              <a:rPr lang="pt-BR" err="1"/>
              <a:t>facere</a:t>
            </a:r>
            <a:r>
              <a:rPr lang="pt-BR"/>
              <a:t> </a:t>
            </a:r>
            <a:r>
              <a:rPr lang="pt-BR" err="1"/>
              <a:t>voluptas</a:t>
            </a:r>
            <a:r>
              <a:rPr lang="pt-BR"/>
              <a:t> ut </a:t>
            </a:r>
            <a:r>
              <a:rPr lang="pt-BR" err="1"/>
              <a:t>temporibus</a:t>
            </a:r>
            <a:r>
              <a:rPr lang="pt-BR"/>
              <a:t> </a:t>
            </a:r>
            <a:r>
              <a:rPr lang="pt-BR" err="1"/>
              <a:t>sint</a:t>
            </a:r>
            <a:r>
              <a:rPr lang="pt-BR"/>
              <a:t> et </a:t>
            </a:r>
            <a:r>
              <a:rPr lang="pt-BR" err="1"/>
              <a:t>galisum</a:t>
            </a:r>
            <a:r>
              <a:rPr lang="pt-BR"/>
              <a:t> </a:t>
            </a:r>
            <a:r>
              <a:rPr lang="pt-BR" err="1"/>
              <a:t>adipisci</a:t>
            </a:r>
            <a:r>
              <a:rPr lang="pt-BR"/>
              <a:t> </a:t>
            </a:r>
            <a:r>
              <a:rPr lang="pt-BR" err="1"/>
              <a:t>qui</a:t>
            </a:r>
            <a:r>
              <a:rPr lang="pt-BR"/>
              <a:t> </a:t>
            </a:r>
            <a:r>
              <a:rPr lang="pt-BR" err="1"/>
              <a:t>magni</a:t>
            </a:r>
            <a:r>
              <a:rPr lang="pt-BR"/>
              <a:t> </a:t>
            </a:r>
            <a:r>
              <a:rPr lang="pt-BR" err="1"/>
              <a:t>aspernatur</a:t>
            </a:r>
            <a:r>
              <a:rPr lang="pt-BR"/>
              <a:t> </a:t>
            </a:r>
            <a:r>
              <a:rPr lang="pt-BR" err="1"/>
              <a:t>sit</a:t>
            </a:r>
            <a:r>
              <a:rPr lang="pt-BR"/>
              <a:t> </a:t>
            </a:r>
            <a:r>
              <a:rPr lang="pt-BR" err="1"/>
              <a:t>dolores</a:t>
            </a:r>
            <a:r>
              <a:rPr lang="pt-BR"/>
              <a:t> </a:t>
            </a:r>
            <a:r>
              <a:rPr lang="pt-BR" err="1"/>
              <a:t>dignissimos</a:t>
            </a:r>
            <a:r>
              <a:rPr lang="pt-BR"/>
              <a:t> </a:t>
            </a:r>
            <a:r>
              <a:rPr lang="pt-BR" err="1"/>
              <a:t>aut</a:t>
            </a:r>
            <a:r>
              <a:rPr lang="pt-BR"/>
              <a:t> </a:t>
            </a:r>
            <a:r>
              <a:rPr lang="pt-BR" err="1"/>
              <a:t>ullam</a:t>
            </a:r>
            <a:r>
              <a:rPr lang="pt-BR"/>
              <a:t> </a:t>
            </a:r>
            <a:r>
              <a:rPr lang="pt-BR" err="1"/>
              <a:t>corrupti</a:t>
            </a:r>
            <a:r>
              <a:rPr lang="pt-BR"/>
              <a:t> et </a:t>
            </a:r>
            <a:r>
              <a:rPr lang="pt-BR" err="1"/>
              <a:t>dignissimos</a:t>
            </a:r>
            <a:r>
              <a:rPr lang="pt-BR"/>
              <a:t> sint. </a:t>
            </a:r>
            <a:r>
              <a:rPr lang="pt-BR" err="1"/>
              <a:t>Sit</a:t>
            </a:r>
            <a:r>
              <a:rPr lang="pt-BR"/>
              <a:t> ipsum </a:t>
            </a:r>
            <a:r>
              <a:rPr lang="pt-BR" err="1"/>
              <a:t>quia</a:t>
            </a:r>
            <a:r>
              <a:rPr lang="pt-BR"/>
              <a:t> et </a:t>
            </a:r>
            <a:r>
              <a:rPr lang="pt-BR" err="1"/>
              <a:t>aperiam</a:t>
            </a:r>
            <a:r>
              <a:rPr lang="pt-BR"/>
              <a:t> </a:t>
            </a:r>
            <a:r>
              <a:rPr lang="pt-BR" err="1"/>
              <a:t>asperiores</a:t>
            </a:r>
            <a:r>
              <a:rPr lang="pt-BR"/>
              <a:t> et omnis </a:t>
            </a:r>
            <a:r>
              <a:rPr lang="pt-BR" err="1"/>
              <a:t>aperiam</a:t>
            </a:r>
            <a:r>
              <a:rPr lang="pt-BR"/>
              <a:t> </a:t>
            </a:r>
            <a:r>
              <a:rPr lang="pt-BR" err="1"/>
              <a:t>aut</a:t>
            </a:r>
            <a:r>
              <a:rPr lang="pt-BR"/>
              <a:t> </a:t>
            </a:r>
            <a:r>
              <a:rPr lang="pt-BR" err="1"/>
              <a:t>distinctio</a:t>
            </a:r>
            <a:r>
              <a:rPr lang="pt-BR"/>
              <a:t> </a:t>
            </a:r>
            <a:r>
              <a:rPr lang="pt-BR" err="1"/>
              <a:t>inventore</a:t>
            </a:r>
            <a:r>
              <a:rPr lang="pt-BR"/>
              <a:t>. Est </a:t>
            </a:r>
            <a:r>
              <a:rPr lang="pt-BR" err="1"/>
              <a:t>consequatur</a:t>
            </a:r>
            <a:r>
              <a:rPr lang="pt-BR"/>
              <a:t> </a:t>
            </a:r>
            <a:r>
              <a:rPr lang="pt-BR" err="1"/>
              <a:t>reprehenderit</a:t>
            </a:r>
            <a:r>
              <a:rPr lang="pt-BR"/>
              <a:t> non quis quod et </a:t>
            </a:r>
            <a:r>
              <a:rPr lang="pt-BR" err="1"/>
              <a:t>facere</a:t>
            </a:r>
            <a:r>
              <a:rPr lang="pt-BR"/>
              <a:t> </a:t>
            </a:r>
            <a:r>
              <a:rPr lang="pt-BR" err="1"/>
              <a:t>explicabo</a:t>
            </a:r>
            <a:r>
              <a:rPr lang="pt-BR"/>
              <a:t>. </a:t>
            </a:r>
          </a:p>
          <a:p>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r>
              <a:rPr lang="pt-BR"/>
              <a:t>Ut </a:t>
            </a:r>
            <a:r>
              <a:rPr lang="pt-BR" err="1"/>
              <a:t>obcaecati</a:t>
            </a:r>
            <a:r>
              <a:rPr lang="pt-BR"/>
              <a:t> </a:t>
            </a:r>
            <a:r>
              <a:rPr lang="pt-BR" err="1"/>
              <a:t>itaque</a:t>
            </a:r>
            <a:r>
              <a:rPr lang="pt-BR"/>
              <a:t> et </a:t>
            </a:r>
            <a:r>
              <a:rPr lang="pt-BR" err="1"/>
              <a:t>aliquam</a:t>
            </a:r>
            <a:r>
              <a:rPr lang="pt-BR"/>
              <a:t> </a:t>
            </a:r>
            <a:r>
              <a:rPr lang="pt-BR" err="1"/>
              <a:t>consequatur</a:t>
            </a:r>
            <a:r>
              <a:rPr lang="pt-BR"/>
              <a:t> </a:t>
            </a:r>
            <a:r>
              <a:rPr lang="pt-BR" err="1"/>
              <a:t>aut</a:t>
            </a:r>
            <a:r>
              <a:rPr lang="pt-BR"/>
              <a:t> </a:t>
            </a:r>
            <a:r>
              <a:rPr lang="pt-BR" err="1"/>
              <a:t>similique</a:t>
            </a:r>
            <a:r>
              <a:rPr lang="pt-BR"/>
              <a:t> </a:t>
            </a:r>
            <a:r>
              <a:rPr lang="pt-BR" err="1"/>
              <a:t>deserunt</a:t>
            </a:r>
            <a:r>
              <a:rPr lang="pt-BR"/>
              <a:t> </a:t>
            </a:r>
            <a:r>
              <a:rPr lang="pt-BR" err="1"/>
              <a:t>aut</a:t>
            </a:r>
            <a:r>
              <a:rPr lang="pt-BR"/>
              <a:t> </a:t>
            </a:r>
            <a:r>
              <a:rPr lang="pt-BR" err="1"/>
              <a:t>quibusdam</a:t>
            </a:r>
            <a:r>
              <a:rPr lang="pt-BR"/>
              <a:t> </a:t>
            </a:r>
            <a:r>
              <a:rPr lang="pt-BR" err="1"/>
              <a:t>quasi</a:t>
            </a:r>
            <a:r>
              <a:rPr lang="pt-BR"/>
              <a:t> </a:t>
            </a:r>
            <a:r>
              <a:rPr lang="pt-BR" err="1"/>
              <a:t>qui</a:t>
            </a:r>
            <a:r>
              <a:rPr lang="pt-BR"/>
              <a:t> </a:t>
            </a:r>
            <a:r>
              <a:rPr lang="pt-BR" err="1"/>
              <a:t>debitis</a:t>
            </a:r>
            <a:r>
              <a:rPr lang="pt-BR"/>
              <a:t> </a:t>
            </a:r>
            <a:r>
              <a:rPr lang="pt-BR" err="1"/>
              <a:t>dolores</a:t>
            </a:r>
            <a:r>
              <a:rPr lang="pt-BR"/>
              <a:t>. Et </a:t>
            </a:r>
            <a:r>
              <a:rPr lang="pt-BR" err="1"/>
              <a:t>totam</a:t>
            </a:r>
            <a:r>
              <a:rPr lang="pt-BR"/>
              <a:t> </a:t>
            </a:r>
            <a:r>
              <a:rPr lang="pt-BR" err="1"/>
              <a:t>earum</a:t>
            </a:r>
            <a:r>
              <a:rPr lang="pt-BR"/>
              <a:t> </a:t>
            </a:r>
            <a:r>
              <a:rPr lang="pt-BR" err="1"/>
              <a:t>qui</a:t>
            </a:r>
            <a:r>
              <a:rPr lang="pt-BR"/>
              <a:t> </a:t>
            </a:r>
            <a:r>
              <a:rPr lang="pt-BR" err="1"/>
              <a:t>asperiores</a:t>
            </a:r>
            <a:r>
              <a:rPr lang="pt-BR"/>
              <a:t> </a:t>
            </a:r>
            <a:r>
              <a:rPr lang="pt-BR" err="1"/>
              <a:t>saepe</a:t>
            </a:r>
            <a:r>
              <a:rPr lang="pt-BR"/>
              <a:t> et </a:t>
            </a:r>
            <a:r>
              <a:rPr lang="pt-BR" err="1"/>
              <a:t>architecto</a:t>
            </a:r>
            <a:r>
              <a:rPr lang="pt-BR"/>
              <a:t> </a:t>
            </a:r>
            <a:r>
              <a:rPr lang="pt-BR" err="1"/>
              <a:t>necessitatibus</a:t>
            </a:r>
            <a:r>
              <a:rPr lang="pt-BR"/>
              <a:t> </a:t>
            </a:r>
            <a:r>
              <a:rPr lang="pt-BR" err="1"/>
              <a:t>eos</a:t>
            </a:r>
            <a:r>
              <a:rPr lang="pt-BR"/>
              <a:t> </a:t>
            </a:r>
            <a:r>
              <a:rPr lang="pt-BR" err="1"/>
              <a:t>mollitia</a:t>
            </a:r>
            <a:r>
              <a:rPr lang="pt-BR"/>
              <a:t> </a:t>
            </a:r>
            <a:r>
              <a:rPr lang="pt-BR" err="1"/>
              <a:t>officia</a:t>
            </a:r>
            <a:r>
              <a:rPr lang="pt-BR"/>
              <a:t> cum </a:t>
            </a:r>
            <a:r>
              <a:rPr lang="pt-BR" err="1"/>
              <a:t>sequi</a:t>
            </a:r>
            <a:r>
              <a:rPr lang="pt-BR"/>
              <a:t> </a:t>
            </a:r>
            <a:r>
              <a:rPr lang="pt-BR" err="1"/>
              <a:t>recusandae</a:t>
            </a:r>
            <a:r>
              <a:rPr lang="pt-BR"/>
              <a:t> et </a:t>
            </a:r>
            <a:r>
              <a:rPr lang="pt-BR" err="1"/>
              <a:t>dicta</a:t>
            </a:r>
            <a:r>
              <a:rPr lang="pt-BR"/>
              <a:t> </a:t>
            </a:r>
            <a:r>
              <a:rPr lang="pt-BR" err="1"/>
              <a:t>repellat</a:t>
            </a:r>
            <a:r>
              <a:rPr lang="pt-B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endParaRPr lang="pt-BR"/>
          </a:p>
        </p:txBody>
      </p:sp>
      <p:sp>
        <p:nvSpPr>
          <p:cNvPr id="2" name="Espaço Reservado para Texto 21">
            <a:extLst>
              <a:ext uri="{FF2B5EF4-FFF2-40B4-BE49-F238E27FC236}">
                <a16:creationId xmlns:a16="http://schemas.microsoft.com/office/drawing/2014/main" id="{6FBAFE39-4652-4DD5-9A86-6F9CD1CBF066}"/>
              </a:ext>
            </a:extLst>
          </p:cNvPr>
          <p:cNvSpPr>
            <a:spLocks noGrp="1"/>
          </p:cNvSpPr>
          <p:nvPr>
            <p:ph type="body" sz="quarter" idx="13" hasCustomPrompt="1"/>
          </p:nvPr>
        </p:nvSpPr>
        <p:spPr>
          <a:xfrm>
            <a:off x="6190900" y="1709436"/>
            <a:ext cx="5684925" cy="41066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a:solidFill>
                  <a:srgbClr val="0C2340"/>
                </a:solidFill>
              </a:defRPr>
            </a:lvl1pPr>
          </a:lstStyle>
          <a:p>
            <a:r>
              <a:rPr lang="pt-BR" err="1"/>
              <a:t>Lorem</a:t>
            </a:r>
            <a:r>
              <a:rPr lang="pt-BR"/>
              <a:t> ipsum </a:t>
            </a:r>
            <a:r>
              <a:rPr lang="pt-BR" err="1"/>
              <a:t>dolor</a:t>
            </a:r>
            <a:r>
              <a:rPr lang="pt-BR"/>
              <a:t> </a:t>
            </a:r>
            <a:r>
              <a:rPr lang="pt-BR" err="1"/>
              <a:t>sit</a:t>
            </a:r>
            <a:r>
              <a:rPr lang="pt-BR"/>
              <a:t> </a:t>
            </a:r>
            <a:r>
              <a:rPr lang="pt-BR" err="1"/>
              <a:t>amet</a:t>
            </a:r>
            <a:r>
              <a:rPr lang="pt-BR"/>
              <a:t>. Nam </a:t>
            </a:r>
            <a:r>
              <a:rPr lang="pt-BR" err="1"/>
              <a:t>facere</a:t>
            </a:r>
            <a:r>
              <a:rPr lang="pt-BR"/>
              <a:t> </a:t>
            </a:r>
            <a:r>
              <a:rPr lang="pt-BR" err="1"/>
              <a:t>voluptas</a:t>
            </a:r>
            <a:r>
              <a:rPr lang="pt-BR"/>
              <a:t> ut </a:t>
            </a:r>
            <a:r>
              <a:rPr lang="pt-BR" err="1"/>
              <a:t>temporibus</a:t>
            </a:r>
            <a:r>
              <a:rPr lang="pt-BR"/>
              <a:t> </a:t>
            </a:r>
            <a:r>
              <a:rPr lang="pt-BR" err="1"/>
              <a:t>sint</a:t>
            </a:r>
            <a:r>
              <a:rPr lang="pt-BR"/>
              <a:t> et </a:t>
            </a:r>
            <a:r>
              <a:rPr lang="pt-BR" err="1"/>
              <a:t>galisum</a:t>
            </a:r>
            <a:r>
              <a:rPr lang="pt-BR"/>
              <a:t> </a:t>
            </a:r>
            <a:r>
              <a:rPr lang="pt-BR" err="1"/>
              <a:t>adipisci</a:t>
            </a:r>
            <a:r>
              <a:rPr lang="pt-BR"/>
              <a:t> </a:t>
            </a:r>
            <a:r>
              <a:rPr lang="pt-BR" err="1"/>
              <a:t>qui</a:t>
            </a:r>
            <a:r>
              <a:rPr lang="pt-BR"/>
              <a:t> </a:t>
            </a:r>
            <a:r>
              <a:rPr lang="pt-BR" err="1"/>
              <a:t>magni</a:t>
            </a:r>
            <a:r>
              <a:rPr lang="pt-BR"/>
              <a:t> </a:t>
            </a:r>
            <a:r>
              <a:rPr lang="pt-BR" err="1"/>
              <a:t>aspernatur</a:t>
            </a:r>
            <a:r>
              <a:rPr lang="pt-BR"/>
              <a:t> </a:t>
            </a:r>
            <a:r>
              <a:rPr lang="pt-BR" err="1"/>
              <a:t>sit</a:t>
            </a:r>
            <a:r>
              <a:rPr lang="pt-BR"/>
              <a:t> </a:t>
            </a:r>
            <a:r>
              <a:rPr lang="pt-BR" err="1"/>
              <a:t>dolores</a:t>
            </a:r>
            <a:r>
              <a:rPr lang="pt-BR"/>
              <a:t> </a:t>
            </a:r>
            <a:r>
              <a:rPr lang="pt-BR" err="1"/>
              <a:t>dignissimos</a:t>
            </a:r>
            <a:r>
              <a:rPr lang="pt-BR"/>
              <a:t> </a:t>
            </a:r>
            <a:r>
              <a:rPr lang="pt-BR" err="1"/>
              <a:t>aut</a:t>
            </a:r>
            <a:r>
              <a:rPr lang="pt-BR"/>
              <a:t> </a:t>
            </a:r>
            <a:r>
              <a:rPr lang="pt-BR" err="1"/>
              <a:t>ullam</a:t>
            </a:r>
            <a:r>
              <a:rPr lang="pt-BR"/>
              <a:t> </a:t>
            </a:r>
            <a:r>
              <a:rPr lang="pt-BR" err="1"/>
              <a:t>corrupti</a:t>
            </a:r>
            <a:r>
              <a:rPr lang="pt-BR"/>
              <a:t> et </a:t>
            </a:r>
            <a:r>
              <a:rPr lang="pt-BR" err="1"/>
              <a:t>dignissimos</a:t>
            </a:r>
            <a:r>
              <a:rPr lang="pt-BR"/>
              <a:t> sint. </a:t>
            </a:r>
            <a:r>
              <a:rPr lang="pt-BR" err="1"/>
              <a:t>Sit</a:t>
            </a:r>
            <a:r>
              <a:rPr lang="pt-BR"/>
              <a:t> ipsum </a:t>
            </a:r>
            <a:r>
              <a:rPr lang="pt-BR" err="1"/>
              <a:t>quia</a:t>
            </a:r>
            <a:r>
              <a:rPr lang="pt-BR"/>
              <a:t> et </a:t>
            </a:r>
            <a:r>
              <a:rPr lang="pt-BR" err="1"/>
              <a:t>aperiam</a:t>
            </a:r>
            <a:r>
              <a:rPr lang="pt-BR"/>
              <a:t> </a:t>
            </a:r>
            <a:r>
              <a:rPr lang="pt-BR" err="1"/>
              <a:t>asperiores</a:t>
            </a:r>
            <a:r>
              <a:rPr lang="pt-BR"/>
              <a:t> et omnis </a:t>
            </a:r>
            <a:r>
              <a:rPr lang="pt-BR" err="1"/>
              <a:t>aperiam</a:t>
            </a:r>
            <a:r>
              <a:rPr lang="pt-BR"/>
              <a:t> </a:t>
            </a:r>
            <a:r>
              <a:rPr lang="pt-BR" err="1"/>
              <a:t>aut</a:t>
            </a:r>
            <a:r>
              <a:rPr lang="pt-BR"/>
              <a:t> </a:t>
            </a:r>
            <a:r>
              <a:rPr lang="pt-BR" err="1"/>
              <a:t>distinctio</a:t>
            </a:r>
            <a:r>
              <a:rPr lang="pt-BR"/>
              <a:t> </a:t>
            </a:r>
            <a:r>
              <a:rPr lang="pt-BR" err="1"/>
              <a:t>inventore</a:t>
            </a:r>
            <a:r>
              <a:rPr lang="pt-BR"/>
              <a:t>. Est </a:t>
            </a:r>
            <a:r>
              <a:rPr lang="pt-BR" err="1"/>
              <a:t>consequatur</a:t>
            </a:r>
            <a:r>
              <a:rPr lang="pt-BR"/>
              <a:t> </a:t>
            </a:r>
            <a:r>
              <a:rPr lang="pt-BR" err="1"/>
              <a:t>reprehenderit</a:t>
            </a:r>
            <a:r>
              <a:rPr lang="pt-BR"/>
              <a:t> non quis quod et </a:t>
            </a:r>
            <a:r>
              <a:rPr lang="pt-BR" err="1"/>
              <a:t>facere</a:t>
            </a:r>
            <a:r>
              <a:rPr lang="pt-BR"/>
              <a:t> </a:t>
            </a:r>
            <a:r>
              <a:rPr lang="pt-BR" err="1"/>
              <a:t>explicabo</a:t>
            </a:r>
            <a:r>
              <a:rPr lang="pt-BR"/>
              <a:t>. </a:t>
            </a:r>
          </a:p>
          <a:p>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r>
              <a:rPr lang="pt-BR"/>
              <a:t>Ut </a:t>
            </a:r>
            <a:r>
              <a:rPr lang="pt-BR" err="1"/>
              <a:t>obcaecati</a:t>
            </a:r>
            <a:r>
              <a:rPr lang="pt-BR"/>
              <a:t> </a:t>
            </a:r>
            <a:r>
              <a:rPr lang="pt-BR" err="1"/>
              <a:t>itaque</a:t>
            </a:r>
            <a:r>
              <a:rPr lang="pt-BR"/>
              <a:t> et </a:t>
            </a:r>
            <a:r>
              <a:rPr lang="pt-BR" err="1"/>
              <a:t>aliquam</a:t>
            </a:r>
            <a:r>
              <a:rPr lang="pt-BR"/>
              <a:t> </a:t>
            </a:r>
            <a:r>
              <a:rPr lang="pt-BR" err="1"/>
              <a:t>consequatur</a:t>
            </a:r>
            <a:r>
              <a:rPr lang="pt-BR"/>
              <a:t> </a:t>
            </a:r>
            <a:r>
              <a:rPr lang="pt-BR" err="1"/>
              <a:t>aut</a:t>
            </a:r>
            <a:r>
              <a:rPr lang="pt-BR"/>
              <a:t> </a:t>
            </a:r>
            <a:r>
              <a:rPr lang="pt-BR" err="1"/>
              <a:t>similique</a:t>
            </a:r>
            <a:r>
              <a:rPr lang="pt-BR"/>
              <a:t> </a:t>
            </a:r>
            <a:r>
              <a:rPr lang="pt-BR" err="1"/>
              <a:t>deserunt</a:t>
            </a:r>
            <a:r>
              <a:rPr lang="pt-BR"/>
              <a:t> </a:t>
            </a:r>
            <a:r>
              <a:rPr lang="pt-BR" err="1"/>
              <a:t>aut</a:t>
            </a:r>
            <a:r>
              <a:rPr lang="pt-BR"/>
              <a:t> </a:t>
            </a:r>
            <a:r>
              <a:rPr lang="pt-BR" err="1"/>
              <a:t>quibusdam</a:t>
            </a:r>
            <a:r>
              <a:rPr lang="pt-BR"/>
              <a:t> </a:t>
            </a:r>
            <a:r>
              <a:rPr lang="pt-BR" err="1"/>
              <a:t>quasi</a:t>
            </a:r>
            <a:r>
              <a:rPr lang="pt-BR"/>
              <a:t> </a:t>
            </a:r>
            <a:r>
              <a:rPr lang="pt-BR" err="1"/>
              <a:t>qui</a:t>
            </a:r>
            <a:r>
              <a:rPr lang="pt-BR"/>
              <a:t> </a:t>
            </a:r>
            <a:r>
              <a:rPr lang="pt-BR" err="1"/>
              <a:t>debitis</a:t>
            </a:r>
            <a:r>
              <a:rPr lang="pt-BR"/>
              <a:t> </a:t>
            </a:r>
            <a:r>
              <a:rPr lang="pt-BR" err="1"/>
              <a:t>dolores</a:t>
            </a:r>
            <a:r>
              <a:rPr lang="pt-BR"/>
              <a:t>. Et </a:t>
            </a:r>
            <a:r>
              <a:rPr lang="pt-BR" err="1"/>
              <a:t>totam</a:t>
            </a:r>
            <a:r>
              <a:rPr lang="pt-BR"/>
              <a:t> </a:t>
            </a:r>
            <a:r>
              <a:rPr lang="pt-BR" err="1"/>
              <a:t>earum</a:t>
            </a:r>
            <a:r>
              <a:rPr lang="pt-BR"/>
              <a:t> </a:t>
            </a:r>
            <a:r>
              <a:rPr lang="pt-BR" err="1"/>
              <a:t>qui</a:t>
            </a:r>
            <a:r>
              <a:rPr lang="pt-BR"/>
              <a:t> </a:t>
            </a:r>
            <a:r>
              <a:rPr lang="pt-BR" err="1"/>
              <a:t>asperiores</a:t>
            </a:r>
            <a:r>
              <a:rPr lang="pt-BR"/>
              <a:t> </a:t>
            </a:r>
            <a:r>
              <a:rPr lang="pt-BR" err="1"/>
              <a:t>saepe</a:t>
            </a:r>
            <a:r>
              <a:rPr lang="pt-BR"/>
              <a:t> et </a:t>
            </a:r>
            <a:r>
              <a:rPr lang="pt-BR" err="1"/>
              <a:t>architecto</a:t>
            </a:r>
            <a:r>
              <a:rPr lang="pt-BR"/>
              <a:t> </a:t>
            </a:r>
            <a:r>
              <a:rPr lang="pt-BR" err="1"/>
              <a:t>necessitatibus</a:t>
            </a:r>
            <a:r>
              <a:rPr lang="pt-BR"/>
              <a:t> </a:t>
            </a:r>
            <a:r>
              <a:rPr lang="pt-BR" err="1"/>
              <a:t>eos</a:t>
            </a:r>
            <a:r>
              <a:rPr lang="pt-BR"/>
              <a:t> </a:t>
            </a:r>
            <a:r>
              <a:rPr lang="pt-BR" err="1"/>
              <a:t>mollitia</a:t>
            </a:r>
            <a:r>
              <a:rPr lang="pt-BR"/>
              <a:t> </a:t>
            </a:r>
            <a:r>
              <a:rPr lang="pt-BR" err="1"/>
              <a:t>officia</a:t>
            </a:r>
            <a:r>
              <a:rPr lang="pt-BR"/>
              <a:t> cum </a:t>
            </a:r>
            <a:r>
              <a:rPr lang="pt-BR" err="1"/>
              <a:t>sequi</a:t>
            </a:r>
            <a:r>
              <a:rPr lang="pt-BR"/>
              <a:t> </a:t>
            </a:r>
            <a:r>
              <a:rPr lang="pt-BR" err="1"/>
              <a:t>recusandae</a:t>
            </a:r>
            <a:r>
              <a:rPr lang="pt-BR"/>
              <a:t> et </a:t>
            </a:r>
            <a:r>
              <a:rPr lang="pt-BR" err="1"/>
              <a:t>dicta</a:t>
            </a:r>
            <a:r>
              <a:rPr lang="pt-BR"/>
              <a:t> </a:t>
            </a:r>
            <a:r>
              <a:rPr lang="pt-BR" err="1"/>
              <a:t>repellat</a:t>
            </a:r>
            <a:r>
              <a:rPr lang="pt-B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a:t>Non </a:t>
            </a:r>
            <a:r>
              <a:rPr lang="pt-BR" err="1"/>
              <a:t>sint</a:t>
            </a:r>
            <a:r>
              <a:rPr lang="pt-BR"/>
              <a:t> </a:t>
            </a:r>
            <a:r>
              <a:rPr lang="pt-BR" err="1"/>
              <a:t>facilis</a:t>
            </a:r>
            <a:r>
              <a:rPr lang="pt-BR"/>
              <a:t> ut </a:t>
            </a:r>
            <a:r>
              <a:rPr lang="pt-BR" err="1"/>
              <a:t>veniam</a:t>
            </a:r>
            <a:r>
              <a:rPr lang="pt-BR"/>
              <a:t> </a:t>
            </a:r>
            <a:r>
              <a:rPr lang="pt-BR" err="1"/>
              <a:t>voluptatem</a:t>
            </a:r>
            <a:r>
              <a:rPr lang="pt-BR"/>
              <a:t> non </a:t>
            </a:r>
            <a:r>
              <a:rPr lang="pt-BR" err="1"/>
              <a:t>dicta</a:t>
            </a:r>
            <a:r>
              <a:rPr lang="pt-BR"/>
              <a:t> </a:t>
            </a:r>
            <a:r>
              <a:rPr lang="pt-BR" err="1"/>
              <a:t>inventore</a:t>
            </a:r>
            <a:r>
              <a:rPr lang="pt-BR"/>
              <a:t> </a:t>
            </a:r>
            <a:r>
              <a:rPr lang="pt-BR" err="1"/>
              <a:t>qui</a:t>
            </a:r>
            <a:r>
              <a:rPr lang="pt-BR"/>
              <a:t> soluta </a:t>
            </a:r>
            <a:r>
              <a:rPr lang="pt-BR" err="1"/>
              <a:t>voluptatem</a:t>
            </a:r>
            <a:r>
              <a:rPr lang="pt-BR"/>
              <a:t> quo </a:t>
            </a:r>
            <a:r>
              <a:rPr lang="pt-BR" err="1"/>
              <a:t>quia</a:t>
            </a:r>
            <a:r>
              <a:rPr lang="pt-BR"/>
              <a:t> omnis rem </a:t>
            </a:r>
            <a:r>
              <a:rPr lang="pt-BR" err="1"/>
              <a:t>iusto</a:t>
            </a:r>
            <a:r>
              <a:rPr lang="pt-BR"/>
              <a:t> </a:t>
            </a:r>
            <a:r>
              <a:rPr lang="pt-BR" err="1"/>
              <a:t>consequuntur</a:t>
            </a:r>
            <a:r>
              <a:rPr lang="pt-BR"/>
              <a:t>. </a:t>
            </a:r>
            <a:r>
              <a:rPr lang="pt-BR" err="1"/>
              <a:t>Qui</a:t>
            </a:r>
            <a:r>
              <a:rPr lang="pt-BR"/>
              <a:t> </a:t>
            </a:r>
            <a:r>
              <a:rPr lang="pt-BR" err="1"/>
              <a:t>illo</a:t>
            </a:r>
            <a:r>
              <a:rPr lang="pt-BR"/>
              <a:t> </a:t>
            </a:r>
            <a:r>
              <a:rPr lang="pt-BR" err="1"/>
              <a:t>consequuntur</a:t>
            </a:r>
            <a:r>
              <a:rPr lang="pt-BR"/>
              <a:t> et </a:t>
            </a:r>
            <a:r>
              <a:rPr lang="pt-BR" err="1"/>
              <a:t>dolore</a:t>
            </a:r>
            <a:r>
              <a:rPr lang="pt-BR"/>
              <a:t> </a:t>
            </a:r>
            <a:r>
              <a:rPr lang="pt-BR" err="1"/>
              <a:t>obcaecati</a:t>
            </a:r>
            <a:r>
              <a:rPr lang="pt-BR"/>
              <a:t> </a:t>
            </a:r>
            <a:r>
              <a:rPr lang="pt-BR" err="1"/>
              <a:t>aut</a:t>
            </a:r>
            <a:r>
              <a:rPr lang="pt-BR"/>
              <a:t> </a:t>
            </a:r>
            <a:r>
              <a:rPr lang="pt-BR" err="1"/>
              <a:t>odit</a:t>
            </a:r>
            <a:r>
              <a:rPr lang="pt-BR"/>
              <a:t> </a:t>
            </a:r>
            <a:r>
              <a:rPr lang="pt-BR" err="1"/>
              <a:t>iusto</a:t>
            </a:r>
            <a:r>
              <a:rPr lang="pt-BR"/>
              <a:t> </a:t>
            </a:r>
            <a:r>
              <a:rPr lang="pt-BR" err="1"/>
              <a:t>aut</a:t>
            </a:r>
            <a:r>
              <a:rPr lang="pt-BR"/>
              <a:t> </a:t>
            </a:r>
            <a:r>
              <a:rPr lang="pt-BR" err="1"/>
              <a:t>numquam</a:t>
            </a:r>
            <a:r>
              <a:rPr lang="pt-BR"/>
              <a:t> </a:t>
            </a:r>
            <a:r>
              <a:rPr lang="pt-BR" err="1"/>
              <a:t>natus</a:t>
            </a:r>
            <a:r>
              <a:rPr lang="pt-BR"/>
              <a:t> 33 </a:t>
            </a:r>
            <a:r>
              <a:rPr lang="pt-BR" err="1"/>
              <a:t>quidem</a:t>
            </a:r>
            <a:r>
              <a:rPr lang="pt-BR"/>
              <a:t> </a:t>
            </a:r>
            <a:r>
              <a:rPr lang="pt-BR" err="1"/>
              <a:t>galisum</a:t>
            </a:r>
            <a:r>
              <a:rPr lang="pt-BR"/>
              <a:t>. </a:t>
            </a:r>
          </a:p>
          <a:p>
            <a:endParaRPr lang="pt-BR"/>
          </a:p>
        </p:txBody>
      </p:sp>
      <p:grpSp>
        <p:nvGrpSpPr>
          <p:cNvPr id="3" name="Group 18">
            <a:extLst>
              <a:ext uri="{FF2B5EF4-FFF2-40B4-BE49-F238E27FC236}">
                <a16:creationId xmlns:a16="http://schemas.microsoft.com/office/drawing/2014/main" id="{712AD07F-7940-DEF8-1E5A-2B1236D9BD6E}"/>
              </a:ext>
            </a:extLst>
          </p:cNvPr>
          <p:cNvGrpSpPr/>
          <p:nvPr userDrawn="1"/>
        </p:nvGrpSpPr>
        <p:grpSpPr>
          <a:xfrm>
            <a:off x="10327882" y="-1216792"/>
            <a:ext cx="1339262" cy="1978547"/>
            <a:chOff x="0" y="0"/>
            <a:chExt cx="3976160" cy="5820390"/>
          </a:xfrm>
        </p:grpSpPr>
        <p:sp>
          <p:nvSpPr>
            <p:cNvPr id="5" name="Freeform 19">
              <a:extLst>
                <a:ext uri="{FF2B5EF4-FFF2-40B4-BE49-F238E27FC236}">
                  <a16:creationId xmlns:a16="http://schemas.microsoft.com/office/drawing/2014/main" id="{087F6EB9-406A-62C3-140B-769531E62AA7}"/>
                </a:ext>
              </a:extLst>
            </p:cNvPr>
            <p:cNvSpPr/>
            <p:nvPr/>
          </p:nvSpPr>
          <p:spPr>
            <a:xfrm>
              <a:off x="0" y="0"/>
              <a:ext cx="3976160" cy="5820390"/>
            </a:xfrm>
            <a:custGeom>
              <a:avLst/>
              <a:gdLst/>
              <a:ahLst/>
              <a:cxnLst/>
              <a:rect l="l" t="t" r="r" b="b"/>
              <a:pathLst>
                <a:path w="3976160" h="5820390">
                  <a:moveTo>
                    <a:pt x="1988080" y="5820390"/>
                  </a:moveTo>
                  <a:cubicBezTo>
                    <a:pt x="890660" y="5820390"/>
                    <a:pt x="0" y="4907753"/>
                    <a:pt x="0" y="3783254"/>
                  </a:cubicBezTo>
                  <a:lnTo>
                    <a:pt x="0" y="2037137"/>
                  </a:lnTo>
                  <a:cubicBezTo>
                    <a:pt x="0" y="912637"/>
                    <a:pt x="890660" y="0"/>
                    <a:pt x="1988080" y="0"/>
                  </a:cubicBezTo>
                  <a:cubicBezTo>
                    <a:pt x="3085500" y="0"/>
                    <a:pt x="3976160" y="912637"/>
                    <a:pt x="3976160" y="2037137"/>
                  </a:cubicBezTo>
                  <a:lnTo>
                    <a:pt x="3976160" y="3783254"/>
                  </a:lnTo>
                  <a:cubicBezTo>
                    <a:pt x="3976160" y="4907753"/>
                    <a:pt x="3085500" y="5820390"/>
                    <a:pt x="1988080" y="5820390"/>
                  </a:cubicBezTo>
                  <a:close/>
                </a:path>
              </a:pathLst>
            </a:custGeom>
            <a:solidFill>
              <a:srgbClr val="FFB81C"/>
            </a:solidFill>
            <a:ln w="12700">
              <a:noFill/>
            </a:ln>
          </p:spPr>
          <p:txBody>
            <a:bodyPr/>
            <a:lstStyle/>
            <a:p>
              <a:endParaRPr lang="pt-BR"/>
            </a:p>
          </p:txBody>
        </p:sp>
      </p:grpSp>
      <p:grpSp>
        <p:nvGrpSpPr>
          <p:cNvPr id="6" name="Group 20">
            <a:extLst>
              <a:ext uri="{FF2B5EF4-FFF2-40B4-BE49-F238E27FC236}">
                <a16:creationId xmlns:a16="http://schemas.microsoft.com/office/drawing/2014/main" id="{AF8EF9EC-08E0-22BE-D75F-1882D4CCBD80}"/>
              </a:ext>
            </a:extLst>
          </p:cNvPr>
          <p:cNvGrpSpPr/>
          <p:nvPr userDrawn="1"/>
        </p:nvGrpSpPr>
        <p:grpSpPr>
          <a:xfrm rot="10800000">
            <a:off x="9658250" y="-823949"/>
            <a:ext cx="1339263" cy="1978546"/>
            <a:chOff x="0" y="0"/>
            <a:chExt cx="4445000" cy="6350000"/>
          </a:xfrm>
        </p:grpSpPr>
        <p:sp>
          <p:nvSpPr>
            <p:cNvPr id="7" name="Freeform 21">
              <a:extLst>
                <a:ext uri="{FF2B5EF4-FFF2-40B4-BE49-F238E27FC236}">
                  <a16:creationId xmlns:a16="http://schemas.microsoft.com/office/drawing/2014/main" id="{2190E046-1A6A-21DA-BA8C-A98F0DD1D3B5}"/>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gradFill rotWithShape="1">
              <a:gsLst>
                <a:gs pos="0">
                  <a:srgbClr val="0C2340">
                    <a:alpha val="100000"/>
                  </a:srgbClr>
                </a:gs>
                <a:gs pos="100000">
                  <a:srgbClr val="6895FD">
                    <a:alpha val="0"/>
                  </a:srgbClr>
                </a:gs>
              </a:gsLst>
              <a:lin ang="5400000"/>
            </a:gradFill>
            <a:ln w="12700">
              <a:noFill/>
            </a:ln>
          </p:spPr>
          <p:txBody>
            <a:bodyPr/>
            <a:lstStyle/>
            <a:p>
              <a:endParaRPr lang="pt-BR"/>
            </a:p>
          </p:txBody>
        </p:sp>
      </p:grpSp>
      <p:sp>
        <p:nvSpPr>
          <p:cNvPr id="9" name="Retângulo 8">
            <a:extLst>
              <a:ext uri="{FF2B5EF4-FFF2-40B4-BE49-F238E27FC236}">
                <a16:creationId xmlns:a16="http://schemas.microsoft.com/office/drawing/2014/main" id="{BE03851F-3B52-049E-6A74-A4A08566DD12}"/>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BF4C876B-C43C-960C-80E8-6830D548B2FB}"/>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1711A1F2-FAB9-B2DB-AD15-6D7D528BC097}"/>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461FF047-85BF-0E41-19AC-71B346335581}"/>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7141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tens">
    <p:spTree>
      <p:nvGrpSpPr>
        <p:cNvPr id="1" name=""/>
        <p:cNvGrpSpPr/>
        <p:nvPr/>
      </p:nvGrpSpPr>
      <p:grpSpPr>
        <a:xfrm>
          <a:off x="0" y="0"/>
          <a:ext cx="0" cy="0"/>
          <a:chOff x="0" y="0"/>
          <a:chExt cx="0" cy="0"/>
        </a:xfrm>
      </p:grpSpPr>
      <p:sp>
        <p:nvSpPr>
          <p:cNvPr id="40" name="Retângulo 39">
            <a:extLst>
              <a:ext uri="{FF2B5EF4-FFF2-40B4-BE49-F238E27FC236}">
                <a16:creationId xmlns:a16="http://schemas.microsoft.com/office/drawing/2014/main" id="{88E20E7E-51D3-3D0C-38EC-61A5689B245B}"/>
              </a:ext>
            </a:extLst>
          </p:cNvPr>
          <p:cNvSpPr/>
          <p:nvPr userDrawn="1"/>
        </p:nvSpPr>
        <p:spPr>
          <a:xfrm>
            <a:off x="0" y="-38723"/>
            <a:ext cx="12192000" cy="6926958"/>
          </a:xfrm>
          <a:prstGeom prst="rect">
            <a:avLst/>
          </a:prstGeom>
          <a:solidFill>
            <a:srgbClr val="0C23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4" name="Group 18">
            <a:extLst>
              <a:ext uri="{FF2B5EF4-FFF2-40B4-BE49-F238E27FC236}">
                <a16:creationId xmlns:a16="http://schemas.microsoft.com/office/drawing/2014/main" id="{6CD5EC13-7060-9745-5B70-40F879303573}"/>
              </a:ext>
            </a:extLst>
          </p:cNvPr>
          <p:cNvGrpSpPr/>
          <p:nvPr userDrawn="1"/>
        </p:nvGrpSpPr>
        <p:grpSpPr>
          <a:xfrm>
            <a:off x="7803514" y="-457335"/>
            <a:ext cx="2830100" cy="3856101"/>
            <a:chOff x="0" y="0"/>
            <a:chExt cx="4445000" cy="6350000"/>
          </a:xfrm>
        </p:grpSpPr>
        <p:sp>
          <p:nvSpPr>
            <p:cNvPr id="55" name="Freeform 19">
              <a:extLst>
                <a:ext uri="{FF2B5EF4-FFF2-40B4-BE49-F238E27FC236}">
                  <a16:creationId xmlns:a16="http://schemas.microsoft.com/office/drawing/2014/main" id="{44134EFC-3F25-0AA3-2C7F-247CAF269ACE}"/>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txBody>
            <a:bodyPr/>
            <a:lstStyle/>
            <a:p>
              <a:endParaRPr lang="pt-BR"/>
            </a:p>
          </p:txBody>
        </p:sp>
      </p:grpSp>
      <p:grpSp>
        <p:nvGrpSpPr>
          <p:cNvPr id="41" name="Group 18">
            <a:extLst>
              <a:ext uri="{FF2B5EF4-FFF2-40B4-BE49-F238E27FC236}">
                <a16:creationId xmlns:a16="http://schemas.microsoft.com/office/drawing/2014/main" id="{BFF490C9-A887-B28D-91FA-3DD56E6906E3}"/>
              </a:ext>
            </a:extLst>
          </p:cNvPr>
          <p:cNvGrpSpPr/>
          <p:nvPr userDrawn="1"/>
        </p:nvGrpSpPr>
        <p:grpSpPr>
          <a:xfrm>
            <a:off x="-3251789" y="-1469124"/>
            <a:ext cx="3870768" cy="5529669"/>
            <a:chOff x="0" y="0"/>
            <a:chExt cx="4445000" cy="6350000"/>
          </a:xfrm>
        </p:grpSpPr>
        <p:sp>
          <p:nvSpPr>
            <p:cNvPr id="42" name="Freeform 19">
              <a:extLst>
                <a:ext uri="{FF2B5EF4-FFF2-40B4-BE49-F238E27FC236}">
                  <a16:creationId xmlns:a16="http://schemas.microsoft.com/office/drawing/2014/main" id="{DA29A7A9-1BB9-F2BC-688C-AE1DDA53C3BC}"/>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txBody>
            <a:bodyPr/>
            <a:lstStyle/>
            <a:p>
              <a:endParaRPr lang="pt-BR"/>
            </a:p>
          </p:txBody>
        </p:sp>
      </p:grpSp>
      <p:grpSp>
        <p:nvGrpSpPr>
          <p:cNvPr id="50" name="Group 14">
            <a:extLst>
              <a:ext uri="{FF2B5EF4-FFF2-40B4-BE49-F238E27FC236}">
                <a16:creationId xmlns:a16="http://schemas.microsoft.com/office/drawing/2014/main" id="{1459E05B-5AF3-BCCF-B2D2-117D9BB5B87A}"/>
              </a:ext>
            </a:extLst>
          </p:cNvPr>
          <p:cNvGrpSpPr/>
          <p:nvPr userDrawn="1"/>
        </p:nvGrpSpPr>
        <p:grpSpPr>
          <a:xfrm>
            <a:off x="7446824" y="4761841"/>
            <a:ext cx="2263054" cy="3232934"/>
            <a:chOff x="-489801" y="1278338"/>
            <a:chExt cx="3530305" cy="5043293"/>
          </a:xfrm>
        </p:grpSpPr>
        <p:sp>
          <p:nvSpPr>
            <p:cNvPr id="51" name="Freeform 15">
              <a:extLst>
                <a:ext uri="{FF2B5EF4-FFF2-40B4-BE49-F238E27FC236}">
                  <a16:creationId xmlns:a16="http://schemas.microsoft.com/office/drawing/2014/main" id="{084371D5-38A9-380F-67DA-B80DBC2D1938}"/>
                </a:ext>
              </a:extLst>
            </p:cNvPr>
            <p:cNvSpPr/>
            <p:nvPr/>
          </p:nvSpPr>
          <p:spPr>
            <a:xfrm>
              <a:off x="-489801" y="1278338"/>
              <a:ext cx="3530305" cy="5043293"/>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FFB81C"/>
            </a:solidFill>
            <a:ln w="12700">
              <a:noFill/>
            </a:ln>
          </p:spPr>
          <p:txBody>
            <a:bodyPr/>
            <a:lstStyle/>
            <a:p>
              <a:endParaRPr lang="pt-BR"/>
            </a:p>
          </p:txBody>
        </p:sp>
      </p:grpSp>
      <p:sp>
        <p:nvSpPr>
          <p:cNvPr id="52" name="Freeform 16">
            <a:extLst>
              <a:ext uri="{FF2B5EF4-FFF2-40B4-BE49-F238E27FC236}">
                <a16:creationId xmlns:a16="http://schemas.microsoft.com/office/drawing/2014/main" id="{8F271CDF-3501-F8A2-0A90-1C76CF6A19C3}"/>
              </a:ext>
            </a:extLst>
          </p:cNvPr>
          <p:cNvSpPr/>
          <p:nvPr userDrawn="1"/>
        </p:nvSpPr>
        <p:spPr>
          <a:xfrm>
            <a:off x="10966693" y="6172213"/>
            <a:ext cx="1114620" cy="433309"/>
          </a:xfrm>
          <a:custGeom>
            <a:avLst/>
            <a:gdLst/>
            <a:ahLst/>
            <a:cxnLst/>
            <a:rect l="l" t="t" r="r" b="b"/>
            <a:pathLst>
              <a:path w="1722083" h="669460">
                <a:moveTo>
                  <a:pt x="0" y="0"/>
                </a:moveTo>
                <a:lnTo>
                  <a:pt x="1722083" y="0"/>
                </a:lnTo>
                <a:lnTo>
                  <a:pt x="1722083" y="669460"/>
                </a:lnTo>
                <a:lnTo>
                  <a:pt x="0" y="669460"/>
                </a:lnTo>
                <a:lnTo>
                  <a:pt x="0" y="0"/>
                </a:lnTo>
                <a:close/>
              </a:path>
            </a:pathLst>
          </a:custGeom>
          <a:blipFill>
            <a:blip r:embed="rId3"/>
            <a:stretch>
              <a:fillRect/>
            </a:stretch>
          </a:blipFill>
        </p:spPr>
        <p:txBody>
          <a:bodyPr/>
          <a:lstStyle/>
          <a:p>
            <a:endParaRPr lang="pt-BR"/>
          </a:p>
        </p:txBody>
      </p:sp>
      <p:sp>
        <p:nvSpPr>
          <p:cNvPr id="53" name="Espaço Reservado para Imagem 40">
            <a:extLst>
              <a:ext uri="{FF2B5EF4-FFF2-40B4-BE49-F238E27FC236}">
                <a16:creationId xmlns:a16="http://schemas.microsoft.com/office/drawing/2014/main" id="{EE35A8AA-96E1-75CA-C241-EACE9A44A099}"/>
              </a:ext>
            </a:extLst>
          </p:cNvPr>
          <p:cNvSpPr>
            <a:spLocks noGrp="1"/>
          </p:cNvSpPr>
          <p:nvPr>
            <p:ph type="pic" sz="quarter" idx="13"/>
          </p:nvPr>
        </p:nvSpPr>
        <p:spPr>
          <a:xfrm>
            <a:off x="8326841" y="1228262"/>
            <a:ext cx="3215807" cy="4670353"/>
          </a:xfrm>
          <a:prstGeom prst="roundRect">
            <a:avLst>
              <a:gd name="adj" fmla="val 50000"/>
            </a:avLst>
          </a:prstGeom>
        </p:spPr>
        <p:txBody>
          <a:bodyPr/>
          <a:lstStyle/>
          <a:p>
            <a:endParaRPr lang="pt-BR"/>
          </a:p>
        </p:txBody>
      </p:sp>
      <p:grpSp>
        <p:nvGrpSpPr>
          <p:cNvPr id="56" name="Group 18">
            <a:extLst>
              <a:ext uri="{FF2B5EF4-FFF2-40B4-BE49-F238E27FC236}">
                <a16:creationId xmlns:a16="http://schemas.microsoft.com/office/drawing/2014/main" id="{59985B8B-6754-8282-F195-036D48AB91D6}"/>
              </a:ext>
            </a:extLst>
          </p:cNvPr>
          <p:cNvGrpSpPr/>
          <p:nvPr userDrawn="1"/>
        </p:nvGrpSpPr>
        <p:grpSpPr>
          <a:xfrm rot="10800000">
            <a:off x="10966693" y="1295710"/>
            <a:ext cx="2459493" cy="3543575"/>
            <a:chOff x="0" y="0"/>
            <a:chExt cx="4445000" cy="6350000"/>
          </a:xfrm>
        </p:grpSpPr>
        <p:sp>
          <p:nvSpPr>
            <p:cNvPr id="57" name="Freeform 19">
              <a:extLst>
                <a:ext uri="{FF2B5EF4-FFF2-40B4-BE49-F238E27FC236}">
                  <a16:creationId xmlns:a16="http://schemas.microsoft.com/office/drawing/2014/main" id="{2B039ACA-DBF0-772E-D80F-448E77EDA719}"/>
                </a:ext>
              </a:extLst>
            </p:cNvPr>
            <p:cNvSpPr/>
            <p:nvPr/>
          </p:nvSpPr>
          <p:spPr>
            <a:xfrm>
              <a:off x="0" y="0"/>
              <a:ext cx="4445000" cy="6350000"/>
            </a:xfrm>
            <a:custGeom>
              <a:avLst/>
              <a:gdLst/>
              <a:ahLst/>
              <a:cxnLst/>
              <a:rect l="l" t="t" r="r" b="b"/>
              <a:pathLst>
                <a:path w="4445000" h="6350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blipFill>
              <a:blip r:embed="rId2"/>
              <a:stretch>
                <a:fillRect l="-201730" r="-201730"/>
              </a:stretch>
            </a:blipFill>
          </p:spPr>
          <p:txBody>
            <a:bodyPr/>
            <a:lstStyle/>
            <a:p>
              <a:endParaRPr lang="pt-BR"/>
            </a:p>
          </p:txBody>
        </p:sp>
      </p:grpSp>
      <p:grpSp>
        <p:nvGrpSpPr>
          <p:cNvPr id="31" name="Group 25">
            <a:extLst>
              <a:ext uri="{FF2B5EF4-FFF2-40B4-BE49-F238E27FC236}">
                <a16:creationId xmlns:a16="http://schemas.microsoft.com/office/drawing/2014/main" id="{342DB16B-6764-27D6-E85A-58EBDB9FA82A}"/>
              </a:ext>
            </a:extLst>
          </p:cNvPr>
          <p:cNvGrpSpPr/>
          <p:nvPr/>
        </p:nvGrpSpPr>
        <p:grpSpPr>
          <a:xfrm rot="6677816">
            <a:off x="800131" y="209670"/>
            <a:ext cx="887240" cy="887240"/>
            <a:chOff x="0" y="0"/>
            <a:chExt cx="812800" cy="812800"/>
          </a:xfrm>
        </p:grpSpPr>
        <p:sp>
          <p:nvSpPr>
            <p:cNvPr id="34" name="Freeform 26">
              <a:extLst>
                <a:ext uri="{FF2B5EF4-FFF2-40B4-BE49-F238E27FC236}">
                  <a16:creationId xmlns:a16="http://schemas.microsoft.com/office/drawing/2014/main" id="{1E58A3B4-148B-0584-3C4B-E7E5479528C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26211" r="-126211"/>
              </a:stretch>
            </a:blipFill>
          </p:spPr>
          <p:txBody>
            <a:bodyPr/>
            <a:lstStyle/>
            <a:p>
              <a:endParaRPr lang="pt-BR"/>
            </a:p>
          </p:txBody>
        </p:sp>
      </p:grpSp>
      <p:sp>
        <p:nvSpPr>
          <p:cNvPr id="32" name="Freeform 27">
            <a:extLst>
              <a:ext uri="{FF2B5EF4-FFF2-40B4-BE49-F238E27FC236}">
                <a16:creationId xmlns:a16="http://schemas.microsoft.com/office/drawing/2014/main" id="{AEED05CF-BA9D-2A94-61CF-03C1345B03F0}"/>
              </a:ext>
            </a:extLst>
          </p:cNvPr>
          <p:cNvSpPr/>
          <p:nvPr/>
        </p:nvSpPr>
        <p:spPr>
          <a:xfrm rot="19412434">
            <a:off x="719503" y="183278"/>
            <a:ext cx="932952" cy="894982"/>
          </a:xfrm>
          <a:custGeom>
            <a:avLst/>
            <a:gdLst/>
            <a:ahLst/>
            <a:cxnLst/>
            <a:rect l="l" t="t" r="r" b="b"/>
            <a:pathLst>
              <a:path w="1717237" h="1647349">
                <a:moveTo>
                  <a:pt x="0" y="0"/>
                </a:moveTo>
                <a:lnTo>
                  <a:pt x="1717236" y="0"/>
                </a:lnTo>
                <a:lnTo>
                  <a:pt x="1717236" y="1647349"/>
                </a:lnTo>
                <a:lnTo>
                  <a:pt x="0" y="1647349"/>
                </a:lnTo>
                <a:lnTo>
                  <a:pt x="0" y="0"/>
                </a:lnTo>
                <a:close/>
              </a:path>
            </a:pathLst>
          </a:custGeom>
          <a:blipFill>
            <a:blip r:embed="rId4"/>
            <a:stretch>
              <a:fillRect/>
            </a:stretch>
          </a:blipFill>
        </p:spPr>
        <p:txBody>
          <a:bodyPr/>
          <a:lstStyle/>
          <a:p>
            <a:endParaRPr lang="pt-BR"/>
          </a:p>
        </p:txBody>
      </p:sp>
      <p:sp>
        <p:nvSpPr>
          <p:cNvPr id="33" name="Freeform 28">
            <a:extLst>
              <a:ext uri="{FF2B5EF4-FFF2-40B4-BE49-F238E27FC236}">
                <a16:creationId xmlns:a16="http://schemas.microsoft.com/office/drawing/2014/main" id="{B82CA2DE-D97E-DE9B-B7D9-F7A664268402}"/>
              </a:ext>
            </a:extLst>
          </p:cNvPr>
          <p:cNvSpPr/>
          <p:nvPr/>
        </p:nvSpPr>
        <p:spPr>
          <a:xfrm rot="551905">
            <a:off x="942876" y="325041"/>
            <a:ext cx="462134" cy="648582"/>
          </a:xfrm>
          <a:custGeom>
            <a:avLst/>
            <a:gdLst/>
            <a:ahLst/>
            <a:cxnLst/>
            <a:rect l="l" t="t" r="r" b="b"/>
            <a:pathLst>
              <a:path w="850627" h="1193811">
                <a:moveTo>
                  <a:pt x="0" y="0"/>
                </a:moveTo>
                <a:lnTo>
                  <a:pt x="850627" y="0"/>
                </a:lnTo>
                <a:lnTo>
                  <a:pt x="850627" y="1193811"/>
                </a:lnTo>
                <a:lnTo>
                  <a:pt x="0" y="1193811"/>
                </a:lnTo>
                <a:lnTo>
                  <a:pt x="0" y="0"/>
                </a:lnTo>
                <a:close/>
              </a:path>
            </a:pathLst>
          </a:custGeom>
          <a:blipFill>
            <a:blip r:embed="rId5"/>
            <a:stretch>
              <a:fillRect/>
            </a:stretch>
          </a:blipFill>
        </p:spPr>
        <p:txBody>
          <a:bodyPr/>
          <a:lstStyle/>
          <a:p>
            <a:endParaRPr lang="pt-BR"/>
          </a:p>
        </p:txBody>
      </p:sp>
      <p:sp>
        <p:nvSpPr>
          <p:cNvPr id="35" name="Espaço Reservado para Texto 21">
            <a:extLst>
              <a:ext uri="{FF2B5EF4-FFF2-40B4-BE49-F238E27FC236}">
                <a16:creationId xmlns:a16="http://schemas.microsoft.com/office/drawing/2014/main" id="{16DB5AEF-617D-A7AF-6AD5-72771BD02915}"/>
              </a:ext>
            </a:extLst>
          </p:cNvPr>
          <p:cNvSpPr>
            <a:spLocks noGrp="1"/>
          </p:cNvSpPr>
          <p:nvPr userDrawn="1">
            <p:ph type="body" sz="quarter" idx="11" hasCustomPrompt="1"/>
          </p:nvPr>
        </p:nvSpPr>
        <p:spPr>
          <a:xfrm>
            <a:off x="1243751" y="514320"/>
            <a:ext cx="6494060" cy="682092"/>
          </a:xfrm>
        </p:spPr>
        <p:txBody>
          <a:bodyPr>
            <a:noAutofit/>
          </a:bodyPr>
          <a:lstStyle>
            <a:lvl1pPr marL="0" indent="0">
              <a:buNone/>
              <a:defRPr sz="3600" b="1">
                <a:solidFill>
                  <a:schemeClr val="bg1"/>
                </a:solidFill>
                <a:latin typeface="+mj-lt"/>
              </a:defRPr>
            </a:lvl1pPr>
          </a:lstStyle>
          <a:p>
            <a:r>
              <a:rPr lang="pt-BR"/>
              <a:t>Título do slide</a:t>
            </a:r>
          </a:p>
        </p:txBody>
      </p:sp>
      <p:sp>
        <p:nvSpPr>
          <p:cNvPr id="36" name="Espaço Reservado para Texto 21">
            <a:extLst>
              <a:ext uri="{FF2B5EF4-FFF2-40B4-BE49-F238E27FC236}">
                <a16:creationId xmlns:a16="http://schemas.microsoft.com/office/drawing/2014/main" id="{83EABA9E-1251-A310-6089-76E64750E4C7}"/>
              </a:ext>
            </a:extLst>
          </p:cNvPr>
          <p:cNvSpPr>
            <a:spLocks noGrp="1"/>
          </p:cNvSpPr>
          <p:nvPr userDrawn="1">
            <p:ph type="body" sz="quarter" idx="12" hasCustomPrompt="1"/>
          </p:nvPr>
        </p:nvSpPr>
        <p:spPr>
          <a:xfrm>
            <a:off x="1243751" y="1235336"/>
            <a:ext cx="6502939" cy="302315"/>
          </a:xfrm>
        </p:spPr>
        <p:txBody>
          <a:bodyPr>
            <a:noAutofit/>
          </a:bodyPr>
          <a:lstStyle>
            <a:lvl1pPr marL="0" indent="0">
              <a:buNone/>
              <a:defRPr sz="1600" b="0">
                <a:solidFill>
                  <a:schemeClr val="bg1"/>
                </a:solidFill>
                <a:latin typeface="+mn-lt"/>
              </a:defRPr>
            </a:lvl1pPr>
          </a:lstStyle>
          <a:p>
            <a:r>
              <a:rPr lang="pt-BR"/>
              <a:t>Subtítulo do Slide</a:t>
            </a:r>
          </a:p>
        </p:txBody>
      </p:sp>
      <p:sp>
        <p:nvSpPr>
          <p:cNvPr id="91" name="Espaço Reservado para Texto 21">
            <a:extLst>
              <a:ext uri="{FF2B5EF4-FFF2-40B4-BE49-F238E27FC236}">
                <a16:creationId xmlns:a16="http://schemas.microsoft.com/office/drawing/2014/main" id="{5A537FB6-FB26-125B-EEB9-667754A9FD06}"/>
              </a:ext>
            </a:extLst>
          </p:cNvPr>
          <p:cNvSpPr>
            <a:spLocks noGrp="1"/>
          </p:cNvSpPr>
          <p:nvPr userDrawn="1">
            <p:ph type="body" sz="quarter" idx="14" hasCustomPrompt="1"/>
          </p:nvPr>
        </p:nvSpPr>
        <p:spPr>
          <a:xfrm>
            <a:off x="1039909" y="2121939"/>
            <a:ext cx="492945" cy="394123"/>
          </a:xfrm>
        </p:spPr>
        <p:txBody>
          <a:bodyPr>
            <a:noAutofit/>
          </a:bodyPr>
          <a:lstStyle>
            <a:lvl1pPr marL="0" indent="0">
              <a:buNone/>
              <a:defRPr sz="2000" b="1">
                <a:solidFill>
                  <a:srgbClr val="0C2340"/>
                </a:solidFill>
                <a:latin typeface="+mj-lt"/>
              </a:defRPr>
            </a:lvl1pPr>
          </a:lstStyle>
          <a:p>
            <a:r>
              <a:rPr lang="pt-BR"/>
              <a:t>01</a:t>
            </a:r>
          </a:p>
        </p:txBody>
      </p:sp>
      <p:sp>
        <p:nvSpPr>
          <p:cNvPr id="92" name="Espaço Reservado para Texto 21">
            <a:extLst>
              <a:ext uri="{FF2B5EF4-FFF2-40B4-BE49-F238E27FC236}">
                <a16:creationId xmlns:a16="http://schemas.microsoft.com/office/drawing/2014/main" id="{47FE5145-B5AB-6E1E-6D31-B13C84309E0D}"/>
              </a:ext>
            </a:extLst>
          </p:cNvPr>
          <p:cNvSpPr>
            <a:spLocks noGrp="1"/>
          </p:cNvSpPr>
          <p:nvPr userDrawn="1">
            <p:ph type="body" sz="quarter" idx="15" hasCustomPrompt="1"/>
          </p:nvPr>
        </p:nvSpPr>
        <p:spPr>
          <a:xfrm>
            <a:off x="1402908" y="2927677"/>
            <a:ext cx="492945" cy="394123"/>
          </a:xfrm>
        </p:spPr>
        <p:txBody>
          <a:bodyPr>
            <a:noAutofit/>
          </a:bodyPr>
          <a:lstStyle>
            <a:lvl1pPr marL="0" indent="0">
              <a:buNone/>
              <a:defRPr sz="2000" b="1">
                <a:solidFill>
                  <a:srgbClr val="0C2340"/>
                </a:solidFill>
                <a:latin typeface="+mj-lt"/>
              </a:defRPr>
            </a:lvl1pPr>
          </a:lstStyle>
          <a:p>
            <a:r>
              <a:rPr lang="pt-BR"/>
              <a:t>02</a:t>
            </a:r>
          </a:p>
        </p:txBody>
      </p:sp>
      <p:sp>
        <p:nvSpPr>
          <p:cNvPr id="93" name="Espaço Reservado para Texto 21">
            <a:extLst>
              <a:ext uri="{FF2B5EF4-FFF2-40B4-BE49-F238E27FC236}">
                <a16:creationId xmlns:a16="http://schemas.microsoft.com/office/drawing/2014/main" id="{5DD5C542-EDE7-1472-5A9E-26ED9210BC09}"/>
              </a:ext>
            </a:extLst>
          </p:cNvPr>
          <p:cNvSpPr>
            <a:spLocks noGrp="1"/>
          </p:cNvSpPr>
          <p:nvPr userDrawn="1">
            <p:ph type="body" sz="quarter" idx="16" hasCustomPrompt="1"/>
          </p:nvPr>
        </p:nvSpPr>
        <p:spPr>
          <a:xfrm>
            <a:off x="1816213" y="3729169"/>
            <a:ext cx="492945" cy="394123"/>
          </a:xfrm>
        </p:spPr>
        <p:txBody>
          <a:bodyPr>
            <a:noAutofit/>
          </a:bodyPr>
          <a:lstStyle>
            <a:lvl1pPr marL="0" indent="0">
              <a:buNone/>
              <a:defRPr sz="2000" b="1">
                <a:solidFill>
                  <a:srgbClr val="0C2340"/>
                </a:solidFill>
                <a:latin typeface="+mj-lt"/>
              </a:defRPr>
            </a:lvl1pPr>
          </a:lstStyle>
          <a:p>
            <a:r>
              <a:rPr lang="pt-BR"/>
              <a:t>03</a:t>
            </a:r>
          </a:p>
        </p:txBody>
      </p:sp>
      <p:sp>
        <p:nvSpPr>
          <p:cNvPr id="94" name="Espaço Reservado para Texto 21">
            <a:extLst>
              <a:ext uri="{FF2B5EF4-FFF2-40B4-BE49-F238E27FC236}">
                <a16:creationId xmlns:a16="http://schemas.microsoft.com/office/drawing/2014/main" id="{58AA7685-B67E-8B04-8515-38AD4368DFB7}"/>
              </a:ext>
            </a:extLst>
          </p:cNvPr>
          <p:cNvSpPr>
            <a:spLocks noGrp="1"/>
          </p:cNvSpPr>
          <p:nvPr userDrawn="1">
            <p:ph type="body" sz="quarter" idx="17" hasCustomPrompt="1"/>
          </p:nvPr>
        </p:nvSpPr>
        <p:spPr>
          <a:xfrm>
            <a:off x="2254533" y="4514979"/>
            <a:ext cx="492945" cy="394123"/>
          </a:xfrm>
        </p:spPr>
        <p:txBody>
          <a:bodyPr>
            <a:noAutofit/>
          </a:bodyPr>
          <a:lstStyle>
            <a:lvl1pPr marL="0" indent="0">
              <a:buNone/>
              <a:defRPr sz="2000" b="1">
                <a:solidFill>
                  <a:srgbClr val="0C2340"/>
                </a:solidFill>
                <a:latin typeface="+mj-lt"/>
              </a:defRPr>
            </a:lvl1pPr>
          </a:lstStyle>
          <a:p>
            <a:r>
              <a:rPr lang="pt-BR"/>
              <a:t>04</a:t>
            </a:r>
          </a:p>
        </p:txBody>
      </p:sp>
      <p:sp>
        <p:nvSpPr>
          <p:cNvPr id="95" name="Espaço Reservado para Texto 21">
            <a:extLst>
              <a:ext uri="{FF2B5EF4-FFF2-40B4-BE49-F238E27FC236}">
                <a16:creationId xmlns:a16="http://schemas.microsoft.com/office/drawing/2014/main" id="{FF5F104B-5286-1028-6227-AF3591848817}"/>
              </a:ext>
            </a:extLst>
          </p:cNvPr>
          <p:cNvSpPr>
            <a:spLocks noGrp="1"/>
          </p:cNvSpPr>
          <p:nvPr userDrawn="1">
            <p:ph type="body" sz="quarter" idx="18" hasCustomPrompt="1"/>
          </p:nvPr>
        </p:nvSpPr>
        <p:spPr>
          <a:xfrm>
            <a:off x="1764094" y="2159170"/>
            <a:ext cx="6039420" cy="297905"/>
          </a:xfrm>
        </p:spPr>
        <p:txBody>
          <a:bodyPr>
            <a:noAutofit/>
          </a:bodyPr>
          <a:lstStyle>
            <a:lvl1pPr marL="0" indent="0">
              <a:buNone/>
              <a:defRPr sz="1600" b="0">
                <a:solidFill>
                  <a:schemeClr val="bg1"/>
                </a:solidFill>
                <a:latin typeface="+mn-lt"/>
              </a:defRPr>
            </a:lvl1pPr>
          </a:lstStyle>
          <a:p>
            <a:r>
              <a:rPr lang="pt-BR"/>
              <a:t>Item 01</a:t>
            </a:r>
          </a:p>
        </p:txBody>
      </p:sp>
      <p:sp>
        <p:nvSpPr>
          <p:cNvPr id="96" name="Espaço Reservado para Texto 21">
            <a:extLst>
              <a:ext uri="{FF2B5EF4-FFF2-40B4-BE49-F238E27FC236}">
                <a16:creationId xmlns:a16="http://schemas.microsoft.com/office/drawing/2014/main" id="{40150FD7-A096-5709-D969-A7FE6C99FDCD}"/>
              </a:ext>
            </a:extLst>
          </p:cNvPr>
          <p:cNvSpPr>
            <a:spLocks noGrp="1"/>
          </p:cNvSpPr>
          <p:nvPr userDrawn="1">
            <p:ph type="body" sz="quarter" idx="20" hasCustomPrompt="1"/>
          </p:nvPr>
        </p:nvSpPr>
        <p:spPr>
          <a:xfrm>
            <a:off x="2433074" y="3729169"/>
            <a:ext cx="5445257" cy="313061"/>
          </a:xfrm>
        </p:spPr>
        <p:txBody>
          <a:bodyPr>
            <a:noAutofit/>
          </a:bodyPr>
          <a:lstStyle>
            <a:lvl1pPr marL="0" indent="0">
              <a:buNone/>
              <a:defRPr sz="1600" b="0">
                <a:solidFill>
                  <a:schemeClr val="bg1"/>
                </a:solidFill>
                <a:latin typeface="+mn-lt"/>
              </a:defRPr>
            </a:lvl1pPr>
          </a:lstStyle>
          <a:p>
            <a:r>
              <a:rPr lang="pt-BR"/>
              <a:t>Item 03</a:t>
            </a:r>
          </a:p>
        </p:txBody>
      </p:sp>
      <p:sp>
        <p:nvSpPr>
          <p:cNvPr id="97" name="Espaço Reservado para Texto 21">
            <a:extLst>
              <a:ext uri="{FF2B5EF4-FFF2-40B4-BE49-F238E27FC236}">
                <a16:creationId xmlns:a16="http://schemas.microsoft.com/office/drawing/2014/main" id="{2AD3FB83-CCEC-32F3-22B9-54DBAE2F8A7D}"/>
              </a:ext>
            </a:extLst>
          </p:cNvPr>
          <p:cNvSpPr>
            <a:spLocks noGrp="1"/>
          </p:cNvSpPr>
          <p:nvPr userDrawn="1">
            <p:ph type="body" sz="quarter" idx="21" hasCustomPrompt="1"/>
          </p:nvPr>
        </p:nvSpPr>
        <p:spPr>
          <a:xfrm>
            <a:off x="2835650" y="4508001"/>
            <a:ext cx="5377485" cy="320039"/>
          </a:xfrm>
        </p:spPr>
        <p:txBody>
          <a:bodyPr>
            <a:noAutofit/>
          </a:bodyPr>
          <a:lstStyle>
            <a:lvl1pPr marL="0" indent="0">
              <a:buNone/>
              <a:defRPr sz="1600" b="0">
                <a:solidFill>
                  <a:schemeClr val="bg1"/>
                </a:solidFill>
                <a:latin typeface="+mn-lt"/>
              </a:defRPr>
            </a:lvl1pPr>
          </a:lstStyle>
          <a:p>
            <a:r>
              <a:rPr lang="pt-BR"/>
              <a:t>Item 04</a:t>
            </a:r>
          </a:p>
        </p:txBody>
      </p:sp>
      <p:sp>
        <p:nvSpPr>
          <p:cNvPr id="101" name="Espaço Reservado para Texto 21">
            <a:extLst>
              <a:ext uri="{FF2B5EF4-FFF2-40B4-BE49-F238E27FC236}">
                <a16:creationId xmlns:a16="http://schemas.microsoft.com/office/drawing/2014/main" id="{6A8A8A53-C961-C243-7224-E545CD91BE7D}"/>
              </a:ext>
            </a:extLst>
          </p:cNvPr>
          <p:cNvSpPr>
            <a:spLocks noGrp="1"/>
          </p:cNvSpPr>
          <p:nvPr userDrawn="1">
            <p:ph type="body" sz="quarter" idx="22" hasCustomPrompt="1"/>
          </p:nvPr>
        </p:nvSpPr>
        <p:spPr>
          <a:xfrm>
            <a:off x="2705831" y="5328367"/>
            <a:ext cx="492945" cy="394123"/>
          </a:xfrm>
        </p:spPr>
        <p:txBody>
          <a:bodyPr>
            <a:noAutofit/>
          </a:bodyPr>
          <a:lstStyle>
            <a:lvl1pPr marL="0" indent="0">
              <a:buNone/>
              <a:defRPr sz="2000" b="1">
                <a:solidFill>
                  <a:srgbClr val="0C2340"/>
                </a:solidFill>
                <a:latin typeface="+mj-lt"/>
              </a:defRPr>
            </a:lvl1pPr>
          </a:lstStyle>
          <a:p>
            <a:r>
              <a:rPr lang="pt-BR"/>
              <a:t>05</a:t>
            </a:r>
          </a:p>
        </p:txBody>
      </p:sp>
      <p:sp>
        <p:nvSpPr>
          <p:cNvPr id="102" name="Espaço Reservado para Texto 21">
            <a:extLst>
              <a:ext uri="{FF2B5EF4-FFF2-40B4-BE49-F238E27FC236}">
                <a16:creationId xmlns:a16="http://schemas.microsoft.com/office/drawing/2014/main" id="{CA8A3180-33E8-0EED-04A7-6A9B88C58A36}"/>
              </a:ext>
            </a:extLst>
          </p:cNvPr>
          <p:cNvSpPr>
            <a:spLocks noGrp="1"/>
          </p:cNvSpPr>
          <p:nvPr userDrawn="1">
            <p:ph type="body" sz="quarter" idx="23" hasCustomPrompt="1"/>
          </p:nvPr>
        </p:nvSpPr>
        <p:spPr>
          <a:xfrm>
            <a:off x="3286949" y="5321389"/>
            <a:ext cx="4109692" cy="320039"/>
          </a:xfrm>
        </p:spPr>
        <p:txBody>
          <a:bodyPr>
            <a:noAutofit/>
          </a:bodyPr>
          <a:lstStyle>
            <a:lvl1pPr marL="0" indent="0">
              <a:buNone/>
              <a:defRPr sz="1600" b="0">
                <a:solidFill>
                  <a:schemeClr val="bg1"/>
                </a:solidFill>
                <a:latin typeface="+mn-lt"/>
              </a:defRPr>
            </a:lvl1pPr>
          </a:lstStyle>
          <a:p>
            <a:r>
              <a:rPr lang="pt-BR"/>
              <a:t>Item 05</a:t>
            </a:r>
          </a:p>
        </p:txBody>
      </p:sp>
      <p:sp>
        <p:nvSpPr>
          <p:cNvPr id="103" name="Espaço Reservado para Texto 21">
            <a:extLst>
              <a:ext uri="{FF2B5EF4-FFF2-40B4-BE49-F238E27FC236}">
                <a16:creationId xmlns:a16="http://schemas.microsoft.com/office/drawing/2014/main" id="{F7EB5640-8CC0-112A-96AD-A26BD1ECA095}"/>
              </a:ext>
            </a:extLst>
          </p:cNvPr>
          <p:cNvSpPr>
            <a:spLocks noGrp="1"/>
          </p:cNvSpPr>
          <p:nvPr userDrawn="1">
            <p:ph type="body" sz="quarter" idx="19" hasCustomPrompt="1"/>
          </p:nvPr>
        </p:nvSpPr>
        <p:spPr>
          <a:xfrm>
            <a:off x="1981780" y="2907115"/>
            <a:ext cx="5890508" cy="297905"/>
          </a:xfrm>
        </p:spPr>
        <p:txBody>
          <a:bodyPr>
            <a:noAutofit/>
          </a:bodyPr>
          <a:lstStyle>
            <a:lvl1pPr marL="0" indent="0">
              <a:buNone/>
              <a:defRPr sz="1600" b="0">
                <a:solidFill>
                  <a:schemeClr val="bg1"/>
                </a:solidFill>
                <a:latin typeface="+mn-lt"/>
              </a:defRPr>
            </a:lvl1pPr>
          </a:lstStyle>
          <a:p>
            <a:r>
              <a:rPr lang="pt-BR"/>
              <a:t>Item 02</a:t>
            </a:r>
          </a:p>
        </p:txBody>
      </p:sp>
      <p:sp>
        <p:nvSpPr>
          <p:cNvPr id="2" name="Retângulo 1">
            <a:extLst>
              <a:ext uri="{FF2B5EF4-FFF2-40B4-BE49-F238E27FC236}">
                <a16:creationId xmlns:a16="http://schemas.microsoft.com/office/drawing/2014/main" id="{20A5ED10-695A-0538-7D75-3C925231FBD9}"/>
              </a:ext>
            </a:extLst>
          </p:cNvPr>
          <p:cNvSpPr>
            <a:spLocks/>
          </p:cNvSpPr>
          <p:nvPr userDrawn="1"/>
        </p:nvSpPr>
        <p:spPr>
          <a:xfrm>
            <a:off x="12246122" y="-959335"/>
            <a:ext cx="7675285" cy="1334591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2B9C65D1-A608-174D-B1BF-B456CA588C79}"/>
              </a:ext>
            </a:extLst>
          </p:cNvPr>
          <p:cNvSpPr>
            <a:spLocks/>
          </p:cNvSpPr>
          <p:nvPr userDrawn="1"/>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5EB5CB8A-1BDC-0C39-E28F-5D1674848AD8}"/>
              </a:ext>
            </a:extLst>
          </p:cNvPr>
          <p:cNvSpPr>
            <a:spLocks/>
          </p:cNvSpPr>
          <p:nvPr userDrawn="1"/>
        </p:nvSpPr>
        <p:spPr>
          <a:xfrm rot="10800000">
            <a:off x="-6043421" y="-1662434"/>
            <a:ext cx="6019011" cy="14046812"/>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5CF0B05D-D744-6A90-C655-B8642F928E83}"/>
              </a:ext>
            </a:extLst>
          </p:cNvPr>
          <p:cNvSpPr>
            <a:spLocks/>
          </p:cNvSpPr>
          <p:nvPr userDrawn="1"/>
        </p:nvSpPr>
        <p:spPr>
          <a:xfrm rot="16200000">
            <a:off x="8354693" y="-12523392"/>
            <a:ext cx="3945331" cy="21024006"/>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20070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4400E13-3C42-BE8D-94FE-345A4811FB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D916328-4A1D-4F9F-2517-EA06DE4217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4AE7D24-6C2D-AAF8-83C0-E3F2CF6CD0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CFF4C2-19FB-4CCA-A607-C4A60FBED913}" type="datetimeFigureOut">
              <a:rPr lang="pt-BR" smtClean="0"/>
              <a:t>26/06/2026</a:t>
            </a:fld>
            <a:endParaRPr lang="pt-BR"/>
          </a:p>
        </p:txBody>
      </p:sp>
      <p:sp>
        <p:nvSpPr>
          <p:cNvPr id="5" name="Espaço Reservado para Rodapé 4">
            <a:extLst>
              <a:ext uri="{FF2B5EF4-FFF2-40B4-BE49-F238E27FC236}">
                <a16:creationId xmlns:a16="http://schemas.microsoft.com/office/drawing/2014/main" id="{C6A84A14-9B43-8090-4279-B7665542B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3294F0C0-9105-2872-BB51-1D53294F4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9CBA89-82B0-4189-B5D7-48A0882B1F0D}" type="slidenum">
              <a:rPr lang="pt-BR" smtClean="0"/>
              <a:t>‹nº›</a:t>
            </a:fld>
            <a:endParaRPr lang="pt-BR"/>
          </a:p>
        </p:txBody>
      </p:sp>
    </p:spTree>
    <p:extLst>
      <p:ext uri="{BB962C8B-B14F-4D97-AF65-F5344CB8AC3E}">
        <p14:creationId xmlns:p14="http://schemas.microsoft.com/office/powerpoint/2010/main" val="989369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9" r:id="rId7"/>
    <p:sldLayoutId id="2147483660" r:id="rId8"/>
    <p:sldLayoutId id="2147483654" r:id="rId9"/>
    <p:sldLayoutId id="2147483655" r:id="rId10"/>
    <p:sldLayoutId id="2147483663" r:id="rId11"/>
    <p:sldLayoutId id="2147483664" r:id="rId12"/>
    <p:sldLayoutId id="2147483656" r:id="rId13"/>
    <p:sldLayoutId id="2147483657" r:id="rId14"/>
    <p:sldLayoutId id="2147483661" r:id="rId15"/>
    <p:sldLayoutId id="214748366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epe.gov.br/sites-pt/publicacoes-dados-abertos/publicacoes/PublicacoesArquivos/publicacao-639/ZNMT2019_2021_Relatorio_Final.pdf" TargetMode="External"/><Relationship Id="rId2" Type="http://schemas.openxmlformats.org/officeDocument/2006/relationships/hyperlink" Target="https://www.epe.gov.br/sites-pt/publicacoes-dados-abertos/publicacoes/PublicacoesArquivos/publicacao-435/EPE_DPG_ZNMT_2017-2019_18dez2019.pdf" TargetMode="Externa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hyperlink" Target="https://www.epe.gov.br/sites-pt/publicacoes-dados-abertos/publicacoes/PublicacoesArquivos/publicacao-787/ZNMT2021_2023_Relatorio_Final_compacta.pd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46.png"/><Relationship Id="rId5" Type="http://schemas.openxmlformats.org/officeDocument/2006/relationships/image" Target="../media/image26.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25.png"/><Relationship Id="rId9" Type="http://schemas.openxmlformats.org/officeDocument/2006/relationships/image" Target="../media/image44.sv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observador.pt/seccao/economia/energia/gas-natural/" TargetMode="External"/><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file:///\\epe.lan\Arquivos\Projetos\E&amp;P\PROJETOS%20EXTERNOS\REATE%202020\Subcomit&#234;%203\Relat&#243;rio%20Final\Relat&#243;rio%20REATE%202020%20-%20Estocagem%20Subterr&#226;nea_FRENTE-3.pdf"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sv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svg"/></Relationships>
</file>

<file path=ppt/slides/_rels/slide42.xml.rels><?xml version="1.0" encoding="UTF-8" standalone="yes"?>
<Relationships xmlns="http://schemas.openxmlformats.org/package/2006/relationships"><Relationship Id="rId3" Type="http://schemas.openxmlformats.org/officeDocument/2006/relationships/hyperlink" Target="https://dashboard.epe.gov.br/apps/zoneamento-og/" TargetMode="External"/><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dx.doi.org/10.1190/image2024-4098655.1" TargetMode="External"/><Relationship Id="rId2" Type="http://schemas.openxmlformats.org/officeDocument/2006/relationships/hyperlink" Target="https://www.gov.br/anp/pt-br/rodadas-anp/oferta-permanente/opc/arquivos/sg/sumario_geologico_op_pelotas.pdf"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7.png"/><Relationship Id="rId7" Type="http://schemas.openxmlformats.org/officeDocument/2006/relationships/image" Target="../media/image79.jpeg"/><Relationship Id="rId12" Type="http://schemas.openxmlformats.org/officeDocument/2006/relationships/hyperlink" Target="https://www.epe.gov.br/pt" TargetMode="External"/><Relationship Id="rId2" Type="http://schemas.openxmlformats.org/officeDocument/2006/relationships/image" Target="../media/image76.png"/><Relationship Id="rId1" Type="http://schemas.openxmlformats.org/officeDocument/2006/relationships/slideLayout" Target="../slideLayouts/slideLayout11.xml"/><Relationship Id="rId6" Type="http://schemas.openxmlformats.org/officeDocument/2006/relationships/hyperlink" Target="https://www.facebook.com/EPE.Brasil/?locale=pt_BR" TargetMode="External"/><Relationship Id="rId11" Type="http://schemas.openxmlformats.org/officeDocument/2006/relationships/image" Target="../media/image82.png"/><Relationship Id="rId5" Type="http://schemas.openxmlformats.org/officeDocument/2006/relationships/image" Target="../media/image78.png"/><Relationship Id="rId10" Type="http://schemas.openxmlformats.org/officeDocument/2006/relationships/hyperlink" Target="https://www.instagram.com/epe_brasil?igsh=enlscXNleDFtcWtn" TargetMode="External"/><Relationship Id="rId4" Type="http://schemas.openxmlformats.org/officeDocument/2006/relationships/hyperlink" Target="https://www.linkedin.com/company/empresa-de-pesquisa-energetica/posts/?feedView=all" TargetMode="External"/><Relationship Id="rId9"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1.png"/><Relationship Id="rId1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C391ED-DEFC-3DF4-5F06-DE90F0513547}"/>
              </a:ext>
            </a:extLst>
          </p:cNvPr>
          <p:cNvSpPr>
            <a:spLocks noGrp="1"/>
          </p:cNvSpPr>
          <p:nvPr>
            <p:ph type="ctrTitle"/>
          </p:nvPr>
        </p:nvSpPr>
        <p:spPr/>
        <p:txBody>
          <a:bodyPr/>
          <a:lstStyle/>
          <a:p>
            <a:r>
              <a:rPr lang="pt-BR" dirty="0"/>
              <a:t>ZNMT 2023-2025</a:t>
            </a:r>
          </a:p>
        </p:txBody>
      </p:sp>
      <p:sp>
        <p:nvSpPr>
          <p:cNvPr id="3" name="Subtítulo 2">
            <a:extLst>
              <a:ext uri="{FF2B5EF4-FFF2-40B4-BE49-F238E27FC236}">
                <a16:creationId xmlns:a16="http://schemas.microsoft.com/office/drawing/2014/main" id="{D52FCCD4-5C02-CEC5-5DEE-507FE96A38F1}"/>
              </a:ext>
            </a:extLst>
          </p:cNvPr>
          <p:cNvSpPr>
            <a:spLocks noGrp="1"/>
          </p:cNvSpPr>
          <p:nvPr>
            <p:ph type="subTitle" idx="1"/>
          </p:nvPr>
        </p:nvSpPr>
        <p:spPr/>
        <p:txBody>
          <a:bodyPr/>
          <a:lstStyle/>
          <a:p>
            <a:r>
              <a:rPr lang="pt-BR" dirty="0"/>
              <a:t>Zoneamento Nacional de Recursos de Óleo e Gás</a:t>
            </a:r>
          </a:p>
        </p:txBody>
      </p:sp>
      <p:sp>
        <p:nvSpPr>
          <p:cNvPr id="4" name="Espaço Reservado para Texto 3">
            <a:extLst>
              <a:ext uri="{FF2B5EF4-FFF2-40B4-BE49-F238E27FC236}">
                <a16:creationId xmlns:a16="http://schemas.microsoft.com/office/drawing/2014/main" id="{9276C106-9CAB-B589-F877-DD5A54A90E93}"/>
              </a:ext>
            </a:extLst>
          </p:cNvPr>
          <p:cNvSpPr>
            <a:spLocks noGrp="1"/>
          </p:cNvSpPr>
          <p:nvPr>
            <p:ph type="body" idx="10"/>
          </p:nvPr>
        </p:nvSpPr>
        <p:spPr/>
        <p:txBody>
          <a:bodyPr>
            <a:normAutofit/>
          </a:bodyPr>
          <a:lstStyle/>
          <a:p>
            <a:r>
              <a:rPr lang="pt-BR" dirty="0"/>
              <a:t>Equipe de Exploração e Produção (E&amp;P)</a:t>
            </a:r>
          </a:p>
        </p:txBody>
      </p:sp>
      <p:sp>
        <p:nvSpPr>
          <p:cNvPr id="5" name="Espaço Reservado para Texto 4">
            <a:extLst>
              <a:ext uri="{FF2B5EF4-FFF2-40B4-BE49-F238E27FC236}">
                <a16:creationId xmlns:a16="http://schemas.microsoft.com/office/drawing/2014/main" id="{CD6ADA95-95E7-29D3-1F45-A8AF07AEF105}"/>
              </a:ext>
            </a:extLst>
          </p:cNvPr>
          <p:cNvSpPr>
            <a:spLocks noGrp="1"/>
          </p:cNvSpPr>
          <p:nvPr>
            <p:ph type="body" idx="11"/>
          </p:nvPr>
        </p:nvSpPr>
        <p:spPr/>
        <p:txBody>
          <a:bodyPr>
            <a:normAutofit/>
          </a:bodyPr>
          <a:lstStyle/>
          <a:p>
            <a:r>
              <a:rPr lang="pt-BR" dirty="0"/>
              <a:t>Superintendência de Petróleo e Gás Natural (SPG)</a:t>
            </a:r>
          </a:p>
        </p:txBody>
      </p:sp>
      <p:pic>
        <p:nvPicPr>
          <p:cNvPr id="10" name="Espaço Reservado para Imagem 9">
            <a:extLst>
              <a:ext uri="{FF2B5EF4-FFF2-40B4-BE49-F238E27FC236}">
                <a16:creationId xmlns:a16="http://schemas.microsoft.com/office/drawing/2014/main" id="{EA616461-FE6B-0802-2D81-E5F136FB316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3568" r="23568"/>
          <a:stretch/>
        </p:blipFill>
        <p:spPr/>
      </p:pic>
      <p:sp>
        <p:nvSpPr>
          <p:cNvPr id="6" name="Espaço Reservado para Texto 4">
            <a:extLst>
              <a:ext uri="{FF2B5EF4-FFF2-40B4-BE49-F238E27FC236}">
                <a16:creationId xmlns:a16="http://schemas.microsoft.com/office/drawing/2014/main" id="{499918A3-3C9D-AE3B-4867-886646F432C7}"/>
              </a:ext>
            </a:extLst>
          </p:cNvPr>
          <p:cNvSpPr txBox="1">
            <a:spLocks/>
          </p:cNvSpPr>
          <p:nvPr/>
        </p:nvSpPr>
        <p:spPr>
          <a:xfrm>
            <a:off x="310577" y="6180489"/>
            <a:ext cx="5157787" cy="51427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pt-BR" sz="1400" i="1" dirty="0"/>
              <a:t>Junho de 2026</a:t>
            </a:r>
          </a:p>
        </p:txBody>
      </p:sp>
    </p:spTree>
    <p:extLst>
      <p:ext uri="{BB962C8B-B14F-4D97-AF65-F5344CB8AC3E}">
        <p14:creationId xmlns:p14="http://schemas.microsoft.com/office/powerpoint/2010/main" val="2796910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36595C3D-9C07-D8F4-6A53-952189FDBF94}"/>
              </a:ext>
            </a:extLst>
          </p:cNvPr>
          <p:cNvGrpSpPr/>
          <p:nvPr/>
        </p:nvGrpSpPr>
        <p:grpSpPr>
          <a:xfrm>
            <a:off x="11754" y="1778057"/>
            <a:ext cx="12197473" cy="4658416"/>
            <a:chOff x="11754" y="1617282"/>
            <a:chExt cx="12197473" cy="4658416"/>
          </a:xfrm>
        </p:grpSpPr>
        <p:sp>
          <p:nvSpPr>
            <p:cNvPr id="13" name="Retângulo 12">
              <a:extLst>
                <a:ext uri="{FF2B5EF4-FFF2-40B4-BE49-F238E27FC236}">
                  <a16:creationId xmlns:a16="http://schemas.microsoft.com/office/drawing/2014/main" id="{90BD0B60-F617-C1CB-9AA8-EE3D96F87256}"/>
                </a:ext>
              </a:extLst>
            </p:cNvPr>
            <p:cNvSpPr/>
            <p:nvPr/>
          </p:nvSpPr>
          <p:spPr>
            <a:xfrm>
              <a:off x="11754" y="3917374"/>
              <a:ext cx="12131524" cy="58230"/>
            </a:xfrm>
            <a:prstGeom prst="rect">
              <a:avLst/>
            </a:prstGeom>
            <a:gradFill rotWithShape="0">
              <a:gsLst>
                <a:gs pos="0">
                  <a:schemeClr val="accent2">
                    <a:tint val="76000"/>
                  </a:schemeClr>
                </a:gs>
                <a:gs pos="100000">
                  <a:schemeClr val="accent2">
                    <a:tint val="76000"/>
                  </a:schemeClr>
                </a:gs>
              </a:gsLst>
              <a:lin ang="0" scaled="0"/>
            </a:gradFill>
            <a:ln>
              <a:noFill/>
            </a:ln>
            <a:effectLst>
              <a:outerShdw blurRad="57150" dist="19050" dir="5400000" algn="ctr" rotWithShape="0">
                <a:srgbClr val="000000">
                  <a:alpha val="63000"/>
                </a:srgbClr>
              </a:outerShdw>
            </a:effectLst>
          </p:spPr>
          <p:style>
            <a:lnRef idx="0">
              <a:scrgbClr r="0" g="0" b="0"/>
            </a:lnRef>
            <a:fillRef idx="1">
              <a:scrgbClr r="0" g="0" b="0"/>
            </a:fillRef>
            <a:effectRef idx="3">
              <a:scrgbClr r="0" g="0" b="0"/>
            </a:effectRef>
            <a:fontRef idx="minor">
              <a:schemeClr val="lt1">
                <a:hueOff val="0"/>
                <a:satOff val="0"/>
                <a:lumOff val="0"/>
                <a:alphaOff val="0"/>
              </a:schemeClr>
            </a:fontRef>
          </p:style>
          <p:txBody>
            <a:bodyPr/>
            <a:lstStyle/>
            <a:p>
              <a:endParaRPr lang="pt-BR"/>
            </a:p>
          </p:txBody>
        </p:sp>
        <p:sp>
          <p:nvSpPr>
            <p:cNvPr id="14" name="Seta: Divisa 13">
              <a:extLst>
                <a:ext uri="{FF2B5EF4-FFF2-40B4-BE49-F238E27FC236}">
                  <a16:creationId xmlns:a16="http://schemas.microsoft.com/office/drawing/2014/main" id="{B88AA597-FC8C-53E7-EFA3-3D25269A6A2C}"/>
                </a:ext>
              </a:extLst>
            </p:cNvPr>
            <p:cNvSpPr/>
            <p:nvPr/>
          </p:nvSpPr>
          <p:spPr>
            <a:xfrm>
              <a:off x="11842617" y="3713569"/>
              <a:ext cx="349381" cy="465841"/>
            </a:xfrm>
            <a:prstGeom prst="chevron">
              <a:avLst>
                <a:gd name="adj" fmla="val 75000"/>
              </a:avLst>
            </a:prstGeom>
            <a:gradFill rotWithShape="0">
              <a:gsLst>
                <a:gs pos="0">
                  <a:schemeClr val="accent2">
                    <a:tint val="76000"/>
                  </a:schemeClr>
                </a:gs>
                <a:gs pos="100000">
                  <a:schemeClr val="accent2">
                    <a:tint val="76000"/>
                  </a:schemeClr>
                </a:gs>
              </a:gsLst>
              <a:lin ang="0" scaled="0"/>
            </a:gradFill>
            <a:ln>
              <a:noFill/>
            </a:ln>
            <a:effectLst>
              <a:outerShdw blurRad="57150" dist="19050" dir="5400000" algn="ctr" rotWithShape="0">
                <a:srgbClr val="000000">
                  <a:alpha val="63000"/>
                </a:srgbClr>
              </a:outerShdw>
            </a:effectLst>
          </p:spPr>
          <p:style>
            <a:lnRef idx="0">
              <a:scrgbClr r="0" g="0" b="0"/>
            </a:lnRef>
            <a:fillRef idx="1">
              <a:scrgbClr r="0" g="0" b="0"/>
            </a:fillRef>
            <a:effectRef idx="3">
              <a:scrgbClr r="0" g="0" b="0"/>
            </a:effectRef>
            <a:fontRef idx="minor">
              <a:schemeClr val="lt1">
                <a:hueOff val="0"/>
                <a:satOff val="0"/>
                <a:lumOff val="0"/>
                <a:alphaOff val="0"/>
              </a:schemeClr>
            </a:fontRef>
          </p:style>
          <p:txBody>
            <a:bodyPr/>
            <a:lstStyle/>
            <a:p>
              <a:endParaRPr lang="pt-BR"/>
            </a:p>
          </p:txBody>
        </p:sp>
        <p:sp>
          <p:nvSpPr>
            <p:cNvPr id="15" name="Forma Livre: Forma 14">
              <a:extLst>
                <a:ext uri="{FF2B5EF4-FFF2-40B4-BE49-F238E27FC236}">
                  <a16:creationId xmlns:a16="http://schemas.microsoft.com/office/drawing/2014/main" id="{558D4616-60CA-6E52-B48E-222FE5103209}"/>
                </a:ext>
              </a:extLst>
            </p:cNvPr>
            <p:cNvSpPr/>
            <p:nvPr/>
          </p:nvSpPr>
          <p:spPr>
            <a:xfrm>
              <a:off x="418927" y="2881749"/>
              <a:ext cx="1430151" cy="736087"/>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t>1ºs dados primários na EPE</a:t>
              </a:r>
            </a:p>
          </p:txBody>
        </p:sp>
        <p:sp>
          <p:nvSpPr>
            <p:cNvPr id="16" name="Forma Livre: Forma 15">
              <a:extLst>
                <a:ext uri="{FF2B5EF4-FFF2-40B4-BE49-F238E27FC236}">
                  <a16:creationId xmlns:a16="http://schemas.microsoft.com/office/drawing/2014/main" id="{9EA995EA-A2C8-1CD7-849A-77C9D2ADB480}"/>
                </a:ext>
              </a:extLst>
            </p:cNvPr>
            <p:cNvSpPr/>
            <p:nvPr/>
          </p:nvSpPr>
          <p:spPr>
            <a:xfrm>
              <a:off x="437842" y="3219876"/>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rPr>
                <a:t>2009</a:t>
              </a:r>
            </a:p>
          </p:txBody>
        </p:sp>
        <p:sp>
          <p:nvSpPr>
            <p:cNvPr id="17" name="Retângulo 16">
              <a:extLst>
                <a:ext uri="{FF2B5EF4-FFF2-40B4-BE49-F238E27FC236}">
                  <a16:creationId xmlns:a16="http://schemas.microsoft.com/office/drawing/2014/main" id="{F077844F-6F37-1A65-A702-B00C9EAA3A90}"/>
                </a:ext>
              </a:extLst>
            </p:cNvPr>
            <p:cNvSpPr/>
            <p:nvPr/>
          </p:nvSpPr>
          <p:spPr>
            <a:xfrm>
              <a:off x="304176"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18" name="Forma Livre: Forma 17">
              <a:extLst>
                <a:ext uri="{FF2B5EF4-FFF2-40B4-BE49-F238E27FC236}">
                  <a16:creationId xmlns:a16="http://schemas.microsoft.com/office/drawing/2014/main" id="{74715B3A-A6F4-7A0E-0C68-DDF74590E175}"/>
                </a:ext>
              </a:extLst>
            </p:cNvPr>
            <p:cNvSpPr/>
            <p:nvPr/>
          </p:nvSpPr>
          <p:spPr>
            <a:xfrm>
              <a:off x="1304739" y="4754684"/>
              <a:ext cx="1414894"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t>Software interpretação sísmica gratuito</a:t>
              </a:r>
            </a:p>
          </p:txBody>
        </p:sp>
        <p:sp>
          <p:nvSpPr>
            <p:cNvPr id="19" name="Forma Livre: Forma 18">
              <a:extLst>
                <a:ext uri="{FF2B5EF4-FFF2-40B4-BE49-F238E27FC236}">
                  <a16:creationId xmlns:a16="http://schemas.microsoft.com/office/drawing/2014/main" id="{68AD21D0-A2F1-341E-380D-ABBE89CB7AFE}"/>
                </a:ext>
              </a:extLst>
            </p:cNvPr>
            <p:cNvSpPr/>
            <p:nvPr/>
          </p:nvSpPr>
          <p:spPr>
            <a:xfrm>
              <a:off x="1368413" y="4081684"/>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rPr>
                <a:t>2011</a:t>
              </a:r>
            </a:p>
          </p:txBody>
        </p:sp>
        <p:sp>
          <p:nvSpPr>
            <p:cNvPr id="20" name="Retângulo 19">
              <a:extLst>
                <a:ext uri="{FF2B5EF4-FFF2-40B4-BE49-F238E27FC236}">
                  <a16:creationId xmlns:a16="http://schemas.microsoft.com/office/drawing/2014/main" id="{6C6A9DA8-8A43-CDB8-6BFE-7D1450D1AC88}"/>
                </a:ext>
              </a:extLst>
            </p:cNvPr>
            <p:cNvSpPr/>
            <p:nvPr/>
          </p:nvSpPr>
          <p:spPr>
            <a:xfrm>
              <a:off x="1173981"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21" name="Elipse 20">
              <a:extLst>
                <a:ext uri="{FF2B5EF4-FFF2-40B4-BE49-F238E27FC236}">
                  <a16:creationId xmlns:a16="http://schemas.microsoft.com/office/drawing/2014/main" id="{C39EE979-6D02-C9D2-630C-E76D0736257B}"/>
                </a:ext>
              </a:extLst>
            </p:cNvPr>
            <p:cNvSpPr/>
            <p:nvPr/>
          </p:nvSpPr>
          <p:spPr>
            <a:xfrm>
              <a:off x="226441" y="3850246"/>
              <a:ext cx="192487" cy="192487"/>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pt-BR"/>
            </a:p>
          </p:txBody>
        </p:sp>
        <p:sp>
          <p:nvSpPr>
            <p:cNvPr id="22" name="Elipse 21">
              <a:extLst>
                <a:ext uri="{FF2B5EF4-FFF2-40B4-BE49-F238E27FC236}">
                  <a16:creationId xmlns:a16="http://schemas.microsoft.com/office/drawing/2014/main" id="{286FD113-310E-8DE7-6E8C-2A22EB1798D6}"/>
                </a:ext>
              </a:extLst>
            </p:cNvPr>
            <p:cNvSpPr/>
            <p:nvPr/>
          </p:nvSpPr>
          <p:spPr>
            <a:xfrm>
              <a:off x="1096246" y="3850246"/>
              <a:ext cx="192487" cy="192487"/>
            </a:xfrm>
            <a:prstGeom prst="ellipse">
              <a:avLst/>
            </a:prstGeom>
          </p:spPr>
          <p:style>
            <a:lnRef idx="0">
              <a:schemeClr val="lt1">
                <a:hueOff val="0"/>
                <a:satOff val="0"/>
                <a:lumOff val="0"/>
                <a:alphaOff val="0"/>
              </a:schemeClr>
            </a:lnRef>
            <a:fillRef idx="3">
              <a:schemeClr val="accent2">
                <a:hueOff val="536968"/>
                <a:satOff val="-1541"/>
                <a:lumOff val="-2467"/>
                <a:alphaOff val="0"/>
              </a:schemeClr>
            </a:fillRef>
            <a:effectRef idx="3">
              <a:schemeClr val="accent2">
                <a:hueOff val="536968"/>
                <a:satOff val="-1541"/>
                <a:lumOff val="-2467"/>
                <a:alphaOff val="0"/>
              </a:schemeClr>
            </a:effectRef>
            <a:fontRef idx="minor">
              <a:schemeClr val="lt1"/>
            </a:fontRef>
          </p:style>
          <p:txBody>
            <a:bodyPr/>
            <a:lstStyle/>
            <a:p>
              <a:endParaRPr lang="pt-BR"/>
            </a:p>
          </p:txBody>
        </p:sp>
        <p:sp>
          <p:nvSpPr>
            <p:cNvPr id="23" name="Forma Livre: Forma 22">
              <a:extLst>
                <a:ext uri="{FF2B5EF4-FFF2-40B4-BE49-F238E27FC236}">
                  <a16:creationId xmlns:a16="http://schemas.microsoft.com/office/drawing/2014/main" id="{AEE293BF-3D35-1084-76B3-42363B6488D8}"/>
                </a:ext>
              </a:extLst>
            </p:cNvPr>
            <p:cNvSpPr/>
            <p:nvPr/>
          </p:nvSpPr>
          <p:spPr>
            <a:xfrm>
              <a:off x="2215189" y="2402207"/>
              <a:ext cx="1430151" cy="736087"/>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t>1ª consultoria externa (</a:t>
              </a:r>
              <a:r>
                <a:rPr lang="pt-BR" sz="1300" kern="1200" dirty="0">
                  <a:latin typeface="Arial"/>
                  <a:ea typeface="+mn-ea"/>
                  <a:cs typeface="+mn-cs"/>
                </a:rPr>
                <a:t>análise nas bacias de  Barreirinhas, Parnaíba e SEAL)</a:t>
              </a:r>
            </a:p>
          </p:txBody>
        </p:sp>
        <p:sp>
          <p:nvSpPr>
            <p:cNvPr id="24" name="Forma Livre: Forma 23">
              <a:extLst>
                <a:ext uri="{FF2B5EF4-FFF2-40B4-BE49-F238E27FC236}">
                  <a16:creationId xmlns:a16="http://schemas.microsoft.com/office/drawing/2014/main" id="{0F5B16FC-0201-317C-2B19-15B964838022}"/>
                </a:ext>
              </a:extLst>
            </p:cNvPr>
            <p:cNvSpPr/>
            <p:nvPr/>
          </p:nvSpPr>
          <p:spPr>
            <a:xfrm>
              <a:off x="2266650" y="3250654"/>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rPr>
                <a:t>2016</a:t>
              </a:r>
            </a:p>
          </p:txBody>
        </p:sp>
        <p:sp>
          <p:nvSpPr>
            <p:cNvPr id="25" name="Retângulo 24">
              <a:extLst>
                <a:ext uri="{FF2B5EF4-FFF2-40B4-BE49-F238E27FC236}">
                  <a16:creationId xmlns:a16="http://schemas.microsoft.com/office/drawing/2014/main" id="{C16C0E7B-19A1-06C5-C158-00CF4D5A7C9A}"/>
                </a:ext>
              </a:extLst>
            </p:cNvPr>
            <p:cNvSpPr/>
            <p:nvPr/>
          </p:nvSpPr>
          <p:spPr>
            <a:xfrm>
              <a:off x="204378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26" name="Forma Livre: Forma 25">
              <a:extLst>
                <a:ext uri="{FF2B5EF4-FFF2-40B4-BE49-F238E27FC236}">
                  <a16:creationId xmlns:a16="http://schemas.microsoft.com/office/drawing/2014/main" id="{5717260C-0343-FB47-88F9-42C48C273CCE}"/>
                </a:ext>
              </a:extLst>
            </p:cNvPr>
            <p:cNvSpPr/>
            <p:nvPr/>
          </p:nvSpPr>
          <p:spPr>
            <a:xfrm>
              <a:off x="3065453" y="4754684"/>
              <a:ext cx="1439114"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t>1ª publicação completa do ZNMT</a:t>
              </a:r>
            </a:p>
          </p:txBody>
        </p:sp>
        <p:sp>
          <p:nvSpPr>
            <p:cNvPr id="27" name="Forma Livre: Forma 26">
              <a:extLst>
                <a:ext uri="{FF2B5EF4-FFF2-40B4-BE49-F238E27FC236}">
                  <a16:creationId xmlns:a16="http://schemas.microsoft.com/office/drawing/2014/main" id="{76B37F29-B1D2-C0D7-7029-9DAC001A6615}"/>
                </a:ext>
              </a:extLst>
            </p:cNvPr>
            <p:cNvSpPr/>
            <p:nvPr/>
          </p:nvSpPr>
          <p:spPr>
            <a:xfrm>
              <a:off x="3075015" y="4087909"/>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rPr>
                <a:t>2017</a:t>
              </a:r>
            </a:p>
          </p:txBody>
        </p:sp>
        <p:sp>
          <p:nvSpPr>
            <p:cNvPr id="28" name="Retângulo 27">
              <a:extLst>
                <a:ext uri="{FF2B5EF4-FFF2-40B4-BE49-F238E27FC236}">
                  <a16:creationId xmlns:a16="http://schemas.microsoft.com/office/drawing/2014/main" id="{B3F17826-AB6C-A360-25A5-573E10EEA1D0}"/>
                </a:ext>
              </a:extLst>
            </p:cNvPr>
            <p:cNvSpPr/>
            <p:nvPr/>
          </p:nvSpPr>
          <p:spPr>
            <a:xfrm>
              <a:off x="2913592"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29" name="Elipse 28">
              <a:extLst>
                <a:ext uri="{FF2B5EF4-FFF2-40B4-BE49-F238E27FC236}">
                  <a16:creationId xmlns:a16="http://schemas.microsoft.com/office/drawing/2014/main" id="{89402FB2-7A5A-17E8-D727-1B7923CD0113}"/>
                </a:ext>
              </a:extLst>
            </p:cNvPr>
            <p:cNvSpPr/>
            <p:nvPr/>
          </p:nvSpPr>
          <p:spPr>
            <a:xfrm>
              <a:off x="1966051" y="3850246"/>
              <a:ext cx="192487" cy="192487"/>
            </a:xfrm>
            <a:prstGeom prst="ellipse">
              <a:avLst/>
            </a:prstGeom>
          </p:spPr>
          <p:style>
            <a:lnRef idx="0">
              <a:schemeClr val="lt1">
                <a:hueOff val="0"/>
                <a:satOff val="0"/>
                <a:lumOff val="0"/>
                <a:alphaOff val="0"/>
              </a:schemeClr>
            </a:lnRef>
            <a:fillRef idx="3">
              <a:schemeClr val="accent2">
                <a:hueOff val="1073936"/>
                <a:satOff val="-3082"/>
                <a:lumOff val="-4935"/>
                <a:alphaOff val="0"/>
              </a:schemeClr>
            </a:fillRef>
            <a:effectRef idx="3">
              <a:schemeClr val="accent2">
                <a:hueOff val="1073936"/>
                <a:satOff val="-3082"/>
                <a:lumOff val="-4935"/>
                <a:alphaOff val="0"/>
              </a:schemeClr>
            </a:effectRef>
            <a:fontRef idx="minor">
              <a:schemeClr val="lt1"/>
            </a:fontRef>
          </p:style>
          <p:txBody>
            <a:bodyPr/>
            <a:lstStyle/>
            <a:p>
              <a:endParaRPr lang="pt-BR"/>
            </a:p>
          </p:txBody>
        </p:sp>
        <p:sp>
          <p:nvSpPr>
            <p:cNvPr id="30" name="Elipse 29">
              <a:extLst>
                <a:ext uri="{FF2B5EF4-FFF2-40B4-BE49-F238E27FC236}">
                  <a16:creationId xmlns:a16="http://schemas.microsoft.com/office/drawing/2014/main" id="{4C3558C1-E0F8-5EFD-B9E5-E061B5A4A3BA}"/>
                </a:ext>
              </a:extLst>
            </p:cNvPr>
            <p:cNvSpPr/>
            <p:nvPr/>
          </p:nvSpPr>
          <p:spPr>
            <a:xfrm>
              <a:off x="2835856" y="3850246"/>
              <a:ext cx="192487" cy="192487"/>
            </a:xfrm>
            <a:prstGeom prst="ellipse">
              <a:avLst/>
            </a:prstGeom>
          </p:spPr>
          <p:style>
            <a:lnRef idx="0">
              <a:schemeClr val="lt1">
                <a:hueOff val="0"/>
                <a:satOff val="0"/>
                <a:lumOff val="0"/>
                <a:alphaOff val="0"/>
              </a:schemeClr>
            </a:lnRef>
            <a:fillRef idx="3">
              <a:schemeClr val="accent2">
                <a:hueOff val="1610903"/>
                <a:satOff val="-4623"/>
                <a:lumOff val="-7402"/>
                <a:alphaOff val="0"/>
              </a:schemeClr>
            </a:fillRef>
            <a:effectRef idx="3">
              <a:schemeClr val="accent2">
                <a:hueOff val="1610903"/>
                <a:satOff val="-4623"/>
                <a:lumOff val="-7402"/>
                <a:alphaOff val="0"/>
              </a:schemeClr>
            </a:effectRef>
            <a:fontRef idx="minor">
              <a:schemeClr val="lt1"/>
            </a:fontRef>
          </p:style>
          <p:txBody>
            <a:bodyPr/>
            <a:lstStyle/>
            <a:p>
              <a:endParaRPr lang="pt-BR"/>
            </a:p>
          </p:txBody>
        </p:sp>
        <p:sp>
          <p:nvSpPr>
            <p:cNvPr id="31" name="Forma Livre: Forma 30">
              <a:extLst>
                <a:ext uri="{FF2B5EF4-FFF2-40B4-BE49-F238E27FC236}">
                  <a16:creationId xmlns:a16="http://schemas.microsoft.com/office/drawing/2014/main" id="{FD74796A-7643-6D1D-3FB0-C6C4DF1380FD}"/>
                </a:ext>
              </a:extLst>
            </p:cNvPr>
            <p:cNvSpPr/>
            <p:nvPr/>
          </p:nvSpPr>
          <p:spPr>
            <a:xfrm>
              <a:off x="3955619" y="2106416"/>
              <a:ext cx="1510892" cy="1350940"/>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Treinamento Interpretação </a:t>
              </a:r>
              <a:r>
                <a:rPr lang="pt-BR" sz="1300" kern="1200" dirty="0" err="1">
                  <a:latin typeface="Arial"/>
                  <a:ea typeface="+mn-ea"/>
                  <a:cs typeface="+mn-cs"/>
                </a:rPr>
                <a:t>Sismica</a:t>
              </a:r>
              <a:endParaRPr lang="pt-BR" sz="1300" kern="1200" dirty="0">
                <a:latin typeface="Arial"/>
                <a:ea typeface="+mn-ea"/>
                <a:cs typeface="+mn-cs"/>
              </a:endParaRPr>
            </a:p>
            <a:p>
              <a:pPr marL="0" lvl="0" indent="0" algn="l" defTabSz="577850">
                <a:lnSpc>
                  <a:spcPct val="90000"/>
                </a:lnSpc>
                <a:spcBef>
                  <a:spcPct val="0"/>
                </a:spcBef>
                <a:spcAft>
                  <a:spcPct val="35000"/>
                </a:spcAft>
                <a:buNone/>
              </a:pPr>
              <a:r>
                <a:rPr lang="pt-BR" sz="1300" kern="1200" dirty="0">
                  <a:latin typeface="Arial"/>
                  <a:ea typeface="+mn-ea"/>
                  <a:cs typeface="+mn-cs"/>
                </a:rPr>
                <a:t> Convênio ANP</a:t>
              </a:r>
            </a:p>
            <a:p>
              <a:pPr marL="0" lvl="0" indent="0" algn="l" defTabSz="577850">
                <a:lnSpc>
                  <a:spcPct val="90000"/>
                </a:lnSpc>
                <a:spcBef>
                  <a:spcPct val="0"/>
                </a:spcBef>
                <a:spcAft>
                  <a:spcPct val="35000"/>
                </a:spcAft>
                <a:buNone/>
              </a:pPr>
              <a:r>
                <a:rPr lang="pt-BR" sz="1300" kern="1200" dirty="0">
                  <a:latin typeface="Arial"/>
                  <a:ea typeface="+mn-ea"/>
                  <a:cs typeface="+mn-cs"/>
                </a:rPr>
                <a:t>Aquisição do </a:t>
              </a:r>
              <a:r>
                <a:rPr lang="pt-BR" sz="1300" kern="1200" dirty="0"/>
                <a:t>Software Kingdom</a:t>
              </a:r>
              <a:endParaRPr lang="pt-BR" sz="1300" kern="1200" dirty="0">
                <a:latin typeface="Arial"/>
                <a:ea typeface="+mn-ea"/>
                <a:cs typeface="+mn-cs"/>
              </a:endParaRPr>
            </a:p>
          </p:txBody>
        </p:sp>
        <p:sp>
          <p:nvSpPr>
            <p:cNvPr id="32" name="Forma Livre: Forma 31">
              <a:extLst>
                <a:ext uri="{FF2B5EF4-FFF2-40B4-BE49-F238E27FC236}">
                  <a16:creationId xmlns:a16="http://schemas.microsoft.com/office/drawing/2014/main" id="{F8B9185B-A92D-764A-5B7C-29FD1452BC30}"/>
                </a:ext>
              </a:extLst>
            </p:cNvPr>
            <p:cNvSpPr/>
            <p:nvPr/>
          </p:nvSpPr>
          <p:spPr>
            <a:xfrm>
              <a:off x="3977828" y="3256542"/>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rPr>
                <a:t>2018</a:t>
              </a:r>
            </a:p>
          </p:txBody>
        </p:sp>
        <p:sp>
          <p:nvSpPr>
            <p:cNvPr id="33" name="Retângulo 32">
              <a:extLst>
                <a:ext uri="{FF2B5EF4-FFF2-40B4-BE49-F238E27FC236}">
                  <a16:creationId xmlns:a16="http://schemas.microsoft.com/office/drawing/2014/main" id="{9DF142C2-C03B-5327-904E-63674AE78383}"/>
                </a:ext>
              </a:extLst>
            </p:cNvPr>
            <p:cNvSpPr/>
            <p:nvPr/>
          </p:nvSpPr>
          <p:spPr>
            <a:xfrm>
              <a:off x="378339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34" name="Forma Livre: Forma 33">
              <a:extLst>
                <a:ext uri="{FF2B5EF4-FFF2-40B4-BE49-F238E27FC236}">
                  <a16:creationId xmlns:a16="http://schemas.microsoft.com/office/drawing/2014/main" id="{8900C2E9-DC69-5264-67F7-276A6A2BE6C3}"/>
                </a:ext>
              </a:extLst>
            </p:cNvPr>
            <p:cNvSpPr/>
            <p:nvPr/>
          </p:nvSpPr>
          <p:spPr>
            <a:xfrm>
              <a:off x="4805063" y="4754684"/>
              <a:ext cx="1504552"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Treinamento IHS</a:t>
              </a:r>
            </a:p>
            <a:p>
              <a:pPr marL="0" lvl="0" indent="0" algn="l" defTabSz="577850">
                <a:lnSpc>
                  <a:spcPct val="90000"/>
                </a:lnSpc>
                <a:spcBef>
                  <a:spcPct val="0"/>
                </a:spcBef>
                <a:spcAft>
                  <a:spcPct val="35000"/>
                </a:spcAft>
                <a:buNone/>
              </a:pPr>
              <a:r>
                <a:rPr lang="pt-BR" sz="1300" kern="1200" dirty="0">
                  <a:latin typeface="Arial"/>
                  <a:ea typeface="+mn-ea"/>
                  <a:cs typeface="+mn-cs"/>
                </a:rPr>
                <a:t>Curso Oportunidades x Interpretação Sísmica</a:t>
              </a:r>
            </a:p>
          </p:txBody>
        </p:sp>
        <p:sp>
          <p:nvSpPr>
            <p:cNvPr id="35" name="Forma Livre: Forma 34">
              <a:extLst>
                <a:ext uri="{FF2B5EF4-FFF2-40B4-BE49-F238E27FC236}">
                  <a16:creationId xmlns:a16="http://schemas.microsoft.com/office/drawing/2014/main" id="{23FBF2A8-336D-9452-AC44-E0F6DF6FEAFA}"/>
                </a:ext>
              </a:extLst>
            </p:cNvPr>
            <p:cNvSpPr/>
            <p:nvPr/>
          </p:nvSpPr>
          <p:spPr>
            <a:xfrm>
              <a:off x="4838853" y="4097594"/>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2019</a:t>
              </a:r>
            </a:p>
          </p:txBody>
        </p:sp>
        <p:sp>
          <p:nvSpPr>
            <p:cNvPr id="36" name="Retângulo 35">
              <a:extLst>
                <a:ext uri="{FF2B5EF4-FFF2-40B4-BE49-F238E27FC236}">
                  <a16:creationId xmlns:a16="http://schemas.microsoft.com/office/drawing/2014/main" id="{B382BCB1-7D23-DACD-2DB8-AF7A967ED14C}"/>
                </a:ext>
              </a:extLst>
            </p:cNvPr>
            <p:cNvSpPr/>
            <p:nvPr/>
          </p:nvSpPr>
          <p:spPr>
            <a:xfrm>
              <a:off x="4653202"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37" name="Elipse 36">
              <a:extLst>
                <a:ext uri="{FF2B5EF4-FFF2-40B4-BE49-F238E27FC236}">
                  <a16:creationId xmlns:a16="http://schemas.microsoft.com/office/drawing/2014/main" id="{02316F2C-9551-6926-5B7D-F9B8F3E5C50E}"/>
                </a:ext>
              </a:extLst>
            </p:cNvPr>
            <p:cNvSpPr/>
            <p:nvPr/>
          </p:nvSpPr>
          <p:spPr>
            <a:xfrm>
              <a:off x="3705661" y="3850246"/>
              <a:ext cx="192487" cy="192487"/>
            </a:xfrm>
            <a:prstGeom prst="ellipse">
              <a:avLst/>
            </a:prstGeom>
          </p:spPr>
          <p:style>
            <a:lnRef idx="0">
              <a:schemeClr val="lt1">
                <a:hueOff val="0"/>
                <a:satOff val="0"/>
                <a:lumOff val="0"/>
                <a:alphaOff val="0"/>
              </a:schemeClr>
            </a:lnRef>
            <a:fillRef idx="3">
              <a:schemeClr val="accent2">
                <a:hueOff val="2147871"/>
                <a:satOff val="-6164"/>
                <a:lumOff val="-9870"/>
                <a:alphaOff val="0"/>
              </a:schemeClr>
            </a:fillRef>
            <a:effectRef idx="3">
              <a:schemeClr val="accent2">
                <a:hueOff val="2147871"/>
                <a:satOff val="-6164"/>
                <a:lumOff val="-9870"/>
                <a:alphaOff val="0"/>
              </a:schemeClr>
            </a:effectRef>
            <a:fontRef idx="minor">
              <a:schemeClr val="lt1"/>
            </a:fontRef>
          </p:style>
          <p:txBody>
            <a:bodyPr/>
            <a:lstStyle/>
            <a:p>
              <a:endParaRPr lang="pt-BR"/>
            </a:p>
          </p:txBody>
        </p:sp>
        <p:sp>
          <p:nvSpPr>
            <p:cNvPr id="38" name="Elipse 37">
              <a:extLst>
                <a:ext uri="{FF2B5EF4-FFF2-40B4-BE49-F238E27FC236}">
                  <a16:creationId xmlns:a16="http://schemas.microsoft.com/office/drawing/2014/main" id="{B83ACC69-7CFC-C606-E991-5EE743718EA3}"/>
                </a:ext>
              </a:extLst>
            </p:cNvPr>
            <p:cNvSpPr/>
            <p:nvPr/>
          </p:nvSpPr>
          <p:spPr>
            <a:xfrm>
              <a:off x="4575466" y="3850246"/>
              <a:ext cx="192487" cy="192487"/>
            </a:xfrm>
            <a:prstGeom prst="ellipse">
              <a:avLst/>
            </a:prstGeom>
          </p:spPr>
          <p:style>
            <a:lnRef idx="0">
              <a:schemeClr val="lt1">
                <a:hueOff val="0"/>
                <a:satOff val="0"/>
                <a:lumOff val="0"/>
                <a:alphaOff val="0"/>
              </a:schemeClr>
            </a:lnRef>
            <a:fillRef idx="3">
              <a:schemeClr val="accent2">
                <a:hueOff val="2684839"/>
                <a:satOff val="-7705"/>
                <a:lumOff val="-12337"/>
                <a:alphaOff val="0"/>
              </a:schemeClr>
            </a:fillRef>
            <a:effectRef idx="3">
              <a:schemeClr val="accent2">
                <a:hueOff val="2684839"/>
                <a:satOff val="-7705"/>
                <a:lumOff val="-12337"/>
                <a:alphaOff val="0"/>
              </a:schemeClr>
            </a:effectRef>
            <a:fontRef idx="minor">
              <a:schemeClr val="lt1"/>
            </a:fontRef>
          </p:style>
          <p:txBody>
            <a:bodyPr/>
            <a:lstStyle/>
            <a:p>
              <a:endParaRPr lang="pt-BR"/>
            </a:p>
          </p:txBody>
        </p:sp>
        <p:sp>
          <p:nvSpPr>
            <p:cNvPr id="39" name="Forma Livre: Forma 38">
              <a:extLst>
                <a:ext uri="{FF2B5EF4-FFF2-40B4-BE49-F238E27FC236}">
                  <a16:creationId xmlns:a16="http://schemas.microsoft.com/office/drawing/2014/main" id="{8B0CBAC7-FFAC-26F3-BAC2-AFA0AEE82F16}"/>
                </a:ext>
              </a:extLst>
            </p:cNvPr>
            <p:cNvSpPr/>
            <p:nvPr/>
          </p:nvSpPr>
          <p:spPr>
            <a:xfrm>
              <a:off x="5690669" y="1954836"/>
              <a:ext cx="1502919" cy="1350940"/>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Treinamento IHS</a:t>
              </a:r>
            </a:p>
            <a:p>
              <a:pPr marL="0" lvl="0" indent="0" algn="l" defTabSz="577850">
                <a:lnSpc>
                  <a:spcPct val="90000"/>
                </a:lnSpc>
                <a:spcBef>
                  <a:spcPct val="0"/>
                </a:spcBef>
                <a:spcAft>
                  <a:spcPct val="35000"/>
                </a:spcAft>
                <a:buNone/>
              </a:pPr>
              <a:r>
                <a:rPr lang="pt-BR" sz="1300" kern="1200" dirty="0">
                  <a:latin typeface="Arial"/>
                  <a:ea typeface="+mn-ea"/>
                  <a:cs typeface="+mn-cs"/>
                </a:rPr>
                <a:t>Curso Interpretação Sísmica</a:t>
              </a:r>
            </a:p>
            <a:p>
              <a:pPr marL="0" lvl="0" indent="0" algn="l" defTabSz="577850">
                <a:lnSpc>
                  <a:spcPct val="90000"/>
                </a:lnSpc>
                <a:spcBef>
                  <a:spcPct val="0"/>
                </a:spcBef>
                <a:spcAft>
                  <a:spcPct val="35000"/>
                </a:spcAft>
                <a:buNone/>
              </a:pPr>
              <a:r>
                <a:rPr lang="pt-BR" sz="1300" kern="1200" dirty="0">
                  <a:latin typeface="Arial"/>
                  <a:ea typeface="+mn-ea"/>
                  <a:cs typeface="+mn-cs"/>
                </a:rPr>
                <a:t>Artigo ROG (Interpretação sísmica na Bacia dos Parecis)</a:t>
              </a:r>
            </a:p>
          </p:txBody>
        </p:sp>
        <p:sp>
          <p:nvSpPr>
            <p:cNvPr id="40" name="Forma Livre: Forma 39">
              <a:extLst>
                <a:ext uri="{FF2B5EF4-FFF2-40B4-BE49-F238E27FC236}">
                  <a16:creationId xmlns:a16="http://schemas.microsoft.com/office/drawing/2014/main" id="{9794C5B7-4345-60A2-1BA0-9E1995A47E2E}"/>
                </a:ext>
              </a:extLst>
            </p:cNvPr>
            <p:cNvSpPr/>
            <p:nvPr/>
          </p:nvSpPr>
          <p:spPr>
            <a:xfrm>
              <a:off x="5709704" y="3288595"/>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2020</a:t>
              </a:r>
            </a:p>
          </p:txBody>
        </p:sp>
        <p:sp>
          <p:nvSpPr>
            <p:cNvPr id="41" name="Retângulo 40">
              <a:extLst>
                <a:ext uri="{FF2B5EF4-FFF2-40B4-BE49-F238E27FC236}">
                  <a16:creationId xmlns:a16="http://schemas.microsoft.com/office/drawing/2014/main" id="{4982C509-659F-9C10-F0F3-FBA3F83CF5E2}"/>
                </a:ext>
              </a:extLst>
            </p:cNvPr>
            <p:cNvSpPr/>
            <p:nvPr/>
          </p:nvSpPr>
          <p:spPr>
            <a:xfrm>
              <a:off x="552300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42" name="Forma Livre: Forma 41">
              <a:extLst>
                <a:ext uri="{FF2B5EF4-FFF2-40B4-BE49-F238E27FC236}">
                  <a16:creationId xmlns:a16="http://schemas.microsoft.com/office/drawing/2014/main" id="{D1D4744C-8D2F-4298-7DC5-92D987F63D8C}"/>
                </a:ext>
              </a:extLst>
            </p:cNvPr>
            <p:cNvSpPr/>
            <p:nvPr/>
          </p:nvSpPr>
          <p:spPr>
            <a:xfrm>
              <a:off x="6541447" y="4754684"/>
              <a:ext cx="1474752"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Treinamento IHS</a:t>
              </a:r>
            </a:p>
            <a:p>
              <a:pPr marL="0" lvl="0" indent="0" algn="l" defTabSz="577850">
                <a:lnSpc>
                  <a:spcPct val="90000"/>
                </a:lnSpc>
                <a:spcBef>
                  <a:spcPct val="0"/>
                </a:spcBef>
                <a:spcAft>
                  <a:spcPct val="35000"/>
                </a:spcAft>
                <a:buNone/>
              </a:pPr>
              <a:r>
                <a:rPr lang="pt-BR" sz="1300" kern="1200" dirty="0">
                  <a:latin typeface="Arial"/>
                  <a:ea typeface="+mn-ea"/>
                  <a:cs typeface="+mn-cs"/>
                </a:rPr>
                <a:t>Projetos de interpretação nas bacias de Barreirinhas e Parnaíba</a:t>
              </a:r>
            </a:p>
          </p:txBody>
        </p:sp>
        <p:sp>
          <p:nvSpPr>
            <p:cNvPr id="43" name="Forma Livre: Forma 42">
              <a:extLst>
                <a:ext uri="{FF2B5EF4-FFF2-40B4-BE49-F238E27FC236}">
                  <a16:creationId xmlns:a16="http://schemas.microsoft.com/office/drawing/2014/main" id="{7EF2B517-9DE6-B5AA-291B-872312B1F0E1}"/>
                </a:ext>
              </a:extLst>
            </p:cNvPr>
            <p:cNvSpPr/>
            <p:nvPr/>
          </p:nvSpPr>
          <p:spPr>
            <a:xfrm>
              <a:off x="6587243" y="4097594"/>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2021</a:t>
              </a:r>
            </a:p>
          </p:txBody>
        </p:sp>
        <p:sp>
          <p:nvSpPr>
            <p:cNvPr id="44" name="Retângulo 43">
              <a:extLst>
                <a:ext uri="{FF2B5EF4-FFF2-40B4-BE49-F238E27FC236}">
                  <a16:creationId xmlns:a16="http://schemas.microsoft.com/office/drawing/2014/main" id="{31ACFD93-0A8E-8881-00F8-26CA82D9AAAD}"/>
                </a:ext>
              </a:extLst>
            </p:cNvPr>
            <p:cNvSpPr/>
            <p:nvPr/>
          </p:nvSpPr>
          <p:spPr>
            <a:xfrm>
              <a:off x="6392812"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45" name="Elipse 44">
              <a:extLst>
                <a:ext uri="{FF2B5EF4-FFF2-40B4-BE49-F238E27FC236}">
                  <a16:creationId xmlns:a16="http://schemas.microsoft.com/office/drawing/2014/main" id="{199A708B-1244-68F5-1ED8-0AEC993DD125}"/>
                </a:ext>
              </a:extLst>
            </p:cNvPr>
            <p:cNvSpPr/>
            <p:nvPr/>
          </p:nvSpPr>
          <p:spPr>
            <a:xfrm>
              <a:off x="5445271" y="3850246"/>
              <a:ext cx="192487" cy="192487"/>
            </a:xfrm>
            <a:prstGeom prst="ellipse">
              <a:avLst/>
            </a:prstGeom>
          </p:spPr>
          <p:style>
            <a:lnRef idx="0">
              <a:schemeClr val="lt1">
                <a:hueOff val="0"/>
                <a:satOff val="0"/>
                <a:lumOff val="0"/>
                <a:alphaOff val="0"/>
              </a:schemeClr>
            </a:lnRef>
            <a:fillRef idx="3">
              <a:schemeClr val="accent2">
                <a:hueOff val="3221807"/>
                <a:satOff val="-9246"/>
                <a:lumOff val="-14805"/>
                <a:alphaOff val="0"/>
              </a:schemeClr>
            </a:fillRef>
            <a:effectRef idx="3">
              <a:schemeClr val="accent2">
                <a:hueOff val="3221807"/>
                <a:satOff val="-9246"/>
                <a:lumOff val="-14805"/>
                <a:alphaOff val="0"/>
              </a:schemeClr>
            </a:effectRef>
            <a:fontRef idx="minor">
              <a:schemeClr val="lt1"/>
            </a:fontRef>
          </p:style>
          <p:txBody>
            <a:bodyPr/>
            <a:lstStyle/>
            <a:p>
              <a:endParaRPr lang="pt-BR"/>
            </a:p>
          </p:txBody>
        </p:sp>
        <p:sp>
          <p:nvSpPr>
            <p:cNvPr id="46" name="Elipse 45">
              <a:extLst>
                <a:ext uri="{FF2B5EF4-FFF2-40B4-BE49-F238E27FC236}">
                  <a16:creationId xmlns:a16="http://schemas.microsoft.com/office/drawing/2014/main" id="{BD35E1BE-1A4C-A5BC-80D2-2DDF8E3E4C5B}"/>
                </a:ext>
              </a:extLst>
            </p:cNvPr>
            <p:cNvSpPr/>
            <p:nvPr/>
          </p:nvSpPr>
          <p:spPr>
            <a:xfrm>
              <a:off x="6315076" y="3850246"/>
              <a:ext cx="192487" cy="192487"/>
            </a:xfrm>
            <a:prstGeom prst="ellipse">
              <a:avLst/>
            </a:prstGeom>
          </p:spPr>
          <p:style>
            <a:lnRef idx="0">
              <a:schemeClr val="lt1">
                <a:hueOff val="0"/>
                <a:satOff val="0"/>
                <a:lumOff val="0"/>
                <a:alphaOff val="0"/>
              </a:schemeClr>
            </a:lnRef>
            <a:fillRef idx="3">
              <a:schemeClr val="accent2">
                <a:hueOff val="3758775"/>
                <a:satOff val="-10788"/>
                <a:lumOff val="-17272"/>
                <a:alphaOff val="0"/>
              </a:schemeClr>
            </a:fillRef>
            <a:effectRef idx="3">
              <a:schemeClr val="accent2">
                <a:hueOff val="3758775"/>
                <a:satOff val="-10788"/>
                <a:lumOff val="-17272"/>
                <a:alphaOff val="0"/>
              </a:schemeClr>
            </a:effectRef>
            <a:fontRef idx="minor">
              <a:schemeClr val="lt1"/>
            </a:fontRef>
          </p:style>
          <p:txBody>
            <a:bodyPr/>
            <a:lstStyle/>
            <a:p>
              <a:endParaRPr lang="pt-BR"/>
            </a:p>
          </p:txBody>
        </p:sp>
        <p:sp>
          <p:nvSpPr>
            <p:cNvPr id="47" name="Forma Livre: Forma 46">
              <a:extLst>
                <a:ext uri="{FF2B5EF4-FFF2-40B4-BE49-F238E27FC236}">
                  <a16:creationId xmlns:a16="http://schemas.microsoft.com/office/drawing/2014/main" id="{D1248657-EED2-449A-5AC2-652B67093DE7}"/>
                </a:ext>
              </a:extLst>
            </p:cNvPr>
            <p:cNvSpPr/>
            <p:nvPr/>
          </p:nvSpPr>
          <p:spPr>
            <a:xfrm>
              <a:off x="7437690" y="1954836"/>
              <a:ext cx="1486801" cy="1350940"/>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Inauguração da Sala de Sísmica</a:t>
              </a:r>
            </a:p>
            <a:p>
              <a:pPr marL="0" lvl="0" indent="0" algn="l" defTabSz="577850">
                <a:lnSpc>
                  <a:spcPct val="90000"/>
                </a:lnSpc>
                <a:spcBef>
                  <a:spcPct val="0"/>
                </a:spcBef>
                <a:spcAft>
                  <a:spcPct val="35000"/>
                </a:spcAft>
                <a:buNone/>
              </a:pPr>
              <a:r>
                <a:rPr lang="pt-BR" sz="1300" kern="1200" dirty="0">
                  <a:latin typeface="Arial"/>
                  <a:ea typeface="+mn-ea"/>
                  <a:cs typeface="+mn-cs"/>
                </a:rPr>
                <a:t>Projetos de interpretação sísmica nas bacias de Parnaíba e Pará-Maranhão</a:t>
              </a:r>
            </a:p>
          </p:txBody>
        </p:sp>
        <p:sp>
          <p:nvSpPr>
            <p:cNvPr id="48" name="Forma Livre: Forma 47">
              <a:extLst>
                <a:ext uri="{FF2B5EF4-FFF2-40B4-BE49-F238E27FC236}">
                  <a16:creationId xmlns:a16="http://schemas.microsoft.com/office/drawing/2014/main" id="{8338230A-D976-3E81-6D64-E430F72CA7D1}"/>
                </a:ext>
              </a:extLst>
            </p:cNvPr>
            <p:cNvSpPr/>
            <p:nvPr/>
          </p:nvSpPr>
          <p:spPr>
            <a:xfrm>
              <a:off x="7434839" y="3256542"/>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2022</a:t>
              </a:r>
            </a:p>
          </p:txBody>
        </p:sp>
        <p:sp>
          <p:nvSpPr>
            <p:cNvPr id="49" name="Retângulo 48">
              <a:extLst>
                <a:ext uri="{FF2B5EF4-FFF2-40B4-BE49-F238E27FC236}">
                  <a16:creationId xmlns:a16="http://schemas.microsoft.com/office/drawing/2014/main" id="{9F6C2B24-DED8-400C-D3D5-0F6FE06C60A3}"/>
                </a:ext>
              </a:extLst>
            </p:cNvPr>
            <p:cNvSpPr/>
            <p:nvPr/>
          </p:nvSpPr>
          <p:spPr>
            <a:xfrm>
              <a:off x="726261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50" name="Forma Livre: Forma 49">
              <a:extLst>
                <a:ext uri="{FF2B5EF4-FFF2-40B4-BE49-F238E27FC236}">
                  <a16:creationId xmlns:a16="http://schemas.microsoft.com/office/drawing/2014/main" id="{419C6F6B-4005-5F07-8382-9BD60FD016C9}"/>
                </a:ext>
              </a:extLst>
            </p:cNvPr>
            <p:cNvSpPr/>
            <p:nvPr/>
          </p:nvSpPr>
          <p:spPr>
            <a:xfrm>
              <a:off x="8324529" y="4754684"/>
              <a:ext cx="1431280"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Volumetria da Bacia do Parnaíba</a:t>
              </a:r>
            </a:p>
            <a:p>
              <a:pPr marL="0" lvl="0" indent="0" algn="l" defTabSz="577850">
                <a:lnSpc>
                  <a:spcPct val="90000"/>
                </a:lnSpc>
                <a:spcBef>
                  <a:spcPct val="0"/>
                </a:spcBef>
                <a:spcAft>
                  <a:spcPct val="35000"/>
                </a:spcAft>
                <a:buNone/>
              </a:pPr>
              <a:r>
                <a:rPr lang="pt-BR" sz="1300" kern="1200" dirty="0"/>
                <a:t>Consultoria externa (</a:t>
              </a:r>
              <a:r>
                <a:rPr lang="pt-BR" sz="1300" kern="1200" dirty="0">
                  <a:latin typeface="Arial"/>
                  <a:ea typeface="+mn-ea"/>
                  <a:cs typeface="+mn-cs"/>
                </a:rPr>
                <a:t>análises em Amazonas e Foz do Amazonas</a:t>
              </a:r>
            </a:p>
          </p:txBody>
        </p:sp>
        <p:sp>
          <p:nvSpPr>
            <p:cNvPr id="51" name="Forma Livre: Forma 50">
              <a:extLst>
                <a:ext uri="{FF2B5EF4-FFF2-40B4-BE49-F238E27FC236}">
                  <a16:creationId xmlns:a16="http://schemas.microsoft.com/office/drawing/2014/main" id="{80794ED6-BA06-C08A-E588-296CD86770B6}"/>
                </a:ext>
              </a:extLst>
            </p:cNvPr>
            <p:cNvSpPr/>
            <p:nvPr/>
          </p:nvSpPr>
          <p:spPr>
            <a:xfrm>
              <a:off x="8285661" y="4067812"/>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2023</a:t>
              </a:r>
            </a:p>
          </p:txBody>
        </p:sp>
        <p:sp>
          <p:nvSpPr>
            <p:cNvPr id="52" name="Retângulo 51">
              <a:extLst>
                <a:ext uri="{FF2B5EF4-FFF2-40B4-BE49-F238E27FC236}">
                  <a16:creationId xmlns:a16="http://schemas.microsoft.com/office/drawing/2014/main" id="{771E402A-A7F2-57EA-A3A4-1EF5C4DEC7E9}"/>
                </a:ext>
              </a:extLst>
            </p:cNvPr>
            <p:cNvSpPr/>
            <p:nvPr/>
          </p:nvSpPr>
          <p:spPr>
            <a:xfrm>
              <a:off x="8132422"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53" name="Elipse 52">
              <a:extLst>
                <a:ext uri="{FF2B5EF4-FFF2-40B4-BE49-F238E27FC236}">
                  <a16:creationId xmlns:a16="http://schemas.microsoft.com/office/drawing/2014/main" id="{E9213459-AF4D-690A-D6F4-C278109CF48B}"/>
                </a:ext>
              </a:extLst>
            </p:cNvPr>
            <p:cNvSpPr/>
            <p:nvPr/>
          </p:nvSpPr>
          <p:spPr>
            <a:xfrm>
              <a:off x="7184882" y="3850246"/>
              <a:ext cx="192487" cy="192487"/>
            </a:xfrm>
            <a:prstGeom prst="ellipse">
              <a:avLst/>
            </a:prstGeom>
          </p:spPr>
          <p:style>
            <a:lnRef idx="0">
              <a:schemeClr val="lt1">
                <a:hueOff val="0"/>
                <a:satOff val="0"/>
                <a:lumOff val="0"/>
                <a:alphaOff val="0"/>
              </a:schemeClr>
            </a:lnRef>
            <a:fillRef idx="3">
              <a:schemeClr val="accent2">
                <a:hueOff val="4295743"/>
                <a:satOff val="-12329"/>
                <a:lumOff val="-19739"/>
                <a:alphaOff val="0"/>
              </a:schemeClr>
            </a:fillRef>
            <a:effectRef idx="3">
              <a:schemeClr val="accent2">
                <a:hueOff val="4295743"/>
                <a:satOff val="-12329"/>
                <a:lumOff val="-19739"/>
                <a:alphaOff val="0"/>
              </a:schemeClr>
            </a:effectRef>
            <a:fontRef idx="minor">
              <a:schemeClr val="lt1"/>
            </a:fontRef>
          </p:style>
          <p:txBody>
            <a:bodyPr/>
            <a:lstStyle/>
            <a:p>
              <a:endParaRPr lang="pt-BR"/>
            </a:p>
          </p:txBody>
        </p:sp>
        <p:sp>
          <p:nvSpPr>
            <p:cNvPr id="54" name="Elipse 53">
              <a:extLst>
                <a:ext uri="{FF2B5EF4-FFF2-40B4-BE49-F238E27FC236}">
                  <a16:creationId xmlns:a16="http://schemas.microsoft.com/office/drawing/2014/main" id="{B7482515-E437-E9B2-4807-00C4BAEFF0C9}"/>
                </a:ext>
              </a:extLst>
            </p:cNvPr>
            <p:cNvSpPr/>
            <p:nvPr/>
          </p:nvSpPr>
          <p:spPr>
            <a:xfrm>
              <a:off x="8054687" y="3850246"/>
              <a:ext cx="192487" cy="192487"/>
            </a:xfrm>
            <a:prstGeom prst="ellipse">
              <a:avLst/>
            </a:prstGeom>
          </p:spPr>
          <p:style>
            <a:lnRef idx="0">
              <a:schemeClr val="lt1">
                <a:hueOff val="0"/>
                <a:satOff val="0"/>
                <a:lumOff val="0"/>
                <a:alphaOff val="0"/>
              </a:schemeClr>
            </a:lnRef>
            <a:fillRef idx="3">
              <a:schemeClr val="accent2">
                <a:hueOff val="4832710"/>
                <a:satOff val="-13870"/>
                <a:lumOff val="-22207"/>
                <a:alphaOff val="0"/>
              </a:schemeClr>
            </a:fillRef>
            <a:effectRef idx="3">
              <a:schemeClr val="accent2">
                <a:hueOff val="4832710"/>
                <a:satOff val="-13870"/>
                <a:lumOff val="-22207"/>
                <a:alphaOff val="0"/>
              </a:schemeClr>
            </a:effectRef>
            <a:fontRef idx="minor">
              <a:schemeClr val="lt1"/>
            </a:fontRef>
          </p:style>
          <p:txBody>
            <a:bodyPr/>
            <a:lstStyle/>
            <a:p>
              <a:endParaRPr lang="pt-BR"/>
            </a:p>
          </p:txBody>
        </p:sp>
        <p:sp>
          <p:nvSpPr>
            <p:cNvPr id="55" name="Forma Livre: Forma 54">
              <a:extLst>
                <a:ext uri="{FF2B5EF4-FFF2-40B4-BE49-F238E27FC236}">
                  <a16:creationId xmlns:a16="http://schemas.microsoft.com/office/drawing/2014/main" id="{1B5BEF87-CE30-378B-4BE6-69D1248AEABA}"/>
                </a:ext>
              </a:extLst>
            </p:cNvPr>
            <p:cNvSpPr/>
            <p:nvPr/>
          </p:nvSpPr>
          <p:spPr>
            <a:xfrm>
              <a:off x="9184773" y="2750638"/>
              <a:ext cx="1461982" cy="555138"/>
            </a:xfrm>
            <a:custGeom>
              <a:avLst/>
              <a:gdLst>
                <a:gd name="csX0" fmla="*/ 0 w 1147339"/>
                <a:gd name="csY0" fmla="*/ 0 h 1350940"/>
                <a:gd name="csX1" fmla="*/ 1147339 w 1147339"/>
                <a:gd name="csY1" fmla="*/ 0 h 1350940"/>
                <a:gd name="csX2" fmla="*/ 1147339 w 1147339"/>
                <a:gd name="csY2" fmla="*/ 1350940 h 1350940"/>
                <a:gd name="csX3" fmla="*/ 0 w 1147339"/>
                <a:gd name="csY3" fmla="*/ 1350940 h 1350940"/>
                <a:gd name="csX4" fmla="*/ 0 w 1147339"/>
                <a:gd name="csY4" fmla="*/ 0 h 1350940"/>
              </a:gdLst>
              <a:ahLst/>
              <a:cxnLst>
                <a:cxn ang="0">
                  <a:pos x="csX0" y="csY0"/>
                </a:cxn>
                <a:cxn ang="0">
                  <a:pos x="csX1" y="csY1"/>
                </a:cxn>
                <a:cxn ang="0">
                  <a:pos x="csX2" y="csY2"/>
                </a:cxn>
                <a:cxn ang="0">
                  <a:pos x="csX3" y="csY3"/>
                </a:cxn>
                <a:cxn ang="0">
                  <a:pos x="csX4" y="csY4"/>
                </a:cxn>
              </a:cxnLst>
              <a:rect l="l" t="t" r="r" b="b"/>
              <a:pathLst>
                <a:path w="1147339" h="1350940">
                  <a:moveTo>
                    <a:pt x="0" y="0"/>
                  </a:moveTo>
                  <a:lnTo>
                    <a:pt x="1147339" y="0"/>
                  </a:lnTo>
                  <a:lnTo>
                    <a:pt x="1147339"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Interpretação sísmica na Bacia de Pelotas</a:t>
              </a:r>
            </a:p>
          </p:txBody>
        </p:sp>
        <p:sp>
          <p:nvSpPr>
            <p:cNvPr id="56" name="Forma Livre: Forma 55">
              <a:extLst>
                <a:ext uri="{FF2B5EF4-FFF2-40B4-BE49-F238E27FC236}">
                  <a16:creationId xmlns:a16="http://schemas.microsoft.com/office/drawing/2014/main" id="{116D1E64-6CB9-07B4-B61E-5F111E0D19F8}"/>
                </a:ext>
              </a:extLst>
            </p:cNvPr>
            <p:cNvSpPr/>
            <p:nvPr/>
          </p:nvSpPr>
          <p:spPr>
            <a:xfrm>
              <a:off x="9209968" y="3233170"/>
              <a:ext cx="1147339" cy="698762"/>
            </a:xfrm>
            <a:custGeom>
              <a:avLst/>
              <a:gdLst>
                <a:gd name="csX0" fmla="*/ 0 w 1147339"/>
                <a:gd name="csY0" fmla="*/ 0 h 698762"/>
                <a:gd name="csX1" fmla="*/ 1147339 w 1147339"/>
                <a:gd name="csY1" fmla="*/ 0 h 698762"/>
                <a:gd name="csX2" fmla="*/ 1147339 w 1147339"/>
                <a:gd name="csY2" fmla="*/ 698762 h 698762"/>
                <a:gd name="csX3" fmla="*/ 0 w 1147339"/>
                <a:gd name="csY3" fmla="*/ 698762 h 698762"/>
                <a:gd name="csX4" fmla="*/ 0 w 1147339"/>
                <a:gd name="csY4" fmla="*/ 0 h 698762"/>
              </a:gdLst>
              <a:ahLst/>
              <a:cxnLst>
                <a:cxn ang="0">
                  <a:pos x="csX0" y="csY0"/>
                </a:cxn>
                <a:cxn ang="0">
                  <a:pos x="csX1" y="csY1"/>
                </a:cxn>
                <a:cxn ang="0">
                  <a:pos x="csX2" y="csY2"/>
                </a:cxn>
                <a:cxn ang="0">
                  <a:pos x="csX3" y="csY3"/>
                </a:cxn>
                <a:cxn ang="0">
                  <a:pos x="csX4" y="csY4"/>
                </a:cxn>
              </a:cxnLst>
              <a:rect l="l" t="t" r="r" b="b"/>
              <a:pathLst>
                <a:path w="1147339" h="698762">
                  <a:moveTo>
                    <a:pt x="0" y="0"/>
                  </a:moveTo>
                  <a:lnTo>
                    <a:pt x="1147339" y="0"/>
                  </a:lnTo>
                  <a:lnTo>
                    <a:pt x="1147339"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2024</a:t>
              </a:r>
            </a:p>
          </p:txBody>
        </p:sp>
        <p:sp>
          <p:nvSpPr>
            <p:cNvPr id="57" name="Retângulo 56">
              <a:extLst>
                <a:ext uri="{FF2B5EF4-FFF2-40B4-BE49-F238E27FC236}">
                  <a16:creationId xmlns:a16="http://schemas.microsoft.com/office/drawing/2014/main" id="{95D1C23F-E6A9-B665-F76F-A5D92F7D0550}"/>
                </a:ext>
              </a:extLst>
            </p:cNvPr>
            <p:cNvSpPr/>
            <p:nvPr/>
          </p:nvSpPr>
          <p:spPr>
            <a:xfrm>
              <a:off x="900222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58" name="Forma Livre: Forma 57">
              <a:extLst>
                <a:ext uri="{FF2B5EF4-FFF2-40B4-BE49-F238E27FC236}">
                  <a16:creationId xmlns:a16="http://schemas.microsoft.com/office/drawing/2014/main" id="{03802605-6CD9-3A39-95D4-C863D449DD8C}"/>
                </a:ext>
              </a:extLst>
            </p:cNvPr>
            <p:cNvSpPr/>
            <p:nvPr/>
          </p:nvSpPr>
          <p:spPr>
            <a:xfrm>
              <a:off x="10025271" y="4754684"/>
              <a:ext cx="1817346" cy="1094727"/>
            </a:xfrm>
            <a:custGeom>
              <a:avLst/>
              <a:gdLst>
                <a:gd name="csX0" fmla="*/ 0 w 1147339"/>
                <a:gd name="csY0" fmla="*/ 0 h 1094727"/>
                <a:gd name="csX1" fmla="*/ 1147339 w 1147339"/>
                <a:gd name="csY1" fmla="*/ 0 h 1094727"/>
                <a:gd name="csX2" fmla="*/ 1147339 w 1147339"/>
                <a:gd name="csY2" fmla="*/ 1094727 h 1094727"/>
                <a:gd name="csX3" fmla="*/ 0 w 1147339"/>
                <a:gd name="csY3" fmla="*/ 1094727 h 1094727"/>
                <a:gd name="csX4" fmla="*/ 0 w 1147339"/>
                <a:gd name="csY4" fmla="*/ 0 h 1094727"/>
              </a:gdLst>
              <a:ahLst/>
              <a:cxnLst>
                <a:cxn ang="0">
                  <a:pos x="csX0" y="csY0"/>
                </a:cxn>
                <a:cxn ang="0">
                  <a:pos x="csX1" y="csY1"/>
                </a:cxn>
                <a:cxn ang="0">
                  <a:pos x="csX2" y="csY2"/>
                </a:cxn>
                <a:cxn ang="0">
                  <a:pos x="csX3" y="csY3"/>
                </a:cxn>
                <a:cxn ang="0">
                  <a:pos x="csX4" y="csY4"/>
                </a:cxn>
              </a:cxnLst>
              <a:rect l="l" t="t" r="r" b="b"/>
              <a:pathLst>
                <a:path w="1147339" h="1094727">
                  <a:moveTo>
                    <a:pt x="0" y="0"/>
                  </a:moveTo>
                  <a:lnTo>
                    <a:pt x="1147339" y="0"/>
                  </a:lnTo>
                  <a:lnTo>
                    <a:pt x="1147339" y="1094727"/>
                  </a:lnTo>
                  <a:lnTo>
                    <a:pt x="0" y="1094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Projetos nas bacias de Pelotas, Tucano Sul, Foz do Amazonas e Parecis</a:t>
              </a:r>
            </a:p>
            <a:p>
              <a:pPr marL="0" lvl="0" indent="0" algn="l" defTabSz="577850">
                <a:lnSpc>
                  <a:spcPct val="90000"/>
                </a:lnSpc>
                <a:spcBef>
                  <a:spcPct val="0"/>
                </a:spcBef>
                <a:spcAft>
                  <a:spcPct val="35000"/>
                </a:spcAft>
                <a:buNone/>
              </a:pPr>
              <a:r>
                <a:rPr lang="pt-BR" sz="1300" kern="1200" dirty="0">
                  <a:latin typeface="Arial"/>
                  <a:ea typeface="+mn-ea"/>
                  <a:cs typeface="+mn-cs"/>
                </a:rPr>
                <a:t>Aquisição de software de modelagem geológica </a:t>
              </a:r>
              <a:r>
                <a:rPr lang="pt-BR" sz="1300" kern="1200" dirty="0" err="1">
                  <a:latin typeface="Arial"/>
                  <a:ea typeface="+mn-ea"/>
                  <a:cs typeface="+mn-cs"/>
                </a:rPr>
                <a:t>Temis</a:t>
              </a:r>
              <a:r>
                <a:rPr lang="pt-BR" sz="1300" kern="1200" dirty="0">
                  <a:latin typeface="Arial"/>
                  <a:ea typeface="+mn-ea"/>
                  <a:cs typeface="+mn-cs"/>
                </a:rPr>
                <a:t> Flow</a:t>
              </a:r>
            </a:p>
          </p:txBody>
        </p:sp>
        <p:sp>
          <p:nvSpPr>
            <p:cNvPr id="59" name="Forma Livre: Forma 58">
              <a:extLst>
                <a:ext uri="{FF2B5EF4-FFF2-40B4-BE49-F238E27FC236}">
                  <a16:creationId xmlns:a16="http://schemas.microsoft.com/office/drawing/2014/main" id="{D22FB4EB-A244-A4B8-2EEB-4B66C4D9CCC2}"/>
                </a:ext>
              </a:extLst>
            </p:cNvPr>
            <p:cNvSpPr/>
            <p:nvPr/>
          </p:nvSpPr>
          <p:spPr>
            <a:xfrm>
              <a:off x="10025271" y="4093460"/>
              <a:ext cx="1147339" cy="722054"/>
            </a:xfrm>
            <a:custGeom>
              <a:avLst/>
              <a:gdLst>
                <a:gd name="csX0" fmla="*/ 0 w 1147339"/>
                <a:gd name="csY0" fmla="*/ 0 h 722054"/>
                <a:gd name="csX1" fmla="*/ 1147339 w 1147339"/>
                <a:gd name="csY1" fmla="*/ 0 h 722054"/>
                <a:gd name="csX2" fmla="*/ 1147339 w 1147339"/>
                <a:gd name="csY2" fmla="*/ 722054 h 722054"/>
                <a:gd name="csX3" fmla="*/ 0 w 1147339"/>
                <a:gd name="csY3" fmla="*/ 722054 h 722054"/>
                <a:gd name="csX4" fmla="*/ 0 w 1147339"/>
                <a:gd name="csY4" fmla="*/ 0 h 722054"/>
              </a:gdLst>
              <a:ahLst/>
              <a:cxnLst>
                <a:cxn ang="0">
                  <a:pos x="csX0" y="csY0"/>
                </a:cxn>
                <a:cxn ang="0">
                  <a:pos x="csX1" y="csY1"/>
                </a:cxn>
                <a:cxn ang="0">
                  <a:pos x="csX2" y="csY2"/>
                </a:cxn>
                <a:cxn ang="0">
                  <a:pos x="csX3" y="csY3"/>
                </a:cxn>
                <a:cxn ang="0">
                  <a:pos x="csX4" y="csY4"/>
                </a:cxn>
              </a:cxnLst>
              <a:rect l="l" t="t" r="r" b="b"/>
              <a:pathLst>
                <a:path w="1147339" h="722054">
                  <a:moveTo>
                    <a:pt x="0" y="0"/>
                  </a:moveTo>
                  <a:lnTo>
                    <a:pt x="1147339" y="0"/>
                  </a:lnTo>
                  <a:lnTo>
                    <a:pt x="1147339" y="722054"/>
                  </a:lnTo>
                  <a:lnTo>
                    <a:pt x="0" y="7220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defRPr b="1"/>
              </a:pPr>
              <a:r>
                <a:rPr lang="pt-BR" sz="2000" kern="1200" dirty="0">
                  <a:solidFill>
                    <a:schemeClr val="accent1"/>
                  </a:solidFill>
                  <a:latin typeface="Arial"/>
                  <a:ea typeface="+mn-ea"/>
                  <a:cs typeface="+mn-cs"/>
                </a:rPr>
                <a:t>2025</a:t>
              </a:r>
            </a:p>
          </p:txBody>
        </p:sp>
        <p:sp>
          <p:nvSpPr>
            <p:cNvPr id="60" name="Retângulo 59">
              <a:extLst>
                <a:ext uri="{FF2B5EF4-FFF2-40B4-BE49-F238E27FC236}">
                  <a16:creationId xmlns:a16="http://schemas.microsoft.com/office/drawing/2014/main" id="{AFBAF7AB-A303-A21C-42FD-CC06676328AC}"/>
                </a:ext>
              </a:extLst>
            </p:cNvPr>
            <p:cNvSpPr/>
            <p:nvPr/>
          </p:nvSpPr>
          <p:spPr>
            <a:xfrm>
              <a:off x="9872032" y="3946490"/>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61" name="Elipse 60">
              <a:extLst>
                <a:ext uri="{FF2B5EF4-FFF2-40B4-BE49-F238E27FC236}">
                  <a16:creationId xmlns:a16="http://schemas.microsoft.com/office/drawing/2014/main" id="{0AE617E3-3559-92C3-0406-260E4F44B477}"/>
                </a:ext>
              </a:extLst>
            </p:cNvPr>
            <p:cNvSpPr/>
            <p:nvPr/>
          </p:nvSpPr>
          <p:spPr>
            <a:xfrm>
              <a:off x="8924492" y="3850246"/>
              <a:ext cx="192487" cy="192487"/>
            </a:xfrm>
            <a:prstGeom prst="ellipse">
              <a:avLst/>
            </a:prstGeom>
          </p:spPr>
          <p:style>
            <a:lnRef idx="0">
              <a:schemeClr val="lt1">
                <a:hueOff val="0"/>
                <a:satOff val="0"/>
                <a:lumOff val="0"/>
                <a:alphaOff val="0"/>
              </a:schemeClr>
            </a:lnRef>
            <a:fillRef idx="3">
              <a:schemeClr val="accent2">
                <a:hueOff val="5369678"/>
                <a:satOff val="-15411"/>
                <a:lumOff val="-24674"/>
                <a:alphaOff val="0"/>
              </a:schemeClr>
            </a:fillRef>
            <a:effectRef idx="3">
              <a:schemeClr val="accent2">
                <a:hueOff val="5369678"/>
                <a:satOff val="-15411"/>
                <a:lumOff val="-24674"/>
                <a:alphaOff val="0"/>
              </a:schemeClr>
            </a:effectRef>
            <a:fontRef idx="minor">
              <a:schemeClr val="lt1"/>
            </a:fontRef>
          </p:style>
          <p:txBody>
            <a:bodyPr/>
            <a:lstStyle/>
            <a:p>
              <a:endParaRPr lang="pt-BR"/>
            </a:p>
          </p:txBody>
        </p:sp>
        <p:sp>
          <p:nvSpPr>
            <p:cNvPr id="62" name="Elipse 61">
              <a:extLst>
                <a:ext uri="{FF2B5EF4-FFF2-40B4-BE49-F238E27FC236}">
                  <a16:creationId xmlns:a16="http://schemas.microsoft.com/office/drawing/2014/main" id="{B3104BFA-6CC8-B81A-A630-9BC876957C64}"/>
                </a:ext>
              </a:extLst>
            </p:cNvPr>
            <p:cNvSpPr/>
            <p:nvPr/>
          </p:nvSpPr>
          <p:spPr>
            <a:xfrm>
              <a:off x="9794297" y="3850246"/>
              <a:ext cx="192487" cy="192487"/>
            </a:xfrm>
            <a:prstGeom prst="ellipse">
              <a:avLst/>
            </a:prstGeom>
          </p:spPr>
          <p:style>
            <a:lnRef idx="0">
              <a:schemeClr val="lt1">
                <a:hueOff val="0"/>
                <a:satOff val="0"/>
                <a:lumOff val="0"/>
                <a:alphaOff val="0"/>
              </a:schemeClr>
            </a:lnRef>
            <a:fillRef idx="3">
              <a:schemeClr val="accent2">
                <a:hueOff val="5906646"/>
                <a:satOff val="-16952"/>
                <a:lumOff val="-27142"/>
                <a:alphaOff val="0"/>
              </a:schemeClr>
            </a:fillRef>
            <a:effectRef idx="3">
              <a:schemeClr val="accent2">
                <a:hueOff val="5906646"/>
                <a:satOff val="-16952"/>
                <a:lumOff val="-27142"/>
                <a:alphaOff val="0"/>
              </a:schemeClr>
            </a:effectRef>
            <a:fontRef idx="minor">
              <a:schemeClr val="lt1"/>
            </a:fontRef>
          </p:style>
          <p:txBody>
            <a:bodyPr/>
            <a:lstStyle/>
            <a:p>
              <a:endParaRPr lang="pt-BR"/>
            </a:p>
          </p:txBody>
        </p:sp>
        <p:sp>
          <p:nvSpPr>
            <p:cNvPr id="63" name="Forma Livre: Forma 62">
              <a:extLst>
                <a:ext uri="{FF2B5EF4-FFF2-40B4-BE49-F238E27FC236}">
                  <a16:creationId xmlns:a16="http://schemas.microsoft.com/office/drawing/2014/main" id="{6FFACD22-CFCB-5F8F-5498-6D482455F731}"/>
                </a:ext>
              </a:extLst>
            </p:cNvPr>
            <p:cNvSpPr/>
            <p:nvPr/>
          </p:nvSpPr>
          <p:spPr>
            <a:xfrm>
              <a:off x="10888612" y="2227281"/>
              <a:ext cx="1320615" cy="1350940"/>
            </a:xfrm>
            <a:custGeom>
              <a:avLst/>
              <a:gdLst>
                <a:gd name="csX0" fmla="*/ 0 w 1094103"/>
                <a:gd name="csY0" fmla="*/ 0 h 1350940"/>
                <a:gd name="csX1" fmla="*/ 1094103 w 1094103"/>
                <a:gd name="csY1" fmla="*/ 0 h 1350940"/>
                <a:gd name="csX2" fmla="*/ 1094103 w 1094103"/>
                <a:gd name="csY2" fmla="*/ 1350940 h 1350940"/>
                <a:gd name="csX3" fmla="*/ 0 w 1094103"/>
                <a:gd name="csY3" fmla="*/ 1350940 h 1350940"/>
                <a:gd name="csX4" fmla="*/ 0 w 1094103"/>
                <a:gd name="csY4" fmla="*/ 0 h 1350940"/>
              </a:gdLst>
              <a:ahLst/>
              <a:cxnLst>
                <a:cxn ang="0">
                  <a:pos x="csX0" y="csY0"/>
                </a:cxn>
                <a:cxn ang="0">
                  <a:pos x="csX1" y="csY1"/>
                </a:cxn>
                <a:cxn ang="0">
                  <a:pos x="csX2" y="csY2"/>
                </a:cxn>
                <a:cxn ang="0">
                  <a:pos x="csX3" y="csY3"/>
                </a:cxn>
                <a:cxn ang="0">
                  <a:pos x="csX4" y="csY4"/>
                </a:cxn>
              </a:cxnLst>
              <a:rect l="l" t="t" r="r" b="b"/>
              <a:pathLst>
                <a:path w="1094103" h="1350940">
                  <a:moveTo>
                    <a:pt x="0" y="0"/>
                  </a:moveTo>
                  <a:lnTo>
                    <a:pt x="1094103" y="0"/>
                  </a:lnTo>
                  <a:lnTo>
                    <a:pt x="1094103" y="1350940"/>
                  </a:lnTo>
                  <a:lnTo>
                    <a:pt x="0" y="13509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pt-BR" sz="1300" kern="1200" dirty="0">
                  <a:latin typeface="Arial"/>
                  <a:ea typeface="+mn-ea"/>
                  <a:cs typeface="+mn-cs"/>
                </a:rPr>
                <a:t>Projetos nas bacias de Pelotas, Foz do Amazonas, Tucano Sul e Amazonas.</a:t>
              </a:r>
            </a:p>
            <a:p>
              <a:pPr marL="0" lvl="0" indent="0" algn="l" defTabSz="577850">
                <a:lnSpc>
                  <a:spcPct val="90000"/>
                </a:lnSpc>
                <a:spcBef>
                  <a:spcPct val="0"/>
                </a:spcBef>
                <a:spcAft>
                  <a:spcPct val="35000"/>
                </a:spcAft>
                <a:buNone/>
              </a:pPr>
              <a:endParaRPr lang="pt-BR" sz="1300" kern="1200" dirty="0">
                <a:latin typeface="Arial"/>
                <a:ea typeface="+mn-ea"/>
                <a:cs typeface="+mn-cs"/>
              </a:endParaRPr>
            </a:p>
          </p:txBody>
        </p:sp>
        <p:sp>
          <p:nvSpPr>
            <p:cNvPr id="64" name="Forma Livre: Forma 63">
              <a:extLst>
                <a:ext uri="{FF2B5EF4-FFF2-40B4-BE49-F238E27FC236}">
                  <a16:creationId xmlns:a16="http://schemas.microsoft.com/office/drawing/2014/main" id="{5EC3ADC5-5784-53F5-5155-949615AA845D}"/>
                </a:ext>
              </a:extLst>
            </p:cNvPr>
            <p:cNvSpPr/>
            <p:nvPr/>
          </p:nvSpPr>
          <p:spPr>
            <a:xfrm>
              <a:off x="10980922" y="3299909"/>
              <a:ext cx="1094103" cy="698762"/>
            </a:xfrm>
            <a:custGeom>
              <a:avLst/>
              <a:gdLst>
                <a:gd name="csX0" fmla="*/ 0 w 1094103"/>
                <a:gd name="csY0" fmla="*/ 0 h 698762"/>
                <a:gd name="csX1" fmla="*/ 1094103 w 1094103"/>
                <a:gd name="csY1" fmla="*/ 0 h 698762"/>
                <a:gd name="csX2" fmla="*/ 1094103 w 1094103"/>
                <a:gd name="csY2" fmla="*/ 698762 h 698762"/>
                <a:gd name="csX3" fmla="*/ 0 w 1094103"/>
                <a:gd name="csY3" fmla="*/ 698762 h 698762"/>
                <a:gd name="csX4" fmla="*/ 0 w 1094103"/>
                <a:gd name="csY4" fmla="*/ 0 h 698762"/>
              </a:gdLst>
              <a:ahLst/>
              <a:cxnLst>
                <a:cxn ang="0">
                  <a:pos x="csX0" y="csY0"/>
                </a:cxn>
                <a:cxn ang="0">
                  <a:pos x="csX1" y="csY1"/>
                </a:cxn>
                <a:cxn ang="0">
                  <a:pos x="csX2" y="csY2"/>
                </a:cxn>
                <a:cxn ang="0">
                  <a:pos x="csX3" y="csY3"/>
                </a:cxn>
                <a:cxn ang="0">
                  <a:pos x="csX4" y="csY4"/>
                </a:cxn>
              </a:cxnLst>
              <a:rect l="l" t="t" r="r" b="b"/>
              <a:pathLst>
                <a:path w="1094103" h="698762">
                  <a:moveTo>
                    <a:pt x="0" y="0"/>
                  </a:moveTo>
                  <a:lnTo>
                    <a:pt x="1094103" y="0"/>
                  </a:lnTo>
                  <a:lnTo>
                    <a:pt x="1094103" y="698762"/>
                  </a:lnTo>
                  <a:lnTo>
                    <a:pt x="0" y="6987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defRPr b="1"/>
              </a:pPr>
              <a:r>
                <a:rPr lang="pt-BR" sz="2000" kern="1200" dirty="0">
                  <a:solidFill>
                    <a:srgbClr val="E96717"/>
                  </a:solidFill>
                  <a:latin typeface="Arial"/>
                  <a:ea typeface="+mn-ea"/>
                  <a:cs typeface="+mn-cs"/>
                </a:rPr>
                <a:t>2026</a:t>
              </a:r>
            </a:p>
          </p:txBody>
        </p:sp>
        <p:sp>
          <p:nvSpPr>
            <p:cNvPr id="65" name="Retângulo 64">
              <a:extLst>
                <a:ext uri="{FF2B5EF4-FFF2-40B4-BE49-F238E27FC236}">
                  <a16:creationId xmlns:a16="http://schemas.microsoft.com/office/drawing/2014/main" id="{F65ADBD6-56E2-FF4F-9B56-81F376596928}"/>
                </a:ext>
              </a:extLst>
            </p:cNvPr>
            <p:cNvSpPr/>
            <p:nvPr/>
          </p:nvSpPr>
          <p:spPr>
            <a:xfrm>
              <a:off x="10741837" y="1617282"/>
              <a:ext cx="37016" cy="2329208"/>
            </a:xfrm>
            <a:prstGeom prst="rect">
              <a:avLst/>
            </a:prstGeom>
          </p:spPr>
          <p:style>
            <a:lnRef idx="0">
              <a:schemeClr val="dk1">
                <a:hueOff val="0"/>
                <a:satOff val="0"/>
                <a:lumOff val="0"/>
                <a:alphaOff val="0"/>
              </a:schemeClr>
            </a:lnRef>
            <a:fillRef idx="1">
              <a:schemeClr val="accent2">
                <a:shade val="90000"/>
                <a:hueOff val="0"/>
                <a:satOff val="0"/>
                <a:lumOff val="0"/>
                <a:alphaOff val="0"/>
              </a:schemeClr>
            </a:fillRef>
            <a:effectRef idx="3">
              <a:schemeClr val="accent2">
                <a:shade val="90000"/>
                <a:hueOff val="0"/>
                <a:satOff val="0"/>
                <a:lumOff val="0"/>
                <a:alphaOff val="0"/>
              </a:schemeClr>
            </a:effectRef>
            <a:fontRef idx="minor">
              <a:schemeClr val="lt1">
                <a:hueOff val="0"/>
                <a:satOff val="0"/>
                <a:lumOff val="0"/>
                <a:alphaOff val="0"/>
              </a:schemeClr>
            </a:fontRef>
          </p:style>
          <p:txBody>
            <a:bodyPr/>
            <a:lstStyle/>
            <a:p>
              <a:endParaRPr lang="pt-BR"/>
            </a:p>
          </p:txBody>
        </p:sp>
        <p:sp>
          <p:nvSpPr>
            <p:cNvPr id="66" name="Elipse 65">
              <a:extLst>
                <a:ext uri="{FF2B5EF4-FFF2-40B4-BE49-F238E27FC236}">
                  <a16:creationId xmlns:a16="http://schemas.microsoft.com/office/drawing/2014/main" id="{C16E85A7-8974-076F-73C4-64181A2FB6B8}"/>
                </a:ext>
              </a:extLst>
            </p:cNvPr>
            <p:cNvSpPr/>
            <p:nvPr/>
          </p:nvSpPr>
          <p:spPr>
            <a:xfrm>
              <a:off x="10664102" y="3850246"/>
              <a:ext cx="192487" cy="192487"/>
            </a:xfrm>
            <a:prstGeom prst="ellipse">
              <a:avLst/>
            </a:prstGeom>
          </p:spPr>
          <p:style>
            <a:lnRef idx="0">
              <a:schemeClr val="lt1">
                <a:hueOff val="0"/>
                <a:satOff val="0"/>
                <a:lumOff val="0"/>
                <a:alphaOff val="0"/>
              </a:schemeClr>
            </a:lnRef>
            <a:fillRef idx="3">
              <a:schemeClr val="accent2">
                <a:hueOff val="6443614"/>
                <a:satOff val="-18493"/>
                <a:lumOff val="-29609"/>
                <a:alphaOff val="0"/>
              </a:schemeClr>
            </a:fillRef>
            <a:effectRef idx="3">
              <a:schemeClr val="accent2">
                <a:hueOff val="6443614"/>
                <a:satOff val="-18493"/>
                <a:lumOff val="-29609"/>
                <a:alphaOff val="0"/>
              </a:schemeClr>
            </a:effectRef>
            <a:fontRef idx="minor">
              <a:schemeClr val="lt1"/>
            </a:fontRef>
          </p:style>
          <p:txBody>
            <a:bodyPr/>
            <a:lstStyle/>
            <a:p>
              <a:endParaRPr lang="pt-BR"/>
            </a:p>
          </p:txBody>
        </p:sp>
      </p:grpSp>
      <p:sp>
        <p:nvSpPr>
          <p:cNvPr id="10" name="Espaço Reservado para Texto 1">
            <a:extLst>
              <a:ext uri="{FF2B5EF4-FFF2-40B4-BE49-F238E27FC236}">
                <a16:creationId xmlns:a16="http://schemas.microsoft.com/office/drawing/2014/main" id="{B8E78540-A536-85FA-3D17-44C086B3F767}"/>
              </a:ext>
            </a:extLst>
          </p:cNvPr>
          <p:cNvSpPr>
            <a:spLocks noGrp="1"/>
          </p:cNvSpPr>
          <p:nvPr>
            <p:ph type="body" sz="quarter" idx="11"/>
          </p:nvPr>
        </p:nvSpPr>
        <p:spPr>
          <a:xfrm>
            <a:off x="288644" y="514350"/>
            <a:ext cx="11045897" cy="682092"/>
          </a:xfrm>
        </p:spPr>
        <p:txBody>
          <a:bodyPr/>
          <a:lstStyle/>
          <a:p>
            <a:r>
              <a:rPr lang="pt-BR" dirty="0"/>
              <a:t>Histórico de Esforços na Avaliação Geológica</a:t>
            </a:r>
          </a:p>
        </p:txBody>
      </p:sp>
      <p:pic>
        <p:nvPicPr>
          <p:cNvPr id="68" name="Imagem 67">
            <a:extLst>
              <a:ext uri="{FF2B5EF4-FFF2-40B4-BE49-F238E27FC236}">
                <a16:creationId xmlns:a16="http://schemas.microsoft.com/office/drawing/2014/main" id="{39B48AB7-AD81-F7F9-A670-31EB3F200E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2959" y="5462822"/>
            <a:ext cx="820317" cy="912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96631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FFDD1-9525-BF0D-79DA-9117A0BB2F36}"/>
            </a:ext>
          </a:extLst>
        </p:cNvPr>
        <p:cNvGrpSpPr/>
        <p:nvPr/>
      </p:nvGrpSpPr>
      <p:grpSpPr>
        <a:xfrm>
          <a:off x="0" y="0"/>
          <a:ext cx="0" cy="0"/>
          <a:chOff x="0" y="0"/>
          <a:chExt cx="0" cy="0"/>
        </a:xfrm>
      </p:grpSpPr>
      <p:sp>
        <p:nvSpPr>
          <p:cNvPr id="5" name="Retângulo 4">
            <a:extLst>
              <a:ext uri="{FF2B5EF4-FFF2-40B4-BE49-F238E27FC236}">
                <a16:creationId xmlns:a16="http://schemas.microsoft.com/office/drawing/2014/main" id="{C9FFD54B-AA27-7390-FD41-38A311B8BFA9}"/>
              </a:ext>
            </a:extLst>
          </p:cNvPr>
          <p:cNvSpPr/>
          <p:nvPr/>
        </p:nvSpPr>
        <p:spPr>
          <a:xfrm>
            <a:off x="-180242" y="2045617"/>
            <a:ext cx="6980287" cy="2686639"/>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pt-BR" sz="2000" dirty="0"/>
          </a:p>
        </p:txBody>
      </p:sp>
      <p:sp>
        <p:nvSpPr>
          <p:cNvPr id="2" name="Espaço Reservado para Texto 1">
            <a:extLst>
              <a:ext uri="{FF2B5EF4-FFF2-40B4-BE49-F238E27FC236}">
                <a16:creationId xmlns:a16="http://schemas.microsoft.com/office/drawing/2014/main" id="{D0C18F22-02AD-813A-8423-E0B5F1C6CF87}"/>
              </a:ext>
            </a:extLst>
          </p:cNvPr>
          <p:cNvSpPr>
            <a:spLocks noGrp="1"/>
          </p:cNvSpPr>
          <p:nvPr>
            <p:ph type="body" sz="quarter" idx="11"/>
          </p:nvPr>
        </p:nvSpPr>
        <p:spPr>
          <a:xfrm>
            <a:off x="288645" y="514350"/>
            <a:ext cx="9006184" cy="682092"/>
          </a:xfrm>
        </p:spPr>
        <p:txBody>
          <a:bodyPr/>
          <a:lstStyle/>
          <a:p>
            <a:r>
              <a:rPr lang="pt-BR" dirty="0"/>
              <a:t>Carteira de Bacias Estudadas</a:t>
            </a:r>
          </a:p>
        </p:txBody>
      </p:sp>
      <p:sp>
        <p:nvSpPr>
          <p:cNvPr id="4" name="Retângulo 3">
            <a:extLst>
              <a:ext uri="{FF2B5EF4-FFF2-40B4-BE49-F238E27FC236}">
                <a16:creationId xmlns:a16="http://schemas.microsoft.com/office/drawing/2014/main" id="{22177CCC-0F1F-2343-0E44-EB32ED1126D6}"/>
              </a:ext>
            </a:extLst>
          </p:cNvPr>
          <p:cNvSpPr/>
          <p:nvPr/>
        </p:nvSpPr>
        <p:spPr>
          <a:xfrm>
            <a:off x="351955" y="1378005"/>
            <a:ext cx="6448090" cy="5471113"/>
          </a:xfrm>
          <a:prstGeom prst="rect">
            <a:avLst/>
          </a:prstGeom>
          <a:noFill/>
        </p:spPr>
        <p:txBody>
          <a:bodyPr wrap="square" lIns="137160" tIns="68580" rIns="137160" bIns="68580" rtlCol="0" anchor="t">
            <a:spAutoFit/>
          </a:bodyPr>
          <a:lstStyle/>
          <a:p>
            <a:pPr algn="just" defTabSz="648012">
              <a:lnSpc>
                <a:spcPts val="15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partir do Ciclo 2019-2021, a carteira de bacias de cada ciclo é reavaliada, em função da disponibilidade de novos dados, visando maior fluidez das informações apresentadas e o alinhamento com as mais recentes expectativas do setor de óleo e gás.</a:t>
            </a:r>
          </a:p>
          <a:p>
            <a:pPr algn="just" defTabSz="648012">
              <a:lnSpc>
                <a:spcPts val="15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No Ciclo 2023-2025 foram selecionadas 19 bacias sedimentares para serem revisitadas pela lente da análise de plays exploratórios. São elas: </a:t>
            </a:r>
          </a:p>
          <a:p>
            <a:pPr algn="just" defTabSz="648012">
              <a:lnSpc>
                <a:spcPts val="1500"/>
              </a:lnSpc>
              <a:spcAft>
                <a:spcPts val="600"/>
              </a:spcAft>
              <a:buClr>
                <a:srgbClr val="FF6600"/>
              </a:buClr>
              <a:buSzPct val="70000"/>
            </a:pP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 Margem Leste Sul – Pelotas, Santos, Campos, Espírito Santo-Mucuri;</a:t>
            </a:r>
          </a:p>
          <a:p>
            <a:pPr algn="just" defTabSz="648012">
              <a:lnSpc>
                <a:spcPts val="1500"/>
              </a:lnSpc>
              <a:spcAft>
                <a:spcPts val="600"/>
              </a:spcAft>
              <a:buClr>
                <a:srgbClr val="FF6600"/>
              </a:buClr>
              <a:buSzPct val="70000"/>
            </a:pP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 Margem Leste Norte – Sergipe-Alagoas (terra e mar);</a:t>
            </a:r>
          </a:p>
          <a:p>
            <a:pPr algn="just" defTabSz="648012">
              <a:lnSpc>
                <a:spcPts val="1500"/>
              </a:lnSpc>
              <a:spcAft>
                <a:spcPts val="600"/>
              </a:spcAft>
              <a:buClr>
                <a:srgbClr val="FF6600"/>
              </a:buClr>
              <a:buSzPct val="70000"/>
            </a:pP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 Margem Equatorial – Foz do Amazonas, Pará-Maranhão, Barreirinhas, Potiguar (terra e mar)</a:t>
            </a:r>
          </a:p>
          <a:p>
            <a:pPr algn="just" defTabSz="648012">
              <a:lnSpc>
                <a:spcPts val="1500"/>
              </a:lnSpc>
              <a:spcAft>
                <a:spcPts val="600"/>
              </a:spcAft>
              <a:buClr>
                <a:srgbClr val="FF6600"/>
              </a:buClr>
              <a:buSzPct val="70000"/>
            </a:pP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 Terrestres – Amazonas, Solimões, Parnaíba, Parecis, Paraná, Recôncavo e Tucano Sul</a:t>
            </a:r>
          </a:p>
          <a:p>
            <a:pPr algn="just" defTabSz="648012">
              <a:lnSpc>
                <a:spcPts val="1500"/>
              </a:lnSpc>
              <a:spcAft>
                <a:spcPts val="600"/>
              </a:spcAft>
              <a:buClr>
                <a:srgbClr val="FF6600"/>
              </a:buClr>
              <a:buSzPct val="70000"/>
            </a:pPr>
            <a:r>
              <a:rPr lang="pt-BR" sz="1000" kern="100" dirty="0">
                <a:solidFill>
                  <a:schemeClr val="bg1"/>
                </a:solidFill>
                <a:latin typeface="Abadi" panose="020B0604020104020204" pitchFamily="34" charset="0"/>
                <a:ea typeface="Open Sans" panose="020B0606030504020204" pitchFamily="34" charset="0"/>
                <a:cs typeface="Open Sans" panose="020B0606030504020204" pitchFamily="34" charset="0"/>
              </a:rPr>
              <a:t>As bacias de Pelotas, motivada pelas recentes descobertas de óleo e gás na prolifica Bacia de Orange, na Namíbia, e da </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Foz do Amazonas, motivada pelas recentes e vultosas descobertas de óleo e gás no bloco </a:t>
            </a:r>
            <a:r>
              <a:rPr lang="pt-BR" sz="1000" dirty="0" err="1">
                <a:solidFill>
                  <a:schemeClr val="bg1"/>
                </a:solidFill>
                <a:latin typeface="Abadi" panose="020B0604020104020204" pitchFamily="34" charset="0"/>
                <a:ea typeface="Open Sans" panose="020B0606030504020204" pitchFamily="34" charset="0"/>
                <a:cs typeface="Open Sans" panose="020B0606030504020204" pitchFamily="34" charset="0"/>
              </a:rPr>
              <a:t>Stabroek</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na Bacia da Guiana-Suriname, tiveram um maior esforço dedicado nesse ciclo, com a inclusão de análises decorrentes de interpretação de dados primários de sísmica e poços. Esforço esse, que a EPE vem, desde 2021, se empenhando para aprofundar as análises das bacias.</a:t>
            </a:r>
          </a:p>
          <a:p>
            <a:pPr algn="just" defTabSz="648012">
              <a:lnSpc>
                <a:spcPts val="1500"/>
              </a:lnSpc>
              <a:spcAft>
                <a:spcPts val="600"/>
              </a:spcAft>
              <a:buClr>
                <a:srgbClr val="FF6600"/>
              </a:buClr>
              <a:buSzPct val="70000"/>
            </a:pPr>
            <a:endPar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just" defTabSz="648012">
              <a:lnSpc>
                <a:spcPts val="15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 resultado da análise dos plays identificados nas bacias estudadas no ciclo são apresentados a seguir, no mapa de Bacia Efetiva Probabilística, juntamente com o resultados das demais bacias, que foram analisadas no ciclo passado.</a:t>
            </a:r>
          </a:p>
          <a:p>
            <a:pPr algn="just" defTabSz="648012">
              <a:lnSpc>
                <a:spcPts val="15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Para um maior aprofundamento, tanto das análises das bacias não abordadas no ciclo 2023-2025, quanto da parte metodológica, indica-se a consulta aos relatórios dos ciclos anteriores:</a:t>
            </a:r>
          </a:p>
          <a:p>
            <a:pPr marL="171450" indent="-171450" algn="just" defTabSz="648012">
              <a:lnSpc>
                <a:spcPts val="1500"/>
              </a:lnSpc>
              <a:spcAft>
                <a:spcPts val="600"/>
              </a:spcAft>
              <a:buClr>
                <a:srgbClr val="FF6600"/>
              </a:buClr>
              <a:buSzPct val="70000"/>
              <a:buFont typeface="Arial" panose="020B0604020202020204" pitchFamily="34" charset="0"/>
              <a:buChar char="•"/>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2"/>
              </a:rPr>
              <a:t>Relatório ZNMT Ciclo 2017-2019 (MME/EPE, 2019)  </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aprofundamento metodológico</a:t>
            </a:r>
          </a:p>
          <a:p>
            <a:pPr marL="171450" indent="-171450" algn="just" defTabSz="648012">
              <a:lnSpc>
                <a:spcPts val="1500"/>
              </a:lnSpc>
              <a:spcAft>
                <a:spcPts val="600"/>
              </a:spcAft>
              <a:buClr>
                <a:srgbClr val="FF6600"/>
              </a:buClr>
              <a:buSzPct val="70000"/>
              <a:buFont typeface="Arial" panose="020B0604020202020204" pitchFamily="34" charset="0"/>
              <a:buChar char="•"/>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3"/>
              </a:rPr>
              <a:t>Relatório ZNMT Ciclo 2019-2021 (MME/EPE, 2021)</a:t>
            </a:r>
            <a:endPar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defTabSz="648012">
              <a:lnSpc>
                <a:spcPts val="1500"/>
              </a:lnSpc>
              <a:spcAft>
                <a:spcPts val="600"/>
              </a:spcAft>
              <a:buClr>
                <a:srgbClr val="FF6600"/>
              </a:buClr>
              <a:buSzPct val="70000"/>
              <a:buFont typeface="Arial" panose="020B0604020202020204" pitchFamily="34" charset="0"/>
              <a:buChar char="•"/>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4"/>
              </a:rPr>
              <a:t>Relatório ZNMT Ciclo 2021-2023 (MME/EPE, 2021)</a:t>
            </a:r>
            <a:endPar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Agrupar 7">
            <a:extLst>
              <a:ext uri="{FF2B5EF4-FFF2-40B4-BE49-F238E27FC236}">
                <a16:creationId xmlns:a16="http://schemas.microsoft.com/office/drawing/2014/main" id="{CF874BB2-9FB4-BBCA-3B34-D6623CAFE2A8}"/>
              </a:ext>
            </a:extLst>
          </p:cNvPr>
          <p:cNvGrpSpPr/>
          <p:nvPr/>
        </p:nvGrpSpPr>
        <p:grpSpPr>
          <a:xfrm>
            <a:off x="6948000" y="1224000"/>
            <a:ext cx="4892045" cy="4892045"/>
            <a:chOff x="6948000" y="1224000"/>
            <a:chExt cx="5040000" cy="5040000"/>
          </a:xfrm>
        </p:grpSpPr>
        <p:pic>
          <p:nvPicPr>
            <p:cNvPr id="3" name="Imagem 2">
              <a:extLst>
                <a:ext uri="{FF2B5EF4-FFF2-40B4-BE49-F238E27FC236}">
                  <a16:creationId xmlns:a16="http://schemas.microsoft.com/office/drawing/2014/main" id="{F75843B0-2797-AEA5-6E0D-D85090BAEB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8000" y="1224000"/>
              <a:ext cx="5040000" cy="5040000"/>
            </a:xfrm>
            <a:prstGeom prst="rect">
              <a:avLst/>
            </a:prstGeom>
          </p:spPr>
        </p:pic>
        <p:sp>
          <p:nvSpPr>
            <p:cNvPr id="7" name="CaixaDeTexto 6">
              <a:extLst>
                <a:ext uri="{FF2B5EF4-FFF2-40B4-BE49-F238E27FC236}">
                  <a16:creationId xmlns:a16="http://schemas.microsoft.com/office/drawing/2014/main" id="{3971F00D-D535-2E3A-6707-841437DA645A}"/>
                </a:ext>
              </a:extLst>
            </p:cNvPr>
            <p:cNvSpPr txBox="1"/>
            <p:nvPr/>
          </p:nvSpPr>
          <p:spPr>
            <a:xfrm>
              <a:off x="10717622" y="5879808"/>
              <a:ext cx="1053978" cy="237813"/>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spTree>
    <p:extLst>
      <p:ext uri="{BB962C8B-B14F-4D97-AF65-F5344CB8AC3E}">
        <p14:creationId xmlns:p14="http://schemas.microsoft.com/office/powerpoint/2010/main" val="2242611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06033-F2B7-AF4A-A58D-BB6B7564F013}"/>
            </a:ext>
          </a:extLst>
        </p:cNvPr>
        <p:cNvGrpSpPr/>
        <p:nvPr/>
      </p:nvGrpSpPr>
      <p:grpSpPr>
        <a:xfrm>
          <a:off x="0" y="0"/>
          <a:ext cx="0" cy="0"/>
          <a:chOff x="0" y="0"/>
          <a:chExt cx="0" cy="0"/>
        </a:xfrm>
      </p:grpSpPr>
      <p:sp>
        <p:nvSpPr>
          <p:cNvPr id="8" name="Retângulo 7">
            <a:extLst>
              <a:ext uri="{FF2B5EF4-FFF2-40B4-BE49-F238E27FC236}">
                <a16:creationId xmlns:a16="http://schemas.microsoft.com/office/drawing/2014/main" id="{1020B607-227F-D95E-39A7-84D926B6DE6A}"/>
              </a:ext>
            </a:extLst>
          </p:cNvPr>
          <p:cNvSpPr/>
          <p:nvPr/>
        </p:nvSpPr>
        <p:spPr>
          <a:xfrm>
            <a:off x="5640404" y="2287231"/>
            <a:ext cx="6980287" cy="1321701"/>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pt-BR" sz="2000" dirty="0"/>
          </a:p>
        </p:txBody>
      </p:sp>
      <p:sp>
        <p:nvSpPr>
          <p:cNvPr id="2" name="Espaço Reservado para Texto 1">
            <a:extLst>
              <a:ext uri="{FF2B5EF4-FFF2-40B4-BE49-F238E27FC236}">
                <a16:creationId xmlns:a16="http://schemas.microsoft.com/office/drawing/2014/main" id="{695328C5-084F-E730-620D-9080772994CA}"/>
              </a:ext>
            </a:extLst>
          </p:cNvPr>
          <p:cNvSpPr>
            <a:spLocks noGrp="1"/>
          </p:cNvSpPr>
          <p:nvPr>
            <p:ph type="body" sz="quarter" idx="11"/>
          </p:nvPr>
        </p:nvSpPr>
        <p:spPr>
          <a:xfrm>
            <a:off x="288644" y="514350"/>
            <a:ext cx="8791855" cy="682092"/>
          </a:xfrm>
        </p:spPr>
        <p:txBody>
          <a:bodyPr/>
          <a:lstStyle/>
          <a:p>
            <a:r>
              <a:rPr lang="pt-BR" dirty="0"/>
              <a:t>Avanços na Bacia de Pelotas</a:t>
            </a:r>
          </a:p>
          <a:p>
            <a:endParaRPr lang="pt-BR" dirty="0"/>
          </a:p>
        </p:txBody>
      </p:sp>
      <p:pic>
        <p:nvPicPr>
          <p:cNvPr id="3" name="Imagem 2">
            <a:extLst>
              <a:ext uri="{FF2B5EF4-FFF2-40B4-BE49-F238E27FC236}">
                <a16:creationId xmlns:a16="http://schemas.microsoft.com/office/drawing/2014/main" id="{83ACC92F-3D42-3BEC-A4F6-8010A941C3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005" y="1437957"/>
            <a:ext cx="4892400" cy="4892400"/>
          </a:xfrm>
          <a:prstGeom prst="rect">
            <a:avLst/>
          </a:prstGeom>
        </p:spPr>
      </p:pic>
      <p:sp>
        <p:nvSpPr>
          <p:cNvPr id="5" name="Retângulo 4">
            <a:extLst>
              <a:ext uri="{FF2B5EF4-FFF2-40B4-BE49-F238E27FC236}">
                <a16:creationId xmlns:a16="http://schemas.microsoft.com/office/drawing/2014/main" id="{ED4D2960-5C62-BC0C-3280-57E3DA8275F7}"/>
              </a:ext>
            </a:extLst>
          </p:cNvPr>
          <p:cNvSpPr/>
          <p:nvPr/>
        </p:nvSpPr>
        <p:spPr>
          <a:xfrm>
            <a:off x="5508000" y="1232390"/>
            <a:ext cx="6498360" cy="900952"/>
          </a:xfrm>
          <a:prstGeom prst="rect">
            <a:avLst/>
          </a:prstGeom>
          <a:noFill/>
        </p:spPr>
        <p:txBody>
          <a:bodyPr wrap="square" lIns="137160" tIns="68580" rIns="137160" bIns="68580" rtlCol="0" anchor="t">
            <a:spAutoFit/>
          </a:bodyPr>
          <a:lstStyle/>
          <a:p>
            <a:pPr algn="just">
              <a:lnSpc>
                <a:spcPts val="1200"/>
              </a:lnSpc>
              <a:spcAft>
                <a:spcPts val="300"/>
              </a:spcAft>
              <a:buNone/>
            </a:pP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No ciclo 2023-2025, a EPE foca esses esforços na Bacia de Pelotas, motivada pelas recentes descobertas de óleo e gás na prolifica Bacia de Orange, na Namíbia. Foram utilizadas mais de </a:t>
            </a:r>
            <a:r>
              <a:rPr lang="pt-BR" sz="95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450 linhas sísmicas 2D </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que recobrem em quase toda a extensão da bacia em território brasileiro, cerca de 346,873 km</a:t>
            </a:r>
            <a:r>
              <a:rPr lang="pt-BR" sz="950" kern="100" baseline="300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2</a:t>
            </a:r>
            <a:r>
              <a:rPr lang="pt-BR" sz="950" b="1" kern="100" baseline="300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até o limite territorial de 200 milhas náuticas. Para identificar os intervalos estratigráficos que limitam a ocorrência dos plays exploratórios foram amarrados todos os </a:t>
            </a:r>
            <a:r>
              <a:rPr lang="pt-BR" sz="95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08 poços </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perfurados na porção offshore da Bacia de Pelotas. </a:t>
            </a:r>
          </a:p>
        </p:txBody>
      </p:sp>
      <p:sp>
        <p:nvSpPr>
          <p:cNvPr id="6" name="CaixaDeTexto 5">
            <a:extLst>
              <a:ext uri="{FF2B5EF4-FFF2-40B4-BE49-F238E27FC236}">
                <a16:creationId xmlns:a16="http://schemas.microsoft.com/office/drawing/2014/main" id="{805DD2A9-A973-0ACD-237E-5FDBDCC91489}"/>
              </a:ext>
            </a:extLst>
          </p:cNvPr>
          <p:cNvSpPr txBox="1"/>
          <p:nvPr/>
        </p:nvSpPr>
        <p:spPr>
          <a:xfrm>
            <a:off x="4100333" y="5934994"/>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sp>
        <p:nvSpPr>
          <p:cNvPr id="4" name="Retângulo 3">
            <a:extLst>
              <a:ext uri="{FF2B5EF4-FFF2-40B4-BE49-F238E27FC236}">
                <a16:creationId xmlns:a16="http://schemas.microsoft.com/office/drawing/2014/main" id="{5A1A3CAB-576B-D157-B7A3-397C1A1E873B}"/>
              </a:ext>
            </a:extLst>
          </p:cNvPr>
          <p:cNvSpPr/>
          <p:nvPr/>
        </p:nvSpPr>
        <p:spPr>
          <a:xfrm>
            <a:off x="5508000" y="3616027"/>
            <a:ext cx="6498360" cy="2863028"/>
          </a:xfrm>
          <a:prstGeom prst="rect">
            <a:avLst/>
          </a:prstGeom>
          <a:noFill/>
        </p:spPr>
        <p:txBody>
          <a:bodyPr wrap="square" lIns="137160" tIns="68580" rIns="137160" bIns="68580" rtlCol="0" anchor="t">
            <a:spAutoFit/>
          </a:bodyPr>
          <a:lstStyle/>
          <a:p>
            <a:pPr algn="just">
              <a:lnSpc>
                <a:spcPts val="1200"/>
              </a:lnSpc>
              <a:spcAft>
                <a:spcPts val="300"/>
              </a:spcAft>
              <a:buNone/>
            </a:pP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De maneira semelhante, o elemento reservatório foi avaliado pela presença e espessura dos intervalos estratigráficos que podem conter as rochas reservatório de cada um dos </a:t>
            </a:r>
            <a:r>
              <a:rPr lang="pt-BR" sz="950"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plays</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da Bacia de Pelotas.   Os mapas resultantes destacam o maior aporte de sedimentos na sub-bacia sul de Pelotas, na qual está concentrada a maior parte das oportunidades exploratórias identificadas. A análise permitiu ainda redefinir os fatores de chance da porção mais offshore da bacia, trazendo maior confiabilidade para as avaliações empreendidas.  </a:t>
            </a:r>
          </a:p>
          <a:p>
            <a:pPr algn="just">
              <a:lnSpc>
                <a:spcPts val="1200"/>
              </a:lnSpc>
              <a:spcAft>
                <a:spcPts val="300"/>
              </a:spcAft>
              <a:buNone/>
            </a:pP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Outro importante fator de risco para ocorrência de acumulações de hidrocarboneto na Bacia de Pelotas é a existência de condutos que possam comunicar as eventuais rochas geradoras aos reservatórios. Para melhor endereçar a avaliação desse fator de risco, o </a:t>
            </a:r>
            <a:r>
              <a:rPr lang="pt-BR" sz="950"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play</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Imbé Turbiditos foi diferenciado nos </a:t>
            </a:r>
            <a:r>
              <a:rPr lang="pt-BR" sz="950"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plays</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Imbé Cretáceo Superior e Imbé </a:t>
            </a:r>
            <a:r>
              <a:rPr lang="pt-BR" sz="95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Paleógeno-Neógeno</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algn="just">
              <a:lnSpc>
                <a:spcPts val="1200"/>
              </a:lnSpc>
              <a:spcAft>
                <a:spcPts val="300"/>
              </a:spcAft>
              <a:buNone/>
            </a:pP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 interpretação das linhas sísmicas permitiu ainda individualizar a porção do intervalo </a:t>
            </a:r>
            <a:r>
              <a:rPr lang="pt-BR" sz="95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rifte</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dominado por </a:t>
            </a:r>
            <a:r>
              <a:rPr lang="pt-BR" sz="95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grabens</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preenchidos por depósitos aluviais e </a:t>
            </a:r>
            <a:r>
              <a:rPr lang="pt-BR" sz="95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conglomeráticos</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daquele dominado por rochas vulcânicas (</a:t>
            </a:r>
            <a:r>
              <a:rPr lang="pt-BR" sz="950" i="1"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seaward</a:t>
            </a:r>
            <a:r>
              <a:rPr lang="pt-BR" sz="950"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pt-BR" sz="950" i="1"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dipping</a:t>
            </a:r>
            <a:r>
              <a:rPr lang="pt-BR" sz="950"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pt-BR" sz="950" i="1"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reflectors</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 </a:t>
            </a:r>
            <a:r>
              <a:rPr lang="pt-BR" sz="95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SDRs</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Isso permitiu a individualização de um novo </a:t>
            </a:r>
            <a:r>
              <a:rPr lang="pt-BR" sz="950"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play</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na bacia, que ainda requer maiores estudos, o </a:t>
            </a:r>
            <a:r>
              <a:rPr lang="pt-BR" sz="950"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play</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Imbituba à semelhança do discutido por Conti et al. (2017) para o território uruguaio da Bacia de Pelotas.</a:t>
            </a:r>
          </a:p>
          <a:p>
            <a:pPr algn="just">
              <a:lnSpc>
                <a:spcPts val="1200"/>
              </a:lnSpc>
              <a:spcAft>
                <a:spcPts val="300"/>
              </a:spcAft>
              <a:buNone/>
            </a:pP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Para o próximo ciclo do estudo são objetivos a caracterização e avaliação volumétrica das oportunidades exploratórias identificadas nos </a:t>
            </a:r>
            <a:r>
              <a:rPr lang="pt-BR" sz="950"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plays</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Porto Belo, Atlântida e Imbé Cretáceo Superior, atualmente de maior interesse , para a indústria de óleo e gás na Bacia de Pelotas</a:t>
            </a:r>
            <a:r>
              <a:rPr lang="pt-BR" sz="950" kern="100" baseline="300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3</a:t>
            </a:r>
            <a:r>
              <a:rPr lang="pt-BR" sz="95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7" name="Retângulo 6">
            <a:extLst>
              <a:ext uri="{FF2B5EF4-FFF2-40B4-BE49-F238E27FC236}">
                <a16:creationId xmlns:a16="http://schemas.microsoft.com/office/drawing/2014/main" id="{237E7378-44CD-6379-2DFF-6EC6FE85418A}"/>
              </a:ext>
            </a:extLst>
          </p:cNvPr>
          <p:cNvSpPr/>
          <p:nvPr/>
        </p:nvSpPr>
        <p:spPr>
          <a:xfrm>
            <a:off x="5794446" y="2303446"/>
            <a:ext cx="6211914" cy="1343958"/>
          </a:xfrm>
          <a:prstGeom prst="rect">
            <a:avLst/>
          </a:prstGeom>
          <a:noFill/>
        </p:spPr>
        <p:txBody>
          <a:bodyPr wrap="square" lIns="137160" tIns="68580" rIns="137160" bIns="68580" rtlCol="0" anchor="t">
            <a:spAutoFit/>
          </a:bodyPr>
          <a:lstStyle/>
          <a:p>
            <a:pPr algn="r">
              <a:lnSpc>
                <a:spcPts val="1100"/>
              </a:lnSpc>
              <a:spcAft>
                <a:spcPts val="300"/>
              </a:spcAft>
              <a:buNone/>
            </a:pPr>
            <a:r>
              <a:rPr lang="pt-BR"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Embora a presença de rocha geradora madura não tenha sido testada, até o presente, com sucesso na Bacia de Pelotas, as descobertas de óleo e gás na prolifica Bacia de Orange comprovam a existência de uma geradora de classe mundial de idade </a:t>
            </a:r>
            <a:r>
              <a:rPr lang="pt-BR" sz="950" kern="100" dirty="0" err="1">
                <a:solidFill>
                  <a:schemeClr val="bg1"/>
                </a:solidFill>
                <a:effectLst/>
                <a:latin typeface="Abadi" panose="020B0604020104020204" pitchFamily="34" charset="0"/>
                <a:ea typeface="Open Sans" panose="020B0606030504020204" pitchFamily="34" charset="0"/>
                <a:cs typeface="Open Sans" panose="020B0606030504020204" pitchFamily="34" charset="0"/>
              </a:rPr>
              <a:t>Aptiana</a:t>
            </a:r>
            <a:r>
              <a:rPr lang="pt-BR"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 em sua margem conjugada</a:t>
            </a:r>
            <a:r>
              <a:rPr lang="pt-BR" sz="950" kern="100" baseline="300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1</a:t>
            </a:r>
            <a:r>
              <a:rPr lang="pt-BR"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a:t>
            </a:r>
          </a:p>
          <a:p>
            <a:pPr algn="r">
              <a:lnSpc>
                <a:spcPts val="1100"/>
              </a:lnSpc>
              <a:spcAft>
                <a:spcPts val="300"/>
              </a:spcAft>
              <a:buNone/>
            </a:pPr>
            <a:r>
              <a:rPr lang="pt-BR"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Ademais, aventa-se a possibilidade de que rochas geradoras do Cretáceo Inferior e do Cenomaniano-Turoniano estejam na janela de geração na Bacia de Pelotas</a:t>
            </a:r>
            <a:r>
              <a:rPr lang="pt-BR" sz="950" kern="100" baseline="300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2</a:t>
            </a:r>
            <a:r>
              <a:rPr lang="pt-BR"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 Dessa forma, no ciclo 2023-2025, o elemento do sistema petrolífero </a:t>
            </a:r>
            <a:r>
              <a:rPr lang="pt-BR" sz="950" b="1"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carga </a:t>
            </a:r>
            <a:r>
              <a:rPr lang="pt-BR"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foi avaliado pela </a:t>
            </a:r>
            <a:r>
              <a:rPr lang="pt-BR" sz="950" b="1"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presença e espessura do intervalo estratigráfico contido entre o topo do </a:t>
            </a:r>
            <a:r>
              <a:rPr lang="pt-BR" sz="950" b="1" kern="100" dirty="0" err="1">
                <a:solidFill>
                  <a:schemeClr val="bg1"/>
                </a:solidFill>
                <a:effectLst/>
                <a:latin typeface="Abadi" panose="020B0604020104020204" pitchFamily="34" charset="0"/>
                <a:ea typeface="Open Sans" panose="020B0606030504020204" pitchFamily="34" charset="0"/>
                <a:cs typeface="Open Sans" panose="020B0606030504020204" pitchFamily="34" charset="0"/>
              </a:rPr>
              <a:t>rifte</a:t>
            </a:r>
            <a:r>
              <a:rPr lang="pt-BR" sz="950" b="1"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 e o topo do Turoniano</a:t>
            </a:r>
            <a:r>
              <a:rPr lang="pt-BR"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 Essa avaliação permitiu uma </a:t>
            </a:r>
            <a:r>
              <a:rPr lang="pt-BR" sz="950" b="1"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melhor definição das possíveis cozinhas geradoras nas sub-bacias norte e sul de Pelotas</a:t>
            </a:r>
            <a:r>
              <a:rPr lang="pt-BR" sz="950" kern="100" dirty="0">
                <a:solidFill>
                  <a:schemeClr val="bg1"/>
                </a:solidFill>
                <a:effectLst/>
                <a:latin typeface="Abadi" panose="020B0604020104020204" pitchFamily="34" charset="0"/>
                <a:ea typeface="Open Sans" panose="020B0606030504020204" pitchFamily="34" charset="0"/>
                <a:cs typeface="Open Sans" panose="020B0606030504020204" pitchFamily="34" charset="0"/>
              </a:rPr>
              <a:t>.</a:t>
            </a:r>
          </a:p>
        </p:txBody>
      </p:sp>
      <p:sp>
        <p:nvSpPr>
          <p:cNvPr id="9" name="CaixaDeTexto 8">
            <a:extLst>
              <a:ext uri="{FF2B5EF4-FFF2-40B4-BE49-F238E27FC236}">
                <a16:creationId xmlns:a16="http://schemas.microsoft.com/office/drawing/2014/main" id="{F91285F3-877C-21F5-C323-ECF5186E3947}"/>
              </a:ext>
            </a:extLst>
          </p:cNvPr>
          <p:cNvSpPr txBox="1"/>
          <p:nvPr/>
        </p:nvSpPr>
        <p:spPr>
          <a:xfrm>
            <a:off x="5508000" y="6442502"/>
            <a:ext cx="1622560" cy="415498"/>
          </a:xfrm>
          <a:prstGeom prst="rect">
            <a:avLst/>
          </a:prstGeom>
          <a:noFill/>
        </p:spPr>
        <p:txBody>
          <a:bodyPr wrap="none" rtlCol="0">
            <a:spAutoFit/>
          </a:bodyPr>
          <a:lstStyle/>
          <a:p>
            <a:r>
              <a:rPr lang="pt-BR" sz="700" baseline="30000" dirty="0">
                <a:solidFill>
                  <a:srgbClr val="0C2340"/>
                </a:solidFill>
                <a:latin typeface="Open Sans "/>
              </a:rPr>
              <a:t>1</a:t>
            </a:r>
            <a:r>
              <a:rPr lang="pt-BR" sz="700" dirty="0">
                <a:solidFill>
                  <a:srgbClr val="0C2340"/>
                </a:solidFill>
                <a:latin typeface="Open Sans "/>
              </a:rPr>
              <a:t> </a:t>
            </a:r>
            <a:r>
              <a:rPr lang="pt-BR" sz="700" kern="100" dirty="0">
                <a:solidFill>
                  <a:srgbClr val="0C2340"/>
                </a:solidFill>
                <a:latin typeface="Open Sans "/>
                <a:ea typeface="Open Sans" panose="020B0606030504020204" pitchFamily="34" charset="0"/>
                <a:cs typeface="Open Sans" panose="020B0606030504020204" pitchFamily="34" charset="0"/>
              </a:rPr>
              <a:t>(RODRIGUEZ; HODGSON, 2024).</a:t>
            </a:r>
          </a:p>
          <a:p>
            <a:r>
              <a:rPr lang="pt-BR" sz="700" kern="100" baseline="30000" dirty="0">
                <a:solidFill>
                  <a:srgbClr val="0C2340"/>
                </a:solidFill>
                <a:latin typeface="Open Sans "/>
                <a:ea typeface="Open Sans" panose="020B0606030504020204" pitchFamily="34" charset="0"/>
                <a:cs typeface="Open Sans" panose="020B0606030504020204" pitchFamily="34" charset="0"/>
              </a:rPr>
              <a:t>2</a:t>
            </a:r>
            <a:r>
              <a:rPr lang="pt-BR" sz="700" kern="100" dirty="0">
                <a:solidFill>
                  <a:srgbClr val="0C2340"/>
                </a:solidFill>
                <a:latin typeface="Open Sans "/>
                <a:ea typeface="Open Sans" panose="020B0606030504020204" pitchFamily="34" charset="0"/>
                <a:cs typeface="Open Sans" panose="020B0606030504020204" pitchFamily="34" charset="0"/>
              </a:rPr>
              <a:t> (ANP, 2022; CONTI et al., 2017)</a:t>
            </a:r>
          </a:p>
          <a:p>
            <a:r>
              <a:rPr lang="pt-BR" sz="700" kern="100" baseline="30000" dirty="0">
                <a:solidFill>
                  <a:srgbClr val="0C2340"/>
                </a:solidFill>
                <a:latin typeface="Open Sans "/>
                <a:ea typeface="Open Sans" panose="020B0606030504020204" pitchFamily="34" charset="0"/>
                <a:cs typeface="Open Sans" panose="020B0606030504020204" pitchFamily="34" charset="0"/>
              </a:rPr>
              <a:t>3</a:t>
            </a:r>
            <a:r>
              <a:rPr lang="pt-BR" sz="700" kern="100" dirty="0">
                <a:solidFill>
                  <a:srgbClr val="0C2340"/>
                </a:solidFill>
                <a:latin typeface="Open Sans "/>
                <a:ea typeface="Open Sans" panose="020B0606030504020204" pitchFamily="34" charset="0"/>
                <a:cs typeface="Open Sans" panose="020B0606030504020204" pitchFamily="34" charset="0"/>
              </a:rPr>
              <a:t> </a:t>
            </a:r>
            <a:r>
              <a:rPr lang="pt-BR" sz="700" kern="100" dirty="0">
                <a:solidFill>
                  <a:schemeClr val="tx1">
                    <a:lumMod val="75000"/>
                    <a:lumOff val="25000"/>
                  </a:schemeClr>
                </a:solidFill>
                <a:latin typeface="Open Sans "/>
                <a:ea typeface="Open Sans" panose="020B0606030504020204" pitchFamily="34" charset="0"/>
                <a:cs typeface="Open Sans" panose="020B0606030504020204" pitchFamily="34" charset="0"/>
              </a:rPr>
              <a:t>(ZALÁN, 2017)</a:t>
            </a:r>
            <a:r>
              <a:rPr lang="pt-BR" sz="700" kern="100" dirty="0">
                <a:solidFill>
                  <a:srgbClr val="0C2340"/>
                </a:solidFill>
                <a:latin typeface="Open Sans "/>
                <a:ea typeface="Open Sans" panose="020B0606030504020204" pitchFamily="34" charset="0"/>
                <a:cs typeface="Open Sans" panose="020B0606030504020204" pitchFamily="34" charset="0"/>
              </a:rPr>
              <a:t> </a:t>
            </a:r>
            <a:endParaRPr lang="pt-BR" sz="700" dirty="0">
              <a:solidFill>
                <a:srgbClr val="0C2340"/>
              </a:solidFill>
              <a:latin typeface="Open Sans "/>
            </a:endParaRPr>
          </a:p>
        </p:txBody>
      </p:sp>
    </p:spTree>
    <p:extLst>
      <p:ext uri="{BB962C8B-B14F-4D97-AF65-F5344CB8AC3E}">
        <p14:creationId xmlns:p14="http://schemas.microsoft.com/office/powerpoint/2010/main" val="225016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8C26B-6EC1-F4F8-3DCE-87ECA64D2C21}"/>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5DACA32B-5F6E-F548-C3A3-FCF84874971C}"/>
              </a:ext>
            </a:extLst>
          </p:cNvPr>
          <p:cNvSpPr/>
          <p:nvPr/>
        </p:nvSpPr>
        <p:spPr>
          <a:xfrm>
            <a:off x="-670189" y="3977438"/>
            <a:ext cx="6205528" cy="1784464"/>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pt-BR" sz="2000" dirty="0"/>
          </a:p>
        </p:txBody>
      </p:sp>
      <p:sp>
        <p:nvSpPr>
          <p:cNvPr id="2" name="Espaço Reservado para Texto 1">
            <a:extLst>
              <a:ext uri="{FF2B5EF4-FFF2-40B4-BE49-F238E27FC236}">
                <a16:creationId xmlns:a16="http://schemas.microsoft.com/office/drawing/2014/main" id="{467BB19F-FE31-AAC9-1CC3-950B58D92984}"/>
              </a:ext>
            </a:extLst>
          </p:cNvPr>
          <p:cNvSpPr>
            <a:spLocks noGrp="1"/>
          </p:cNvSpPr>
          <p:nvPr>
            <p:ph type="body" sz="quarter" idx="11"/>
          </p:nvPr>
        </p:nvSpPr>
        <p:spPr>
          <a:xfrm>
            <a:off x="288644" y="514350"/>
            <a:ext cx="8791855" cy="682092"/>
          </a:xfrm>
        </p:spPr>
        <p:txBody>
          <a:bodyPr/>
          <a:lstStyle/>
          <a:p>
            <a:r>
              <a:rPr lang="pt-BR" dirty="0"/>
              <a:t>Avanços na Bacia de Pelotas</a:t>
            </a:r>
          </a:p>
          <a:p>
            <a:endParaRPr lang="pt-BR" dirty="0"/>
          </a:p>
        </p:txBody>
      </p:sp>
      <p:pic>
        <p:nvPicPr>
          <p:cNvPr id="3" name="Imagem 2">
            <a:extLst>
              <a:ext uri="{FF2B5EF4-FFF2-40B4-BE49-F238E27FC236}">
                <a16:creationId xmlns:a16="http://schemas.microsoft.com/office/drawing/2014/main" id="{FFF1D35A-25D3-90E4-04C0-51C8FEFF7B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95339" y="1449261"/>
            <a:ext cx="4320000" cy="4320000"/>
          </a:xfrm>
          <a:prstGeom prst="rect">
            <a:avLst/>
          </a:prstGeom>
        </p:spPr>
      </p:pic>
      <p:sp>
        <p:nvSpPr>
          <p:cNvPr id="6" name="CaixaDeTexto 5">
            <a:extLst>
              <a:ext uri="{FF2B5EF4-FFF2-40B4-BE49-F238E27FC236}">
                <a16:creationId xmlns:a16="http://schemas.microsoft.com/office/drawing/2014/main" id="{A94AD16C-1A22-0ADF-7320-62ADAB52DDB0}"/>
              </a:ext>
            </a:extLst>
          </p:cNvPr>
          <p:cNvSpPr txBox="1"/>
          <p:nvPr/>
        </p:nvSpPr>
        <p:spPr>
          <a:xfrm>
            <a:off x="10166520" y="5250766"/>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pic>
        <p:nvPicPr>
          <p:cNvPr id="15" name="Imagem 14">
            <a:extLst>
              <a:ext uri="{FF2B5EF4-FFF2-40B4-BE49-F238E27FC236}">
                <a16:creationId xmlns:a16="http://schemas.microsoft.com/office/drawing/2014/main" id="{A22452A8-ECD6-4EE0-97BF-5AA9E2624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339" y="1449261"/>
            <a:ext cx="4320000" cy="4320000"/>
          </a:xfrm>
          <a:prstGeom prst="rect">
            <a:avLst/>
          </a:prstGeom>
        </p:spPr>
      </p:pic>
      <p:sp>
        <p:nvSpPr>
          <p:cNvPr id="17" name="CaixaDeTexto 16">
            <a:extLst>
              <a:ext uri="{FF2B5EF4-FFF2-40B4-BE49-F238E27FC236}">
                <a16:creationId xmlns:a16="http://schemas.microsoft.com/office/drawing/2014/main" id="{BB2B1AC8-2766-80F7-4E72-F84DF71A8D63}"/>
              </a:ext>
            </a:extLst>
          </p:cNvPr>
          <p:cNvSpPr txBox="1"/>
          <p:nvPr/>
        </p:nvSpPr>
        <p:spPr>
          <a:xfrm>
            <a:off x="176660" y="5832388"/>
            <a:ext cx="10461278" cy="850105"/>
          </a:xfrm>
          <a:prstGeom prst="rect">
            <a:avLst/>
          </a:prstGeom>
          <a:noFill/>
        </p:spPr>
        <p:txBody>
          <a:bodyPr wrap="square">
            <a:spAutoFit/>
          </a:bodyPr>
          <a:lstStyle/>
          <a:p>
            <a:pPr algn="just">
              <a:lnSpc>
                <a:spcPts val="1500"/>
              </a:lnSpc>
              <a:buNone/>
            </a:pPr>
            <a:r>
              <a:rPr lang="pt-BR"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 mesma forma, a interpretação dos elementos reservatório e trapa em linhas sísmicas 2D foi responsável pelo aumento da chance dos segmentos mais distais da bacia, sobre domínio de crosta oceânica. Nas versões anteriores do ZNMT, a quase ausência de dados sobre esses segmentos resultava em valores de probabilidade mínimos devido à incerteza na interpretação das chances de ocorrência dos elementos do sistema petrolífero necessários a uma acumulação de hidrocarbonetos.</a:t>
            </a:r>
          </a:p>
        </p:txBody>
      </p:sp>
      <p:sp>
        <p:nvSpPr>
          <p:cNvPr id="19" name="CaixaDeTexto 18">
            <a:extLst>
              <a:ext uri="{FF2B5EF4-FFF2-40B4-BE49-F238E27FC236}">
                <a16:creationId xmlns:a16="http://schemas.microsoft.com/office/drawing/2014/main" id="{7D0082D4-89FE-103E-E435-CB4DE6EB79CD}"/>
              </a:ext>
            </a:extLst>
          </p:cNvPr>
          <p:cNvSpPr txBox="1"/>
          <p:nvPr/>
        </p:nvSpPr>
        <p:spPr>
          <a:xfrm>
            <a:off x="176661" y="2376474"/>
            <a:ext cx="2967000" cy="3350789"/>
          </a:xfrm>
          <a:prstGeom prst="rect">
            <a:avLst/>
          </a:prstGeom>
          <a:noFill/>
        </p:spPr>
        <p:txBody>
          <a:bodyPr wrap="square">
            <a:spAutoFit/>
          </a:bodyPr>
          <a:lstStyle/>
          <a:p>
            <a:pPr algn="just">
              <a:lnSpc>
                <a:spcPts val="1500"/>
              </a:lnSpc>
              <a:buNone/>
            </a:pPr>
            <a:r>
              <a:rPr lang="pt-BR"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bacia probabilística de Pelotas no ciclo atual mantém uma configuração semelhante à publicação anterior, com áreas de maior chance associadas às potenciais cozinhas geradoras de hidrocarboneto à Norte, na fronteira com a Bacia de Santos, e à Sul, sobre o Cone do Rio Grande. </a:t>
            </a:r>
          </a:p>
          <a:p>
            <a:pPr algn="just">
              <a:lnSpc>
                <a:spcPts val="1500"/>
              </a:lnSpc>
              <a:buNone/>
            </a:pPr>
            <a:endParaRPr lang="pt-BR" sz="1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lgn="just">
              <a:lnSpc>
                <a:spcPts val="1500"/>
              </a:lnSpc>
              <a:buNone/>
            </a:pP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A variação observada no desenho dos segmentos é resultado da interpretação mais detalhada dos limites dessas cozinhas, que se tornou possível através da interpretação de dados primários de sísmica e de poços, iniciada pela EPE em 2020, e que pela primeira vez alimenta o ZNMT para a Bacia de Pelotas.</a:t>
            </a:r>
          </a:p>
        </p:txBody>
      </p:sp>
      <p:sp>
        <p:nvSpPr>
          <p:cNvPr id="21" name="CaixaDeTexto 20">
            <a:extLst>
              <a:ext uri="{FF2B5EF4-FFF2-40B4-BE49-F238E27FC236}">
                <a16:creationId xmlns:a16="http://schemas.microsoft.com/office/drawing/2014/main" id="{C8ECC70D-FB26-9DD2-ED3F-DA881C3FD9E2}"/>
              </a:ext>
            </a:extLst>
          </p:cNvPr>
          <p:cNvSpPr txBox="1"/>
          <p:nvPr/>
        </p:nvSpPr>
        <p:spPr>
          <a:xfrm>
            <a:off x="5767017" y="5250766"/>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1149361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3A4EE-4DB9-C81B-2F9C-56D0FF64238C}"/>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93BBE73-C0C4-EBC3-74EF-FE8B30BA110C}"/>
              </a:ext>
            </a:extLst>
          </p:cNvPr>
          <p:cNvSpPr>
            <a:spLocks noGrp="1"/>
          </p:cNvSpPr>
          <p:nvPr>
            <p:ph type="body" sz="quarter" idx="11"/>
          </p:nvPr>
        </p:nvSpPr>
        <p:spPr/>
        <p:txBody>
          <a:bodyPr/>
          <a:lstStyle/>
          <a:p>
            <a:r>
              <a:rPr lang="pt-BR" dirty="0"/>
              <a:t>Bacia Efetiva Probabilística</a:t>
            </a:r>
          </a:p>
        </p:txBody>
      </p:sp>
      <p:sp>
        <p:nvSpPr>
          <p:cNvPr id="4" name="Retângulo 3">
            <a:extLst>
              <a:ext uri="{FF2B5EF4-FFF2-40B4-BE49-F238E27FC236}">
                <a16:creationId xmlns:a16="http://schemas.microsoft.com/office/drawing/2014/main" id="{AC084F3D-6BFC-797A-74F2-5F8F4C8477E1}"/>
              </a:ext>
            </a:extLst>
          </p:cNvPr>
          <p:cNvSpPr/>
          <p:nvPr/>
        </p:nvSpPr>
        <p:spPr>
          <a:xfrm>
            <a:off x="351955" y="1378005"/>
            <a:ext cx="6448090" cy="5047920"/>
          </a:xfrm>
          <a:prstGeom prst="rect">
            <a:avLst/>
          </a:prstGeom>
          <a:noFill/>
        </p:spPr>
        <p:txBody>
          <a:bodyPr wrap="square" lIns="137160" tIns="68580" rIns="137160" bIns="68580" rtlCol="0" anchor="t">
            <a:spAutoFit/>
          </a:bodyPr>
          <a:lstStyle/>
          <a:p>
            <a:pPr algn="just" defTabSz="648012">
              <a:lnSpc>
                <a:spcPts val="15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 atual ciclo conta com a representação das probabilidades de presença de acumulações de hidrocarbonetos associadas a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167 </a:t>
            </a:r>
            <a:r>
              <a:rPr lang="pt-BR" sz="10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plays</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exploratórios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distribuídos entre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34 bacias sedimentares</a:t>
            </a:r>
            <a:r>
              <a:rPr lang="pt-BR" sz="1000" b="1"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 forma geral, poucas mudanças foram percebidas nas expectativas finais, por bacia, em relação ao ciclo anterior (2021-2023).</a:t>
            </a:r>
          </a:p>
          <a:p>
            <a:pPr algn="just" defTabSz="648012">
              <a:lnSpc>
                <a:spcPts val="15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Nas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bacias interiores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as principais mudanças dizem respeito à alteração do status exploratório do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Nova Olinda (arenitos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flúvio</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-deltaico-estuarinos do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Pensilvaniano</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na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Bacia do Amazonas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que levou ao aumento da chance na porção centro-oeste da bacia e aos ajustes feitos no único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da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Bacia dos Parecis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(arenitos e carbonatos marinhos rasos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Neoproterozoico</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que levou à redução das expectativas na porção oeste da bacia. Na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Bacia do Parnaíba</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por sua vez, os avanços internos na análise de dados primários foram responsáveis pelo aumento  das expectativas na porção central da bacia.</a:t>
            </a:r>
          </a:p>
          <a:p>
            <a:pPr algn="just" defTabSz="648012">
              <a:lnSpc>
                <a:spcPts val="15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Já na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Margem Leste Norte </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mudança mais perceptível relaciona-se ao ajuste de continuidade entre os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exploratórios das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bacias de Jequitinhonha e Camamu-Almada</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p>
            <a:pPr algn="just" defTabSz="648012">
              <a:lnSpc>
                <a:spcPts val="15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Na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Margem Equatorial</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Bacia da Foz do Amazonas </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concentrou grande parte dos esforços empreendidos no ciclo, sendo uma série de aprimoramentos realizados no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 arenitos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turbidíticos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do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Albiano-Maastrichtiano</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Limoeiro), empregadas a partir da experiência adquirida com a consultoria especializada, detalhada nas próximas páginas.</a:t>
            </a:r>
          </a:p>
          <a:p>
            <a:pPr algn="just" defTabSz="648012">
              <a:lnSpc>
                <a:spcPts val="15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Na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Margem Leste Sul</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 interpretação de dados de levantamentos sísmicos, na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Bacia de Santos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permitiu a revisão do limite crosta continental-crosta oceânica e levou à revisão dos limites externos dos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nesta bacia. Na </a:t>
            </a:r>
            <a:r>
              <a:rPr lang="pt-BR"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Bacia de Pelotas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 esforço na interpretação de dados primários, descrito na seção seguinte, provocou uma extensa revisão dos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pré-existentes, levando a melhor segmentação entre os reservatórios de arenitos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turbidíticos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marinhos do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Paleógeno-Neógeno</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Imbé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Paleógeno-Neógeno</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 aqueles do Cretáceo Superior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Imbé Cretáceo), além da individualização de um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que representa os basaltos, folhelhos e arenitos do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NeoJurássico</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ao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EoCretáceo</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Imbituba).</a:t>
            </a:r>
          </a:p>
        </p:txBody>
      </p:sp>
      <p:grpSp>
        <p:nvGrpSpPr>
          <p:cNvPr id="8" name="Agrupar 7">
            <a:extLst>
              <a:ext uri="{FF2B5EF4-FFF2-40B4-BE49-F238E27FC236}">
                <a16:creationId xmlns:a16="http://schemas.microsoft.com/office/drawing/2014/main" id="{4A26C07E-8A69-7B74-A1E5-D34D4840024B}"/>
              </a:ext>
            </a:extLst>
          </p:cNvPr>
          <p:cNvGrpSpPr/>
          <p:nvPr/>
        </p:nvGrpSpPr>
        <p:grpSpPr>
          <a:xfrm>
            <a:off x="6948000" y="1224000"/>
            <a:ext cx="4892045" cy="4892045"/>
            <a:chOff x="6948000" y="1224000"/>
            <a:chExt cx="5040000" cy="5040000"/>
          </a:xfrm>
        </p:grpSpPr>
        <p:pic>
          <p:nvPicPr>
            <p:cNvPr id="3" name="Imagem 2">
              <a:extLst>
                <a:ext uri="{FF2B5EF4-FFF2-40B4-BE49-F238E27FC236}">
                  <a16:creationId xmlns:a16="http://schemas.microsoft.com/office/drawing/2014/main" id="{CEAE5A71-7598-692A-31AE-0BF38A401CB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48000" y="1224000"/>
              <a:ext cx="5040000" cy="5040000"/>
            </a:xfrm>
            <a:prstGeom prst="rect">
              <a:avLst/>
            </a:prstGeom>
          </p:spPr>
        </p:pic>
        <p:sp>
          <p:nvSpPr>
            <p:cNvPr id="7" name="CaixaDeTexto 6">
              <a:extLst>
                <a:ext uri="{FF2B5EF4-FFF2-40B4-BE49-F238E27FC236}">
                  <a16:creationId xmlns:a16="http://schemas.microsoft.com/office/drawing/2014/main" id="{B6D9488C-69DA-258C-58FF-BC8E09EC9FA8}"/>
                </a:ext>
              </a:extLst>
            </p:cNvPr>
            <p:cNvSpPr txBox="1"/>
            <p:nvPr/>
          </p:nvSpPr>
          <p:spPr>
            <a:xfrm>
              <a:off x="10717622" y="5879808"/>
              <a:ext cx="1053978" cy="237813"/>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sp>
        <p:nvSpPr>
          <p:cNvPr id="5" name="CaixaDeTexto 4">
            <a:extLst>
              <a:ext uri="{FF2B5EF4-FFF2-40B4-BE49-F238E27FC236}">
                <a16:creationId xmlns:a16="http://schemas.microsoft.com/office/drawing/2014/main" id="{B1A26286-A9DE-2126-0DAC-D820FCB310C8}"/>
              </a:ext>
            </a:extLst>
          </p:cNvPr>
          <p:cNvSpPr txBox="1"/>
          <p:nvPr/>
        </p:nvSpPr>
        <p:spPr>
          <a:xfrm>
            <a:off x="457309" y="6392044"/>
            <a:ext cx="6237381" cy="215444"/>
          </a:xfrm>
          <a:prstGeom prst="rect">
            <a:avLst/>
          </a:prstGeom>
          <a:solidFill>
            <a:schemeClr val="bg2">
              <a:lumMod val="90000"/>
              <a:alpha val="30196"/>
            </a:schemeClr>
          </a:solidFill>
        </p:spPr>
        <p:txBody>
          <a:bodyPr wrap="square">
            <a:spAutoFit/>
          </a:bodyPr>
          <a:lstStyle/>
          <a:p>
            <a:r>
              <a:rPr lang="pt-BR" sz="800" baseline="30000" dirty="0">
                <a:solidFill>
                  <a:schemeClr val="tx1">
                    <a:lumMod val="65000"/>
                    <a:lumOff val="35000"/>
                  </a:schemeClr>
                </a:solidFill>
              </a:rPr>
              <a:t>1</a:t>
            </a:r>
            <a:r>
              <a:rPr lang="pt-BR" sz="800" dirty="0">
                <a:solidFill>
                  <a:schemeClr val="tx1">
                    <a:lumMod val="65000"/>
                    <a:lumOff val="35000"/>
                  </a:schemeClr>
                </a:solidFill>
              </a:rPr>
              <a:t> Inclui as 19 bacias analisadas no ciclo sob a lente da análise de plays e as demais bacias analisadas nos ciclos anteriores.</a:t>
            </a:r>
          </a:p>
        </p:txBody>
      </p:sp>
    </p:spTree>
    <p:extLst>
      <p:ext uri="{BB962C8B-B14F-4D97-AF65-F5344CB8AC3E}">
        <p14:creationId xmlns:p14="http://schemas.microsoft.com/office/powerpoint/2010/main" val="2151326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EE127-6CC6-8A17-71ED-085FD47CC67A}"/>
            </a:ext>
          </a:extLst>
        </p:cNvPr>
        <p:cNvGrpSpPr/>
        <p:nvPr/>
      </p:nvGrpSpPr>
      <p:grpSpPr>
        <a:xfrm>
          <a:off x="0" y="0"/>
          <a:ext cx="0" cy="0"/>
          <a:chOff x="0" y="0"/>
          <a:chExt cx="0" cy="0"/>
        </a:xfrm>
      </p:grpSpPr>
      <p:pic>
        <p:nvPicPr>
          <p:cNvPr id="9" name="Imagem 8">
            <a:extLst>
              <a:ext uri="{FF2B5EF4-FFF2-40B4-BE49-F238E27FC236}">
                <a16:creationId xmlns:a16="http://schemas.microsoft.com/office/drawing/2014/main" id="{4D154C60-ED81-B224-68DC-574A737D50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5678" y="1451073"/>
            <a:ext cx="4892400" cy="4892400"/>
          </a:xfrm>
          <a:prstGeom prst="rect">
            <a:avLst/>
          </a:prstGeom>
        </p:spPr>
      </p:pic>
      <p:sp>
        <p:nvSpPr>
          <p:cNvPr id="2" name="Espaço Reservado para Texto 1">
            <a:extLst>
              <a:ext uri="{FF2B5EF4-FFF2-40B4-BE49-F238E27FC236}">
                <a16:creationId xmlns:a16="http://schemas.microsoft.com/office/drawing/2014/main" id="{E4AD2AE5-9BFE-1C7D-49A6-8F63FAF7A74F}"/>
              </a:ext>
            </a:extLst>
          </p:cNvPr>
          <p:cNvSpPr>
            <a:spLocks noGrp="1"/>
          </p:cNvSpPr>
          <p:nvPr>
            <p:ph type="body" sz="quarter" idx="11"/>
          </p:nvPr>
        </p:nvSpPr>
        <p:spPr/>
        <p:txBody>
          <a:bodyPr/>
          <a:lstStyle/>
          <a:p>
            <a:r>
              <a:rPr lang="pt-BR" dirty="0"/>
              <a:t>Bacia Efetiva Probabilística</a:t>
            </a:r>
          </a:p>
        </p:txBody>
      </p:sp>
      <p:pic>
        <p:nvPicPr>
          <p:cNvPr id="3" name="Imagem 2">
            <a:extLst>
              <a:ext uri="{FF2B5EF4-FFF2-40B4-BE49-F238E27FC236}">
                <a16:creationId xmlns:a16="http://schemas.microsoft.com/office/drawing/2014/main" id="{6541EB93-9047-DF33-33E6-0D4A394A62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6152" y="1451428"/>
            <a:ext cx="4892045" cy="4892045"/>
          </a:xfrm>
          <a:prstGeom prst="rect">
            <a:avLst/>
          </a:prstGeom>
        </p:spPr>
      </p:pic>
      <p:sp>
        <p:nvSpPr>
          <p:cNvPr id="11" name="CaixaDeTexto 10">
            <a:extLst>
              <a:ext uri="{FF2B5EF4-FFF2-40B4-BE49-F238E27FC236}">
                <a16:creationId xmlns:a16="http://schemas.microsoft.com/office/drawing/2014/main" id="{7065E368-6BDB-F1C7-B214-DDF558020466}"/>
              </a:ext>
            </a:extLst>
          </p:cNvPr>
          <p:cNvSpPr txBox="1"/>
          <p:nvPr/>
        </p:nvSpPr>
        <p:spPr>
          <a:xfrm>
            <a:off x="9166717" y="555774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13" name="CaixaDeTexto 12">
            <a:extLst>
              <a:ext uri="{FF2B5EF4-FFF2-40B4-BE49-F238E27FC236}">
                <a16:creationId xmlns:a16="http://schemas.microsoft.com/office/drawing/2014/main" id="{2F623430-D718-9714-EB5E-54B89D9DDE4E}"/>
              </a:ext>
            </a:extLst>
          </p:cNvPr>
          <p:cNvSpPr txBox="1"/>
          <p:nvPr/>
        </p:nvSpPr>
        <p:spPr>
          <a:xfrm>
            <a:off x="4196041" y="5552216"/>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2322168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12C27-BF0C-57B8-F1A0-CCD97EF62B29}"/>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6D2E04B-AEC7-578D-B4D6-783871A40488}"/>
              </a:ext>
            </a:extLst>
          </p:cNvPr>
          <p:cNvSpPr>
            <a:spLocks noGrp="1"/>
          </p:cNvSpPr>
          <p:nvPr>
            <p:ph type="body" sz="quarter" idx="11"/>
          </p:nvPr>
        </p:nvSpPr>
        <p:spPr>
          <a:xfrm>
            <a:off x="288644" y="514350"/>
            <a:ext cx="8791855" cy="682092"/>
          </a:xfrm>
        </p:spPr>
        <p:txBody>
          <a:bodyPr/>
          <a:lstStyle/>
          <a:p>
            <a:r>
              <a:rPr lang="pt-BR" dirty="0"/>
              <a:t>Expectativa de Fluidos</a:t>
            </a:r>
          </a:p>
        </p:txBody>
      </p:sp>
      <p:pic>
        <p:nvPicPr>
          <p:cNvPr id="3" name="Imagem 2">
            <a:extLst>
              <a:ext uri="{FF2B5EF4-FFF2-40B4-BE49-F238E27FC236}">
                <a16:creationId xmlns:a16="http://schemas.microsoft.com/office/drawing/2014/main" id="{CE308DD8-0FED-5821-5CFE-14470D9DFF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9945" y="1327173"/>
            <a:ext cx="4892400" cy="4892400"/>
          </a:xfrm>
          <a:prstGeom prst="rect">
            <a:avLst/>
          </a:prstGeom>
        </p:spPr>
      </p:pic>
      <p:sp>
        <p:nvSpPr>
          <p:cNvPr id="5" name="Retângulo 4">
            <a:extLst>
              <a:ext uri="{FF2B5EF4-FFF2-40B4-BE49-F238E27FC236}">
                <a16:creationId xmlns:a16="http://schemas.microsoft.com/office/drawing/2014/main" id="{BE9E0B35-EEFF-3609-A8E3-00C1B6478FC0}"/>
              </a:ext>
            </a:extLst>
          </p:cNvPr>
          <p:cNvSpPr/>
          <p:nvPr/>
        </p:nvSpPr>
        <p:spPr>
          <a:xfrm>
            <a:off x="5573425" y="1515920"/>
            <a:ext cx="6253156" cy="4486998"/>
          </a:xfrm>
          <a:prstGeom prst="rect">
            <a:avLst/>
          </a:prstGeom>
          <a:noFill/>
        </p:spPr>
        <p:txBody>
          <a:bodyPr wrap="square" lIns="137160" tIns="68580" rIns="137160" bIns="68580" rtlCol="0" anchor="t">
            <a:spAutoFit/>
          </a:bodyPr>
          <a:lstStyle/>
          <a:p>
            <a:pPr algn="just">
              <a:lnSpc>
                <a:spcPts val="1900"/>
              </a:lnSpc>
              <a:spcAft>
                <a:spcPts val="600"/>
              </a:spcAft>
              <a:buNone/>
            </a:pPr>
            <a:r>
              <a:rPr lang="pt-BR"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Na base de dados georreferenciados, são disponibilizadas as informações das expectativas de fluido em nível de plays e expectativa de fluido predominante por bacia, esta última obtida a partir da combinação das primeiras.</a:t>
            </a:r>
          </a:p>
          <a:p>
            <a:pPr algn="just">
              <a:lnSpc>
                <a:spcPts val="1900"/>
              </a:lnSpc>
              <a:spcAft>
                <a:spcPts val="600"/>
              </a:spcAft>
              <a:buNone/>
            </a:pPr>
            <a:r>
              <a:rPr lang="pt-BR"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No ciclo 2023-2025, foi observada maior propensão para acumulações de gás não-associado nas bacias terrestres (Acre-Madre de Dios, Solimões, Amazonas, Parecis, Parnaíba, São Francisco e Paraná). Na margem leste sul, expectativa na região offshore das bacias de Espírito Santo-Mucuri e Campos; em Santos, fora da abrangência da muralha de sal</a:t>
            </a:r>
            <a:r>
              <a:rPr lang="pt-BR" sz="1100" kern="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pt-BR"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e na Bacia de Pelotas, na região do Cone do Rio Grande. Na Bacia da Foz do Amazonas, maior expectativa para gás em sua porção central.</a:t>
            </a:r>
          </a:p>
          <a:p>
            <a:pPr algn="just">
              <a:lnSpc>
                <a:spcPts val="1900"/>
              </a:lnSpc>
              <a:spcAft>
                <a:spcPts val="600"/>
              </a:spcAft>
              <a:buNone/>
            </a:pPr>
            <a:r>
              <a:rPr lang="pt-BR"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Expectativas predominantes de petróleo ocorreram nas porções proximais entre Santos e Camamu-Almada; porções proximais entre Potiguar e Foz do Amazonas; e nas bacias terrestres do Paraná e Parnaíba. </a:t>
            </a:r>
          </a:p>
          <a:p>
            <a:pPr algn="just">
              <a:lnSpc>
                <a:spcPts val="1900"/>
              </a:lnSpc>
              <a:spcAft>
                <a:spcPts val="600"/>
              </a:spcAft>
              <a:buNone/>
            </a:pPr>
            <a:r>
              <a:rPr lang="pt-BR"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Petróleo e Gás são esperados nas regiões das bacias de Jacuípe, SEAL e Pernambuco-Paraíba. Destacam-se ainda na maior parte da Bacia de Pelotas - exceto na porção do Cone do Rio Grande, principal alteração em relação ao último ciclo de estudo, onde a maior expectativa é para gás - e na maior parte da região sobre o polígono do </a:t>
            </a:r>
            <a:r>
              <a:rPr lang="pt-BR" sz="1100"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pré</a:t>
            </a:r>
            <a:r>
              <a:rPr lang="pt-BR" sz="11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-sal, assim como na maior porção das bacias da margem equatorial.</a:t>
            </a:r>
          </a:p>
        </p:txBody>
      </p:sp>
      <p:sp>
        <p:nvSpPr>
          <p:cNvPr id="6" name="CaixaDeTexto 5">
            <a:extLst>
              <a:ext uri="{FF2B5EF4-FFF2-40B4-BE49-F238E27FC236}">
                <a16:creationId xmlns:a16="http://schemas.microsoft.com/office/drawing/2014/main" id="{29A2CFB5-8EC0-FBF8-B713-46211DA1DC80}"/>
              </a:ext>
            </a:extLst>
          </p:cNvPr>
          <p:cNvSpPr txBox="1"/>
          <p:nvPr/>
        </p:nvSpPr>
        <p:spPr>
          <a:xfrm>
            <a:off x="4177122" y="5879808"/>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spTree>
    <p:extLst>
      <p:ext uri="{BB962C8B-B14F-4D97-AF65-F5344CB8AC3E}">
        <p14:creationId xmlns:p14="http://schemas.microsoft.com/office/powerpoint/2010/main" val="3805267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37303-7AC7-86FC-E19F-A3D6A541C990}"/>
            </a:ext>
          </a:extLst>
        </p:cNvPr>
        <p:cNvGrpSpPr/>
        <p:nvPr/>
      </p:nvGrpSpPr>
      <p:grpSpPr>
        <a:xfrm>
          <a:off x="0" y="0"/>
          <a:ext cx="0" cy="0"/>
          <a:chOff x="0" y="0"/>
          <a:chExt cx="0" cy="0"/>
        </a:xfrm>
      </p:grpSpPr>
      <p:sp>
        <p:nvSpPr>
          <p:cNvPr id="19" name="Retângulo 18">
            <a:extLst>
              <a:ext uri="{FF2B5EF4-FFF2-40B4-BE49-F238E27FC236}">
                <a16:creationId xmlns:a16="http://schemas.microsoft.com/office/drawing/2014/main" id="{C6ABF594-9277-BF06-63D2-B972440CC40D}"/>
              </a:ext>
            </a:extLst>
          </p:cNvPr>
          <p:cNvSpPr/>
          <p:nvPr/>
        </p:nvSpPr>
        <p:spPr>
          <a:xfrm>
            <a:off x="-637953" y="2230734"/>
            <a:ext cx="4815075" cy="4320000"/>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pt-BR" sz="2000" dirty="0"/>
          </a:p>
        </p:txBody>
      </p:sp>
      <p:pic>
        <p:nvPicPr>
          <p:cNvPr id="21" name="Imagem 20">
            <a:extLst>
              <a:ext uri="{FF2B5EF4-FFF2-40B4-BE49-F238E27FC236}">
                <a16:creationId xmlns:a16="http://schemas.microsoft.com/office/drawing/2014/main" id="{D5BEC0F3-4710-6FAC-0875-788D2B7E05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5001" y="1659021"/>
            <a:ext cx="4320000" cy="4320000"/>
          </a:xfrm>
          <a:prstGeom prst="rect">
            <a:avLst/>
          </a:prstGeom>
        </p:spPr>
      </p:pic>
      <p:pic>
        <p:nvPicPr>
          <p:cNvPr id="23" name="Imagem 22">
            <a:extLst>
              <a:ext uri="{FF2B5EF4-FFF2-40B4-BE49-F238E27FC236}">
                <a16:creationId xmlns:a16="http://schemas.microsoft.com/office/drawing/2014/main" id="{823EE002-9567-DD5B-05FE-6879F3DE02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5001" y="1659021"/>
            <a:ext cx="4320000" cy="4320000"/>
          </a:xfrm>
          <a:prstGeom prst="rect">
            <a:avLst/>
          </a:prstGeom>
        </p:spPr>
      </p:pic>
      <p:sp>
        <p:nvSpPr>
          <p:cNvPr id="2" name="Espaço Reservado para Texto 1">
            <a:extLst>
              <a:ext uri="{FF2B5EF4-FFF2-40B4-BE49-F238E27FC236}">
                <a16:creationId xmlns:a16="http://schemas.microsoft.com/office/drawing/2014/main" id="{256DEF37-19D1-2D04-A643-27789CFE745B}"/>
              </a:ext>
            </a:extLst>
          </p:cNvPr>
          <p:cNvSpPr>
            <a:spLocks noGrp="1"/>
          </p:cNvSpPr>
          <p:nvPr>
            <p:ph type="body" sz="quarter" idx="11"/>
          </p:nvPr>
        </p:nvSpPr>
        <p:spPr>
          <a:xfrm>
            <a:off x="288644" y="514350"/>
            <a:ext cx="8791855" cy="682092"/>
          </a:xfrm>
        </p:spPr>
        <p:txBody>
          <a:bodyPr/>
          <a:lstStyle/>
          <a:p>
            <a:r>
              <a:rPr lang="pt-BR" dirty="0"/>
              <a:t>Expectativa de Fluidos na Bacia de Pelotas</a:t>
            </a:r>
          </a:p>
        </p:txBody>
      </p:sp>
      <p:sp>
        <p:nvSpPr>
          <p:cNvPr id="13" name="CaixaDeTexto 12">
            <a:extLst>
              <a:ext uri="{FF2B5EF4-FFF2-40B4-BE49-F238E27FC236}">
                <a16:creationId xmlns:a16="http://schemas.microsoft.com/office/drawing/2014/main" id="{FD32208B-CAAA-FEDC-1B3B-468917B8092B}"/>
              </a:ext>
            </a:extLst>
          </p:cNvPr>
          <p:cNvSpPr txBox="1"/>
          <p:nvPr/>
        </p:nvSpPr>
        <p:spPr>
          <a:xfrm>
            <a:off x="10093632" y="547861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15" name="CaixaDeTexto 14">
            <a:extLst>
              <a:ext uri="{FF2B5EF4-FFF2-40B4-BE49-F238E27FC236}">
                <a16:creationId xmlns:a16="http://schemas.microsoft.com/office/drawing/2014/main" id="{73B8DE0F-2B28-A870-D6B9-FED4344B4CF3}"/>
              </a:ext>
            </a:extLst>
          </p:cNvPr>
          <p:cNvSpPr txBox="1"/>
          <p:nvPr/>
        </p:nvSpPr>
        <p:spPr>
          <a:xfrm>
            <a:off x="5773632" y="547861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
        <p:nvSpPr>
          <p:cNvPr id="17" name="CaixaDeTexto 16">
            <a:extLst>
              <a:ext uri="{FF2B5EF4-FFF2-40B4-BE49-F238E27FC236}">
                <a16:creationId xmlns:a16="http://schemas.microsoft.com/office/drawing/2014/main" id="{DDAE4551-1577-B25C-086B-F06E984A26E6}"/>
              </a:ext>
            </a:extLst>
          </p:cNvPr>
          <p:cNvSpPr txBox="1"/>
          <p:nvPr/>
        </p:nvSpPr>
        <p:spPr>
          <a:xfrm>
            <a:off x="288644" y="2393390"/>
            <a:ext cx="2933021" cy="3979294"/>
          </a:xfrm>
          <a:prstGeom prst="rect">
            <a:avLst/>
          </a:prstGeom>
          <a:noFill/>
        </p:spPr>
        <p:txBody>
          <a:bodyPr wrap="square">
            <a:spAutoFit/>
          </a:bodyPr>
          <a:lstStyle/>
          <a:p>
            <a:pPr>
              <a:lnSpc>
                <a:spcPts val="1600"/>
              </a:lnSpc>
            </a:pPr>
            <a:r>
              <a:rPr lang="pt-BR"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Uma vez  incorporados dados de poço e testemunhos , juntamente com a realização de  análises geoquímicas para a avaliação da Bacia de Pelotas, houve alteração nas ex</a:t>
            </a:r>
            <a:r>
              <a:rPr lang="pt-BR"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pectativas dos tipos de fluidos predominantes nessa bacia.</a:t>
            </a:r>
          </a:p>
          <a:p>
            <a:pPr>
              <a:lnSpc>
                <a:spcPts val="1600"/>
              </a:lnSpc>
            </a:pPr>
            <a:endParaRPr lang="pt-BR"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ts val="1600"/>
              </a:lnSpc>
            </a:pPr>
            <a:r>
              <a:rPr lang="pt-BR"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Estima-se agora maior propensão para ocorrência de gás na região do Cone do Rio Grande, enquanto para as demais áreas, projeta-se propensão para gás e óleo leve, em semelhança com o que foi observado nas recentes descobertas na bacia de Orange, na margem conjugada Africana. </a:t>
            </a:r>
          </a:p>
          <a:p>
            <a:pPr>
              <a:lnSpc>
                <a:spcPts val="1600"/>
              </a:lnSpc>
            </a:pPr>
            <a:endParaRPr lang="pt-BR"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ts val="1600"/>
              </a:lnSpc>
            </a:pPr>
            <a:r>
              <a:rPr lang="pt-BR"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Para as demais bacias, não houve alterações.</a:t>
            </a:r>
          </a:p>
        </p:txBody>
      </p:sp>
    </p:spTree>
    <p:extLst>
      <p:ext uri="{BB962C8B-B14F-4D97-AF65-F5344CB8AC3E}">
        <p14:creationId xmlns:p14="http://schemas.microsoft.com/office/powerpoint/2010/main" val="1332091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0DC9B-E010-CD40-5195-DEE22AC5E7C4}"/>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2BE95AE-E52E-3D20-C33C-118B0C7C8AC8}"/>
              </a:ext>
            </a:extLst>
          </p:cNvPr>
          <p:cNvSpPr>
            <a:spLocks noGrp="1"/>
          </p:cNvSpPr>
          <p:nvPr>
            <p:ph type="body" sz="quarter" idx="11"/>
          </p:nvPr>
        </p:nvSpPr>
        <p:spPr>
          <a:xfrm>
            <a:off x="288644" y="514350"/>
            <a:ext cx="11128655" cy="682092"/>
          </a:xfrm>
        </p:spPr>
        <p:txBody>
          <a:bodyPr/>
          <a:lstStyle/>
          <a:p>
            <a:r>
              <a:rPr lang="pt-BR" dirty="0"/>
              <a:t>Recursos Não Convencionais</a:t>
            </a:r>
          </a:p>
        </p:txBody>
      </p:sp>
      <p:sp>
        <p:nvSpPr>
          <p:cNvPr id="4" name="Retângulo 3">
            <a:extLst>
              <a:ext uri="{FF2B5EF4-FFF2-40B4-BE49-F238E27FC236}">
                <a16:creationId xmlns:a16="http://schemas.microsoft.com/office/drawing/2014/main" id="{482BB015-AABC-49CD-3781-D2D698CAA63D}"/>
              </a:ext>
            </a:extLst>
          </p:cNvPr>
          <p:cNvSpPr/>
          <p:nvPr/>
        </p:nvSpPr>
        <p:spPr>
          <a:xfrm>
            <a:off x="351600" y="1601428"/>
            <a:ext cx="6253156" cy="4653838"/>
          </a:xfrm>
          <a:prstGeom prst="rect">
            <a:avLst/>
          </a:prstGeom>
          <a:noFill/>
        </p:spPr>
        <p:txBody>
          <a:bodyPr wrap="square" lIns="137160" tIns="68580" rIns="137160" bIns="68580" rtlCol="0" anchor="t">
            <a:spAutoFit/>
          </a:bodyPr>
          <a:lstStyle/>
          <a:p>
            <a:pPr algn="just" defTabSz="648012">
              <a:lnSpc>
                <a:spcPts val="2000"/>
              </a:lnSpc>
              <a:spcAft>
                <a:spcPts val="600"/>
              </a:spcAft>
              <a:buClr>
                <a:srgbClr val="FF6600"/>
              </a:buClr>
              <a:buSzPct val="70000"/>
            </a:pPr>
            <a:r>
              <a:rPr lang="pt-BR"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Assim como em ciclos anteriores, foi mantida a indicação da possibilidade de ocorrência de 7 tipos de recursos não convencionais distribuídos em 14 bacias brasileiras:</a:t>
            </a:r>
          </a:p>
          <a:p>
            <a:pPr marL="800100" lvl="1" indent="-342900" defTabSz="648012">
              <a:lnSpc>
                <a:spcPts val="2000"/>
              </a:lnSpc>
              <a:spcAft>
                <a:spcPts val="600"/>
              </a:spcAft>
              <a:buClr>
                <a:srgbClr val="FF6600"/>
              </a:buClr>
              <a:buSzPct val="90000"/>
              <a:buFont typeface="+mj-lt"/>
              <a:buAutoNum type="arabicPeriod"/>
            </a:pPr>
            <a:r>
              <a:rPr lang="pt-BR"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Betume ou Areias Betuminosas </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pt-BR" sz="12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Betuminous</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Sands ou Oil Sands ou </a:t>
            </a:r>
            <a:r>
              <a:rPr lang="pt-BR" sz="12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Tar</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Sands)</a:t>
            </a:r>
          </a:p>
          <a:p>
            <a:pPr marL="800100" lvl="1" indent="-342900" defTabSz="648012">
              <a:lnSpc>
                <a:spcPts val="2000"/>
              </a:lnSpc>
              <a:spcAft>
                <a:spcPts val="600"/>
              </a:spcAft>
              <a:buClr>
                <a:srgbClr val="FF6600"/>
              </a:buClr>
              <a:buSzPct val="90000"/>
              <a:buFont typeface="+mj-lt"/>
              <a:buAutoNum type="arabicPeriod"/>
            </a:pPr>
            <a:r>
              <a:rPr lang="pt-BR"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Óleo de Folhelho </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pt-BR" sz="12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Shale</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Oil)</a:t>
            </a:r>
          </a:p>
          <a:p>
            <a:pPr marL="800100" lvl="1" indent="-342900" defTabSz="648012">
              <a:lnSpc>
                <a:spcPts val="2000"/>
              </a:lnSpc>
              <a:spcAft>
                <a:spcPts val="600"/>
              </a:spcAft>
              <a:buClr>
                <a:srgbClr val="FF6600"/>
              </a:buClr>
              <a:buSzPct val="90000"/>
              <a:buFont typeface="+mj-lt"/>
              <a:buAutoNum type="arabicPeriod"/>
            </a:pPr>
            <a:r>
              <a:rPr lang="pt-BR"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Óleo em Formação Fechada </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pt-BR" sz="12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Tight</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Oil </a:t>
            </a:r>
            <a:r>
              <a:rPr lang="pt-BR" sz="12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Formations</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a:p>
            <a:pPr marL="800100" lvl="1" indent="-342900" defTabSz="648012">
              <a:lnSpc>
                <a:spcPts val="2000"/>
              </a:lnSpc>
              <a:spcAft>
                <a:spcPts val="600"/>
              </a:spcAft>
              <a:buClr>
                <a:srgbClr val="FF6600"/>
              </a:buClr>
              <a:buSzPct val="90000"/>
              <a:buFont typeface="+mj-lt"/>
              <a:buAutoNum type="arabicPeriod"/>
            </a:pPr>
            <a:r>
              <a:rPr lang="pt-BR"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Gás de Folhelho </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pt-BR" sz="12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Shale</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Gas)</a:t>
            </a:r>
          </a:p>
          <a:p>
            <a:pPr marL="800100" lvl="1" indent="-342900" defTabSz="648012">
              <a:lnSpc>
                <a:spcPts val="2000"/>
              </a:lnSpc>
              <a:spcAft>
                <a:spcPts val="600"/>
              </a:spcAft>
              <a:buClr>
                <a:srgbClr val="FF6600"/>
              </a:buClr>
              <a:buSzPct val="90000"/>
              <a:buFont typeface="+mj-lt"/>
              <a:buAutoNum type="arabicPeriod"/>
            </a:pPr>
            <a:r>
              <a:rPr lang="pt-BR"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Gás em Formação Fechada </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pt-BR" sz="12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Tight</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Gas </a:t>
            </a:r>
            <a:r>
              <a:rPr lang="pt-BR" sz="12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Formations</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a:p>
            <a:pPr marL="800100" lvl="1" indent="-342900" defTabSz="648012">
              <a:lnSpc>
                <a:spcPts val="2000"/>
              </a:lnSpc>
              <a:spcAft>
                <a:spcPts val="600"/>
              </a:spcAft>
              <a:buClr>
                <a:srgbClr val="FF6600"/>
              </a:buClr>
              <a:buSzPct val="90000"/>
              <a:buFont typeface="+mj-lt"/>
              <a:buAutoNum type="arabicPeriod"/>
            </a:pPr>
            <a:r>
              <a:rPr lang="pt-BR"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Hidratos de Metano </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(Gas </a:t>
            </a:r>
            <a:r>
              <a:rPr lang="pt-BR" sz="12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Hydrate</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a:p>
            <a:pPr marL="800100" lvl="1" indent="-342900" defTabSz="648012">
              <a:lnSpc>
                <a:spcPts val="2000"/>
              </a:lnSpc>
              <a:spcAft>
                <a:spcPts val="600"/>
              </a:spcAft>
              <a:buClr>
                <a:srgbClr val="FF6600"/>
              </a:buClr>
              <a:buSzPct val="90000"/>
              <a:buFont typeface="+mj-lt"/>
              <a:buAutoNum type="arabicPeriod"/>
            </a:pPr>
            <a:r>
              <a:rPr lang="pt-BR"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Metano de Carvão </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pt-BR" sz="12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Coalbed</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200" i="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Methane</a:t>
            </a:r>
            <a:r>
              <a:rPr lang="pt-BR"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a:p>
            <a:pPr algn="just" defTabSz="648012">
              <a:lnSpc>
                <a:spcPts val="2000"/>
              </a:lnSpc>
              <a:spcAft>
                <a:spcPts val="600"/>
              </a:spcAft>
              <a:buClr>
                <a:srgbClr val="FF6600"/>
              </a:buClr>
              <a:buSzPct val="70000"/>
            </a:pPr>
            <a:endParaRPr lang="pt-BR"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just" defTabSz="648012">
              <a:lnSpc>
                <a:spcPts val="2000"/>
              </a:lnSpc>
              <a:spcAft>
                <a:spcPts val="600"/>
              </a:spcAft>
              <a:buClr>
                <a:srgbClr val="FF6600"/>
              </a:buClr>
              <a:buSzPct val="70000"/>
            </a:pPr>
            <a:r>
              <a:rPr lang="pt-BR"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Embora seja estimada a concentração de possibilidades em ambiente terrestre, não foi realizada análise de risco exploratório para tal grupo, não sendo possível tecer comentários quanto à probabilidade de descoberta de acumulações em cada caso.</a:t>
            </a:r>
          </a:p>
        </p:txBody>
      </p:sp>
      <p:grpSp>
        <p:nvGrpSpPr>
          <p:cNvPr id="5" name="Agrupar 4">
            <a:extLst>
              <a:ext uri="{FF2B5EF4-FFF2-40B4-BE49-F238E27FC236}">
                <a16:creationId xmlns:a16="http://schemas.microsoft.com/office/drawing/2014/main" id="{552D857B-6BE8-92F9-E059-A2B8B003293B}"/>
              </a:ext>
            </a:extLst>
          </p:cNvPr>
          <p:cNvGrpSpPr/>
          <p:nvPr/>
        </p:nvGrpSpPr>
        <p:grpSpPr>
          <a:xfrm>
            <a:off x="6750038" y="1223999"/>
            <a:ext cx="4892400" cy="4892400"/>
            <a:chOff x="6948000" y="1224000"/>
            <a:chExt cx="4892400" cy="4892400"/>
          </a:xfrm>
        </p:grpSpPr>
        <p:pic>
          <p:nvPicPr>
            <p:cNvPr id="9" name="Imagem 8">
              <a:extLst>
                <a:ext uri="{FF2B5EF4-FFF2-40B4-BE49-F238E27FC236}">
                  <a16:creationId xmlns:a16="http://schemas.microsoft.com/office/drawing/2014/main" id="{23D5924C-0AA5-588C-0430-C6EA2F0AF7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48000" y="1224000"/>
              <a:ext cx="4892400" cy="4892400"/>
            </a:xfrm>
            <a:prstGeom prst="rect">
              <a:avLst/>
            </a:prstGeom>
          </p:spPr>
        </p:pic>
        <p:sp>
          <p:nvSpPr>
            <p:cNvPr id="10" name="CaixaDeTexto 9">
              <a:extLst>
                <a:ext uri="{FF2B5EF4-FFF2-40B4-BE49-F238E27FC236}">
                  <a16:creationId xmlns:a16="http://schemas.microsoft.com/office/drawing/2014/main" id="{9BAFBD04-D17D-555D-62E6-F5400492C269}"/>
                </a:ext>
              </a:extLst>
            </p:cNvPr>
            <p:cNvSpPr txBox="1"/>
            <p:nvPr/>
          </p:nvSpPr>
          <p:spPr>
            <a:xfrm>
              <a:off x="10562678" y="1601429"/>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spTree>
    <p:extLst>
      <p:ext uri="{BB962C8B-B14F-4D97-AF65-F5344CB8AC3E}">
        <p14:creationId xmlns:p14="http://schemas.microsoft.com/office/powerpoint/2010/main" val="3820100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859DB-26C9-D30C-54AD-68A487716613}"/>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47D05AC-5F63-C0A9-0BE1-35FF64383D44}"/>
              </a:ext>
            </a:extLst>
          </p:cNvPr>
          <p:cNvSpPr>
            <a:spLocks noGrp="1"/>
          </p:cNvSpPr>
          <p:nvPr>
            <p:ph type="body" sz="quarter" idx="10"/>
          </p:nvPr>
        </p:nvSpPr>
        <p:spPr>
          <a:xfrm>
            <a:off x="6199188" y="1670050"/>
            <a:ext cx="5461000" cy="1290864"/>
          </a:xfrm>
        </p:spPr>
        <p:txBody>
          <a:bodyPr>
            <a:normAutofit lnSpcReduction="10000"/>
          </a:bodyPr>
          <a:lstStyle/>
          <a:p>
            <a:r>
              <a:rPr lang="pt-BR" dirty="0"/>
              <a:t>CARACTERIZAÇÃO ECONÔMICA</a:t>
            </a:r>
          </a:p>
          <a:p>
            <a:endParaRPr lang="pt-BR" dirty="0"/>
          </a:p>
        </p:txBody>
      </p:sp>
      <p:pic>
        <p:nvPicPr>
          <p:cNvPr id="5" name="Espaço Reservado para Imagem 4">
            <a:extLst>
              <a:ext uri="{FF2B5EF4-FFF2-40B4-BE49-F238E27FC236}">
                <a16:creationId xmlns:a16="http://schemas.microsoft.com/office/drawing/2014/main" id="{CC674DA0-A63C-EECE-B1CB-27FFB0DAFBB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4179" r="24179"/>
          <a:stretch/>
        </p:blipFill>
        <p:spPr/>
      </p:pic>
    </p:spTree>
    <p:extLst>
      <p:ext uri="{BB962C8B-B14F-4D97-AF65-F5344CB8AC3E}">
        <p14:creationId xmlns:p14="http://schemas.microsoft.com/office/powerpoint/2010/main" val="1052439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9D1B3BB-6427-40CE-9508-6EC9693A74A3}"/>
              </a:ext>
            </a:extLst>
          </p:cNvPr>
          <p:cNvSpPr>
            <a:spLocks noGrp="1"/>
          </p:cNvSpPr>
          <p:nvPr>
            <p:ph type="body" sz="quarter" idx="11"/>
          </p:nvPr>
        </p:nvSpPr>
        <p:spPr>
          <a:xfrm>
            <a:off x="495300" y="819436"/>
            <a:ext cx="6642100" cy="362183"/>
          </a:xfrm>
        </p:spPr>
        <p:txBody>
          <a:bodyPr>
            <a:normAutofit/>
          </a:bodyPr>
          <a:lstStyle/>
          <a:p>
            <a:r>
              <a:rPr lang="pt-BR" sz="1200" dirty="0"/>
              <a:t>Ciclo 2023-2025</a:t>
            </a:r>
          </a:p>
        </p:txBody>
      </p:sp>
      <p:sp>
        <p:nvSpPr>
          <p:cNvPr id="4" name="Espaço Reservado para Texto 3">
            <a:extLst>
              <a:ext uri="{FF2B5EF4-FFF2-40B4-BE49-F238E27FC236}">
                <a16:creationId xmlns:a16="http://schemas.microsoft.com/office/drawing/2014/main" id="{346368FA-EDB0-146D-1549-87D96EA64583}"/>
              </a:ext>
            </a:extLst>
          </p:cNvPr>
          <p:cNvSpPr>
            <a:spLocks noGrp="1"/>
          </p:cNvSpPr>
          <p:nvPr>
            <p:ph type="body" sz="quarter" idx="31"/>
          </p:nvPr>
        </p:nvSpPr>
        <p:spPr>
          <a:xfrm>
            <a:off x="521822" y="3992248"/>
            <a:ext cx="2904439" cy="250139"/>
          </a:xfrm>
        </p:spPr>
        <p:txBody>
          <a:bodyPr/>
          <a:lstStyle/>
          <a:p>
            <a:r>
              <a:rPr lang="pt-BR" dirty="0"/>
              <a:t>Péricles de Abreu Brumati</a:t>
            </a:r>
          </a:p>
          <a:p>
            <a:endParaRPr lang="pt-BR" dirty="0"/>
          </a:p>
        </p:txBody>
      </p:sp>
      <p:sp>
        <p:nvSpPr>
          <p:cNvPr id="5" name="Espaço Reservado para Texto 4">
            <a:extLst>
              <a:ext uri="{FF2B5EF4-FFF2-40B4-BE49-F238E27FC236}">
                <a16:creationId xmlns:a16="http://schemas.microsoft.com/office/drawing/2014/main" id="{5AF1C144-AF00-9DC0-F569-950AD23D965C}"/>
              </a:ext>
            </a:extLst>
          </p:cNvPr>
          <p:cNvSpPr>
            <a:spLocks noGrp="1"/>
          </p:cNvSpPr>
          <p:nvPr>
            <p:ph type="body" sz="quarter" idx="44"/>
          </p:nvPr>
        </p:nvSpPr>
        <p:spPr>
          <a:xfrm>
            <a:off x="4307493" y="2239256"/>
            <a:ext cx="2904439" cy="228820"/>
          </a:xfrm>
        </p:spPr>
        <p:txBody>
          <a:bodyPr/>
          <a:lstStyle/>
          <a:p>
            <a:r>
              <a:rPr lang="pt-BR" dirty="0">
                <a:solidFill>
                  <a:srgbClr val="0C2340"/>
                </a:solidFill>
              </a:rPr>
              <a:t>Consultoras Técnicas</a:t>
            </a:r>
          </a:p>
        </p:txBody>
      </p:sp>
      <p:sp>
        <p:nvSpPr>
          <p:cNvPr id="6" name="Espaço Reservado para Texto 5">
            <a:extLst>
              <a:ext uri="{FF2B5EF4-FFF2-40B4-BE49-F238E27FC236}">
                <a16:creationId xmlns:a16="http://schemas.microsoft.com/office/drawing/2014/main" id="{7046088E-B38E-D09C-CD8B-3CBBC8E515B8}"/>
              </a:ext>
            </a:extLst>
          </p:cNvPr>
          <p:cNvSpPr>
            <a:spLocks noGrp="1"/>
          </p:cNvSpPr>
          <p:nvPr>
            <p:ph type="body" sz="quarter" idx="45"/>
          </p:nvPr>
        </p:nvSpPr>
        <p:spPr>
          <a:xfrm>
            <a:off x="4458322" y="2599483"/>
            <a:ext cx="2904439" cy="264030"/>
          </a:xfrm>
        </p:spPr>
        <p:txBody>
          <a:bodyPr/>
          <a:lstStyle/>
          <a:p>
            <a:r>
              <a:rPr lang="pt-BR" dirty="0">
                <a:solidFill>
                  <a:schemeClr val="tx1"/>
                </a:solidFill>
              </a:rPr>
              <a:t>Regina Freitas Fernandes</a:t>
            </a:r>
          </a:p>
          <a:p>
            <a:endParaRPr lang="pt-BR" b="0" i="1" dirty="0">
              <a:solidFill>
                <a:srgbClr val="0C2340"/>
              </a:solidFill>
            </a:endParaRPr>
          </a:p>
        </p:txBody>
      </p:sp>
      <p:sp>
        <p:nvSpPr>
          <p:cNvPr id="8" name="Espaço Reservado para Texto 7">
            <a:extLst>
              <a:ext uri="{FF2B5EF4-FFF2-40B4-BE49-F238E27FC236}">
                <a16:creationId xmlns:a16="http://schemas.microsoft.com/office/drawing/2014/main" id="{C16FF430-1573-B795-2F50-5AD5AF88AAEE}"/>
              </a:ext>
            </a:extLst>
          </p:cNvPr>
          <p:cNvSpPr>
            <a:spLocks noGrp="1"/>
          </p:cNvSpPr>
          <p:nvPr>
            <p:ph type="body" sz="quarter" idx="47"/>
          </p:nvPr>
        </p:nvSpPr>
        <p:spPr>
          <a:xfrm>
            <a:off x="521822" y="4275149"/>
            <a:ext cx="2904439" cy="250139"/>
          </a:xfrm>
        </p:spPr>
        <p:txBody>
          <a:bodyPr/>
          <a:lstStyle/>
          <a:p>
            <a:r>
              <a:rPr lang="pt-BR" dirty="0"/>
              <a:t>Raul Fagundes Leggieri</a:t>
            </a:r>
          </a:p>
          <a:p>
            <a:endParaRPr lang="pt-BR" dirty="0"/>
          </a:p>
        </p:txBody>
      </p:sp>
      <p:sp>
        <p:nvSpPr>
          <p:cNvPr id="15" name="Espaço Reservado para Texto 14">
            <a:extLst>
              <a:ext uri="{FF2B5EF4-FFF2-40B4-BE49-F238E27FC236}">
                <a16:creationId xmlns:a16="http://schemas.microsoft.com/office/drawing/2014/main" id="{DA40B7F8-38FD-E38C-5251-71C717B35CA7}"/>
              </a:ext>
            </a:extLst>
          </p:cNvPr>
          <p:cNvSpPr>
            <a:spLocks noGrp="1"/>
          </p:cNvSpPr>
          <p:nvPr>
            <p:ph type="body" sz="quarter" idx="54"/>
          </p:nvPr>
        </p:nvSpPr>
        <p:spPr>
          <a:xfrm>
            <a:off x="486641" y="2261951"/>
            <a:ext cx="2904439" cy="250139"/>
          </a:xfrm>
        </p:spPr>
        <p:txBody>
          <a:bodyPr>
            <a:normAutofit lnSpcReduction="10000"/>
          </a:bodyPr>
          <a:lstStyle/>
          <a:p>
            <a:r>
              <a:rPr lang="pt-BR" dirty="0"/>
              <a:t>Analistas de Pesquisa Energética</a:t>
            </a:r>
          </a:p>
        </p:txBody>
      </p:sp>
      <p:sp>
        <p:nvSpPr>
          <p:cNvPr id="16" name="Espaço Reservado para Texto 15">
            <a:extLst>
              <a:ext uri="{FF2B5EF4-FFF2-40B4-BE49-F238E27FC236}">
                <a16:creationId xmlns:a16="http://schemas.microsoft.com/office/drawing/2014/main" id="{56B220A9-5F2A-F3E9-7E11-544C7EBE2072}"/>
              </a:ext>
            </a:extLst>
          </p:cNvPr>
          <p:cNvSpPr>
            <a:spLocks noGrp="1"/>
          </p:cNvSpPr>
          <p:nvPr>
            <p:ph type="body" sz="quarter" idx="55"/>
          </p:nvPr>
        </p:nvSpPr>
        <p:spPr>
          <a:xfrm>
            <a:off x="521822" y="2577743"/>
            <a:ext cx="2904439" cy="250139"/>
          </a:xfrm>
        </p:spPr>
        <p:txBody>
          <a:bodyPr/>
          <a:lstStyle/>
          <a:p>
            <a:r>
              <a:rPr lang="pt-BR" dirty="0"/>
              <a:t>Camila da Mota Carvalho</a:t>
            </a:r>
          </a:p>
          <a:p>
            <a:endParaRPr lang="pt-BR" dirty="0"/>
          </a:p>
        </p:txBody>
      </p:sp>
      <p:sp>
        <p:nvSpPr>
          <p:cNvPr id="18" name="Espaço Reservado para Texto 17">
            <a:extLst>
              <a:ext uri="{FF2B5EF4-FFF2-40B4-BE49-F238E27FC236}">
                <a16:creationId xmlns:a16="http://schemas.microsoft.com/office/drawing/2014/main" id="{4B3F0450-7E64-DCE9-F9A9-F6924073058A}"/>
              </a:ext>
            </a:extLst>
          </p:cNvPr>
          <p:cNvSpPr>
            <a:spLocks noGrp="1"/>
          </p:cNvSpPr>
          <p:nvPr>
            <p:ph type="body" sz="quarter" idx="57"/>
          </p:nvPr>
        </p:nvSpPr>
        <p:spPr>
          <a:xfrm>
            <a:off x="521822" y="2860644"/>
            <a:ext cx="2904439" cy="250139"/>
          </a:xfrm>
        </p:spPr>
        <p:txBody>
          <a:bodyPr/>
          <a:lstStyle/>
          <a:p>
            <a:r>
              <a:rPr lang="pt-BR" dirty="0"/>
              <a:t>Denise dos Santos Silva Reinoldes </a:t>
            </a:r>
          </a:p>
        </p:txBody>
      </p:sp>
      <p:sp>
        <p:nvSpPr>
          <p:cNvPr id="20" name="Espaço Reservado para Texto 19">
            <a:extLst>
              <a:ext uri="{FF2B5EF4-FFF2-40B4-BE49-F238E27FC236}">
                <a16:creationId xmlns:a16="http://schemas.microsoft.com/office/drawing/2014/main" id="{B79784DD-225C-8365-4CEA-1D8A5349BEF4}"/>
              </a:ext>
            </a:extLst>
          </p:cNvPr>
          <p:cNvSpPr>
            <a:spLocks noGrp="1"/>
          </p:cNvSpPr>
          <p:nvPr>
            <p:ph type="body" sz="quarter" idx="59"/>
          </p:nvPr>
        </p:nvSpPr>
        <p:spPr>
          <a:xfrm>
            <a:off x="521822" y="3143545"/>
            <a:ext cx="2904439" cy="250139"/>
          </a:xfrm>
        </p:spPr>
        <p:txBody>
          <a:bodyPr/>
          <a:lstStyle/>
          <a:p>
            <a:r>
              <a:rPr lang="pt-BR" dirty="0"/>
              <a:t>Katia Souza de Almeida</a:t>
            </a:r>
          </a:p>
          <a:p>
            <a:endParaRPr lang="pt-BR" dirty="0"/>
          </a:p>
        </p:txBody>
      </p:sp>
      <p:sp>
        <p:nvSpPr>
          <p:cNvPr id="22" name="Espaço Reservado para Texto 21">
            <a:extLst>
              <a:ext uri="{FF2B5EF4-FFF2-40B4-BE49-F238E27FC236}">
                <a16:creationId xmlns:a16="http://schemas.microsoft.com/office/drawing/2014/main" id="{8DA6E7D8-B282-8C50-9624-6C3B3B5DA343}"/>
              </a:ext>
            </a:extLst>
          </p:cNvPr>
          <p:cNvSpPr>
            <a:spLocks noGrp="1"/>
          </p:cNvSpPr>
          <p:nvPr>
            <p:ph type="body" sz="quarter" idx="61"/>
          </p:nvPr>
        </p:nvSpPr>
        <p:spPr>
          <a:xfrm>
            <a:off x="521822" y="3426446"/>
            <a:ext cx="2904439" cy="250139"/>
          </a:xfrm>
        </p:spPr>
        <p:txBody>
          <a:bodyPr/>
          <a:lstStyle/>
          <a:p>
            <a:r>
              <a:rPr lang="pt-BR" dirty="0"/>
              <a:t>Nathália Oliveira de Castro</a:t>
            </a:r>
          </a:p>
          <a:p>
            <a:endParaRPr lang="pt-BR" dirty="0"/>
          </a:p>
        </p:txBody>
      </p:sp>
      <p:sp>
        <p:nvSpPr>
          <p:cNvPr id="24" name="Espaço Reservado para Texto 23">
            <a:extLst>
              <a:ext uri="{FF2B5EF4-FFF2-40B4-BE49-F238E27FC236}">
                <a16:creationId xmlns:a16="http://schemas.microsoft.com/office/drawing/2014/main" id="{C78D98B9-DC22-40BE-9B3F-C9C422214335}"/>
              </a:ext>
            </a:extLst>
          </p:cNvPr>
          <p:cNvSpPr>
            <a:spLocks noGrp="1"/>
          </p:cNvSpPr>
          <p:nvPr>
            <p:ph type="body" sz="quarter" idx="63"/>
          </p:nvPr>
        </p:nvSpPr>
        <p:spPr>
          <a:xfrm>
            <a:off x="521822" y="3709347"/>
            <a:ext cx="2904439" cy="250139"/>
          </a:xfrm>
        </p:spPr>
        <p:txBody>
          <a:bodyPr/>
          <a:lstStyle/>
          <a:p>
            <a:r>
              <a:rPr lang="pt-BR" dirty="0"/>
              <a:t>Pamela Cardoso Vilela</a:t>
            </a:r>
          </a:p>
          <a:p>
            <a:endParaRPr lang="pt-BR" dirty="0"/>
          </a:p>
        </p:txBody>
      </p:sp>
      <p:sp>
        <p:nvSpPr>
          <p:cNvPr id="25" name="Espaço Reservado para Texto 24">
            <a:extLst>
              <a:ext uri="{FF2B5EF4-FFF2-40B4-BE49-F238E27FC236}">
                <a16:creationId xmlns:a16="http://schemas.microsoft.com/office/drawing/2014/main" id="{CBAF7991-3DB8-203D-285B-47F3152A5DB8}"/>
              </a:ext>
            </a:extLst>
          </p:cNvPr>
          <p:cNvSpPr>
            <a:spLocks noGrp="1"/>
          </p:cNvSpPr>
          <p:nvPr>
            <p:ph type="body" sz="quarter" idx="64"/>
          </p:nvPr>
        </p:nvSpPr>
        <p:spPr>
          <a:xfrm>
            <a:off x="9045377" y="1549809"/>
            <a:ext cx="2904439" cy="250139"/>
          </a:xfrm>
        </p:spPr>
        <p:txBody>
          <a:bodyPr>
            <a:normAutofit fontScale="92500" lnSpcReduction="10000"/>
          </a:bodyPr>
          <a:lstStyle/>
          <a:p>
            <a:r>
              <a:rPr lang="pt-BR" sz="1400" dirty="0"/>
              <a:t>Caderno Executivo</a:t>
            </a:r>
          </a:p>
        </p:txBody>
      </p:sp>
      <p:sp>
        <p:nvSpPr>
          <p:cNvPr id="26" name="Espaço Reservado para Texto 25">
            <a:extLst>
              <a:ext uri="{FF2B5EF4-FFF2-40B4-BE49-F238E27FC236}">
                <a16:creationId xmlns:a16="http://schemas.microsoft.com/office/drawing/2014/main" id="{684EC5E1-5215-2205-8890-B976E2CF82C3}"/>
              </a:ext>
            </a:extLst>
          </p:cNvPr>
          <p:cNvSpPr>
            <a:spLocks noGrp="1"/>
          </p:cNvSpPr>
          <p:nvPr>
            <p:ph type="body" sz="quarter" idx="66"/>
          </p:nvPr>
        </p:nvSpPr>
        <p:spPr>
          <a:xfrm>
            <a:off x="9045377" y="2377150"/>
            <a:ext cx="2904439" cy="250139"/>
          </a:xfrm>
        </p:spPr>
        <p:txBody>
          <a:bodyPr>
            <a:normAutofit lnSpcReduction="10000"/>
          </a:bodyPr>
          <a:lstStyle/>
          <a:p>
            <a:r>
              <a:rPr lang="pt-BR" dirty="0"/>
              <a:t>Coordenação Executiva</a:t>
            </a:r>
          </a:p>
        </p:txBody>
      </p:sp>
      <p:sp>
        <p:nvSpPr>
          <p:cNvPr id="27" name="Espaço Reservado para Texto 26">
            <a:extLst>
              <a:ext uri="{FF2B5EF4-FFF2-40B4-BE49-F238E27FC236}">
                <a16:creationId xmlns:a16="http://schemas.microsoft.com/office/drawing/2014/main" id="{CAC77876-2DDF-3387-7CB5-EC10F8CA2483}"/>
              </a:ext>
            </a:extLst>
          </p:cNvPr>
          <p:cNvSpPr>
            <a:spLocks noGrp="1"/>
          </p:cNvSpPr>
          <p:nvPr>
            <p:ph type="body" sz="quarter" idx="67"/>
          </p:nvPr>
        </p:nvSpPr>
        <p:spPr>
          <a:xfrm>
            <a:off x="9350947" y="3947036"/>
            <a:ext cx="2904439" cy="250139"/>
          </a:xfrm>
        </p:spPr>
        <p:txBody>
          <a:bodyPr>
            <a:normAutofit lnSpcReduction="10000"/>
          </a:bodyPr>
          <a:lstStyle/>
          <a:p>
            <a:r>
              <a:rPr lang="pt-BR" i="1" dirty="0"/>
              <a:t>Marcos Frederico Farias de Sousa</a:t>
            </a:r>
          </a:p>
          <a:p>
            <a:endParaRPr lang="pt-BR" i="1" dirty="0"/>
          </a:p>
        </p:txBody>
      </p:sp>
      <p:sp>
        <p:nvSpPr>
          <p:cNvPr id="28" name="Espaço Reservado para Texto 27">
            <a:extLst>
              <a:ext uri="{FF2B5EF4-FFF2-40B4-BE49-F238E27FC236}">
                <a16:creationId xmlns:a16="http://schemas.microsoft.com/office/drawing/2014/main" id="{0920ACFF-5D00-D0FE-2AF3-D75BB3AB723F}"/>
              </a:ext>
            </a:extLst>
          </p:cNvPr>
          <p:cNvSpPr>
            <a:spLocks noGrp="1"/>
          </p:cNvSpPr>
          <p:nvPr>
            <p:ph type="body" sz="quarter" idx="68"/>
          </p:nvPr>
        </p:nvSpPr>
        <p:spPr>
          <a:xfrm>
            <a:off x="4114421" y="1926264"/>
            <a:ext cx="2904439" cy="250139"/>
          </a:xfrm>
        </p:spPr>
        <p:txBody>
          <a:bodyPr>
            <a:normAutofit lnSpcReduction="10000"/>
          </a:bodyPr>
          <a:lstStyle/>
          <a:p>
            <a:r>
              <a:rPr lang="pt-BR" dirty="0">
                <a:solidFill>
                  <a:srgbClr val="0C2340"/>
                </a:solidFill>
              </a:rPr>
              <a:t>Coordenação Técnica</a:t>
            </a:r>
          </a:p>
        </p:txBody>
      </p:sp>
      <p:sp>
        <p:nvSpPr>
          <p:cNvPr id="32" name="Espaço Reservado para Texto 31">
            <a:extLst>
              <a:ext uri="{FF2B5EF4-FFF2-40B4-BE49-F238E27FC236}">
                <a16:creationId xmlns:a16="http://schemas.microsoft.com/office/drawing/2014/main" id="{1128E231-BB9B-4EBC-B5B8-D2D72F8C03D0}"/>
              </a:ext>
            </a:extLst>
          </p:cNvPr>
          <p:cNvSpPr>
            <a:spLocks noGrp="1"/>
          </p:cNvSpPr>
          <p:nvPr>
            <p:ph type="body" sz="quarter" idx="72"/>
          </p:nvPr>
        </p:nvSpPr>
        <p:spPr>
          <a:xfrm>
            <a:off x="4458322" y="2863513"/>
            <a:ext cx="2904439" cy="264030"/>
          </a:xfrm>
        </p:spPr>
        <p:txBody>
          <a:bodyPr/>
          <a:lstStyle/>
          <a:p>
            <a:r>
              <a:rPr lang="pt-BR" dirty="0">
                <a:solidFill>
                  <a:schemeClr val="tx1"/>
                </a:solidFill>
              </a:rPr>
              <a:t>Roberta de Albuquerque Cardoso</a:t>
            </a:r>
          </a:p>
          <a:p>
            <a:endParaRPr lang="pt-BR" b="0" i="1" dirty="0">
              <a:solidFill>
                <a:srgbClr val="0C2340"/>
              </a:solidFill>
            </a:endParaRPr>
          </a:p>
        </p:txBody>
      </p:sp>
      <p:sp>
        <p:nvSpPr>
          <p:cNvPr id="35" name="Espaço Reservado para Texto 34">
            <a:extLst>
              <a:ext uri="{FF2B5EF4-FFF2-40B4-BE49-F238E27FC236}">
                <a16:creationId xmlns:a16="http://schemas.microsoft.com/office/drawing/2014/main" id="{7608C761-6B0E-C1B7-7EA2-61CAA5155FCC}"/>
              </a:ext>
            </a:extLst>
          </p:cNvPr>
          <p:cNvSpPr>
            <a:spLocks noGrp="1"/>
          </p:cNvSpPr>
          <p:nvPr>
            <p:ph type="body" sz="quarter" idx="75"/>
          </p:nvPr>
        </p:nvSpPr>
        <p:spPr>
          <a:xfrm>
            <a:off x="486641" y="483003"/>
            <a:ext cx="7167923" cy="517525"/>
          </a:xfrm>
        </p:spPr>
        <p:txBody>
          <a:bodyPr>
            <a:normAutofit fontScale="77500" lnSpcReduction="20000"/>
          </a:bodyPr>
          <a:lstStyle/>
          <a:p>
            <a:r>
              <a:rPr lang="pt-BR" dirty="0"/>
              <a:t>Zoneamento Nacional de Recursos de Óleo e Gás</a:t>
            </a:r>
          </a:p>
        </p:txBody>
      </p:sp>
      <p:sp>
        <p:nvSpPr>
          <p:cNvPr id="36" name="Retângulo 35">
            <a:extLst>
              <a:ext uri="{FF2B5EF4-FFF2-40B4-BE49-F238E27FC236}">
                <a16:creationId xmlns:a16="http://schemas.microsoft.com/office/drawing/2014/main" id="{025BCF84-DAA1-D904-40CB-91C9C623363A}"/>
              </a:ext>
            </a:extLst>
          </p:cNvPr>
          <p:cNvSpPr/>
          <p:nvPr/>
        </p:nvSpPr>
        <p:spPr>
          <a:xfrm>
            <a:off x="9350947" y="4683122"/>
            <a:ext cx="2904439" cy="252000"/>
          </a:xfrm>
          <a:prstGeom prst="rect">
            <a:avLst/>
          </a:prstGeom>
        </p:spPr>
        <p:txBody>
          <a:bodyPr vert="horz" lIns="91440" tIns="45720" rIns="91440" bIns="45720" rtlCol="0">
            <a:normAutofit lnSpcReduction="10000"/>
          </a:bodyPr>
          <a:lstStyle/>
          <a:p>
            <a:pPr>
              <a:lnSpc>
                <a:spcPct val="90000"/>
              </a:lnSpc>
              <a:spcBef>
                <a:spcPts val="1000"/>
              </a:spcBef>
            </a:pPr>
            <a:r>
              <a:rPr lang="pt-BR" sz="1200" i="1" dirty="0">
                <a:solidFill>
                  <a:schemeClr val="bg1"/>
                </a:solidFill>
              </a:rPr>
              <a:t>Marcelo Ferreira Alfradique</a:t>
            </a:r>
          </a:p>
        </p:txBody>
      </p:sp>
      <p:sp>
        <p:nvSpPr>
          <p:cNvPr id="37" name="Espaço Reservado para Texto 4">
            <a:extLst>
              <a:ext uri="{FF2B5EF4-FFF2-40B4-BE49-F238E27FC236}">
                <a16:creationId xmlns:a16="http://schemas.microsoft.com/office/drawing/2014/main" id="{F921A7FF-21F2-580C-9A75-F8E4FF725B86}"/>
              </a:ext>
            </a:extLst>
          </p:cNvPr>
          <p:cNvSpPr txBox="1">
            <a:spLocks/>
          </p:cNvSpPr>
          <p:nvPr/>
        </p:nvSpPr>
        <p:spPr>
          <a:xfrm>
            <a:off x="9149001" y="2719659"/>
            <a:ext cx="2904439" cy="3408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Diretora de Estudos do Petróleo, Gás e Biocombustíveis</a:t>
            </a:r>
          </a:p>
        </p:txBody>
      </p:sp>
      <p:sp>
        <p:nvSpPr>
          <p:cNvPr id="38" name="Espaço Reservado para Texto 4">
            <a:extLst>
              <a:ext uri="{FF2B5EF4-FFF2-40B4-BE49-F238E27FC236}">
                <a16:creationId xmlns:a16="http://schemas.microsoft.com/office/drawing/2014/main" id="{1CF13CC4-79D8-DA9A-48EF-2A6DD4966489}"/>
              </a:ext>
            </a:extLst>
          </p:cNvPr>
          <p:cNvSpPr txBox="1">
            <a:spLocks/>
          </p:cNvSpPr>
          <p:nvPr/>
        </p:nvSpPr>
        <p:spPr>
          <a:xfrm>
            <a:off x="9149001" y="3674713"/>
            <a:ext cx="3106385" cy="2288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dirty="0"/>
              <a:t>Superintendente de Petróleo e Gás Natural</a:t>
            </a:r>
          </a:p>
        </p:txBody>
      </p:sp>
      <p:sp>
        <p:nvSpPr>
          <p:cNvPr id="39" name="Espaço Reservado para Texto 4">
            <a:extLst>
              <a:ext uri="{FF2B5EF4-FFF2-40B4-BE49-F238E27FC236}">
                <a16:creationId xmlns:a16="http://schemas.microsoft.com/office/drawing/2014/main" id="{D5F1529E-D339-8146-D643-530F4055B50A}"/>
              </a:ext>
            </a:extLst>
          </p:cNvPr>
          <p:cNvSpPr txBox="1">
            <a:spLocks/>
          </p:cNvSpPr>
          <p:nvPr/>
        </p:nvSpPr>
        <p:spPr>
          <a:xfrm>
            <a:off x="9149001" y="4421447"/>
            <a:ext cx="2904439" cy="2288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Superintendente Adjunto</a:t>
            </a:r>
          </a:p>
        </p:txBody>
      </p:sp>
      <p:sp>
        <p:nvSpPr>
          <p:cNvPr id="40" name="Espaço Reservado para Texto 26" hidden="1">
            <a:extLst>
              <a:ext uri="{FF2B5EF4-FFF2-40B4-BE49-F238E27FC236}">
                <a16:creationId xmlns:a16="http://schemas.microsoft.com/office/drawing/2014/main" id="{E116926F-4966-494C-228A-4653B5907CBC}"/>
              </a:ext>
            </a:extLst>
          </p:cNvPr>
          <p:cNvSpPr txBox="1">
            <a:spLocks/>
          </p:cNvSpPr>
          <p:nvPr/>
        </p:nvSpPr>
        <p:spPr>
          <a:xfrm>
            <a:off x="9046800" y="2921512"/>
            <a:ext cx="2904439" cy="2501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Marcos Frederico Farias de Sousa</a:t>
            </a:r>
          </a:p>
          <a:p>
            <a:endParaRPr lang="pt-BR" dirty="0"/>
          </a:p>
        </p:txBody>
      </p:sp>
      <p:sp>
        <p:nvSpPr>
          <p:cNvPr id="41" name="Espaço Reservado para Texto 26">
            <a:extLst>
              <a:ext uri="{FF2B5EF4-FFF2-40B4-BE49-F238E27FC236}">
                <a16:creationId xmlns:a16="http://schemas.microsoft.com/office/drawing/2014/main" id="{1468E010-5DE9-D529-3124-77D16C9CCAC0}"/>
              </a:ext>
            </a:extLst>
          </p:cNvPr>
          <p:cNvSpPr txBox="1">
            <a:spLocks/>
          </p:cNvSpPr>
          <p:nvPr/>
        </p:nvSpPr>
        <p:spPr>
          <a:xfrm>
            <a:off x="9350947" y="3149811"/>
            <a:ext cx="2904439" cy="2501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i="1" dirty="0"/>
              <a:t>Heloisa Borges Bastos Esteves</a:t>
            </a:r>
          </a:p>
          <a:p>
            <a:pPr>
              <a:lnSpc>
                <a:spcPct val="100000"/>
              </a:lnSpc>
            </a:pPr>
            <a:endParaRPr lang="pt-BR" i="1" dirty="0"/>
          </a:p>
        </p:txBody>
      </p:sp>
      <p:sp>
        <p:nvSpPr>
          <p:cNvPr id="33" name="Espaço Reservado para Texto 32">
            <a:extLst>
              <a:ext uri="{FF2B5EF4-FFF2-40B4-BE49-F238E27FC236}">
                <a16:creationId xmlns:a16="http://schemas.microsoft.com/office/drawing/2014/main" id="{352AA0A8-575F-3DFA-E27A-E0368F6D2CC4}"/>
              </a:ext>
            </a:extLst>
          </p:cNvPr>
          <p:cNvSpPr>
            <a:spLocks noGrp="1"/>
          </p:cNvSpPr>
          <p:nvPr>
            <p:ph type="body" sz="quarter" idx="73"/>
          </p:nvPr>
        </p:nvSpPr>
        <p:spPr/>
        <p:txBody>
          <a:bodyPr/>
          <a:lstStyle/>
          <a:p>
            <a:r>
              <a:rPr lang="pt-BR" dirty="0"/>
              <a:t>EPE 2026</a:t>
            </a:r>
          </a:p>
        </p:txBody>
      </p:sp>
      <p:sp>
        <p:nvSpPr>
          <p:cNvPr id="34" name="Espaço Reservado para Texto 33">
            <a:extLst>
              <a:ext uri="{FF2B5EF4-FFF2-40B4-BE49-F238E27FC236}">
                <a16:creationId xmlns:a16="http://schemas.microsoft.com/office/drawing/2014/main" id="{0B16C395-0AD1-D346-A1D9-02E08A7A4598}"/>
              </a:ext>
            </a:extLst>
          </p:cNvPr>
          <p:cNvSpPr>
            <a:spLocks noGrp="1"/>
          </p:cNvSpPr>
          <p:nvPr>
            <p:ph type="body" sz="quarter" idx="74"/>
          </p:nvPr>
        </p:nvSpPr>
        <p:spPr/>
        <p:txBody>
          <a:bodyPr/>
          <a:lstStyle/>
          <a:p>
            <a:r>
              <a:rPr lang="pt-BR" dirty="0"/>
              <a:t>Empresa de Pesquisa Energética</a:t>
            </a:r>
          </a:p>
        </p:txBody>
      </p:sp>
      <p:sp>
        <p:nvSpPr>
          <p:cNvPr id="43" name="Espaço Reservado para Texto 7">
            <a:extLst>
              <a:ext uri="{FF2B5EF4-FFF2-40B4-BE49-F238E27FC236}">
                <a16:creationId xmlns:a16="http://schemas.microsoft.com/office/drawing/2014/main" id="{8A0AAE62-7B56-5D7A-22E9-D0D56341D740}"/>
              </a:ext>
            </a:extLst>
          </p:cNvPr>
          <p:cNvSpPr txBox="1">
            <a:spLocks/>
          </p:cNvSpPr>
          <p:nvPr/>
        </p:nvSpPr>
        <p:spPr>
          <a:xfrm>
            <a:off x="521822" y="4558052"/>
            <a:ext cx="2904439" cy="2501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Victor Hugo Trocate da Silva</a:t>
            </a:r>
          </a:p>
        </p:txBody>
      </p:sp>
      <p:sp>
        <p:nvSpPr>
          <p:cNvPr id="47" name="Espaço Reservado para Texto 27">
            <a:extLst>
              <a:ext uri="{FF2B5EF4-FFF2-40B4-BE49-F238E27FC236}">
                <a16:creationId xmlns:a16="http://schemas.microsoft.com/office/drawing/2014/main" id="{520AB2D5-52E7-049F-2547-0AEACE6F9C11}"/>
              </a:ext>
            </a:extLst>
          </p:cNvPr>
          <p:cNvSpPr txBox="1">
            <a:spLocks/>
          </p:cNvSpPr>
          <p:nvPr/>
        </p:nvSpPr>
        <p:spPr>
          <a:xfrm>
            <a:off x="242184" y="1952404"/>
            <a:ext cx="2904439" cy="2501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solidFill>
                  <a:srgbClr val="0C2340"/>
                </a:solidFill>
              </a:rPr>
              <a:t>Equipe Técnica</a:t>
            </a:r>
          </a:p>
        </p:txBody>
      </p:sp>
    </p:spTree>
    <p:extLst>
      <p:ext uri="{BB962C8B-B14F-4D97-AF65-F5344CB8AC3E}">
        <p14:creationId xmlns:p14="http://schemas.microsoft.com/office/powerpoint/2010/main" val="3433368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362CD-AC56-6081-38BE-447ADE0A2F80}"/>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5EE0423-6A4B-BDC3-E994-28E0EC93845B}"/>
              </a:ext>
            </a:extLst>
          </p:cNvPr>
          <p:cNvSpPr>
            <a:spLocks noGrp="1"/>
          </p:cNvSpPr>
          <p:nvPr>
            <p:ph type="body" sz="quarter" idx="11"/>
          </p:nvPr>
        </p:nvSpPr>
        <p:spPr>
          <a:xfrm>
            <a:off x="288644" y="514350"/>
            <a:ext cx="9347725" cy="682092"/>
          </a:xfrm>
        </p:spPr>
        <p:txBody>
          <a:bodyPr/>
          <a:lstStyle/>
          <a:p>
            <a:r>
              <a:rPr lang="pt-BR" dirty="0"/>
              <a:t>Importância Petrolífera de Área</a:t>
            </a:r>
          </a:p>
        </p:txBody>
      </p:sp>
      <p:pic>
        <p:nvPicPr>
          <p:cNvPr id="78" name="Imagem 77">
            <a:extLst>
              <a:ext uri="{FF2B5EF4-FFF2-40B4-BE49-F238E27FC236}">
                <a16:creationId xmlns:a16="http://schemas.microsoft.com/office/drawing/2014/main" id="{5DD6D460-2B28-CB43-D498-590277299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7369" y="2693374"/>
            <a:ext cx="2492204" cy="2476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0" name="Retângulo 79">
            <a:extLst>
              <a:ext uri="{FF2B5EF4-FFF2-40B4-BE49-F238E27FC236}">
                <a16:creationId xmlns:a16="http://schemas.microsoft.com/office/drawing/2014/main" id="{22404E60-B11B-B6BB-2B73-6121A445E416}"/>
              </a:ext>
            </a:extLst>
          </p:cNvPr>
          <p:cNvSpPr/>
          <p:nvPr/>
        </p:nvSpPr>
        <p:spPr>
          <a:xfrm>
            <a:off x="8885602" y="2254647"/>
            <a:ext cx="1733857" cy="400110"/>
          </a:xfrm>
          <a:prstGeom prst="rect">
            <a:avLst/>
          </a:prstGeom>
        </p:spPr>
        <p:txBody>
          <a:bodyPr wrap="square">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ctr">
              <a:spcAft>
                <a:spcPts val="1350"/>
              </a:spcAft>
            </a:pPr>
            <a:r>
              <a:rPr lang="pt-BR" sz="2000" b="1" dirty="0">
                <a:ln w="9525">
                  <a:solidFill>
                    <a:schemeClr val="bg1"/>
                  </a:solidFill>
                  <a:prstDash val="solid"/>
                </a:ln>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rPr>
              <a:t>IPA Total</a:t>
            </a:r>
          </a:p>
        </p:txBody>
      </p:sp>
      <p:grpSp>
        <p:nvGrpSpPr>
          <p:cNvPr id="100" name="Agrupar 99">
            <a:extLst>
              <a:ext uri="{FF2B5EF4-FFF2-40B4-BE49-F238E27FC236}">
                <a16:creationId xmlns:a16="http://schemas.microsoft.com/office/drawing/2014/main" id="{EDB06704-1841-0E56-79D0-29B6BB21071C}"/>
              </a:ext>
            </a:extLst>
          </p:cNvPr>
          <p:cNvGrpSpPr/>
          <p:nvPr/>
        </p:nvGrpSpPr>
        <p:grpSpPr>
          <a:xfrm>
            <a:off x="1147095" y="2424542"/>
            <a:ext cx="5991110" cy="4433458"/>
            <a:chOff x="112115" y="2340501"/>
            <a:chExt cx="5991110" cy="4433458"/>
          </a:xfrm>
        </p:grpSpPr>
        <p:grpSp>
          <p:nvGrpSpPr>
            <p:cNvPr id="59" name="Agrupar 58">
              <a:extLst>
                <a:ext uri="{FF2B5EF4-FFF2-40B4-BE49-F238E27FC236}">
                  <a16:creationId xmlns:a16="http://schemas.microsoft.com/office/drawing/2014/main" id="{29ABDD9D-0A6D-1D9F-5F80-A026430AAB52}"/>
                </a:ext>
              </a:extLst>
            </p:cNvPr>
            <p:cNvGrpSpPr/>
            <p:nvPr/>
          </p:nvGrpSpPr>
          <p:grpSpPr>
            <a:xfrm>
              <a:off x="2115200" y="2340501"/>
              <a:ext cx="1612146" cy="515666"/>
              <a:chOff x="7469994" y="3924000"/>
              <a:chExt cx="1074764" cy="343777"/>
            </a:xfrm>
          </p:grpSpPr>
          <p:sp>
            <p:nvSpPr>
              <p:cNvPr id="60" name="Retângulo 59">
                <a:extLst>
                  <a:ext uri="{FF2B5EF4-FFF2-40B4-BE49-F238E27FC236}">
                    <a16:creationId xmlns:a16="http://schemas.microsoft.com/office/drawing/2014/main" id="{0BF50D38-A2A0-CECF-4582-D0C963865FFE}"/>
                  </a:ext>
                </a:extLst>
              </p:cNvPr>
              <p:cNvSpPr/>
              <p:nvPr/>
            </p:nvSpPr>
            <p:spPr>
              <a:xfrm>
                <a:off x="7708501" y="3960000"/>
                <a:ext cx="836257"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Intensidade</a:t>
                </a:r>
              </a:p>
              <a:p>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Explotatória</a:t>
                </a:r>
                <a:endParaRPr lang="pt-BR" sz="1200" dirty="0">
                  <a:solidFill>
                    <a:schemeClr val="tx1">
                      <a:lumMod val="65000"/>
                      <a:lumOff val="35000"/>
                    </a:schemeClr>
                  </a:solidFill>
                  <a:latin typeface="+mj-lt"/>
                  <a:ea typeface="Tahoma" panose="020B0604030504040204" pitchFamily="34" charset="0"/>
                  <a:cs typeface="Tahoma" panose="020B0604030504040204" pitchFamily="34" charset="0"/>
                </a:endParaRPr>
              </a:p>
            </p:txBody>
          </p:sp>
          <p:pic>
            <p:nvPicPr>
              <p:cNvPr id="61" name="Imagem 60">
                <a:extLst>
                  <a:ext uri="{FF2B5EF4-FFF2-40B4-BE49-F238E27FC236}">
                    <a16:creationId xmlns:a16="http://schemas.microsoft.com/office/drawing/2014/main" id="{984C8E61-F2DA-18D3-A703-3929B3EFD8E4}"/>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469994" y="3924000"/>
                <a:ext cx="240000" cy="240000"/>
              </a:xfrm>
              <a:prstGeom prst="rect">
                <a:avLst/>
              </a:prstGeom>
            </p:spPr>
          </p:pic>
        </p:grpSp>
        <p:grpSp>
          <p:nvGrpSpPr>
            <p:cNvPr id="62" name="Agrupar 61">
              <a:extLst>
                <a:ext uri="{FF2B5EF4-FFF2-40B4-BE49-F238E27FC236}">
                  <a16:creationId xmlns:a16="http://schemas.microsoft.com/office/drawing/2014/main" id="{5AE27BAB-6E22-C971-7D60-94C3B477150E}"/>
                </a:ext>
              </a:extLst>
            </p:cNvPr>
            <p:cNvGrpSpPr/>
            <p:nvPr/>
          </p:nvGrpSpPr>
          <p:grpSpPr>
            <a:xfrm>
              <a:off x="3807136" y="5463241"/>
              <a:ext cx="1900298" cy="461664"/>
              <a:chOff x="8142155" y="4680000"/>
              <a:chExt cx="1266865" cy="307776"/>
            </a:xfrm>
          </p:grpSpPr>
          <p:sp>
            <p:nvSpPr>
              <p:cNvPr id="63" name="Retângulo 62">
                <a:extLst>
                  <a:ext uri="{FF2B5EF4-FFF2-40B4-BE49-F238E27FC236}">
                    <a16:creationId xmlns:a16="http://schemas.microsoft.com/office/drawing/2014/main" id="{28F6E428-AB77-1E26-85CD-FD48F059DA8E}"/>
                  </a:ext>
                </a:extLst>
              </p:cNvPr>
              <p:cNvSpPr/>
              <p:nvPr/>
            </p:nvSpPr>
            <p:spPr>
              <a:xfrm>
                <a:off x="8374239" y="4680000"/>
                <a:ext cx="1034781" cy="307776"/>
              </a:xfrm>
              <a:prstGeom prst="rect">
                <a:avLst/>
              </a:prstGeom>
            </p:spPr>
            <p:txBody>
              <a:bodyPr wrap="square">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Evidência de</a:t>
                </a:r>
              </a:p>
              <a:p>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Hidrocarbonetos</a:t>
                </a:r>
              </a:p>
            </p:txBody>
          </p:sp>
          <p:pic>
            <p:nvPicPr>
              <p:cNvPr id="64" name="Imagem 63">
                <a:extLst>
                  <a:ext uri="{FF2B5EF4-FFF2-40B4-BE49-F238E27FC236}">
                    <a16:creationId xmlns:a16="http://schemas.microsoft.com/office/drawing/2014/main" id="{F43B57E3-17F2-120C-9B3A-C2E597868CBA}"/>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42155" y="4709026"/>
                <a:ext cx="240000" cy="240000"/>
              </a:xfrm>
              <a:prstGeom prst="rect">
                <a:avLst/>
              </a:prstGeom>
            </p:spPr>
          </p:pic>
        </p:grpSp>
        <p:grpSp>
          <p:nvGrpSpPr>
            <p:cNvPr id="65" name="Agrupar 64">
              <a:extLst>
                <a:ext uri="{FF2B5EF4-FFF2-40B4-BE49-F238E27FC236}">
                  <a16:creationId xmlns:a16="http://schemas.microsoft.com/office/drawing/2014/main" id="{94B10F45-CD1F-2565-D405-815550CCD060}"/>
                </a:ext>
              </a:extLst>
            </p:cNvPr>
            <p:cNvGrpSpPr/>
            <p:nvPr/>
          </p:nvGrpSpPr>
          <p:grpSpPr>
            <a:xfrm>
              <a:off x="4130329" y="3434955"/>
              <a:ext cx="1972896" cy="372617"/>
              <a:chOff x="7737019" y="4311589"/>
              <a:chExt cx="1315264" cy="248411"/>
            </a:xfrm>
          </p:grpSpPr>
          <p:sp>
            <p:nvSpPr>
              <p:cNvPr id="66" name="Retângulo 65">
                <a:extLst>
                  <a:ext uri="{FF2B5EF4-FFF2-40B4-BE49-F238E27FC236}">
                    <a16:creationId xmlns:a16="http://schemas.microsoft.com/office/drawing/2014/main" id="{1EB4BE1E-4EB8-9B7D-8146-970CBDA7FBE5}"/>
                  </a:ext>
                </a:extLst>
              </p:cNvPr>
              <p:cNvSpPr/>
              <p:nvPr/>
            </p:nvSpPr>
            <p:spPr>
              <a:xfrm>
                <a:off x="8017502" y="4311589"/>
                <a:ext cx="1034781" cy="184666"/>
              </a:xfrm>
              <a:prstGeom prst="rect">
                <a:avLst/>
              </a:prstGeom>
            </p:spPr>
            <p:txBody>
              <a:bodyPr wrap="square">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spcAft>
                    <a:spcPts val="1350"/>
                  </a:spcAft>
                </a:pPr>
                <a:r>
                  <a:rPr lang="pt-BR" sz="1200" dirty="0" err="1">
                    <a:solidFill>
                      <a:schemeClr val="tx1">
                        <a:lumMod val="65000"/>
                        <a:lumOff val="35000"/>
                      </a:schemeClr>
                    </a:solidFill>
                    <a:latin typeface="+mj-lt"/>
                    <a:ea typeface="Tahoma" panose="020B0604030504040204" pitchFamily="34" charset="0"/>
                    <a:cs typeface="Tahoma" panose="020B0604030504040204" pitchFamily="34" charset="0"/>
                  </a:rPr>
                  <a:t>Prospectividade</a:t>
                </a:r>
                <a:endParaRPr lang="pt-BR" sz="1200" dirty="0">
                  <a:solidFill>
                    <a:schemeClr val="tx1">
                      <a:lumMod val="65000"/>
                      <a:lumOff val="35000"/>
                    </a:schemeClr>
                  </a:solidFill>
                  <a:latin typeface="+mj-lt"/>
                  <a:ea typeface="Tahoma" panose="020B0604030504040204" pitchFamily="34" charset="0"/>
                  <a:cs typeface="Tahoma" panose="020B0604030504040204" pitchFamily="34" charset="0"/>
                </a:endParaRPr>
              </a:p>
            </p:txBody>
          </p:sp>
          <p:pic>
            <p:nvPicPr>
              <p:cNvPr id="67" name="Imagem 66">
                <a:extLst>
                  <a:ext uri="{FF2B5EF4-FFF2-40B4-BE49-F238E27FC236}">
                    <a16:creationId xmlns:a16="http://schemas.microsoft.com/office/drawing/2014/main" id="{1C993F0D-A671-7149-A63E-2FCC77ACDD0A}"/>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37019" y="4320000"/>
                <a:ext cx="240000" cy="240000"/>
              </a:xfrm>
              <a:prstGeom prst="rect">
                <a:avLst/>
              </a:prstGeom>
            </p:spPr>
          </p:pic>
        </p:grpSp>
        <p:grpSp>
          <p:nvGrpSpPr>
            <p:cNvPr id="68" name="Agrupar 67">
              <a:extLst>
                <a:ext uri="{FF2B5EF4-FFF2-40B4-BE49-F238E27FC236}">
                  <a16:creationId xmlns:a16="http://schemas.microsoft.com/office/drawing/2014/main" id="{1D94A9C8-FE21-AECF-114D-DBB9EC9F20FA}"/>
                </a:ext>
              </a:extLst>
            </p:cNvPr>
            <p:cNvGrpSpPr/>
            <p:nvPr/>
          </p:nvGrpSpPr>
          <p:grpSpPr>
            <a:xfrm>
              <a:off x="2066394" y="6312295"/>
              <a:ext cx="1940516" cy="461664"/>
              <a:chOff x="8503939" y="5076000"/>
              <a:chExt cx="1293677" cy="307776"/>
            </a:xfrm>
          </p:grpSpPr>
          <p:sp>
            <p:nvSpPr>
              <p:cNvPr id="69" name="Retângulo 68">
                <a:extLst>
                  <a:ext uri="{FF2B5EF4-FFF2-40B4-BE49-F238E27FC236}">
                    <a16:creationId xmlns:a16="http://schemas.microsoft.com/office/drawing/2014/main" id="{FBCB8FB2-A56C-27CB-4E1D-132988D1416E}"/>
                  </a:ext>
                </a:extLst>
              </p:cNvPr>
              <p:cNvSpPr/>
              <p:nvPr/>
            </p:nvSpPr>
            <p:spPr>
              <a:xfrm>
                <a:off x="8747042" y="5076000"/>
                <a:ext cx="1050574" cy="307776"/>
              </a:xfrm>
              <a:prstGeom prst="rect">
                <a:avLst/>
              </a:prstGeom>
            </p:spPr>
            <p:txBody>
              <a:bodyPr wrap="square">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Necessidade de</a:t>
                </a:r>
              </a:p>
              <a:p>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Conhecimento</a:t>
                </a:r>
              </a:p>
            </p:txBody>
          </p:sp>
          <p:pic>
            <p:nvPicPr>
              <p:cNvPr id="70" name="Imagem 69">
                <a:extLst>
                  <a:ext uri="{FF2B5EF4-FFF2-40B4-BE49-F238E27FC236}">
                    <a16:creationId xmlns:a16="http://schemas.microsoft.com/office/drawing/2014/main" id="{0C5CFEAA-7583-A79D-B903-A176333797E1}"/>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03939" y="5076000"/>
                <a:ext cx="240000" cy="240000"/>
              </a:xfrm>
              <a:prstGeom prst="rect">
                <a:avLst/>
              </a:prstGeom>
            </p:spPr>
          </p:pic>
        </p:grpSp>
        <p:grpSp>
          <p:nvGrpSpPr>
            <p:cNvPr id="71" name="Agrupar 70">
              <a:extLst>
                <a:ext uri="{FF2B5EF4-FFF2-40B4-BE49-F238E27FC236}">
                  <a16:creationId xmlns:a16="http://schemas.microsoft.com/office/drawing/2014/main" id="{EF6D4B9A-05DF-8361-22D8-1E41ACD13F26}"/>
                </a:ext>
              </a:extLst>
            </p:cNvPr>
            <p:cNvGrpSpPr/>
            <p:nvPr/>
          </p:nvGrpSpPr>
          <p:grpSpPr>
            <a:xfrm>
              <a:off x="299433" y="3593375"/>
              <a:ext cx="1590442" cy="505180"/>
              <a:chOff x="7006205" y="3534990"/>
              <a:chExt cx="2627520" cy="336786"/>
            </a:xfrm>
          </p:grpSpPr>
          <p:sp>
            <p:nvSpPr>
              <p:cNvPr id="72" name="Retângulo 71">
                <a:extLst>
                  <a:ext uri="{FF2B5EF4-FFF2-40B4-BE49-F238E27FC236}">
                    <a16:creationId xmlns:a16="http://schemas.microsoft.com/office/drawing/2014/main" id="{352A842B-A70D-FF7B-48AA-4062EC10279B}"/>
                  </a:ext>
                </a:extLst>
              </p:cNvPr>
              <p:cNvSpPr/>
              <p:nvPr/>
            </p:nvSpPr>
            <p:spPr>
              <a:xfrm>
                <a:off x="7439561" y="3564000"/>
                <a:ext cx="2194164" cy="307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Atividade</a:t>
                </a:r>
              </a:p>
              <a:p>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Exploratória</a:t>
                </a:r>
              </a:p>
            </p:txBody>
          </p:sp>
          <p:pic>
            <p:nvPicPr>
              <p:cNvPr id="73" name="Imagem 72">
                <a:extLst>
                  <a:ext uri="{FF2B5EF4-FFF2-40B4-BE49-F238E27FC236}">
                    <a16:creationId xmlns:a16="http://schemas.microsoft.com/office/drawing/2014/main" id="{EA8BD7E2-0B8D-CE49-838D-3993297F374D}"/>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006205" y="3534990"/>
                <a:ext cx="453607" cy="221723"/>
              </a:xfrm>
              <a:prstGeom prst="rect">
                <a:avLst/>
              </a:prstGeom>
            </p:spPr>
          </p:pic>
        </p:grpSp>
        <p:grpSp>
          <p:nvGrpSpPr>
            <p:cNvPr id="74" name="Agrupar 73">
              <a:extLst>
                <a:ext uri="{FF2B5EF4-FFF2-40B4-BE49-F238E27FC236}">
                  <a16:creationId xmlns:a16="http://schemas.microsoft.com/office/drawing/2014/main" id="{2A31334F-C416-55D5-0C47-614087EC6890}"/>
                </a:ext>
              </a:extLst>
            </p:cNvPr>
            <p:cNvGrpSpPr/>
            <p:nvPr/>
          </p:nvGrpSpPr>
          <p:grpSpPr>
            <a:xfrm>
              <a:off x="112115" y="5348052"/>
              <a:ext cx="2055680" cy="494880"/>
              <a:chOff x="8568479" y="5504909"/>
              <a:chExt cx="1370453" cy="329920"/>
            </a:xfrm>
          </p:grpSpPr>
          <p:sp>
            <p:nvSpPr>
              <p:cNvPr id="75" name="Retângulo 74">
                <a:extLst>
                  <a:ext uri="{FF2B5EF4-FFF2-40B4-BE49-F238E27FC236}">
                    <a16:creationId xmlns:a16="http://schemas.microsoft.com/office/drawing/2014/main" id="{FE493BC9-8EC4-4B44-1D2D-AE1EC9C02145}"/>
                  </a:ext>
                </a:extLst>
              </p:cNvPr>
              <p:cNvSpPr/>
              <p:nvPr/>
            </p:nvSpPr>
            <p:spPr>
              <a:xfrm>
                <a:off x="8839243" y="5527053"/>
                <a:ext cx="1099689" cy="307776"/>
              </a:xfrm>
              <a:prstGeom prst="rect">
                <a:avLst/>
              </a:prstGeom>
            </p:spPr>
            <p:txBody>
              <a:bodyPr wrap="square">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Infraestrutura de</a:t>
                </a:r>
              </a:p>
              <a:p>
                <a:r>
                  <a:rPr lang="pt-BR" sz="1200" dirty="0">
                    <a:solidFill>
                      <a:schemeClr val="tx1">
                        <a:lumMod val="65000"/>
                        <a:lumOff val="35000"/>
                      </a:schemeClr>
                    </a:solidFill>
                    <a:latin typeface="+mj-lt"/>
                    <a:ea typeface="Tahoma" panose="020B0604030504040204" pitchFamily="34" charset="0"/>
                    <a:cs typeface="Tahoma" panose="020B0604030504040204" pitchFamily="34" charset="0"/>
                  </a:rPr>
                  <a:t>Abastecimento</a:t>
                </a:r>
              </a:p>
            </p:txBody>
          </p:sp>
          <p:pic>
            <p:nvPicPr>
              <p:cNvPr id="76" name="Imagem 75">
                <a:extLst>
                  <a:ext uri="{FF2B5EF4-FFF2-40B4-BE49-F238E27FC236}">
                    <a16:creationId xmlns:a16="http://schemas.microsoft.com/office/drawing/2014/main" id="{D5458A4C-8767-C2EE-B449-AF31B4362E89}"/>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68479" y="5504909"/>
                <a:ext cx="240000" cy="240000"/>
              </a:xfrm>
              <a:prstGeom prst="rect">
                <a:avLst/>
              </a:prstGeom>
            </p:spPr>
          </p:pic>
        </p:grpSp>
        <p:sp>
          <p:nvSpPr>
            <p:cNvPr id="99" name="CaixaDeTexto 98">
              <a:extLst>
                <a:ext uri="{FF2B5EF4-FFF2-40B4-BE49-F238E27FC236}">
                  <a16:creationId xmlns:a16="http://schemas.microsoft.com/office/drawing/2014/main" id="{27BEABEE-BA3C-2BD9-B0C6-CD62221CC8AD}"/>
                </a:ext>
              </a:extLst>
            </p:cNvPr>
            <p:cNvSpPr txBox="1"/>
            <p:nvPr/>
          </p:nvSpPr>
          <p:spPr>
            <a:xfrm>
              <a:off x="1736783" y="3204570"/>
              <a:ext cx="2457895" cy="1477328"/>
            </a:xfrm>
            <a:prstGeom prst="rect">
              <a:avLst/>
            </a:prstGeom>
            <a:noFill/>
          </p:spPr>
          <p:txBody>
            <a:bodyPr vert="horz" wrap="square">
              <a:spAutoFit/>
            </a:bodyPr>
            <a:lstStyle/>
            <a:p>
              <a:pPr algn="ctr"/>
              <a:r>
                <a:rPr lang="pt-BR" b="1" dirty="0">
                  <a:solidFill>
                    <a:schemeClr val="accent6">
                      <a:lumMod val="75000"/>
                    </a:schemeClr>
                  </a:solidFill>
                  <a:effectLst>
                    <a:outerShdw blurRad="38100" dist="38100" dir="2700000" algn="tl">
                      <a:srgbClr val="000000">
                        <a:alpha val="43137"/>
                      </a:srgbClr>
                    </a:outerShdw>
                  </a:effectLst>
                  <a:latin typeface="+mj-lt"/>
                </a:rPr>
                <a:t>Função de Importância </a:t>
              </a:r>
              <a:r>
                <a:rPr lang="pt-BR" b="1" dirty="0" err="1">
                  <a:solidFill>
                    <a:schemeClr val="accent6">
                      <a:lumMod val="75000"/>
                    </a:schemeClr>
                  </a:solidFill>
                  <a:effectLst>
                    <a:outerShdw blurRad="38100" dist="38100" dir="2700000" algn="tl">
                      <a:srgbClr val="000000">
                        <a:alpha val="43137"/>
                      </a:srgbClr>
                    </a:outerShdw>
                  </a:effectLst>
                  <a:latin typeface="+mj-lt"/>
                </a:rPr>
                <a:t>Multiargumentos</a:t>
              </a:r>
              <a:r>
                <a:rPr lang="pt-BR" b="1" dirty="0">
                  <a:solidFill>
                    <a:schemeClr val="accent6">
                      <a:lumMod val="75000"/>
                    </a:schemeClr>
                  </a:solidFill>
                  <a:effectLst>
                    <a:outerShdw blurRad="38100" dist="38100" dir="2700000" algn="tl">
                      <a:srgbClr val="000000">
                        <a:alpha val="43137"/>
                      </a:srgbClr>
                    </a:outerShdw>
                  </a:effectLst>
                  <a:latin typeface="+mj-lt"/>
                </a:rPr>
                <a:t> de Área</a:t>
              </a:r>
            </a:p>
            <a:p>
              <a:pPr algn="ctr"/>
              <a:r>
                <a:rPr lang="pt-BR" b="1" dirty="0">
                  <a:solidFill>
                    <a:schemeClr val="accent6">
                      <a:lumMod val="75000"/>
                    </a:schemeClr>
                  </a:solidFill>
                  <a:effectLst>
                    <a:outerShdw blurRad="38100" dist="38100" dir="2700000" algn="tl">
                      <a:srgbClr val="000000">
                        <a:alpha val="43137"/>
                      </a:srgbClr>
                    </a:outerShdw>
                  </a:effectLst>
                  <a:latin typeface="+mj-lt"/>
                </a:rPr>
                <a:t>(FIMA) </a:t>
              </a:r>
            </a:p>
          </p:txBody>
        </p:sp>
      </p:grpSp>
      <p:pic>
        <p:nvPicPr>
          <p:cNvPr id="103" name="Gráfico 102" descr="Seta: curva ligeira com preenchimento sólido">
            <a:extLst>
              <a:ext uri="{FF2B5EF4-FFF2-40B4-BE49-F238E27FC236}">
                <a16:creationId xmlns:a16="http://schemas.microsoft.com/office/drawing/2014/main" id="{3794130E-9A2A-6463-63CB-6CF0411F27F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308563" y="3690344"/>
            <a:ext cx="914400" cy="914400"/>
          </a:xfrm>
          <a:prstGeom prst="rect">
            <a:avLst/>
          </a:prstGeom>
        </p:spPr>
      </p:pic>
      <p:pic>
        <p:nvPicPr>
          <p:cNvPr id="105" name="Imagem 104">
            <a:extLst>
              <a:ext uri="{FF2B5EF4-FFF2-40B4-BE49-F238E27FC236}">
                <a16:creationId xmlns:a16="http://schemas.microsoft.com/office/drawing/2014/main" id="{856C889A-0780-EF6A-4A12-2649C775CAB7}"/>
              </a:ext>
            </a:extLst>
          </p:cNvPr>
          <p:cNvPicPr>
            <a:picLocks noChangeAspect="1"/>
          </p:cNvPicPr>
          <p:nvPr/>
        </p:nvPicPr>
        <p:blipFill>
          <a:blip r:embed="rId10"/>
          <a:stretch/>
        </p:blipFill>
        <p:spPr>
          <a:xfrm>
            <a:off x="1312727" y="2500868"/>
            <a:ext cx="1260000" cy="1260000"/>
          </a:xfrm>
          <a:prstGeom prst="rect">
            <a:avLst/>
          </a:prstGeom>
        </p:spPr>
      </p:pic>
      <p:pic>
        <p:nvPicPr>
          <p:cNvPr id="107" name="Imagem 106">
            <a:extLst>
              <a:ext uri="{FF2B5EF4-FFF2-40B4-BE49-F238E27FC236}">
                <a16:creationId xmlns:a16="http://schemas.microsoft.com/office/drawing/2014/main" id="{A978E78E-E453-38C1-8126-48FDE5C63DD2}"/>
              </a:ext>
            </a:extLst>
          </p:cNvPr>
          <p:cNvPicPr>
            <a:picLocks noChangeAspect="1"/>
          </p:cNvPicPr>
          <p:nvPr/>
        </p:nvPicPr>
        <p:blipFill>
          <a:blip r:embed="rId11"/>
          <a:stretch/>
        </p:blipFill>
        <p:spPr>
          <a:xfrm>
            <a:off x="5229658" y="4301610"/>
            <a:ext cx="1260000" cy="1260000"/>
          </a:xfrm>
          <a:prstGeom prst="rect">
            <a:avLst/>
          </a:prstGeom>
        </p:spPr>
      </p:pic>
      <p:pic>
        <p:nvPicPr>
          <p:cNvPr id="115" name="Imagem 114">
            <a:extLst>
              <a:ext uri="{FF2B5EF4-FFF2-40B4-BE49-F238E27FC236}">
                <a16:creationId xmlns:a16="http://schemas.microsoft.com/office/drawing/2014/main" id="{EE5D6354-AE4C-7533-C98B-369A0F42306D}"/>
              </a:ext>
            </a:extLst>
          </p:cNvPr>
          <p:cNvPicPr>
            <a:picLocks noChangeAspect="1"/>
          </p:cNvPicPr>
          <p:nvPr/>
        </p:nvPicPr>
        <p:blipFill>
          <a:blip r:embed="rId12"/>
          <a:stretch/>
        </p:blipFill>
        <p:spPr>
          <a:xfrm>
            <a:off x="3303284" y="1218655"/>
            <a:ext cx="1260000" cy="1260000"/>
          </a:xfrm>
          <a:prstGeom prst="rect">
            <a:avLst/>
          </a:prstGeom>
        </p:spPr>
      </p:pic>
      <p:pic>
        <p:nvPicPr>
          <p:cNvPr id="119" name="Imagem 118">
            <a:extLst>
              <a:ext uri="{FF2B5EF4-FFF2-40B4-BE49-F238E27FC236}">
                <a16:creationId xmlns:a16="http://schemas.microsoft.com/office/drawing/2014/main" id="{CBC08BA2-D2F1-EB64-2C07-E6320687A068}"/>
              </a:ext>
            </a:extLst>
          </p:cNvPr>
          <p:cNvPicPr>
            <a:picLocks noChangeAspect="1"/>
          </p:cNvPicPr>
          <p:nvPr/>
        </p:nvPicPr>
        <p:blipFill>
          <a:blip r:embed="rId13"/>
          <a:stretch/>
        </p:blipFill>
        <p:spPr>
          <a:xfrm>
            <a:off x="1383831" y="4287282"/>
            <a:ext cx="1260000" cy="1260000"/>
          </a:xfrm>
          <a:prstGeom prst="rect">
            <a:avLst/>
          </a:prstGeom>
        </p:spPr>
      </p:pic>
      <p:pic>
        <p:nvPicPr>
          <p:cNvPr id="121" name="Imagem 120">
            <a:extLst>
              <a:ext uri="{FF2B5EF4-FFF2-40B4-BE49-F238E27FC236}">
                <a16:creationId xmlns:a16="http://schemas.microsoft.com/office/drawing/2014/main" id="{12187385-1647-376B-A880-6B4FCE4C853E}"/>
              </a:ext>
            </a:extLst>
          </p:cNvPr>
          <p:cNvPicPr>
            <a:picLocks noChangeAspect="1"/>
          </p:cNvPicPr>
          <p:nvPr/>
        </p:nvPicPr>
        <p:blipFill>
          <a:blip r:embed="rId14"/>
          <a:stretch/>
        </p:blipFill>
        <p:spPr>
          <a:xfrm>
            <a:off x="3299169" y="5140821"/>
            <a:ext cx="1260000" cy="1260000"/>
          </a:xfrm>
          <a:prstGeom prst="rect">
            <a:avLst/>
          </a:prstGeom>
        </p:spPr>
      </p:pic>
      <p:pic>
        <p:nvPicPr>
          <p:cNvPr id="123" name="Imagem 122">
            <a:extLst>
              <a:ext uri="{FF2B5EF4-FFF2-40B4-BE49-F238E27FC236}">
                <a16:creationId xmlns:a16="http://schemas.microsoft.com/office/drawing/2014/main" id="{43A67C7F-AED9-CF52-9382-30F2DE42C57B}"/>
              </a:ext>
            </a:extLst>
          </p:cNvPr>
          <p:cNvPicPr>
            <a:picLocks noChangeAspect="1"/>
          </p:cNvPicPr>
          <p:nvPr/>
        </p:nvPicPr>
        <p:blipFill>
          <a:blip r:embed="rId15"/>
          <a:stretch/>
        </p:blipFill>
        <p:spPr>
          <a:xfrm>
            <a:off x="5567891" y="2258996"/>
            <a:ext cx="1260000" cy="1260000"/>
          </a:xfrm>
          <a:prstGeom prst="rect">
            <a:avLst/>
          </a:prstGeom>
        </p:spPr>
      </p:pic>
    </p:spTree>
    <p:extLst>
      <p:ext uri="{BB962C8B-B14F-4D97-AF65-F5344CB8AC3E}">
        <p14:creationId xmlns:p14="http://schemas.microsoft.com/office/powerpoint/2010/main" val="1731313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81DE6-F538-620A-03ED-982A05E2D783}"/>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4916B7E-8D2B-4A37-9FF9-0F9935D87C7F}"/>
              </a:ext>
            </a:extLst>
          </p:cNvPr>
          <p:cNvSpPr>
            <a:spLocks noGrp="1"/>
          </p:cNvSpPr>
          <p:nvPr>
            <p:ph type="body" sz="quarter" idx="11"/>
          </p:nvPr>
        </p:nvSpPr>
        <p:spPr>
          <a:xfrm>
            <a:off x="288644" y="514350"/>
            <a:ext cx="8791855" cy="682092"/>
          </a:xfrm>
        </p:spPr>
        <p:txBody>
          <a:bodyPr/>
          <a:lstStyle/>
          <a:p>
            <a:r>
              <a:rPr lang="pt-BR" dirty="0"/>
              <a:t>1. Atividade Exploratória</a:t>
            </a:r>
          </a:p>
        </p:txBody>
      </p:sp>
      <p:grpSp>
        <p:nvGrpSpPr>
          <p:cNvPr id="5" name="Agrupar 4">
            <a:extLst>
              <a:ext uri="{FF2B5EF4-FFF2-40B4-BE49-F238E27FC236}">
                <a16:creationId xmlns:a16="http://schemas.microsoft.com/office/drawing/2014/main" id="{15EB2804-B611-1C01-E319-2C7880766EC6}"/>
              </a:ext>
            </a:extLst>
          </p:cNvPr>
          <p:cNvGrpSpPr/>
          <p:nvPr/>
        </p:nvGrpSpPr>
        <p:grpSpPr>
          <a:xfrm>
            <a:off x="4836750" y="1451250"/>
            <a:ext cx="4892400" cy="4892400"/>
            <a:chOff x="5952117" y="1324439"/>
            <a:chExt cx="4892400" cy="4892400"/>
          </a:xfrm>
        </p:grpSpPr>
        <p:pic>
          <p:nvPicPr>
            <p:cNvPr id="3" name="Imagem 2">
              <a:extLst>
                <a:ext uri="{FF2B5EF4-FFF2-40B4-BE49-F238E27FC236}">
                  <a16:creationId xmlns:a16="http://schemas.microsoft.com/office/drawing/2014/main" id="{C9127BDE-59AF-E0E2-2509-4E645FCF8B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52117" y="1324439"/>
              <a:ext cx="4892400" cy="4892400"/>
            </a:xfrm>
            <a:prstGeom prst="rect">
              <a:avLst/>
            </a:prstGeom>
          </p:spPr>
        </p:pic>
        <p:sp>
          <p:nvSpPr>
            <p:cNvPr id="6" name="CaixaDeTexto 5">
              <a:extLst>
                <a:ext uri="{FF2B5EF4-FFF2-40B4-BE49-F238E27FC236}">
                  <a16:creationId xmlns:a16="http://schemas.microsoft.com/office/drawing/2014/main" id="{D7FBB4A7-763E-165A-3593-5A30923EDB5D}"/>
                </a:ext>
              </a:extLst>
            </p:cNvPr>
            <p:cNvSpPr txBox="1"/>
            <p:nvPr/>
          </p:nvSpPr>
          <p:spPr>
            <a:xfrm>
              <a:off x="9620607" y="5775557"/>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grpSp>
        <p:nvGrpSpPr>
          <p:cNvPr id="10" name="Agrupar 9">
            <a:extLst>
              <a:ext uri="{FF2B5EF4-FFF2-40B4-BE49-F238E27FC236}">
                <a16:creationId xmlns:a16="http://schemas.microsoft.com/office/drawing/2014/main" id="{5E9554F4-55F8-B3E1-66BE-016A8500ECF5}"/>
              </a:ext>
            </a:extLst>
          </p:cNvPr>
          <p:cNvGrpSpPr/>
          <p:nvPr/>
        </p:nvGrpSpPr>
        <p:grpSpPr>
          <a:xfrm>
            <a:off x="0" y="1494772"/>
            <a:ext cx="4189142" cy="3920756"/>
            <a:chOff x="5564671" y="1010612"/>
            <a:chExt cx="6965152" cy="2939052"/>
          </a:xfrm>
        </p:grpSpPr>
        <p:grpSp>
          <p:nvGrpSpPr>
            <p:cNvPr id="11" name="Agrupar 10">
              <a:extLst>
                <a:ext uri="{FF2B5EF4-FFF2-40B4-BE49-F238E27FC236}">
                  <a16:creationId xmlns:a16="http://schemas.microsoft.com/office/drawing/2014/main" id="{7DE75D22-8E88-D763-0D4D-46A2E8FEF96E}"/>
                </a:ext>
              </a:extLst>
            </p:cNvPr>
            <p:cNvGrpSpPr/>
            <p:nvPr/>
          </p:nvGrpSpPr>
          <p:grpSpPr>
            <a:xfrm>
              <a:off x="5564671" y="1010612"/>
              <a:ext cx="6965152" cy="2939052"/>
              <a:chOff x="-113620" y="1010612"/>
              <a:chExt cx="6965152" cy="2939052"/>
            </a:xfrm>
          </p:grpSpPr>
          <p:sp>
            <p:nvSpPr>
              <p:cNvPr id="13" name="Retângulo 12">
                <a:extLst>
                  <a:ext uri="{FF2B5EF4-FFF2-40B4-BE49-F238E27FC236}">
                    <a16:creationId xmlns:a16="http://schemas.microsoft.com/office/drawing/2014/main" id="{B900DC62-FA76-5D0F-9129-6DD7FA9D3FC5}"/>
                  </a:ext>
                </a:extLst>
              </p:cNvPr>
              <p:cNvSpPr/>
              <p:nvPr/>
            </p:nvSpPr>
            <p:spPr>
              <a:xfrm>
                <a:off x="-113620" y="1010612"/>
                <a:ext cx="6965152" cy="2939052"/>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F26F065B-E474-229B-03A7-02F9962A44A9}"/>
                  </a:ext>
                </a:extLst>
              </p:cNvPr>
              <p:cNvSpPr/>
              <p:nvPr/>
            </p:nvSpPr>
            <p:spPr>
              <a:xfrm>
                <a:off x="-113620" y="1010615"/>
                <a:ext cx="6965152"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41951A69-9B62-69AE-4636-980295AD231A}"/>
                  </a:ext>
                </a:extLst>
              </p:cNvPr>
              <p:cNvSpPr txBox="1"/>
              <p:nvPr/>
            </p:nvSpPr>
            <p:spPr>
              <a:xfrm>
                <a:off x="9709" y="1030277"/>
                <a:ext cx="6495068" cy="369332"/>
              </a:xfrm>
              <a:prstGeom prst="rect">
                <a:avLst/>
              </a:prstGeom>
              <a:noFill/>
            </p:spPr>
            <p:txBody>
              <a:bodyPr wrap="square">
                <a:spAutoFit/>
              </a:bodyPr>
              <a:lstStyle/>
              <a:p>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Descrição</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7B27831F-5626-82A7-BAF0-BF39958AE3C1}"/>
                </a:ext>
              </a:extLst>
            </p:cNvPr>
            <p:cNvSpPr/>
            <p:nvPr/>
          </p:nvSpPr>
          <p:spPr>
            <a:xfrm>
              <a:off x="5688000" y="1501860"/>
              <a:ext cx="6337042" cy="2358373"/>
            </a:xfrm>
            <a:prstGeom prst="rect">
              <a:avLst/>
            </a:prstGeom>
            <a:noFill/>
          </p:spPr>
          <p:txBody>
            <a:bodyPr wrap="square" lIns="137160" tIns="68580" rIns="137160" bIns="68580" rtlCol="0" anchor="t">
              <a:spAutoFit/>
            </a:bodyPr>
            <a:lstStyle/>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Representa a importância das áreas contratadas para atividades de E&amp;P que ainda estão na fase exploratória. </a:t>
              </a:r>
            </a:p>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Importância é inversamente proporcional à distância de blocos exploratórios a todo e qualquer ponto de uma bacia. </a:t>
              </a:r>
            </a:p>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Leva em conta informações das bacias vizinhas da América Latina. </a:t>
              </a:r>
            </a:p>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 data de referência utilizada foi 28 de fevereiro de 2025.</a:t>
              </a:r>
            </a:p>
          </p:txBody>
        </p:sp>
      </p:grpSp>
    </p:spTree>
    <p:extLst>
      <p:ext uri="{BB962C8B-B14F-4D97-AF65-F5344CB8AC3E}">
        <p14:creationId xmlns:p14="http://schemas.microsoft.com/office/powerpoint/2010/main" val="2617348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CA3BD-3A08-018D-CECF-070DD7BDD247}"/>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BF2B66F-ED82-877A-A83E-3DE7524495AB}"/>
              </a:ext>
            </a:extLst>
          </p:cNvPr>
          <p:cNvSpPr>
            <a:spLocks noGrp="1"/>
          </p:cNvSpPr>
          <p:nvPr>
            <p:ph type="body" sz="quarter" idx="11"/>
          </p:nvPr>
        </p:nvSpPr>
        <p:spPr>
          <a:xfrm>
            <a:off x="288644" y="514350"/>
            <a:ext cx="8791855" cy="682092"/>
          </a:xfrm>
        </p:spPr>
        <p:txBody>
          <a:bodyPr/>
          <a:lstStyle/>
          <a:p>
            <a:r>
              <a:rPr lang="pt-BR" dirty="0"/>
              <a:t>Atividade Exploratória</a:t>
            </a:r>
          </a:p>
        </p:txBody>
      </p:sp>
      <p:pic>
        <p:nvPicPr>
          <p:cNvPr id="3" name="Imagem 2">
            <a:extLst>
              <a:ext uri="{FF2B5EF4-FFF2-40B4-BE49-F238E27FC236}">
                <a16:creationId xmlns:a16="http://schemas.microsoft.com/office/drawing/2014/main" id="{CCD2E72D-D49D-6CF2-5DEA-8321C08EDF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883454F9-85C7-A9F4-B01C-BEAD7D7ED6DD}"/>
              </a:ext>
            </a:extLst>
          </p:cNvPr>
          <p:cNvGrpSpPr/>
          <p:nvPr/>
        </p:nvGrpSpPr>
        <p:grpSpPr>
          <a:xfrm>
            <a:off x="0" y="1247425"/>
            <a:ext cx="4190163" cy="5597430"/>
            <a:chOff x="5563821" y="2975086"/>
            <a:chExt cx="6966849" cy="3159706"/>
          </a:xfrm>
        </p:grpSpPr>
        <p:grpSp>
          <p:nvGrpSpPr>
            <p:cNvPr id="9" name="Agrupar 8">
              <a:extLst>
                <a:ext uri="{FF2B5EF4-FFF2-40B4-BE49-F238E27FC236}">
                  <a16:creationId xmlns:a16="http://schemas.microsoft.com/office/drawing/2014/main" id="{4493FC75-70FB-B994-E451-C60C1F855E22}"/>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EA8C8DB5-429C-76FB-6F12-7C60DC3CA4F5}"/>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EC181C77-97D9-21AE-3ADD-2FC83C183579}"/>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D980FB2A-DFCD-EFFF-BA8E-1E0D877CA2F1}"/>
                  </a:ext>
                </a:extLst>
              </p:cNvPr>
              <p:cNvSpPr txBox="1"/>
              <p:nvPr/>
            </p:nvSpPr>
            <p:spPr>
              <a:xfrm>
                <a:off x="8011" y="2761700"/>
                <a:ext cx="3655434" cy="6467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Atualizações</a:t>
                </a:r>
              </a:p>
            </p:txBody>
          </p:sp>
        </p:grpSp>
        <p:sp>
          <p:nvSpPr>
            <p:cNvPr id="8" name="Retângulo 7">
              <a:extLst>
                <a:ext uri="{FF2B5EF4-FFF2-40B4-BE49-F238E27FC236}">
                  <a16:creationId xmlns:a16="http://schemas.microsoft.com/office/drawing/2014/main" id="{043CF068-AA3A-3555-A38B-D98914106A5A}"/>
                </a:ext>
              </a:extLst>
            </p:cNvPr>
            <p:cNvSpPr/>
            <p:nvPr/>
          </p:nvSpPr>
          <p:spPr>
            <a:xfrm>
              <a:off x="5686305" y="3349345"/>
              <a:ext cx="4806887" cy="2785447"/>
            </a:xfrm>
            <a:prstGeom prst="rect">
              <a:avLst/>
            </a:prstGeom>
            <a:noFill/>
          </p:spPr>
          <p:txBody>
            <a:bodyPr wrap="square" lIns="137160" tIns="68580" rIns="137160" bIns="68580" rtlCol="0" anchor="t">
              <a:spAutoFit/>
            </a:bodyPr>
            <a:lstStyle/>
            <a:p>
              <a:pPr algn="just" defTabSz="648012">
                <a:lnSpc>
                  <a:spcPct val="108000"/>
                </a:lnSpc>
                <a:spcAft>
                  <a:spcPts val="600"/>
                </a:spcAft>
                <a:buClr>
                  <a:srgbClr val="00206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Dentre as principais mudanças, com relação ao ciclo 2021-2023, destacam-se o aumento da importância nas bacias do Amazonas e Pelotas associados ao arremate de blocos no 4° Ciclo da Oferta Permanente. </a:t>
              </a:r>
            </a:p>
            <a:p>
              <a:pPr algn="just" defTabSz="648012">
                <a:lnSpc>
                  <a:spcPct val="108000"/>
                </a:lnSpc>
                <a:spcAft>
                  <a:spcPts val="600"/>
                </a:spcAft>
                <a:buClr>
                  <a:srgbClr val="002060"/>
                </a:buClr>
                <a:buSzPct val="120000"/>
              </a:pPr>
              <a:endPar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a:p>
              <a:pPr algn="just" defTabSz="648012">
                <a:lnSpc>
                  <a:spcPct val="108000"/>
                </a:lnSpc>
                <a:spcAft>
                  <a:spcPts val="600"/>
                </a:spcAft>
                <a:buClr>
                  <a:srgbClr val="00206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Por outro lado, chama a atenção a leve queda da importância na porção sul da Bacia do Paraná, associada à mudança do portfólio de blocos sob contrato localizados na porção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onshore</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do Uruguai, que, segundo a </a:t>
              </a:r>
              <a:r>
                <a:rPr lang="es-ES"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Administración Nacional de Combustibles, Alcoholes y Portland (ANCAP),</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não estariam mais sob contrato. </a:t>
              </a:r>
            </a:p>
          </p:txBody>
        </p:sp>
      </p:grpSp>
      <p:pic>
        <p:nvPicPr>
          <p:cNvPr id="25" name="Imagem 24">
            <a:extLst>
              <a:ext uri="{FF2B5EF4-FFF2-40B4-BE49-F238E27FC236}">
                <a16:creationId xmlns:a16="http://schemas.microsoft.com/office/drawing/2014/main" id="{BD258C59-CD62-F9EF-CC2E-3AE79460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B8248E8F-CFE9-BF53-31C5-214BB18D1B3D}"/>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20F0736A-2EFC-FE5E-AD6C-34753366C777}"/>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3317114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97A63-8655-2F5D-DA44-C06BF6FF41E1}"/>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9F773F9-67E8-4BFA-C703-8683227CFCFB}"/>
              </a:ext>
            </a:extLst>
          </p:cNvPr>
          <p:cNvSpPr>
            <a:spLocks noGrp="1"/>
          </p:cNvSpPr>
          <p:nvPr>
            <p:ph type="body" sz="quarter" idx="11"/>
          </p:nvPr>
        </p:nvSpPr>
        <p:spPr>
          <a:xfrm>
            <a:off x="288644" y="514350"/>
            <a:ext cx="8791855" cy="682092"/>
          </a:xfrm>
        </p:spPr>
        <p:txBody>
          <a:bodyPr/>
          <a:lstStyle/>
          <a:p>
            <a:r>
              <a:rPr lang="pt-BR" dirty="0"/>
              <a:t>2. Intensidade </a:t>
            </a:r>
            <a:r>
              <a:rPr lang="pt-BR" dirty="0" err="1"/>
              <a:t>Explotatória</a:t>
            </a:r>
            <a:endParaRPr lang="pt-BR" dirty="0"/>
          </a:p>
        </p:txBody>
      </p:sp>
      <p:grpSp>
        <p:nvGrpSpPr>
          <p:cNvPr id="5" name="Agrupar 4">
            <a:extLst>
              <a:ext uri="{FF2B5EF4-FFF2-40B4-BE49-F238E27FC236}">
                <a16:creationId xmlns:a16="http://schemas.microsoft.com/office/drawing/2014/main" id="{B5537E19-11F9-9BB1-B93E-78B9BC400B6E}"/>
              </a:ext>
            </a:extLst>
          </p:cNvPr>
          <p:cNvGrpSpPr/>
          <p:nvPr/>
        </p:nvGrpSpPr>
        <p:grpSpPr>
          <a:xfrm>
            <a:off x="4836750" y="1451250"/>
            <a:ext cx="4892400" cy="4892400"/>
            <a:chOff x="396000" y="1224000"/>
            <a:chExt cx="4892400" cy="4892400"/>
          </a:xfrm>
        </p:grpSpPr>
        <p:pic>
          <p:nvPicPr>
            <p:cNvPr id="3" name="Imagem 2">
              <a:extLst>
                <a:ext uri="{FF2B5EF4-FFF2-40B4-BE49-F238E27FC236}">
                  <a16:creationId xmlns:a16="http://schemas.microsoft.com/office/drawing/2014/main" id="{C405BDC2-6B82-71BF-AADE-DD96A7CADC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000" y="1224000"/>
              <a:ext cx="4892400" cy="4892400"/>
            </a:xfrm>
            <a:prstGeom prst="rect">
              <a:avLst/>
            </a:prstGeom>
          </p:spPr>
        </p:pic>
        <p:sp>
          <p:nvSpPr>
            <p:cNvPr id="6" name="CaixaDeTexto 5">
              <a:extLst>
                <a:ext uri="{FF2B5EF4-FFF2-40B4-BE49-F238E27FC236}">
                  <a16:creationId xmlns:a16="http://schemas.microsoft.com/office/drawing/2014/main" id="{A1386B68-C3CD-9528-5B52-F990D1036AC1}"/>
                </a:ext>
              </a:extLst>
            </p:cNvPr>
            <p:cNvSpPr txBox="1"/>
            <p:nvPr/>
          </p:nvSpPr>
          <p:spPr>
            <a:xfrm>
              <a:off x="4100039" y="5769583"/>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grpSp>
        <p:nvGrpSpPr>
          <p:cNvPr id="11" name="Agrupar 10">
            <a:extLst>
              <a:ext uri="{FF2B5EF4-FFF2-40B4-BE49-F238E27FC236}">
                <a16:creationId xmlns:a16="http://schemas.microsoft.com/office/drawing/2014/main" id="{AA877A3C-FFD7-B1A4-048B-B59636DFB578}"/>
              </a:ext>
            </a:extLst>
          </p:cNvPr>
          <p:cNvGrpSpPr/>
          <p:nvPr/>
        </p:nvGrpSpPr>
        <p:grpSpPr>
          <a:xfrm>
            <a:off x="0" y="1494771"/>
            <a:ext cx="4189142" cy="3298293"/>
            <a:chOff x="-113620" y="1010612"/>
            <a:chExt cx="7020000" cy="2655197"/>
          </a:xfrm>
        </p:grpSpPr>
        <p:sp>
          <p:nvSpPr>
            <p:cNvPr id="13" name="Retângulo 12">
              <a:extLst>
                <a:ext uri="{FF2B5EF4-FFF2-40B4-BE49-F238E27FC236}">
                  <a16:creationId xmlns:a16="http://schemas.microsoft.com/office/drawing/2014/main" id="{12CBDFB8-C5EB-9492-BC4F-3378BF5D82A8}"/>
                </a:ext>
              </a:extLst>
            </p:cNvPr>
            <p:cNvSpPr/>
            <p:nvPr/>
          </p:nvSpPr>
          <p:spPr>
            <a:xfrm>
              <a:off x="-113620" y="1010612"/>
              <a:ext cx="7020000" cy="2655197"/>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617E9F99-C73D-E35E-BA8A-9DF88F81233A}"/>
                </a:ext>
              </a:extLst>
            </p:cNvPr>
            <p:cNvSpPr/>
            <p:nvPr/>
          </p:nvSpPr>
          <p:spPr>
            <a:xfrm>
              <a:off x="-113620" y="1010615"/>
              <a:ext cx="7020000"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1C1A6EC7-BBC5-B5C0-CC2D-87B5668C7B74}"/>
                </a:ext>
              </a:extLst>
            </p:cNvPr>
            <p:cNvSpPr txBox="1"/>
            <p:nvPr/>
          </p:nvSpPr>
          <p:spPr>
            <a:xfrm>
              <a:off x="389530" y="1030277"/>
              <a:ext cx="6093584" cy="369332"/>
            </a:xfrm>
            <a:prstGeom prst="rect">
              <a:avLst/>
            </a:prstGeom>
            <a:noFill/>
          </p:spPr>
          <p:txBody>
            <a:bodyPr wrap="square">
              <a:spAutoFit/>
            </a:bodyPr>
            <a:lstStyle/>
            <a:p>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Descrição</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23A8DD1E-D6A7-0F9F-A43F-2CEE73CDDFB5}"/>
              </a:ext>
            </a:extLst>
          </p:cNvPr>
          <p:cNvSpPr/>
          <p:nvPr/>
        </p:nvSpPr>
        <p:spPr>
          <a:xfrm>
            <a:off x="300252" y="1986019"/>
            <a:ext cx="3781590" cy="2682594"/>
          </a:xfrm>
          <a:prstGeom prst="rect">
            <a:avLst/>
          </a:prstGeom>
          <a:noFill/>
        </p:spPr>
        <p:txBody>
          <a:bodyPr wrap="square" lIns="137160" tIns="68580" rIns="137160" bIns="68580" rtlCol="0" anchor="t">
            <a:spAutoFit/>
          </a:bodyPr>
          <a:lstStyle/>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Representa a importância da distância de um dado ponto da bacia sedimentar a uma descoberta de petróleo ou gás natural, em avaliação ou comercial. </a:t>
            </a:r>
          </a:p>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Leva em consideração a dimensão volumétrica dos recursos descobertos (petróleo e/ou gás) em cada bacia. </a:t>
            </a:r>
          </a:p>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 data de referência utilizada foi 28 de fevereiro de 2025.</a:t>
            </a:r>
          </a:p>
        </p:txBody>
      </p:sp>
    </p:spTree>
    <p:extLst>
      <p:ext uri="{BB962C8B-B14F-4D97-AF65-F5344CB8AC3E}">
        <p14:creationId xmlns:p14="http://schemas.microsoft.com/office/powerpoint/2010/main" val="1822546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DC309-BB23-68B3-5F9E-EDAFDA1A4F7B}"/>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B09D57D-721C-8B9A-2E19-B77669748873}"/>
              </a:ext>
            </a:extLst>
          </p:cNvPr>
          <p:cNvSpPr>
            <a:spLocks noGrp="1"/>
          </p:cNvSpPr>
          <p:nvPr>
            <p:ph type="body" sz="quarter" idx="11"/>
          </p:nvPr>
        </p:nvSpPr>
        <p:spPr>
          <a:xfrm>
            <a:off x="288644" y="514350"/>
            <a:ext cx="8791855" cy="682092"/>
          </a:xfrm>
        </p:spPr>
        <p:txBody>
          <a:bodyPr/>
          <a:lstStyle/>
          <a:p>
            <a:r>
              <a:rPr lang="pt-BR" dirty="0"/>
              <a:t>Intensidade </a:t>
            </a:r>
            <a:r>
              <a:rPr lang="pt-BR" dirty="0" err="1"/>
              <a:t>Explotatória</a:t>
            </a:r>
            <a:endParaRPr lang="pt-BR" dirty="0"/>
          </a:p>
        </p:txBody>
      </p:sp>
      <p:pic>
        <p:nvPicPr>
          <p:cNvPr id="3" name="Imagem 2">
            <a:extLst>
              <a:ext uri="{FF2B5EF4-FFF2-40B4-BE49-F238E27FC236}">
                <a16:creationId xmlns:a16="http://schemas.microsoft.com/office/drawing/2014/main" id="{323E8BD0-2BF7-2E55-D5AD-2FB222C2E2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95C66FBE-D52E-02CE-D74A-0619A5F56683}"/>
              </a:ext>
            </a:extLst>
          </p:cNvPr>
          <p:cNvGrpSpPr/>
          <p:nvPr/>
        </p:nvGrpSpPr>
        <p:grpSpPr>
          <a:xfrm>
            <a:off x="0" y="1247425"/>
            <a:ext cx="4190163" cy="5597430"/>
            <a:chOff x="5563821" y="2975086"/>
            <a:chExt cx="6966849" cy="3159706"/>
          </a:xfrm>
        </p:grpSpPr>
        <p:grpSp>
          <p:nvGrpSpPr>
            <p:cNvPr id="9" name="Agrupar 8">
              <a:extLst>
                <a:ext uri="{FF2B5EF4-FFF2-40B4-BE49-F238E27FC236}">
                  <a16:creationId xmlns:a16="http://schemas.microsoft.com/office/drawing/2014/main" id="{E4BBA27B-DE21-3E79-05FA-0B3EC9E0FD13}"/>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D06EA194-1CDB-6D1D-DE60-D0B4009B6C0F}"/>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CEBC2CF0-D04E-3887-2F04-7410D924E984}"/>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DD27D68B-E00F-8211-DAE1-5730A3BB4D1C}"/>
                  </a:ext>
                </a:extLst>
              </p:cNvPr>
              <p:cNvSpPr txBox="1"/>
              <p:nvPr/>
            </p:nvSpPr>
            <p:spPr>
              <a:xfrm>
                <a:off x="8011" y="2761700"/>
                <a:ext cx="3655434" cy="6467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Atualizações</a:t>
                </a:r>
              </a:p>
            </p:txBody>
          </p:sp>
        </p:grpSp>
        <p:sp>
          <p:nvSpPr>
            <p:cNvPr id="8" name="Retângulo 7">
              <a:extLst>
                <a:ext uri="{FF2B5EF4-FFF2-40B4-BE49-F238E27FC236}">
                  <a16:creationId xmlns:a16="http://schemas.microsoft.com/office/drawing/2014/main" id="{197FEE0C-9FF4-6B5C-561B-74929D1223AB}"/>
                </a:ext>
              </a:extLst>
            </p:cNvPr>
            <p:cNvSpPr/>
            <p:nvPr/>
          </p:nvSpPr>
          <p:spPr>
            <a:xfrm>
              <a:off x="5686305" y="3349345"/>
              <a:ext cx="4806887" cy="2609609"/>
            </a:xfrm>
            <a:prstGeom prst="rect">
              <a:avLst/>
            </a:prstGeom>
            <a:noFill/>
          </p:spPr>
          <p:txBody>
            <a:bodyPr wrap="square" lIns="137160" tIns="68580" rIns="137160" bIns="68580" rtlCol="0" anchor="t">
              <a:spAutoFit/>
            </a:bodyPr>
            <a:lstStyle/>
            <a:p>
              <a:pPr algn="just" defTabSz="648012">
                <a:lnSpc>
                  <a:spcPct val="108000"/>
                </a:lnSpc>
                <a:spcAft>
                  <a:spcPts val="1200"/>
                </a:spcAft>
                <a:buClr>
                  <a:srgbClr val="00206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Maior importância continua a ser registrada nas bacias de Santos e Campos, que são (as principais produtoras de petróleo e gás natural do país. </a:t>
              </a:r>
            </a:p>
            <a:p>
              <a:pPr algn="just" defTabSz="648012">
                <a:lnSpc>
                  <a:spcPct val="108000"/>
                </a:lnSpc>
                <a:spcAft>
                  <a:spcPts val="1200"/>
                </a:spcAft>
                <a:buClr>
                  <a:srgbClr val="00206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Os maiores aumentos de importância em relação ao Ciclo 2021-2023 foram observados, em mar, nas Bacia de Campos e Espírito Santo-Mucuri, e, em terra, nas bacias de Parnaíba e Potiguar.</a:t>
              </a:r>
            </a:p>
            <a:p>
              <a:pPr algn="just" defTabSz="648012">
                <a:lnSpc>
                  <a:spcPct val="108000"/>
                </a:lnSpc>
                <a:spcAft>
                  <a:spcPts val="1200"/>
                </a:spcAft>
                <a:buClr>
                  <a:srgbClr val="00206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As quedas na importância aconteceram, principalmente, nas bacias de Tucano Sul, Barreirinhas (mar), Pará-Maranhão, Potiguar (mar) e Amazonas</a:t>
              </a:r>
            </a:p>
          </p:txBody>
        </p:sp>
      </p:grpSp>
      <p:pic>
        <p:nvPicPr>
          <p:cNvPr id="25" name="Imagem 24">
            <a:extLst>
              <a:ext uri="{FF2B5EF4-FFF2-40B4-BE49-F238E27FC236}">
                <a16:creationId xmlns:a16="http://schemas.microsoft.com/office/drawing/2014/main" id="{BA1D8ACE-E9CD-EDB2-613C-3B2E9A413F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843B640A-FE17-4903-BE1F-D89CF7D51B6D}"/>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5DE69FFE-98DE-E333-8DAE-59D70AE0418B}"/>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1742966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8A69C-8B3A-211E-3957-4B7C3ABFA688}"/>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8F59D09-DBD5-D880-3BD4-EE1A1D11E5EA}"/>
              </a:ext>
            </a:extLst>
          </p:cNvPr>
          <p:cNvSpPr>
            <a:spLocks noGrp="1"/>
          </p:cNvSpPr>
          <p:nvPr>
            <p:ph type="body" sz="quarter" idx="11"/>
          </p:nvPr>
        </p:nvSpPr>
        <p:spPr>
          <a:xfrm>
            <a:off x="288644" y="514350"/>
            <a:ext cx="9598934" cy="682092"/>
          </a:xfrm>
        </p:spPr>
        <p:txBody>
          <a:bodyPr/>
          <a:lstStyle/>
          <a:p>
            <a:r>
              <a:rPr lang="pt-BR" dirty="0"/>
              <a:t>3. Necessidade de Conhecimento</a:t>
            </a:r>
          </a:p>
        </p:txBody>
      </p:sp>
      <p:pic>
        <p:nvPicPr>
          <p:cNvPr id="3" name="Imagem 2">
            <a:extLst>
              <a:ext uri="{FF2B5EF4-FFF2-40B4-BE49-F238E27FC236}">
                <a16:creationId xmlns:a16="http://schemas.microsoft.com/office/drawing/2014/main" id="{4172C6FC-EA90-D55A-5383-8D9A99F4914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36750" y="1425697"/>
            <a:ext cx="4892400" cy="4892400"/>
          </a:xfrm>
          <a:prstGeom prst="rect">
            <a:avLst/>
          </a:prstGeom>
        </p:spPr>
      </p:pic>
      <p:sp>
        <p:nvSpPr>
          <p:cNvPr id="6" name="CaixaDeTexto 5">
            <a:extLst>
              <a:ext uri="{FF2B5EF4-FFF2-40B4-BE49-F238E27FC236}">
                <a16:creationId xmlns:a16="http://schemas.microsoft.com/office/drawing/2014/main" id="{8EEA0FFD-CB06-85A1-9F7F-4FB44AC26F18}"/>
              </a:ext>
            </a:extLst>
          </p:cNvPr>
          <p:cNvSpPr txBox="1"/>
          <p:nvPr/>
        </p:nvSpPr>
        <p:spPr>
          <a:xfrm>
            <a:off x="8568980" y="5933985"/>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nvGrpSpPr>
          <p:cNvPr id="10" name="Agrupar 9">
            <a:extLst>
              <a:ext uri="{FF2B5EF4-FFF2-40B4-BE49-F238E27FC236}">
                <a16:creationId xmlns:a16="http://schemas.microsoft.com/office/drawing/2014/main" id="{43CD7DA9-A419-23D3-7F99-996173112438}"/>
              </a:ext>
            </a:extLst>
          </p:cNvPr>
          <p:cNvGrpSpPr/>
          <p:nvPr/>
        </p:nvGrpSpPr>
        <p:grpSpPr>
          <a:xfrm>
            <a:off x="0" y="1494771"/>
            <a:ext cx="4189142" cy="2886310"/>
            <a:chOff x="5564671" y="1010613"/>
            <a:chExt cx="6965152" cy="2886310"/>
          </a:xfrm>
        </p:grpSpPr>
        <p:grpSp>
          <p:nvGrpSpPr>
            <p:cNvPr id="11" name="Agrupar 10">
              <a:extLst>
                <a:ext uri="{FF2B5EF4-FFF2-40B4-BE49-F238E27FC236}">
                  <a16:creationId xmlns:a16="http://schemas.microsoft.com/office/drawing/2014/main" id="{6D4AE59D-F4B3-06E9-C4B3-3717691A1AA5}"/>
                </a:ext>
              </a:extLst>
            </p:cNvPr>
            <p:cNvGrpSpPr/>
            <p:nvPr/>
          </p:nvGrpSpPr>
          <p:grpSpPr>
            <a:xfrm>
              <a:off x="5564671" y="1010613"/>
              <a:ext cx="6965152" cy="2886310"/>
              <a:chOff x="-113620" y="1010613"/>
              <a:chExt cx="6965152" cy="2886310"/>
            </a:xfrm>
          </p:grpSpPr>
          <p:sp>
            <p:nvSpPr>
              <p:cNvPr id="13" name="Retângulo 12">
                <a:extLst>
                  <a:ext uri="{FF2B5EF4-FFF2-40B4-BE49-F238E27FC236}">
                    <a16:creationId xmlns:a16="http://schemas.microsoft.com/office/drawing/2014/main" id="{1D8C72D8-03C5-F194-15EA-EF6B67B29917}"/>
                  </a:ext>
                </a:extLst>
              </p:cNvPr>
              <p:cNvSpPr/>
              <p:nvPr/>
            </p:nvSpPr>
            <p:spPr>
              <a:xfrm>
                <a:off x="-113620" y="1010613"/>
                <a:ext cx="6965152" cy="28863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D323FAB2-AFF6-0322-1EAD-99ACA00A5E8D}"/>
                  </a:ext>
                </a:extLst>
              </p:cNvPr>
              <p:cNvSpPr/>
              <p:nvPr/>
            </p:nvSpPr>
            <p:spPr>
              <a:xfrm>
                <a:off x="-113620" y="1010615"/>
                <a:ext cx="6965152"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sz="2000"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6B8347CF-0271-7418-41AC-91D75DCD50E1}"/>
                  </a:ext>
                </a:extLst>
              </p:cNvPr>
              <p:cNvSpPr txBox="1"/>
              <p:nvPr/>
            </p:nvSpPr>
            <p:spPr>
              <a:xfrm>
                <a:off x="9708" y="1030277"/>
                <a:ext cx="6495068" cy="400110"/>
              </a:xfrm>
              <a:prstGeom prst="rect">
                <a:avLst/>
              </a:prstGeom>
              <a:noFill/>
            </p:spPr>
            <p:txBody>
              <a:bodyPr wrap="square">
                <a:spAutoFit/>
              </a:bodyPr>
              <a:lstStyle/>
              <a:p>
                <a:r>
                  <a:rPr kumimoji="0" lang="pt-BR"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Descrição</a:t>
                </a:r>
                <a:endParaRPr lang="pt-BR" sz="20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327C0BA4-9710-CC89-FDBA-AE39C65184AB}"/>
                </a:ext>
              </a:extLst>
            </p:cNvPr>
            <p:cNvSpPr/>
            <p:nvPr/>
          </p:nvSpPr>
          <p:spPr>
            <a:xfrm>
              <a:off x="5687999" y="1559610"/>
              <a:ext cx="6337041" cy="2219069"/>
            </a:xfrm>
            <a:prstGeom prst="rect">
              <a:avLst/>
            </a:prstGeom>
            <a:noFill/>
          </p:spPr>
          <p:txBody>
            <a:bodyPr wrap="square" lIns="137160" tIns="68580" rIns="137160" bIns="68580" rtlCol="0" anchor="t">
              <a:spAutoFit/>
            </a:bodyPr>
            <a:lstStyle/>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Representa o grau de incerteza na avaliação dos fatores geológicos regionais que controlam a formação de recursos de petróleo ou gás natural em uma bacia sedimentar. </a:t>
              </a:r>
            </a:p>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Indica a necessidade de aquisição, processamento e/ou interpretação adicional de dados.</a:t>
              </a:r>
            </a:p>
          </p:txBody>
        </p:sp>
      </p:grpSp>
    </p:spTree>
    <p:extLst>
      <p:ext uri="{BB962C8B-B14F-4D97-AF65-F5344CB8AC3E}">
        <p14:creationId xmlns:p14="http://schemas.microsoft.com/office/powerpoint/2010/main" val="977176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20DF5-B599-6A24-0510-5BCF2AA8A64A}"/>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4BCA9B5-1476-8607-8D91-5784CFC7D855}"/>
              </a:ext>
            </a:extLst>
          </p:cNvPr>
          <p:cNvSpPr>
            <a:spLocks noGrp="1"/>
          </p:cNvSpPr>
          <p:nvPr>
            <p:ph type="body" sz="quarter" idx="11"/>
          </p:nvPr>
        </p:nvSpPr>
        <p:spPr>
          <a:xfrm>
            <a:off x="288644" y="514350"/>
            <a:ext cx="8791855" cy="682092"/>
          </a:xfrm>
        </p:spPr>
        <p:txBody>
          <a:bodyPr/>
          <a:lstStyle/>
          <a:p>
            <a:r>
              <a:rPr lang="pt-BR" dirty="0"/>
              <a:t>Necessidade de Conhecimento</a:t>
            </a:r>
          </a:p>
        </p:txBody>
      </p:sp>
      <p:pic>
        <p:nvPicPr>
          <p:cNvPr id="3" name="Imagem 2">
            <a:extLst>
              <a:ext uri="{FF2B5EF4-FFF2-40B4-BE49-F238E27FC236}">
                <a16:creationId xmlns:a16="http://schemas.microsoft.com/office/drawing/2014/main" id="{0055562A-1C2C-97FA-D45C-4427961A8A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FC12A5BB-7FDC-8F8F-E868-E9C615E3B5F2}"/>
              </a:ext>
            </a:extLst>
          </p:cNvPr>
          <p:cNvGrpSpPr/>
          <p:nvPr/>
        </p:nvGrpSpPr>
        <p:grpSpPr>
          <a:xfrm>
            <a:off x="0" y="1247425"/>
            <a:ext cx="4190163" cy="5698289"/>
            <a:chOff x="5563821" y="2975086"/>
            <a:chExt cx="6966849" cy="3216641"/>
          </a:xfrm>
        </p:grpSpPr>
        <p:grpSp>
          <p:nvGrpSpPr>
            <p:cNvPr id="9" name="Agrupar 8">
              <a:extLst>
                <a:ext uri="{FF2B5EF4-FFF2-40B4-BE49-F238E27FC236}">
                  <a16:creationId xmlns:a16="http://schemas.microsoft.com/office/drawing/2014/main" id="{B769889A-85F9-EC95-C1EA-FC5494A344FF}"/>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5B8D625A-4D83-A662-B109-0FBBD6C6D085}"/>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A4D78929-046D-DC78-0880-688C320BFFDF}"/>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B1FEABB5-9DB9-A401-A5CF-39B9DBDC30C7}"/>
                  </a:ext>
                </a:extLst>
              </p:cNvPr>
              <p:cNvSpPr txBox="1"/>
              <p:nvPr/>
            </p:nvSpPr>
            <p:spPr>
              <a:xfrm>
                <a:off x="8011" y="2761700"/>
                <a:ext cx="3655434" cy="6467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Atualizações</a:t>
                </a:r>
              </a:p>
            </p:txBody>
          </p:sp>
        </p:grpSp>
        <p:sp>
          <p:nvSpPr>
            <p:cNvPr id="8" name="Retângulo 7">
              <a:extLst>
                <a:ext uri="{FF2B5EF4-FFF2-40B4-BE49-F238E27FC236}">
                  <a16:creationId xmlns:a16="http://schemas.microsoft.com/office/drawing/2014/main" id="{9251856C-B223-2EC5-F526-D5D806C9C13B}"/>
                </a:ext>
              </a:extLst>
            </p:cNvPr>
            <p:cNvSpPr/>
            <p:nvPr/>
          </p:nvSpPr>
          <p:spPr>
            <a:xfrm>
              <a:off x="5686305" y="3349345"/>
              <a:ext cx="4806887" cy="2842382"/>
            </a:xfrm>
            <a:prstGeom prst="rect">
              <a:avLst/>
            </a:prstGeom>
            <a:noFill/>
          </p:spPr>
          <p:txBody>
            <a:bodyPr wrap="square" lIns="137160" tIns="68580" rIns="137160" bIns="68580" rtlCol="0" anchor="t">
              <a:spAutoFit/>
            </a:bodyPr>
            <a:lstStyle/>
            <a:p>
              <a:pPr algn="just" defTabSz="648012">
                <a:lnSpc>
                  <a:spcPct val="108000"/>
                </a:lnSpc>
                <a:spcAft>
                  <a:spcPts val="600"/>
                </a:spcAft>
                <a:buClr>
                  <a:srgbClr val="002060"/>
                </a:buClr>
                <a:buSzPct val="120000"/>
              </a:pPr>
              <a:r>
                <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Tendência de redução da necessidade de conhecimento associada ao aumento nas chances de sucesso exploratório, nas bacias de Pelotas, Santos, Campos, Espírito Santo-Mucuri, Jequitinhonha, Parnaíba, Amazonas e Foz do Amazonas. </a:t>
              </a:r>
            </a:p>
            <a:p>
              <a:pPr algn="just" defTabSz="648012">
                <a:lnSpc>
                  <a:spcPct val="108000"/>
                </a:lnSpc>
                <a:spcAft>
                  <a:spcPts val="600"/>
                </a:spcAft>
                <a:buClr>
                  <a:srgbClr val="002060"/>
                </a:buClr>
                <a:buSzPct val="120000"/>
              </a:pPr>
              <a:r>
                <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 Bacia dos Parecis, por sua vez, por registrar uma queda em sua chance na porção oeste, apresentou um aumento de necessidade de conhecimento nesta área, que sinaliza um desafio adicional capaz de impactar a atratividade para hidrocarbonetos ali.</a:t>
              </a:r>
            </a:p>
            <a:p>
              <a:pPr algn="just" defTabSz="648012">
                <a:lnSpc>
                  <a:spcPct val="108000"/>
                </a:lnSpc>
                <a:spcAft>
                  <a:spcPts val="600"/>
                </a:spcAft>
                <a:buClr>
                  <a:srgbClr val="002060"/>
                </a:buClr>
                <a:buSzPct val="120000"/>
              </a:pPr>
              <a:r>
                <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Quanto à disponibilidade de dados, houve uma melhoria relevante para os casos das bacias do Amazonas, Parnaíba e Paraná.</a:t>
              </a:r>
            </a:p>
          </p:txBody>
        </p:sp>
      </p:grpSp>
      <p:pic>
        <p:nvPicPr>
          <p:cNvPr id="25" name="Imagem 24">
            <a:extLst>
              <a:ext uri="{FF2B5EF4-FFF2-40B4-BE49-F238E27FC236}">
                <a16:creationId xmlns:a16="http://schemas.microsoft.com/office/drawing/2014/main" id="{C1FED489-1BC7-DF59-67E5-C97918C117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13776333-C415-9333-F014-80F3BFA4742B}"/>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01531CE6-EDC4-3305-7BE4-EE179F86EEA7}"/>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4018782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100D7-362D-32B9-1C72-67C359783EE7}"/>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CA302B1-747E-B435-05A3-6690F3F15A18}"/>
              </a:ext>
            </a:extLst>
          </p:cNvPr>
          <p:cNvSpPr>
            <a:spLocks noGrp="1"/>
          </p:cNvSpPr>
          <p:nvPr>
            <p:ph type="body" sz="quarter" idx="11"/>
          </p:nvPr>
        </p:nvSpPr>
        <p:spPr>
          <a:xfrm>
            <a:off x="288644" y="514350"/>
            <a:ext cx="10282222" cy="682092"/>
          </a:xfrm>
        </p:spPr>
        <p:txBody>
          <a:bodyPr/>
          <a:lstStyle/>
          <a:p>
            <a:r>
              <a:rPr lang="pt-BR" dirty="0"/>
              <a:t>4. Evidência de Hidrocarbonetos</a:t>
            </a:r>
          </a:p>
        </p:txBody>
      </p:sp>
      <p:grpSp>
        <p:nvGrpSpPr>
          <p:cNvPr id="5" name="Agrupar 4">
            <a:extLst>
              <a:ext uri="{FF2B5EF4-FFF2-40B4-BE49-F238E27FC236}">
                <a16:creationId xmlns:a16="http://schemas.microsoft.com/office/drawing/2014/main" id="{47FA5870-AAC2-9852-CEAC-B49F50E18E42}"/>
              </a:ext>
            </a:extLst>
          </p:cNvPr>
          <p:cNvGrpSpPr/>
          <p:nvPr/>
        </p:nvGrpSpPr>
        <p:grpSpPr>
          <a:xfrm>
            <a:off x="4836750" y="1425697"/>
            <a:ext cx="4892400" cy="4892400"/>
            <a:chOff x="396000" y="1224000"/>
            <a:chExt cx="4892400" cy="4892400"/>
          </a:xfrm>
        </p:grpSpPr>
        <p:pic>
          <p:nvPicPr>
            <p:cNvPr id="3" name="Imagem 2">
              <a:extLst>
                <a:ext uri="{FF2B5EF4-FFF2-40B4-BE49-F238E27FC236}">
                  <a16:creationId xmlns:a16="http://schemas.microsoft.com/office/drawing/2014/main" id="{80558913-9AD0-6B7C-9991-E79BEBBF4E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000" y="1224000"/>
              <a:ext cx="4892400" cy="4892400"/>
            </a:xfrm>
            <a:prstGeom prst="rect">
              <a:avLst/>
            </a:prstGeom>
          </p:spPr>
        </p:pic>
        <p:sp>
          <p:nvSpPr>
            <p:cNvPr id="6" name="CaixaDeTexto 5">
              <a:extLst>
                <a:ext uri="{FF2B5EF4-FFF2-40B4-BE49-F238E27FC236}">
                  <a16:creationId xmlns:a16="http://schemas.microsoft.com/office/drawing/2014/main" id="{1EB9517E-82B0-7260-B6BB-458DD0303C7F}"/>
                </a:ext>
              </a:extLst>
            </p:cNvPr>
            <p:cNvSpPr txBox="1"/>
            <p:nvPr/>
          </p:nvSpPr>
          <p:spPr>
            <a:xfrm>
              <a:off x="4100136" y="5727408"/>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grpSp>
        <p:nvGrpSpPr>
          <p:cNvPr id="7" name="Agrupar 6">
            <a:extLst>
              <a:ext uri="{FF2B5EF4-FFF2-40B4-BE49-F238E27FC236}">
                <a16:creationId xmlns:a16="http://schemas.microsoft.com/office/drawing/2014/main" id="{85024F30-B3B6-7B07-4485-746B5E2AB65B}"/>
              </a:ext>
            </a:extLst>
          </p:cNvPr>
          <p:cNvGrpSpPr/>
          <p:nvPr/>
        </p:nvGrpSpPr>
        <p:grpSpPr>
          <a:xfrm>
            <a:off x="0" y="1473009"/>
            <a:ext cx="4189142" cy="4321527"/>
            <a:chOff x="5564671" y="1010612"/>
            <a:chExt cx="7020000" cy="4321527"/>
          </a:xfrm>
        </p:grpSpPr>
        <p:sp>
          <p:nvSpPr>
            <p:cNvPr id="18" name="CaixaDeTexto 17">
              <a:extLst>
                <a:ext uri="{FF2B5EF4-FFF2-40B4-BE49-F238E27FC236}">
                  <a16:creationId xmlns:a16="http://schemas.microsoft.com/office/drawing/2014/main" id="{4DC8A4CA-897B-8C04-5ADE-BEDD8C0A56AD}"/>
                </a:ext>
              </a:extLst>
            </p:cNvPr>
            <p:cNvSpPr txBox="1"/>
            <p:nvPr/>
          </p:nvSpPr>
          <p:spPr>
            <a:xfrm>
              <a:off x="6067821" y="2794693"/>
              <a:ext cx="36693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Destaques ZNMT 2023-2025</a:t>
              </a:r>
            </a:p>
          </p:txBody>
        </p:sp>
        <p:grpSp>
          <p:nvGrpSpPr>
            <p:cNvPr id="10" name="Agrupar 9">
              <a:extLst>
                <a:ext uri="{FF2B5EF4-FFF2-40B4-BE49-F238E27FC236}">
                  <a16:creationId xmlns:a16="http://schemas.microsoft.com/office/drawing/2014/main" id="{F49AA1EA-AEED-3B1C-ADFA-E298E23B56F6}"/>
                </a:ext>
              </a:extLst>
            </p:cNvPr>
            <p:cNvGrpSpPr/>
            <p:nvPr/>
          </p:nvGrpSpPr>
          <p:grpSpPr>
            <a:xfrm>
              <a:off x="5564671" y="1010612"/>
              <a:ext cx="7020000" cy="4321527"/>
              <a:chOff x="5564671" y="1010612"/>
              <a:chExt cx="7020000" cy="4321527"/>
            </a:xfrm>
          </p:grpSpPr>
          <p:grpSp>
            <p:nvGrpSpPr>
              <p:cNvPr id="11" name="Agrupar 10">
                <a:extLst>
                  <a:ext uri="{FF2B5EF4-FFF2-40B4-BE49-F238E27FC236}">
                    <a16:creationId xmlns:a16="http://schemas.microsoft.com/office/drawing/2014/main" id="{0C64BAEC-5837-98C1-0BDD-E33A840D24F1}"/>
                  </a:ext>
                </a:extLst>
              </p:cNvPr>
              <p:cNvGrpSpPr/>
              <p:nvPr/>
            </p:nvGrpSpPr>
            <p:grpSpPr>
              <a:xfrm>
                <a:off x="5564671" y="1010612"/>
                <a:ext cx="7020000" cy="3993294"/>
                <a:chOff x="-113620" y="1010612"/>
                <a:chExt cx="7020000" cy="3993294"/>
              </a:xfrm>
            </p:grpSpPr>
            <p:sp>
              <p:nvSpPr>
                <p:cNvPr id="13" name="Retângulo 12">
                  <a:extLst>
                    <a:ext uri="{FF2B5EF4-FFF2-40B4-BE49-F238E27FC236}">
                      <a16:creationId xmlns:a16="http://schemas.microsoft.com/office/drawing/2014/main" id="{C9D4B771-A154-9012-BD67-4CA5A1EAF105}"/>
                    </a:ext>
                  </a:extLst>
                </p:cNvPr>
                <p:cNvSpPr/>
                <p:nvPr/>
              </p:nvSpPr>
              <p:spPr>
                <a:xfrm>
                  <a:off x="-113620" y="1010612"/>
                  <a:ext cx="7020000" cy="399329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A4630257-D854-FEEA-C193-6AFCCC288219}"/>
                    </a:ext>
                  </a:extLst>
                </p:cNvPr>
                <p:cNvSpPr/>
                <p:nvPr/>
              </p:nvSpPr>
              <p:spPr>
                <a:xfrm>
                  <a:off x="-113620" y="1010615"/>
                  <a:ext cx="7020000"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445D1B7D-A5AB-E687-E734-B7B27B0E2C77}"/>
                    </a:ext>
                  </a:extLst>
                </p:cNvPr>
                <p:cNvSpPr txBox="1"/>
                <p:nvPr/>
              </p:nvSpPr>
              <p:spPr>
                <a:xfrm>
                  <a:off x="389530" y="1030277"/>
                  <a:ext cx="6093584" cy="369332"/>
                </a:xfrm>
                <a:prstGeom prst="rect">
                  <a:avLst/>
                </a:prstGeom>
                <a:noFill/>
              </p:spPr>
              <p:txBody>
                <a:bodyPr wrap="square">
                  <a:spAutoFit/>
                </a:bodyPr>
                <a:lstStyle/>
                <a:p>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Descrição</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687B0218-CA01-8ABC-3D0A-E1CD9B8034E1}"/>
                  </a:ext>
                </a:extLst>
              </p:cNvPr>
              <p:cNvSpPr/>
              <p:nvPr/>
            </p:nvSpPr>
            <p:spPr>
              <a:xfrm>
                <a:off x="6067822" y="1501860"/>
                <a:ext cx="6337040" cy="3830279"/>
              </a:xfrm>
              <a:prstGeom prst="rect">
                <a:avLst/>
              </a:prstGeom>
              <a:noFill/>
            </p:spPr>
            <p:txBody>
              <a:bodyPr wrap="square" lIns="137160" tIns="68580" rIns="137160" bIns="68580" rtlCol="0" anchor="t">
                <a:spAutoFit/>
              </a:bodyPr>
              <a:lstStyle/>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Representa a ideia de que áreas fora de acumulações de petróleo ou gás natural em avaliação exploratória ou já comerciais (campos), que sejam próximas à ocorrência de indícios ou confirmações da presença de hidrocarbonetos, são mais importantes, na razão direta dessa proximidade. </a:t>
                </a:r>
              </a:p>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Embora a maior parte da área sedimentar brasileira possua evidências de geração e migração de hidrocarbonetos, não necessariamente isso garante a existência de acumulações comerciais.</a:t>
                </a:r>
              </a:p>
              <a:p>
                <a:pPr algn="just" defTabSz="648012">
                  <a:lnSpc>
                    <a:spcPct val="108000"/>
                  </a:lnSpc>
                  <a:spcAft>
                    <a:spcPts val="1800"/>
                  </a:spcAft>
                  <a:buClr>
                    <a:srgbClr val="FFC000"/>
                  </a:buClr>
                  <a:buSzPct val="120000"/>
                </a:pPr>
                <a:endPar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519077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2D8D5-9034-AC39-FDF6-034CBBC5B50F}"/>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1CD84D7-44CA-AA72-D83F-B93209A6005A}"/>
              </a:ext>
            </a:extLst>
          </p:cNvPr>
          <p:cNvSpPr>
            <a:spLocks noGrp="1"/>
          </p:cNvSpPr>
          <p:nvPr>
            <p:ph type="body" sz="quarter" idx="11"/>
          </p:nvPr>
        </p:nvSpPr>
        <p:spPr>
          <a:xfrm>
            <a:off x="288644" y="514350"/>
            <a:ext cx="8791855" cy="682092"/>
          </a:xfrm>
        </p:spPr>
        <p:txBody>
          <a:bodyPr/>
          <a:lstStyle/>
          <a:p>
            <a:r>
              <a:rPr lang="pt-BR" dirty="0"/>
              <a:t>Evidência de Hidrocarbonetos</a:t>
            </a:r>
          </a:p>
        </p:txBody>
      </p:sp>
      <p:pic>
        <p:nvPicPr>
          <p:cNvPr id="3" name="Imagem 2">
            <a:extLst>
              <a:ext uri="{FF2B5EF4-FFF2-40B4-BE49-F238E27FC236}">
                <a16:creationId xmlns:a16="http://schemas.microsoft.com/office/drawing/2014/main" id="{3C043104-D0A1-837D-B240-BE75DD089E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BE8B160F-38D3-4E2A-CA33-6D0D3A106EAB}"/>
              </a:ext>
            </a:extLst>
          </p:cNvPr>
          <p:cNvGrpSpPr/>
          <p:nvPr/>
        </p:nvGrpSpPr>
        <p:grpSpPr>
          <a:xfrm>
            <a:off x="0" y="1247425"/>
            <a:ext cx="4190163" cy="5597429"/>
            <a:chOff x="5563821" y="2975086"/>
            <a:chExt cx="6966849" cy="3159706"/>
          </a:xfrm>
        </p:grpSpPr>
        <p:grpSp>
          <p:nvGrpSpPr>
            <p:cNvPr id="9" name="Agrupar 8">
              <a:extLst>
                <a:ext uri="{FF2B5EF4-FFF2-40B4-BE49-F238E27FC236}">
                  <a16:creationId xmlns:a16="http://schemas.microsoft.com/office/drawing/2014/main" id="{FC2DA442-E691-20E6-2A41-62B9DC64406D}"/>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976A59B6-EB8B-D718-A85F-3ADF8454C8FF}"/>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493A5795-3CBC-5BA3-1AA7-3A1C3DF7A0EB}"/>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5CBF03FC-AC63-DE8E-95F8-6F98FC513D1D}"/>
                  </a:ext>
                </a:extLst>
              </p:cNvPr>
              <p:cNvSpPr txBox="1"/>
              <p:nvPr/>
            </p:nvSpPr>
            <p:spPr>
              <a:xfrm>
                <a:off x="8011" y="2761700"/>
                <a:ext cx="3655434" cy="6467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Atualizações</a:t>
                </a:r>
              </a:p>
            </p:txBody>
          </p:sp>
        </p:grpSp>
        <p:sp>
          <p:nvSpPr>
            <p:cNvPr id="8" name="Retângulo 7">
              <a:extLst>
                <a:ext uri="{FF2B5EF4-FFF2-40B4-BE49-F238E27FC236}">
                  <a16:creationId xmlns:a16="http://schemas.microsoft.com/office/drawing/2014/main" id="{09C60497-7318-C4DE-95B4-BC049B410F59}"/>
                </a:ext>
              </a:extLst>
            </p:cNvPr>
            <p:cNvSpPr/>
            <p:nvPr/>
          </p:nvSpPr>
          <p:spPr>
            <a:xfrm>
              <a:off x="5686305" y="3349345"/>
              <a:ext cx="4806887" cy="2763839"/>
            </a:xfrm>
            <a:prstGeom prst="rect">
              <a:avLst/>
            </a:prstGeom>
            <a:noFill/>
          </p:spPr>
          <p:txBody>
            <a:bodyPr wrap="square" lIns="137160" tIns="68580" rIns="137160" bIns="68580" rtlCol="0" anchor="t">
              <a:spAutoFit/>
            </a:bodyPr>
            <a:lstStyle/>
            <a:p>
              <a:pPr algn="just" defTabSz="648012">
                <a:lnSpc>
                  <a:spcPct val="108000"/>
                </a:lnSpc>
                <a:spcAft>
                  <a:spcPts val="600"/>
                </a:spcAft>
                <a:buClr>
                  <a:srgbClr val="002060"/>
                </a:buClr>
                <a:buSzPct val="120000"/>
              </a:pPr>
              <a:r>
                <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Importâncias reduzidas foram identificadas no extremo sul da Bacia de Pelotas e nas porções distais das bacias de Cumuruxatiba, Jequitinhonha, Camamu-Almada, Jacuípe e Pernambuco-Paraíba. </a:t>
              </a:r>
            </a:p>
            <a:p>
              <a:pPr algn="just" defTabSz="648012">
                <a:lnSpc>
                  <a:spcPct val="108000"/>
                </a:lnSpc>
                <a:spcAft>
                  <a:spcPts val="600"/>
                </a:spcAft>
                <a:buClr>
                  <a:srgbClr val="002060"/>
                </a:buClr>
                <a:buSzPct val="120000"/>
              </a:pPr>
              <a:r>
                <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Além dessas, o extremo leste da Bacia do Acre-Madre de Dios, a Bacia do Rio do Peixe e os extremos oeste e leste da Bacia dos Parecis. </a:t>
              </a:r>
            </a:p>
            <a:p>
              <a:pPr algn="just" defTabSz="648012">
                <a:lnSpc>
                  <a:spcPct val="108000"/>
                </a:lnSpc>
                <a:spcAft>
                  <a:spcPts val="600"/>
                </a:spcAft>
                <a:buClr>
                  <a:srgbClr val="002060"/>
                </a:buClr>
                <a:buSzPct val="120000"/>
              </a:pPr>
              <a:r>
                <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Nenhuma importância até o presente, em Bragança-Vizeu, Marajó, Tacutu, Jatobá, Alto Tapajós, Araripe, Bananal, Lençóis, Irecê, Pantanal e Taubaté.</a:t>
              </a:r>
            </a:p>
            <a:p>
              <a:pPr algn="just" defTabSz="648012">
                <a:lnSpc>
                  <a:spcPct val="108000"/>
                </a:lnSpc>
                <a:spcAft>
                  <a:spcPts val="600"/>
                </a:spcAft>
                <a:buClr>
                  <a:srgbClr val="002060"/>
                </a:buClr>
                <a:buSzPct val="120000"/>
              </a:pPr>
              <a:r>
                <a:rPr lang="pt-BR" sz="13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Microexsudações</a:t>
              </a:r>
              <a:r>
                <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na Bacia de Tucano Norte aumentaram a importância da mesma.</a:t>
              </a:r>
            </a:p>
          </p:txBody>
        </p:sp>
      </p:grpSp>
      <p:pic>
        <p:nvPicPr>
          <p:cNvPr id="25" name="Imagem 24">
            <a:extLst>
              <a:ext uri="{FF2B5EF4-FFF2-40B4-BE49-F238E27FC236}">
                <a16:creationId xmlns:a16="http://schemas.microsoft.com/office/drawing/2014/main" id="{FEBEB209-FC60-CD5A-5890-D1E6505D39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AFD7AA24-921A-D3C1-FA35-0B6E02F1A0C3}"/>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00B0F04E-4931-E344-E625-579889720450}"/>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3997249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21FC-7B3B-62D5-EDB2-4B57A0EC90FD}"/>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BF243DA-DB43-E5CB-E4E4-07DC9053ECB5}"/>
              </a:ext>
            </a:extLst>
          </p:cNvPr>
          <p:cNvSpPr>
            <a:spLocks noGrp="1"/>
          </p:cNvSpPr>
          <p:nvPr>
            <p:ph type="body" sz="quarter" idx="11"/>
          </p:nvPr>
        </p:nvSpPr>
        <p:spPr>
          <a:xfrm>
            <a:off x="288644" y="514350"/>
            <a:ext cx="8791855" cy="682092"/>
          </a:xfrm>
        </p:spPr>
        <p:txBody>
          <a:bodyPr/>
          <a:lstStyle/>
          <a:p>
            <a:r>
              <a:rPr lang="pt-BR" dirty="0"/>
              <a:t>5. </a:t>
            </a:r>
            <a:r>
              <a:rPr lang="pt-BR" dirty="0" err="1"/>
              <a:t>Prospectividade</a:t>
            </a:r>
            <a:endParaRPr lang="pt-BR" dirty="0"/>
          </a:p>
        </p:txBody>
      </p:sp>
      <p:pic>
        <p:nvPicPr>
          <p:cNvPr id="3" name="Imagem 2">
            <a:extLst>
              <a:ext uri="{FF2B5EF4-FFF2-40B4-BE49-F238E27FC236}">
                <a16:creationId xmlns:a16="http://schemas.microsoft.com/office/drawing/2014/main" id="{8D2AA12C-7310-DE99-44A6-3F838CAE25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59819" y="1398137"/>
            <a:ext cx="4892400" cy="4892400"/>
          </a:xfrm>
          <a:prstGeom prst="rect">
            <a:avLst/>
          </a:prstGeom>
        </p:spPr>
      </p:pic>
      <p:sp>
        <p:nvSpPr>
          <p:cNvPr id="6" name="CaixaDeTexto 5">
            <a:extLst>
              <a:ext uri="{FF2B5EF4-FFF2-40B4-BE49-F238E27FC236}">
                <a16:creationId xmlns:a16="http://schemas.microsoft.com/office/drawing/2014/main" id="{459CAE26-5047-D15F-2DEE-19666D0923D4}"/>
              </a:ext>
            </a:extLst>
          </p:cNvPr>
          <p:cNvSpPr txBox="1"/>
          <p:nvPr/>
        </p:nvSpPr>
        <p:spPr>
          <a:xfrm>
            <a:off x="8555174" y="5930316"/>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nvGrpSpPr>
          <p:cNvPr id="10" name="Agrupar 9">
            <a:extLst>
              <a:ext uri="{FF2B5EF4-FFF2-40B4-BE49-F238E27FC236}">
                <a16:creationId xmlns:a16="http://schemas.microsoft.com/office/drawing/2014/main" id="{C2CD9D4E-C65B-A098-5735-7842B2D4FCD2}"/>
              </a:ext>
            </a:extLst>
          </p:cNvPr>
          <p:cNvGrpSpPr/>
          <p:nvPr/>
        </p:nvGrpSpPr>
        <p:grpSpPr>
          <a:xfrm>
            <a:off x="0" y="1463451"/>
            <a:ext cx="4189142" cy="2515695"/>
            <a:chOff x="5564671" y="1010612"/>
            <a:chExt cx="6965152" cy="2283251"/>
          </a:xfrm>
        </p:grpSpPr>
        <p:grpSp>
          <p:nvGrpSpPr>
            <p:cNvPr id="11" name="Agrupar 10">
              <a:extLst>
                <a:ext uri="{FF2B5EF4-FFF2-40B4-BE49-F238E27FC236}">
                  <a16:creationId xmlns:a16="http://schemas.microsoft.com/office/drawing/2014/main" id="{0EB029D5-9E17-2824-DCD4-84310205EDED}"/>
                </a:ext>
              </a:extLst>
            </p:cNvPr>
            <p:cNvGrpSpPr/>
            <p:nvPr/>
          </p:nvGrpSpPr>
          <p:grpSpPr>
            <a:xfrm>
              <a:off x="5564671" y="1010612"/>
              <a:ext cx="6965152" cy="2283251"/>
              <a:chOff x="-113620" y="1010612"/>
              <a:chExt cx="6965152" cy="2283251"/>
            </a:xfrm>
          </p:grpSpPr>
          <p:sp>
            <p:nvSpPr>
              <p:cNvPr id="13" name="Retângulo 12">
                <a:extLst>
                  <a:ext uri="{FF2B5EF4-FFF2-40B4-BE49-F238E27FC236}">
                    <a16:creationId xmlns:a16="http://schemas.microsoft.com/office/drawing/2014/main" id="{9002B486-725A-F388-5386-799A637F7229}"/>
                  </a:ext>
                </a:extLst>
              </p:cNvPr>
              <p:cNvSpPr/>
              <p:nvPr/>
            </p:nvSpPr>
            <p:spPr>
              <a:xfrm>
                <a:off x="-113620" y="1010612"/>
                <a:ext cx="6965152" cy="228325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F9CA6C65-20EB-42A4-B43C-E8D8403FCFE5}"/>
                  </a:ext>
                </a:extLst>
              </p:cNvPr>
              <p:cNvSpPr/>
              <p:nvPr/>
            </p:nvSpPr>
            <p:spPr>
              <a:xfrm>
                <a:off x="-113620" y="1010615"/>
                <a:ext cx="6965152"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FB9D860F-CA79-90BF-B2F3-CDA93BF9A0FF}"/>
                  </a:ext>
                </a:extLst>
              </p:cNvPr>
              <p:cNvSpPr txBox="1"/>
              <p:nvPr/>
            </p:nvSpPr>
            <p:spPr>
              <a:xfrm>
                <a:off x="9709" y="1030277"/>
                <a:ext cx="6495068" cy="369332"/>
              </a:xfrm>
              <a:prstGeom prst="rect">
                <a:avLst/>
              </a:prstGeom>
              <a:noFill/>
            </p:spPr>
            <p:txBody>
              <a:bodyPr wrap="square">
                <a:spAutoFit/>
              </a:bodyPr>
              <a:lstStyle/>
              <a:p>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Descrição</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E600B0AC-8CF0-0EB5-CD4D-271CE8C6246B}"/>
                </a:ext>
              </a:extLst>
            </p:cNvPr>
            <p:cNvSpPr/>
            <p:nvPr/>
          </p:nvSpPr>
          <p:spPr>
            <a:xfrm>
              <a:off x="5687999" y="1636610"/>
              <a:ext cx="6337041" cy="1382145"/>
            </a:xfrm>
            <a:prstGeom prst="rect">
              <a:avLst/>
            </a:prstGeom>
            <a:noFill/>
          </p:spPr>
          <p:txBody>
            <a:bodyPr wrap="square" lIns="137160" tIns="68580" rIns="137160" bIns="68580" rtlCol="0" anchor="t">
              <a:spAutoFit/>
            </a:bodyPr>
            <a:lstStyle/>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Representa a composição das informações sobre a chance de sucesso exploratório de uma área junto com a </a:t>
              </a:r>
              <a:r>
                <a:rPr lang="pt-BR" sz="1400" b="1"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estimativa da dimensão volumétrica </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dos recursos não descobertos de petróleo e gás das bacias sedimentares. </a:t>
              </a:r>
            </a:p>
          </p:txBody>
        </p:sp>
      </p:grpSp>
    </p:spTree>
    <p:extLst>
      <p:ext uri="{BB962C8B-B14F-4D97-AF65-F5344CB8AC3E}">
        <p14:creationId xmlns:p14="http://schemas.microsoft.com/office/powerpoint/2010/main" val="413449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11C5A40-7BDC-C5A4-52C5-2DBD5421B6CE}"/>
              </a:ext>
            </a:extLst>
          </p:cNvPr>
          <p:cNvSpPr>
            <a:spLocks noGrp="1"/>
          </p:cNvSpPr>
          <p:nvPr>
            <p:ph type="body" sz="quarter" idx="14"/>
          </p:nvPr>
        </p:nvSpPr>
        <p:spPr/>
        <p:txBody>
          <a:bodyPr/>
          <a:lstStyle/>
          <a:p>
            <a:r>
              <a:rPr lang="pt-BR" dirty="0"/>
              <a:t>Valor Público</a:t>
            </a:r>
          </a:p>
        </p:txBody>
      </p:sp>
      <p:sp>
        <p:nvSpPr>
          <p:cNvPr id="4" name="Freeform 2">
            <a:extLst>
              <a:ext uri="{FF2B5EF4-FFF2-40B4-BE49-F238E27FC236}">
                <a16:creationId xmlns:a16="http://schemas.microsoft.com/office/drawing/2014/main" id="{B38C97EC-0576-0338-2246-6E81BB9D7492}"/>
              </a:ext>
            </a:extLst>
          </p:cNvPr>
          <p:cNvSpPr>
            <a:spLocks noGrp="1"/>
          </p:cNvSpPr>
          <p:nvPr>
            <p:ph type="body" sz="quarter" idx="10"/>
          </p:nvPr>
        </p:nvSpPr>
        <p:spPr>
          <a:xfrm>
            <a:off x="610235" y="1449070"/>
            <a:ext cx="7301865" cy="4545013"/>
          </a:xfrm>
          <a:custGeom>
            <a:avLst/>
            <a:gdLst/>
            <a:ahLst/>
            <a:cxnLst/>
            <a:rect l="l" t="t" r="r" b="b"/>
            <a:pathLst>
              <a:path w="18288000" h="10652760">
                <a:moveTo>
                  <a:pt x="0" y="0"/>
                </a:moveTo>
                <a:lnTo>
                  <a:pt x="18288000" y="0"/>
                </a:lnTo>
                <a:lnTo>
                  <a:pt x="18288000" y="10652760"/>
                </a:lnTo>
                <a:lnTo>
                  <a:pt x="0" y="10652760"/>
                </a:lnTo>
                <a:lnTo>
                  <a:pt x="0" y="0"/>
                </a:lnTo>
                <a:close/>
              </a:path>
            </a:pathLst>
          </a:custGeom>
          <a:noFill/>
        </p:spPr>
        <p:txBody>
          <a:bodyPr/>
          <a:lstStyle/>
          <a:p>
            <a:pPr algn="just">
              <a:lnSpc>
                <a:spcPts val="2000"/>
              </a:lnSpc>
            </a:pPr>
            <a:r>
              <a:rPr lang="pt-BR" sz="1600" dirty="0"/>
              <a:t>A EPE realiza estudos e pesquisas para subsidiar a formulação, implementação e avaliação da política e do planejamento energético brasileiro.</a:t>
            </a:r>
          </a:p>
          <a:p>
            <a:pPr algn="just">
              <a:lnSpc>
                <a:spcPts val="2000"/>
              </a:lnSpc>
            </a:pPr>
            <a:r>
              <a:rPr lang="pt-BR" sz="1600" dirty="0"/>
              <a:t>Buscando estimular o mercado com análises que possam contribuir para a adoção de estratégias adequadas ao aproveitamento econômico e ambientalmente sustentável do potencial de hidrocarbonetos no território nacional, a EPE publica, a cada dois anos, o presente estudo. </a:t>
            </a:r>
          </a:p>
          <a:p>
            <a:pPr algn="just">
              <a:lnSpc>
                <a:spcPts val="2000"/>
              </a:lnSpc>
            </a:pPr>
            <a:r>
              <a:rPr lang="pt-BR" sz="1600" dirty="0"/>
              <a:t>Através da representação da expectativa de descobertas de acumulações de hidrocarbonetos em cada bacia sedimentar e da importância relativa das diversas áreas do Brasil para o desenvolvimento econômico do setor de óleo e gás, o material divulgado auxilia o reconhecimento de oportunidades a médio e longo prazo e orienta como o conhecimento adquirido por esse segmento pode colaborar para os caminhos que levem a um desenvolvimento responsável, inclusivo e equilibrado.</a:t>
            </a:r>
          </a:p>
          <a:p>
            <a:pPr algn="just">
              <a:lnSpc>
                <a:spcPts val="2000"/>
              </a:lnSpc>
            </a:pPr>
            <a:endParaRPr lang="pt-BR" sz="1600" dirty="0"/>
          </a:p>
        </p:txBody>
      </p:sp>
    </p:spTree>
    <p:extLst>
      <p:ext uri="{BB962C8B-B14F-4D97-AF65-F5344CB8AC3E}">
        <p14:creationId xmlns:p14="http://schemas.microsoft.com/office/powerpoint/2010/main" val="927306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33895-1FAF-CA0C-028B-59905ABD366F}"/>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B55C3FF-7941-3E86-EE36-0431456D773C}"/>
              </a:ext>
            </a:extLst>
          </p:cNvPr>
          <p:cNvSpPr>
            <a:spLocks noGrp="1"/>
          </p:cNvSpPr>
          <p:nvPr>
            <p:ph type="body" sz="quarter" idx="11"/>
          </p:nvPr>
        </p:nvSpPr>
        <p:spPr>
          <a:xfrm>
            <a:off x="288644" y="514350"/>
            <a:ext cx="8791855" cy="682092"/>
          </a:xfrm>
        </p:spPr>
        <p:txBody>
          <a:bodyPr/>
          <a:lstStyle/>
          <a:p>
            <a:r>
              <a:rPr lang="pt-BR" dirty="0"/>
              <a:t>Aprimoramento da Avaliação Volumétrica</a:t>
            </a:r>
          </a:p>
          <a:p>
            <a:endParaRPr lang="pt-BR" dirty="0"/>
          </a:p>
        </p:txBody>
      </p:sp>
      <p:sp>
        <p:nvSpPr>
          <p:cNvPr id="5" name="Retângulo 4">
            <a:extLst>
              <a:ext uri="{FF2B5EF4-FFF2-40B4-BE49-F238E27FC236}">
                <a16:creationId xmlns:a16="http://schemas.microsoft.com/office/drawing/2014/main" id="{17F8BAC7-3C45-4F5F-18AF-3E7EF18F0568}"/>
              </a:ext>
            </a:extLst>
          </p:cNvPr>
          <p:cNvSpPr/>
          <p:nvPr/>
        </p:nvSpPr>
        <p:spPr>
          <a:xfrm>
            <a:off x="288644" y="1782786"/>
            <a:ext cx="5464456" cy="4778872"/>
          </a:xfrm>
          <a:prstGeom prst="rect">
            <a:avLst/>
          </a:prstGeom>
          <a:noFill/>
        </p:spPr>
        <p:txBody>
          <a:bodyPr wrap="square" lIns="137160" tIns="68580" rIns="137160" bIns="68580" rtlCol="0" anchor="t">
            <a:spAutoFit/>
          </a:bodyPr>
          <a:lstStyle/>
          <a:p>
            <a:pPr algn="just">
              <a:lnSpc>
                <a:spcPts val="1700"/>
              </a:lnSpc>
              <a:spcAft>
                <a:spcPts val="600"/>
              </a:spcAft>
              <a:buNone/>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Desde 2021, a equipe de E&amp;P da EPE se aprofunda na avaliação de dados primários de sísmica e poços através do projeto “Aprimoramento da Análise de Bacias e Modelagem de Sistemas Petrolíferos” (AE-0217.03.DPG.SPG). Identificando a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necessidade de aprimorar suas estimativas volumétricas</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especialmente para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bacias de (nova) fronteira exploratória</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o grupo realizou, ao longo de 2023, consultoria especializada que forneceu rotinas de trabalho para avaliação volumétrica das bacias sedimentares brasileiras. Essas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rotinas</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foram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implementadas na avaliação do potencial volumétrico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das bacias de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Amazonas</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e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Foz do Amazonas</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tendo esta última seu resultado publicado em EPE (2024). Em 2025, o resultado da estimativa volumétrica de recursos prospectivos (não descobertos) na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Bacia do Parnaíba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foi alvo de publicação (CARVALHO; D’ALMEIDA; ZALAN, 2025) .</a:t>
            </a:r>
          </a:p>
          <a:p>
            <a:pPr algn="just">
              <a:lnSpc>
                <a:spcPts val="1700"/>
              </a:lnSpc>
              <a:spcAft>
                <a:spcPts val="600"/>
              </a:spcAft>
              <a:buNone/>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Ambas as avaliações divulgadas foram realizadas a partir da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identificação e caracterização de oportunidades exploratórias de recursos convencionais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(SPE, 2001). Embora uma oportunidade exploratória seja constrita à estrutura capaz de conter uma acumulação de hidrocarbonetos dentro do intervalo de rocha reservatório, os elementos do sistema petrolífero carga e retenção foram também avaliados para estimativa da chance de descoberta (COSTA; ZALAN; DE MENDONÇA NOBRE, 2013 ; ROSE, 2001). </a:t>
            </a:r>
          </a:p>
        </p:txBody>
      </p:sp>
      <p:sp>
        <p:nvSpPr>
          <p:cNvPr id="4" name="Retângulo 3">
            <a:extLst>
              <a:ext uri="{FF2B5EF4-FFF2-40B4-BE49-F238E27FC236}">
                <a16:creationId xmlns:a16="http://schemas.microsoft.com/office/drawing/2014/main" id="{8438B3CD-6896-240C-E077-00EF3D14351D}"/>
              </a:ext>
            </a:extLst>
          </p:cNvPr>
          <p:cNvSpPr/>
          <p:nvPr/>
        </p:nvSpPr>
        <p:spPr>
          <a:xfrm>
            <a:off x="6096000" y="1648036"/>
            <a:ext cx="5464456" cy="4778872"/>
          </a:xfrm>
          <a:prstGeom prst="rect">
            <a:avLst/>
          </a:prstGeom>
          <a:noFill/>
        </p:spPr>
        <p:txBody>
          <a:bodyPr wrap="square" lIns="137160" tIns="68580" rIns="137160" bIns="68580" rtlCol="0" anchor="t">
            <a:spAutoFit/>
          </a:bodyPr>
          <a:lstStyle/>
          <a:p>
            <a:pPr algn="just">
              <a:lnSpc>
                <a:spcPts val="1700"/>
              </a:lnSpc>
              <a:spcAft>
                <a:spcPts val="600"/>
              </a:spcAft>
              <a:buNone/>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O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volume potencial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de recursos prospectivos de um determinado </a:t>
            </a:r>
            <a:r>
              <a:rPr lang="pt-BR" sz="1200"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play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de uma bacia é avaliado pela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soma dos volumes das oportunidades exploratórias identificadas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nesse </a:t>
            </a:r>
            <a:r>
              <a:rPr lang="pt-BR" sz="1200"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play</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ponderada pela chance de descoberta</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(CARVALHO; D’ALMEIDA; ZALAN, 2025). Essa avaliação depende da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qualidade e quantidade de dados sísmicos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que recobrem a bacia em sua extensão areal. Dessa forma, áreas sem cobertura sísmica, como no caso da Bacia do Parnaíba, ou ainda em processo de avaliação, como no caso da Bacia da Foz do Amazonas, tiveram seus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volumes calculados por extrapolação</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para finalidade de suas publicações. </a:t>
            </a:r>
          </a:p>
          <a:p>
            <a:pPr algn="just">
              <a:lnSpc>
                <a:spcPts val="1700"/>
              </a:lnSpc>
              <a:spcAft>
                <a:spcPts val="600"/>
              </a:spcAft>
              <a:buNone/>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Por fim, a partir desse ciclo,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 EPE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endereça a necessidade mapeada em 2022,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incorporando</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os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resultados volumétricos de seu projeto interno de aprimoramento da análise de bacias</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às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estimativas de volume de óleo e gás de áreas não-descobertas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que subsidiam a elaboração do IPA Prospectividade. Neste ciclo, o </a:t>
            </a:r>
            <a:r>
              <a:rPr lang="pt-BR" sz="1200" b="1"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play</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Limoeiro da Bacia Foz do Amazonas</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foi o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primeiro </a:t>
            </a:r>
            <a:r>
              <a:rPr lang="pt-BR" sz="1200" b="1" i="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play</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 ser avaliado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segundo tal metodologia. Os resultados volumétricos obtidos para a Bacia do Parnaíba foram similares aqueles obtidos pela metodologia classicamente empregada no ZNMT e, dessa forma, foram utilizados apenas como validação do esforço. No curto prazo,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novos resultados serão publicados para a Bacia de Pelotas</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atualmente em análise.</a:t>
            </a:r>
          </a:p>
        </p:txBody>
      </p:sp>
    </p:spTree>
    <p:extLst>
      <p:ext uri="{BB962C8B-B14F-4D97-AF65-F5344CB8AC3E}">
        <p14:creationId xmlns:p14="http://schemas.microsoft.com/office/powerpoint/2010/main" val="2437752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93AC-6274-028D-DF41-4B507375B477}"/>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CACCE00-2D09-6BF6-777F-2996B7C45381}"/>
              </a:ext>
            </a:extLst>
          </p:cNvPr>
          <p:cNvSpPr>
            <a:spLocks noGrp="1"/>
          </p:cNvSpPr>
          <p:nvPr>
            <p:ph type="body" sz="quarter" idx="11"/>
          </p:nvPr>
        </p:nvSpPr>
        <p:spPr>
          <a:xfrm>
            <a:off x="288644" y="514350"/>
            <a:ext cx="8791855" cy="682092"/>
          </a:xfrm>
        </p:spPr>
        <p:txBody>
          <a:bodyPr/>
          <a:lstStyle/>
          <a:p>
            <a:r>
              <a:rPr lang="pt-BR" dirty="0" err="1"/>
              <a:t>Prospectividade</a:t>
            </a:r>
            <a:endParaRPr lang="pt-BR" dirty="0"/>
          </a:p>
        </p:txBody>
      </p:sp>
      <p:pic>
        <p:nvPicPr>
          <p:cNvPr id="3" name="Imagem 2">
            <a:extLst>
              <a:ext uri="{FF2B5EF4-FFF2-40B4-BE49-F238E27FC236}">
                <a16:creationId xmlns:a16="http://schemas.microsoft.com/office/drawing/2014/main" id="{78B72407-972B-985D-F7BE-0755D6D998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178DFE87-4673-2AA7-5CDD-42B6F71A3138}"/>
              </a:ext>
            </a:extLst>
          </p:cNvPr>
          <p:cNvGrpSpPr/>
          <p:nvPr/>
        </p:nvGrpSpPr>
        <p:grpSpPr>
          <a:xfrm>
            <a:off x="0" y="1247425"/>
            <a:ext cx="4190163" cy="5597429"/>
            <a:chOff x="5563821" y="2975086"/>
            <a:chExt cx="6966849" cy="3159706"/>
          </a:xfrm>
        </p:grpSpPr>
        <p:grpSp>
          <p:nvGrpSpPr>
            <p:cNvPr id="9" name="Agrupar 8">
              <a:extLst>
                <a:ext uri="{FF2B5EF4-FFF2-40B4-BE49-F238E27FC236}">
                  <a16:creationId xmlns:a16="http://schemas.microsoft.com/office/drawing/2014/main" id="{CE193385-A079-0D84-A9EC-C06CCB5CF638}"/>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468B4055-4709-E825-1E78-24D5C4107128}"/>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A1491BEE-2587-C0DA-626D-38019509F16C}"/>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3352E96A-EE75-E389-27A4-387412EAC4E1}"/>
                  </a:ext>
                </a:extLst>
              </p:cNvPr>
              <p:cNvSpPr txBox="1"/>
              <p:nvPr/>
            </p:nvSpPr>
            <p:spPr>
              <a:xfrm>
                <a:off x="6316" y="2812593"/>
                <a:ext cx="3655433" cy="6467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Atualizações</a:t>
                </a:r>
              </a:p>
            </p:txBody>
          </p:sp>
        </p:grpSp>
        <p:sp>
          <p:nvSpPr>
            <p:cNvPr id="8" name="Retângulo 7">
              <a:extLst>
                <a:ext uri="{FF2B5EF4-FFF2-40B4-BE49-F238E27FC236}">
                  <a16:creationId xmlns:a16="http://schemas.microsoft.com/office/drawing/2014/main" id="{FF2B2E8F-4D3E-D36B-4231-8393C48DE29D}"/>
                </a:ext>
              </a:extLst>
            </p:cNvPr>
            <p:cNvSpPr/>
            <p:nvPr/>
          </p:nvSpPr>
          <p:spPr>
            <a:xfrm>
              <a:off x="5686305" y="3349345"/>
              <a:ext cx="4806887" cy="2748419"/>
            </a:xfrm>
            <a:prstGeom prst="rect">
              <a:avLst/>
            </a:prstGeom>
            <a:noFill/>
          </p:spPr>
          <p:txBody>
            <a:bodyPr wrap="square" lIns="137160" tIns="68580" rIns="137160" bIns="68580" rtlCol="0" anchor="t">
              <a:spAutoFit/>
            </a:bodyPr>
            <a:lstStyle/>
            <a:p>
              <a:pPr algn="just" defTabSz="648012">
                <a:lnSpc>
                  <a:spcPct val="108000"/>
                </a:lnSpc>
                <a:spcAft>
                  <a:spcPts val="600"/>
                </a:spcAft>
                <a:buClr>
                  <a:srgbClr val="002060"/>
                </a:buClr>
                <a:buSzPct val="120000"/>
              </a:pP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As maiores </a:t>
              </a:r>
              <a:r>
                <a:rPr lang="pt-BR" sz="12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prospectividades</a:t>
              </a: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ocorrem nas bacias produtoras, com vários campos e descobertas já realizadas, onde os riscos geológicos são relativamente menores. Destaques para as bacias de Santos, Campos, Espírito Santo-Mucuri, Solimões, Parnaíba, Recôncavo, Potiguar, SEAL, Sergipe, Alagoas, Ceará e Camamu-Almada (porção marítima proximal e terrestre). </a:t>
              </a:r>
            </a:p>
            <a:p>
              <a:pPr algn="just" defTabSz="648012">
                <a:lnSpc>
                  <a:spcPct val="108000"/>
                </a:lnSpc>
                <a:spcAft>
                  <a:spcPts val="600"/>
                </a:spcAft>
                <a:buClr>
                  <a:srgbClr val="002060"/>
                </a:buClr>
                <a:buSzPct val="120000"/>
              </a:pP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 região NO da Bacia da Foz do Amazonas se destaca devido aos avanços na análise volumétrica, detalhado a seguir. </a:t>
              </a:r>
            </a:p>
            <a:p>
              <a:pPr algn="just" defTabSz="648012">
                <a:lnSpc>
                  <a:spcPct val="108000"/>
                </a:lnSpc>
                <a:spcAft>
                  <a:spcPts val="600"/>
                </a:spcAft>
                <a:buClr>
                  <a:srgbClr val="002060"/>
                </a:buClr>
                <a:buSzPct val="120000"/>
              </a:pP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Níveis de importância intermediária novamente são registrados, no mar, nas bacias do Pará-Maranhão, Barreirinhas, Cumuruxatiba e Pelotas. Em terra, expectativas médias ocorrem nas bacias do Amazonas, São Francisco (parte sul/sudoeste), Paraná e Tucano Sul.</a:t>
              </a:r>
              <a:endParaRPr lang="pt-BR" sz="1200" strike="sngStrike"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5" name="Imagem 24">
            <a:extLst>
              <a:ext uri="{FF2B5EF4-FFF2-40B4-BE49-F238E27FC236}">
                <a16:creationId xmlns:a16="http://schemas.microsoft.com/office/drawing/2014/main" id="{A26346C4-7A8F-FFB6-39E1-F4B4D2E5EB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E4C035FB-C851-008F-623A-A1C4BD38E8AD}"/>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22930C93-B8D2-DBDD-5E18-1DC3C3CB8CBC}"/>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1850543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0C7B0-8BEC-52B7-C985-24244FC815F9}"/>
            </a:ext>
          </a:extLst>
        </p:cNvPr>
        <p:cNvGrpSpPr/>
        <p:nvPr/>
      </p:nvGrpSpPr>
      <p:grpSpPr>
        <a:xfrm>
          <a:off x="0" y="0"/>
          <a:ext cx="0" cy="0"/>
          <a:chOff x="0" y="0"/>
          <a:chExt cx="0" cy="0"/>
        </a:xfrm>
      </p:grpSpPr>
      <p:sp>
        <p:nvSpPr>
          <p:cNvPr id="9" name="Retângulo 8">
            <a:extLst>
              <a:ext uri="{FF2B5EF4-FFF2-40B4-BE49-F238E27FC236}">
                <a16:creationId xmlns:a16="http://schemas.microsoft.com/office/drawing/2014/main" id="{26E7940E-D9EE-F983-30AE-2B864CB904A2}"/>
              </a:ext>
            </a:extLst>
          </p:cNvPr>
          <p:cNvSpPr/>
          <p:nvPr/>
        </p:nvSpPr>
        <p:spPr>
          <a:xfrm>
            <a:off x="-722001" y="4432468"/>
            <a:ext cx="5445573" cy="1863615"/>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exto 1">
            <a:extLst>
              <a:ext uri="{FF2B5EF4-FFF2-40B4-BE49-F238E27FC236}">
                <a16:creationId xmlns:a16="http://schemas.microsoft.com/office/drawing/2014/main" id="{D6EC7D60-854E-449A-46CE-5DC19431DC4F}"/>
              </a:ext>
            </a:extLst>
          </p:cNvPr>
          <p:cNvSpPr>
            <a:spLocks noGrp="1"/>
          </p:cNvSpPr>
          <p:nvPr>
            <p:ph type="body" sz="quarter" idx="11"/>
          </p:nvPr>
        </p:nvSpPr>
        <p:spPr>
          <a:xfrm>
            <a:off x="288644" y="514350"/>
            <a:ext cx="11128655" cy="682092"/>
          </a:xfrm>
        </p:spPr>
        <p:txBody>
          <a:bodyPr/>
          <a:lstStyle/>
          <a:p>
            <a:r>
              <a:rPr lang="pt-BR" dirty="0"/>
              <a:t>Avanços na Bacia da Foz do Amazonas</a:t>
            </a:r>
          </a:p>
        </p:txBody>
      </p:sp>
      <p:sp>
        <p:nvSpPr>
          <p:cNvPr id="4" name="Retângulo 3">
            <a:extLst>
              <a:ext uri="{FF2B5EF4-FFF2-40B4-BE49-F238E27FC236}">
                <a16:creationId xmlns:a16="http://schemas.microsoft.com/office/drawing/2014/main" id="{733B1314-6D1C-EED2-D512-4619FA69019D}"/>
              </a:ext>
            </a:extLst>
          </p:cNvPr>
          <p:cNvSpPr/>
          <p:nvPr/>
        </p:nvSpPr>
        <p:spPr>
          <a:xfrm>
            <a:off x="264202" y="1196442"/>
            <a:ext cx="4459370" cy="2999283"/>
          </a:xfrm>
          <a:prstGeom prst="rect">
            <a:avLst/>
          </a:prstGeom>
          <a:noFill/>
        </p:spPr>
        <p:txBody>
          <a:bodyPr wrap="square" lIns="137160" tIns="68580" rIns="137160" bIns="68580" rtlCol="0" anchor="t">
            <a:spAutoFit/>
          </a:bodyPr>
          <a:lstStyle/>
          <a:p>
            <a:pPr algn="just" defTabSz="648012">
              <a:lnSpc>
                <a:spcPts val="1400"/>
              </a:lnSpc>
              <a:spcAft>
                <a:spcPts val="12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 2022, a EPE contratou uma consultoria especializada em Estimativa de Volume in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Place</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 Hidrocarbonetos nas Bacias Sedimentares Brasileiras (CT-EPE-032/2022), que, através de metodologia robusta praticada pela Industria de Óleo e Gás, propôs rotinas para quantificar os recursos de petróleo e gás natural disponíveis através da análise de dados geológicos e geofísicos. Essa rotina foi aplicada na forma de um estudo de caso na Bacia da Foz do Amazonas, resultando no mapeamento e estudo volumétrico de leads do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Limoeiro na porção noroeste desta bacia, motivado pelas recentes e vultosas descobertas de óleo e gás no bloco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Stabroek</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na Bacia da Guiana-Suriname. Foram utilizadas 145 linhas sísmicas 2D, migradas em profundidade e totalizando mais de 31.000 km de extensão, que recobrem quase toda a extensão da Bacia da Foz do Amazonas situada em águas profundas</a:t>
            </a:r>
            <a:r>
              <a:rPr lang="pt-BR" sz="10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ultraprofundas</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até o limite de 200 milhas náuticas, onde se espera que ocorram as maiores acumulações de petróleo do </a:t>
            </a:r>
            <a:r>
              <a:rPr lang="pt-BR" sz="10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play </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Limoeiro.</a:t>
            </a:r>
          </a:p>
        </p:txBody>
      </p:sp>
      <p:pic>
        <p:nvPicPr>
          <p:cNvPr id="3" name="Imagem 2">
            <a:extLst>
              <a:ext uri="{FF2B5EF4-FFF2-40B4-BE49-F238E27FC236}">
                <a16:creationId xmlns:a16="http://schemas.microsoft.com/office/drawing/2014/main" id="{EAE39FD8-7DFA-AA30-7139-E6131C3816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5048" y="2478103"/>
            <a:ext cx="3600000" cy="3600000"/>
          </a:xfrm>
          <a:prstGeom prst="rect">
            <a:avLst/>
          </a:prstGeom>
        </p:spPr>
      </p:pic>
      <p:sp>
        <p:nvSpPr>
          <p:cNvPr id="6" name="CaixaDeTexto 5">
            <a:extLst>
              <a:ext uri="{FF2B5EF4-FFF2-40B4-BE49-F238E27FC236}">
                <a16:creationId xmlns:a16="http://schemas.microsoft.com/office/drawing/2014/main" id="{C88EEE7E-D24D-085C-C001-60C19FB54030}"/>
              </a:ext>
            </a:extLst>
          </p:cNvPr>
          <p:cNvSpPr txBox="1"/>
          <p:nvPr/>
        </p:nvSpPr>
        <p:spPr>
          <a:xfrm>
            <a:off x="6613156" y="6528860"/>
            <a:ext cx="4445369" cy="215444"/>
          </a:xfrm>
          <a:prstGeom prst="rect">
            <a:avLst/>
          </a:prstGeom>
          <a:solidFill>
            <a:schemeClr val="bg2">
              <a:lumMod val="90000"/>
              <a:alpha val="30196"/>
            </a:schemeClr>
          </a:solidFill>
        </p:spPr>
        <p:txBody>
          <a:bodyPr wrap="square">
            <a:spAutoFit/>
          </a:bodyPr>
          <a:lstStyle/>
          <a:p>
            <a:r>
              <a:rPr lang="pt-BR" sz="800" baseline="30000" dirty="0">
                <a:solidFill>
                  <a:schemeClr val="tx1">
                    <a:lumMod val="65000"/>
                    <a:lumOff val="35000"/>
                  </a:schemeClr>
                </a:solidFill>
              </a:rPr>
              <a:t>1</a:t>
            </a:r>
            <a:r>
              <a:rPr lang="pt-BR" sz="800" dirty="0">
                <a:solidFill>
                  <a:schemeClr val="tx1">
                    <a:lumMod val="65000"/>
                    <a:lumOff val="35000"/>
                  </a:schemeClr>
                </a:solidFill>
              </a:rPr>
              <a:t> Águas oceânicas situadas em áreas com lâmina d’água, em geral, acima de 300 metros</a:t>
            </a:r>
          </a:p>
        </p:txBody>
      </p:sp>
      <p:sp>
        <p:nvSpPr>
          <p:cNvPr id="5" name="Retângulo 4">
            <a:extLst>
              <a:ext uri="{FF2B5EF4-FFF2-40B4-BE49-F238E27FC236}">
                <a16:creationId xmlns:a16="http://schemas.microsoft.com/office/drawing/2014/main" id="{8B91032C-E4AC-9E44-EAD9-ADFB1E78A58D}"/>
              </a:ext>
            </a:extLst>
          </p:cNvPr>
          <p:cNvSpPr/>
          <p:nvPr/>
        </p:nvSpPr>
        <p:spPr>
          <a:xfrm>
            <a:off x="4890726" y="1196442"/>
            <a:ext cx="7037072" cy="1383456"/>
          </a:xfrm>
          <a:prstGeom prst="rect">
            <a:avLst/>
          </a:prstGeom>
          <a:noFill/>
        </p:spPr>
        <p:txBody>
          <a:bodyPr wrap="square" lIns="137160" tIns="68580" rIns="137160" bIns="68580" rtlCol="0" anchor="t">
            <a:spAutoFit/>
          </a:bodyPr>
          <a:lstStyle/>
          <a:p>
            <a:pPr algn="just" defTabSz="648012">
              <a:lnSpc>
                <a:spcPts val="14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Nas linhas sísmicas interpretadas, foram mapeados os refletores de alta amplitude horizontalmente contínuos e nas partes mais basais da Formação Limoeiro, delimitando a ocorrência da geradora do Cenomaniano-</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Turoniano</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 seu soterramento. Em conjunto com o cálculo do valor médio do gradiente térmico da bacia, foi possível realizar estimativas da janela de óleo da área de estudo, bem como as possíveis rotas de migração dos hidrocarbonetos. Segundo ANP (2021) é  comprovada a presença de rochas geradoras do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Aptiano</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 do Cenomaniano-</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Turoniano</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em águas rasas, com possível migração vertical, lateral a curtas distâncias ou por contato direto entre a geradora e o reservatório.</a:t>
            </a:r>
          </a:p>
        </p:txBody>
      </p:sp>
      <p:sp>
        <p:nvSpPr>
          <p:cNvPr id="11" name="CaixaDeTexto 10">
            <a:extLst>
              <a:ext uri="{FF2B5EF4-FFF2-40B4-BE49-F238E27FC236}">
                <a16:creationId xmlns:a16="http://schemas.microsoft.com/office/drawing/2014/main" id="{6BF610E0-E057-6C01-3B85-F097B4BFA754}"/>
              </a:ext>
            </a:extLst>
          </p:cNvPr>
          <p:cNvSpPr txBox="1"/>
          <p:nvPr/>
        </p:nvSpPr>
        <p:spPr>
          <a:xfrm>
            <a:off x="0" y="4634090"/>
            <a:ext cx="4592097" cy="1554272"/>
          </a:xfrm>
          <a:prstGeom prst="rect">
            <a:avLst/>
          </a:prstGeom>
          <a:noFill/>
        </p:spPr>
        <p:txBody>
          <a:bodyPr wrap="square">
            <a:spAutoFit/>
          </a:bodyPr>
          <a:lstStyle/>
          <a:p>
            <a:pPr marL="0" marR="0" lvl="0" indent="0" algn="r" defTabSz="648012" rtl="0" eaLnBrk="1" fontAlgn="auto" latinLnBrk="0" hangingPunct="1">
              <a:lnSpc>
                <a:spcPts val="1200"/>
              </a:lnSpc>
              <a:spcBef>
                <a:spcPts val="0"/>
              </a:spcBef>
              <a:spcAft>
                <a:spcPts val="600"/>
              </a:spcAft>
              <a:buClr>
                <a:srgbClr val="FF6600"/>
              </a:buClr>
              <a:buSzPct val="70000"/>
              <a:buFontTx/>
              <a:buNone/>
              <a:tabLst/>
              <a:defRPr/>
            </a:pPr>
            <a:r>
              <a:rPr kumimoji="0" lang="pt-BR"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Quanto aos fatores </a:t>
            </a:r>
            <a:r>
              <a:rPr kumimoji="0" lang="pt-BR" sz="1100" b="1"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reservatório e trapa</a:t>
            </a:r>
            <a:r>
              <a:rPr kumimoji="0" lang="pt-BR"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 utilizou-se a distribuição dos </a:t>
            </a:r>
            <a:r>
              <a:rPr kumimoji="0" lang="pt-BR" sz="1100" b="1"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57 </a:t>
            </a:r>
            <a:r>
              <a:rPr kumimoji="0" lang="pt-BR" sz="1100" b="1" i="1"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leads </a:t>
            </a:r>
            <a:r>
              <a:rPr kumimoji="0" lang="pt-BR" sz="1100" b="1"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mapeados </a:t>
            </a:r>
            <a:r>
              <a:rPr kumimoji="0" lang="pt-BR"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pela consultoria para delimitar as áreas de maior chance. Assim, as </a:t>
            </a:r>
            <a:r>
              <a:rPr kumimoji="0" lang="pt-BR" sz="1100" b="1"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regiões do Cone do Amazonas e sudeste da bacia</a:t>
            </a:r>
            <a:r>
              <a:rPr kumimoji="0" lang="pt-BR"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 por ainda não terem sido alvo de estudos com esta metodologia pela EPE, apresentam maior risco para os mesmos e </a:t>
            </a:r>
            <a:r>
              <a:rPr kumimoji="0" lang="pt-BR" sz="1100" b="1"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têm chances</a:t>
            </a:r>
            <a:r>
              <a:rPr kumimoji="0" lang="pt-BR"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 no máximo, </a:t>
            </a:r>
            <a:r>
              <a:rPr kumimoji="0" lang="pt-BR" sz="1100" b="1"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intermediárias</a:t>
            </a:r>
            <a:r>
              <a:rPr kumimoji="0" lang="pt-BR"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 para estes fatores.</a:t>
            </a:r>
          </a:p>
          <a:p>
            <a:pPr marL="0" marR="0" lvl="0" indent="0" algn="r" defTabSz="648012" rtl="0" eaLnBrk="1" fontAlgn="auto" latinLnBrk="0" hangingPunct="1">
              <a:lnSpc>
                <a:spcPts val="1200"/>
              </a:lnSpc>
              <a:spcBef>
                <a:spcPts val="0"/>
              </a:spcBef>
              <a:spcAft>
                <a:spcPts val="600"/>
              </a:spcAft>
              <a:buClr>
                <a:srgbClr val="FF6600"/>
              </a:buClr>
              <a:buSzPct val="70000"/>
              <a:buFontTx/>
              <a:buNone/>
              <a:tabLst/>
              <a:defRPr/>
            </a:pPr>
            <a:r>
              <a:rPr kumimoji="0" lang="pt-BR"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Para o </a:t>
            </a:r>
            <a:r>
              <a:rPr kumimoji="0" lang="pt-BR" sz="1100" b="1"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próximo ciclo </a:t>
            </a:r>
            <a:r>
              <a:rPr kumimoji="0" lang="pt-BR"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de estudo serão incluídos os resultados do mapeamento e aplicação da rotina de volumetria para a </a:t>
            </a:r>
            <a:r>
              <a:rPr kumimoji="0" lang="pt-BR" sz="1100" b="1"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área restante do </a:t>
            </a:r>
            <a:r>
              <a:rPr kumimoji="0" lang="pt-BR" sz="1100" b="1" i="1"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play</a:t>
            </a:r>
            <a:r>
              <a:rPr kumimoji="0" lang="pt-BR" sz="1100" b="1"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 Limoeiro</a:t>
            </a:r>
            <a:r>
              <a:rPr kumimoji="0" lang="pt-BR" sz="1100" b="0" i="0" u="none" strike="noStrike" kern="1200" cap="none" spc="0" normalizeH="0" baseline="0" noProof="0" dirty="0">
                <a:ln>
                  <a:noFill/>
                </a:ln>
                <a:solidFill>
                  <a:schemeClr val="bg1"/>
                </a:solidFill>
                <a:effectLst/>
                <a:uLnTx/>
                <a:uFillTx/>
                <a:latin typeface="Abadi" panose="020B0604020104020204" pitchFamily="34" charset="0"/>
                <a:ea typeface="Open Sans" panose="020B0606030504020204" pitchFamily="34" charset="0"/>
                <a:cs typeface="Open Sans" panose="020B0606030504020204" pitchFamily="34" charset="0"/>
              </a:rPr>
              <a:t>.</a:t>
            </a:r>
          </a:p>
        </p:txBody>
      </p:sp>
      <p:pic>
        <p:nvPicPr>
          <p:cNvPr id="12" name="Imagem 11">
            <a:extLst>
              <a:ext uri="{FF2B5EF4-FFF2-40B4-BE49-F238E27FC236}">
                <a16:creationId xmlns:a16="http://schemas.microsoft.com/office/drawing/2014/main" id="{9FAC180F-2220-9FAD-9E91-527D99660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048" y="2478103"/>
            <a:ext cx="3600000" cy="3600000"/>
          </a:xfrm>
          <a:prstGeom prst="rect">
            <a:avLst/>
          </a:prstGeom>
        </p:spPr>
      </p:pic>
      <p:sp>
        <p:nvSpPr>
          <p:cNvPr id="14" name="CaixaDeTexto 13">
            <a:extLst>
              <a:ext uri="{FF2B5EF4-FFF2-40B4-BE49-F238E27FC236}">
                <a16:creationId xmlns:a16="http://schemas.microsoft.com/office/drawing/2014/main" id="{770A2136-7A84-374E-9BF1-154680DA2AA9}"/>
              </a:ext>
            </a:extLst>
          </p:cNvPr>
          <p:cNvSpPr txBox="1"/>
          <p:nvPr/>
        </p:nvSpPr>
        <p:spPr>
          <a:xfrm>
            <a:off x="10318263" y="2861378"/>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16" name="CaixaDeTexto 15">
            <a:extLst>
              <a:ext uri="{FF2B5EF4-FFF2-40B4-BE49-F238E27FC236}">
                <a16:creationId xmlns:a16="http://schemas.microsoft.com/office/drawing/2014/main" id="{1C21F023-2375-798A-D780-847D76ADAD03}"/>
              </a:ext>
            </a:extLst>
          </p:cNvPr>
          <p:cNvSpPr txBox="1"/>
          <p:nvPr/>
        </p:nvSpPr>
        <p:spPr>
          <a:xfrm>
            <a:off x="6613156" y="2861378"/>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788331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4C7F-BE22-CD1A-E75F-64A2B8EA6E27}"/>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2D1A73B-F690-E6A4-FF1E-1169C3B7E6A3}"/>
              </a:ext>
            </a:extLst>
          </p:cNvPr>
          <p:cNvSpPr>
            <a:spLocks noGrp="1"/>
          </p:cNvSpPr>
          <p:nvPr>
            <p:ph type="body" sz="quarter" idx="11"/>
          </p:nvPr>
        </p:nvSpPr>
        <p:spPr>
          <a:xfrm>
            <a:off x="288644" y="514350"/>
            <a:ext cx="8791855" cy="682092"/>
          </a:xfrm>
        </p:spPr>
        <p:txBody>
          <a:bodyPr/>
          <a:lstStyle/>
          <a:p>
            <a:r>
              <a:rPr lang="pt-BR" dirty="0"/>
              <a:t>6. Infraestrutura</a:t>
            </a:r>
          </a:p>
        </p:txBody>
      </p:sp>
      <p:grpSp>
        <p:nvGrpSpPr>
          <p:cNvPr id="5" name="Agrupar 4">
            <a:extLst>
              <a:ext uri="{FF2B5EF4-FFF2-40B4-BE49-F238E27FC236}">
                <a16:creationId xmlns:a16="http://schemas.microsoft.com/office/drawing/2014/main" id="{BDC7FCBA-41F1-3612-66EA-64A52DC4F237}"/>
              </a:ext>
            </a:extLst>
          </p:cNvPr>
          <p:cNvGrpSpPr/>
          <p:nvPr/>
        </p:nvGrpSpPr>
        <p:grpSpPr>
          <a:xfrm>
            <a:off x="4859819" y="1398137"/>
            <a:ext cx="4892400" cy="4892400"/>
            <a:chOff x="396000" y="1224000"/>
            <a:chExt cx="4892400" cy="4892400"/>
          </a:xfrm>
        </p:grpSpPr>
        <p:pic>
          <p:nvPicPr>
            <p:cNvPr id="3" name="Imagem 2">
              <a:extLst>
                <a:ext uri="{FF2B5EF4-FFF2-40B4-BE49-F238E27FC236}">
                  <a16:creationId xmlns:a16="http://schemas.microsoft.com/office/drawing/2014/main" id="{B3F66DA5-306B-1795-BC18-A81A785D18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6000" y="1224000"/>
              <a:ext cx="4892400" cy="4892400"/>
            </a:xfrm>
            <a:prstGeom prst="rect">
              <a:avLst/>
            </a:prstGeom>
          </p:spPr>
        </p:pic>
        <p:sp>
          <p:nvSpPr>
            <p:cNvPr id="6" name="CaixaDeTexto 5">
              <a:extLst>
                <a:ext uri="{FF2B5EF4-FFF2-40B4-BE49-F238E27FC236}">
                  <a16:creationId xmlns:a16="http://schemas.microsoft.com/office/drawing/2014/main" id="{08CC57EB-6E91-DE99-ED5A-5F9E00608E28}"/>
                </a:ext>
              </a:extLst>
            </p:cNvPr>
            <p:cNvSpPr txBox="1"/>
            <p:nvPr/>
          </p:nvSpPr>
          <p:spPr>
            <a:xfrm>
              <a:off x="4053297" y="5739447"/>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grpSp>
        <p:nvGrpSpPr>
          <p:cNvPr id="10" name="Agrupar 9">
            <a:extLst>
              <a:ext uri="{FF2B5EF4-FFF2-40B4-BE49-F238E27FC236}">
                <a16:creationId xmlns:a16="http://schemas.microsoft.com/office/drawing/2014/main" id="{92CB3751-7585-B6DB-A193-D4FA1CED1BC3}"/>
              </a:ext>
            </a:extLst>
          </p:cNvPr>
          <p:cNvGrpSpPr/>
          <p:nvPr/>
        </p:nvGrpSpPr>
        <p:grpSpPr>
          <a:xfrm>
            <a:off x="0" y="1442796"/>
            <a:ext cx="4189142" cy="2988525"/>
            <a:chOff x="5564671" y="1010612"/>
            <a:chExt cx="7020000" cy="2070282"/>
          </a:xfrm>
        </p:grpSpPr>
        <p:grpSp>
          <p:nvGrpSpPr>
            <p:cNvPr id="11" name="Agrupar 10">
              <a:extLst>
                <a:ext uri="{FF2B5EF4-FFF2-40B4-BE49-F238E27FC236}">
                  <a16:creationId xmlns:a16="http://schemas.microsoft.com/office/drawing/2014/main" id="{5889153C-6F15-3ED7-1F7E-A2434DD740BD}"/>
                </a:ext>
              </a:extLst>
            </p:cNvPr>
            <p:cNvGrpSpPr/>
            <p:nvPr/>
          </p:nvGrpSpPr>
          <p:grpSpPr>
            <a:xfrm>
              <a:off x="5564671" y="1010612"/>
              <a:ext cx="7020000" cy="2070282"/>
              <a:chOff x="-113620" y="1010612"/>
              <a:chExt cx="7020000" cy="2070282"/>
            </a:xfrm>
          </p:grpSpPr>
          <p:sp>
            <p:nvSpPr>
              <p:cNvPr id="13" name="Retângulo 12">
                <a:extLst>
                  <a:ext uri="{FF2B5EF4-FFF2-40B4-BE49-F238E27FC236}">
                    <a16:creationId xmlns:a16="http://schemas.microsoft.com/office/drawing/2014/main" id="{F06195D0-796A-88C5-DADA-9708FBD32D37}"/>
                  </a:ext>
                </a:extLst>
              </p:cNvPr>
              <p:cNvSpPr/>
              <p:nvPr/>
            </p:nvSpPr>
            <p:spPr>
              <a:xfrm>
                <a:off x="-113620" y="1010612"/>
                <a:ext cx="7020000" cy="2070282"/>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B3AEF091-B43E-E4B6-1D9E-B7C80C25DD9B}"/>
                  </a:ext>
                </a:extLst>
              </p:cNvPr>
              <p:cNvSpPr/>
              <p:nvPr/>
            </p:nvSpPr>
            <p:spPr>
              <a:xfrm>
                <a:off x="-113620" y="1010615"/>
                <a:ext cx="7020000" cy="402401"/>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291A1904-32E9-2E0F-2A2F-ECAF57420398}"/>
                  </a:ext>
                </a:extLst>
              </p:cNvPr>
              <p:cNvSpPr txBox="1"/>
              <p:nvPr/>
            </p:nvSpPr>
            <p:spPr>
              <a:xfrm>
                <a:off x="389530" y="1030277"/>
                <a:ext cx="6093584" cy="369332"/>
              </a:xfrm>
              <a:prstGeom prst="rect">
                <a:avLst/>
              </a:prstGeom>
              <a:noFill/>
            </p:spPr>
            <p:txBody>
              <a:bodyPr wrap="square">
                <a:spAutoFit/>
              </a:bodyPr>
              <a:lstStyle/>
              <a:p>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Descrição</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93DCC4CD-C195-8B0F-079B-CF19B1E0E916}"/>
                </a:ext>
              </a:extLst>
            </p:cNvPr>
            <p:cNvSpPr/>
            <p:nvPr/>
          </p:nvSpPr>
          <p:spPr>
            <a:xfrm>
              <a:off x="6048369" y="1569235"/>
              <a:ext cx="6356493" cy="1376051"/>
            </a:xfrm>
            <a:prstGeom prst="rect">
              <a:avLst/>
            </a:prstGeom>
            <a:noFill/>
          </p:spPr>
          <p:txBody>
            <a:bodyPr wrap="square" lIns="137160" tIns="68580" rIns="137160" bIns="68580" rtlCol="0" anchor="t">
              <a:spAutoFit/>
            </a:bodyPr>
            <a:lstStyle/>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Representa a importância, operacional e econômica, atribuída às áreas mais próximas de instalações que possibilitem o aproveitamento da produção de petróleo e gás natural pela sociedade.</a:t>
              </a:r>
            </a:p>
            <a:p>
              <a:pPr algn="just" defTabSz="648012">
                <a:lnSpc>
                  <a:spcPct val="1080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Considera estruturas previstas e em construção. </a:t>
              </a:r>
            </a:p>
          </p:txBody>
        </p:sp>
      </p:grpSp>
    </p:spTree>
    <p:extLst>
      <p:ext uri="{BB962C8B-B14F-4D97-AF65-F5344CB8AC3E}">
        <p14:creationId xmlns:p14="http://schemas.microsoft.com/office/powerpoint/2010/main" val="3634998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90D40-9DBF-42A1-C6FE-C67F506BF54E}"/>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D0BC6F3-358F-1B78-4B39-AD31477BB6BF}"/>
              </a:ext>
            </a:extLst>
          </p:cNvPr>
          <p:cNvSpPr>
            <a:spLocks noGrp="1"/>
          </p:cNvSpPr>
          <p:nvPr>
            <p:ph type="body" sz="quarter" idx="11"/>
          </p:nvPr>
        </p:nvSpPr>
        <p:spPr>
          <a:xfrm>
            <a:off x="288644" y="514350"/>
            <a:ext cx="8791855" cy="682092"/>
          </a:xfrm>
        </p:spPr>
        <p:txBody>
          <a:bodyPr/>
          <a:lstStyle/>
          <a:p>
            <a:r>
              <a:rPr lang="pt-BR" dirty="0"/>
              <a:t>Infraestrutura</a:t>
            </a:r>
          </a:p>
        </p:txBody>
      </p:sp>
      <p:pic>
        <p:nvPicPr>
          <p:cNvPr id="3" name="Imagem 2">
            <a:extLst>
              <a:ext uri="{FF2B5EF4-FFF2-40B4-BE49-F238E27FC236}">
                <a16:creationId xmlns:a16="http://schemas.microsoft.com/office/drawing/2014/main" id="{43B1F90A-EF1F-C4C1-8C5F-0DFC89A6F7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60342" y="1818464"/>
            <a:ext cx="4320000" cy="4320000"/>
          </a:xfrm>
          <a:prstGeom prst="rect">
            <a:avLst/>
          </a:prstGeom>
        </p:spPr>
      </p:pic>
      <p:grpSp>
        <p:nvGrpSpPr>
          <p:cNvPr id="19" name="Agrupar 18">
            <a:extLst>
              <a:ext uri="{FF2B5EF4-FFF2-40B4-BE49-F238E27FC236}">
                <a16:creationId xmlns:a16="http://schemas.microsoft.com/office/drawing/2014/main" id="{2F9C9575-12BF-211A-C6B7-2265C1EA47C4}"/>
              </a:ext>
            </a:extLst>
          </p:cNvPr>
          <p:cNvGrpSpPr/>
          <p:nvPr/>
        </p:nvGrpSpPr>
        <p:grpSpPr>
          <a:xfrm>
            <a:off x="0" y="1247425"/>
            <a:ext cx="4190163" cy="5597429"/>
            <a:chOff x="5563821" y="2975086"/>
            <a:chExt cx="6966849" cy="3159706"/>
          </a:xfrm>
        </p:grpSpPr>
        <p:grpSp>
          <p:nvGrpSpPr>
            <p:cNvPr id="9" name="Agrupar 8">
              <a:extLst>
                <a:ext uri="{FF2B5EF4-FFF2-40B4-BE49-F238E27FC236}">
                  <a16:creationId xmlns:a16="http://schemas.microsoft.com/office/drawing/2014/main" id="{E5471CF0-4317-E02D-EB1E-1CF019AE7383}"/>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64C86EA2-3BA7-6382-CC97-117660364C18}"/>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58DF62D7-B71A-DA97-59B7-62BD03EE3260}"/>
                  </a:ext>
                </a:extLst>
              </p:cNvPr>
              <p:cNvSpPr/>
              <p:nvPr/>
            </p:nvSpPr>
            <p:spPr>
              <a:xfrm>
                <a:off x="-113621" y="2761702"/>
                <a:ext cx="6966000" cy="272671"/>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155CBF6F-1FAE-757F-B3BC-C0B5B435D256}"/>
                  </a:ext>
                </a:extLst>
              </p:cNvPr>
              <p:cNvSpPr txBox="1"/>
              <p:nvPr/>
            </p:nvSpPr>
            <p:spPr>
              <a:xfrm>
                <a:off x="6316" y="2812593"/>
                <a:ext cx="3655433" cy="6467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Atualizações</a:t>
                </a:r>
              </a:p>
            </p:txBody>
          </p:sp>
        </p:grpSp>
        <p:sp>
          <p:nvSpPr>
            <p:cNvPr id="8" name="Retângulo 7">
              <a:extLst>
                <a:ext uri="{FF2B5EF4-FFF2-40B4-BE49-F238E27FC236}">
                  <a16:creationId xmlns:a16="http://schemas.microsoft.com/office/drawing/2014/main" id="{B7A51483-E19D-E266-A613-02856D65A8C2}"/>
                </a:ext>
              </a:extLst>
            </p:cNvPr>
            <p:cNvSpPr/>
            <p:nvPr/>
          </p:nvSpPr>
          <p:spPr>
            <a:xfrm>
              <a:off x="5686305" y="3349345"/>
              <a:ext cx="4806887" cy="2232491"/>
            </a:xfrm>
            <a:prstGeom prst="rect">
              <a:avLst/>
            </a:prstGeom>
            <a:noFill/>
          </p:spPr>
          <p:txBody>
            <a:bodyPr wrap="square" lIns="137160" tIns="68580" rIns="137160" bIns="68580" rtlCol="0" anchor="t">
              <a:spAutoFit/>
            </a:bodyPr>
            <a:lstStyle/>
            <a:p>
              <a:pPr algn="just" defTabSz="648012">
                <a:lnSpc>
                  <a:spcPct val="108000"/>
                </a:lnSpc>
                <a:spcAft>
                  <a:spcPts val="600"/>
                </a:spcAft>
                <a:buClr>
                  <a:srgbClr val="002060"/>
                </a:buClr>
                <a:buSzPct val="120000"/>
              </a:pPr>
              <a:r>
                <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Maiores importâncias continuam a ocorrer nas bacias de Santos, Campos, Espírito Santo-Mucuri, Recôncavo, Tucano Sul, SEAL, Sergipe, Alagoas, Potiguar, Pará-Maranhão, Solimões, Amazonas, Parnaíba e Paraná (porção central).</a:t>
              </a:r>
            </a:p>
            <a:p>
              <a:pPr algn="just" defTabSz="648012">
                <a:lnSpc>
                  <a:spcPct val="108000"/>
                </a:lnSpc>
                <a:spcAft>
                  <a:spcPts val="600"/>
                </a:spcAft>
                <a:buClr>
                  <a:srgbClr val="002060"/>
                </a:buClr>
                <a:buSzPct val="120000"/>
              </a:pPr>
              <a:endPar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endParaRPr>
            </a:p>
            <a:p>
              <a:pPr algn="just" defTabSz="648012">
                <a:lnSpc>
                  <a:spcPct val="108000"/>
                </a:lnSpc>
                <a:spcAft>
                  <a:spcPts val="600"/>
                </a:spcAft>
                <a:buClr>
                  <a:srgbClr val="002060"/>
                </a:buClr>
                <a:buSzPct val="120000"/>
              </a:pPr>
              <a:r>
                <a:rPr lang="pt-BR" sz="13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As porções de importância moderada ocorrem nas imediações das áreas supracitadas, assim como nas bacias de Barreirinhas, Ceará, Pelotas (porção centro-norte), Camamu-Almada e Foz do Amazonas.</a:t>
              </a:r>
            </a:p>
          </p:txBody>
        </p:sp>
      </p:grpSp>
      <p:pic>
        <p:nvPicPr>
          <p:cNvPr id="25" name="Imagem 24">
            <a:extLst>
              <a:ext uri="{FF2B5EF4-FFF2-40B4-BE49-F238E27FC236}">
                <a16:creationId xmlns:a16="http://schemas.microsoft.com/office/drawing/2014/main" id="{632E0B2E-9A87-1B23-486E-12BFCE9709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0342" y="1818464"/>
            <a:ext cx="4320000" cy="4320000"/>
          </a:xfrm>
          <a:prstGeom prst="rect">
            <a:avLst/>
          </a:prstGeom>
        </p:spPr>
      </p:pic>
      <p:sp>
        <p:nvSpPr>
          <p:cNvPr id="27" name="CaixaDeTexto 26">
            <a:extLst>
              <a:ext uri="{FF2B5EF4-FFF2-40B4-BE49-F238E27FC236}">
                <a16:creationId xmlns:a16="http://schemas.microsoft.com/office/drawing/2014/main" id="{7A9D1C97-7BF4-C52C-FE1F-7B204A5AADDB}"/>
              </a:ext>
            </a:extLst>
          </p:cNvPr>
          <p:cNvSpPr txBox="1"/>
          <p:nvPr/>
        </p:nvSpPr>
        <p:spPr>
          <a:xfrm>
            <a:off x="9990682" y="5688372"/>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01D4247A-8268-B52C-784D-AF4ADD2D0E90}"/>
              </a:ext>
            </a:extLst>
          </p:cNvPr>
          <p:cNvSpPr txBox="1"/>
          <p:nvPr/>
        </p:nvSpPr>
        <p:spPr>
          <a:xfrm>
            <a:off x="5622907" y="5672797"/>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3028556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FB187-D431-0CDB-7B6F-92F68CB2E75C}"/>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5B8B2EF-BF90-F444-BF5F-5B04AE26EF87}"/>
              </a:ext>
            </a:extLst>
          </p:cNvPr>
          <p:cNvSpPr>
            <a:spLocks noGrp="1"/>
          </p:cNvSpPr>
          <p:nvPr>
            <p:ph type="body" sz="quarter" idx="11"/>
          </p:nvPr>
        </p:nvSpPr>
        <p:spPr>
          <a:xfrm>
            <a:off x="288644" y="514350"/>
            <a:ext cx="8791855" cy="682092"/>
          </a:xfrm>
        </p:spPr>
        <p:txBody>
          <a:bodyPr/>
          <a:lstStyle/>
          <a:p>
            <a:r>
              <a:rPr lang="pt-BR" dirty="0"/>
              <a:t>IPA Total</a:t>
            </a:r>
          </a:p>
        </p:txBody>
      </p:sp>
      <p:pic>
        <p:nvPicPr>
          <p:cNvPr id="3" name="Imagem 2">
            <a:extLst>
              <a:ext uri="{FF2B5EF4-FFF2-40B4-BE49-F238E27FC236}">
                <a16:creationId xmlns:a16="http://schemas.microsoft.com/office/drawing/2014/main" id="{D7E6A3BA-553E-8E36-4D73-A5A63E6869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88364" y="1398137"/>
            <a:ext cx="4892400" cy="4892400"/>
          </a:xfrm>
          <a:prstGeom prst="rect">
            <a:avLst/>
          </a:prstGeom>
        </p:spPr>
      </p:pic>
      <p:sp>
        <p:nvSpPr>
          <p:cNvPr id="6" name="CaixaDeTexto 5">
            <a:extLst>
              <a:ext uri="{FF2B5EF4-FFF2-40B4-BE49-F238E27FC236}">
                <a16:creationId xmlns:a16="http://schemas.microsoft.com/office/drawing/2014/main" id="{8917150E-CB90-82BA-2419-1EF2245B7488}"/>
              </a:ext>
            </a:extLst>
          </p:cNvPr>
          <p:cNvSpPr txBox="1"/>
          <p:nvPr/>
        </p:nvSpPr>
        <p:spPr>
          <a:xfrm>
            <a:off x="8568980" y="5835847"/>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nvGrpSpPr>
          <p:cNvPr id="10" name="Agrupar 9">
            <a:extLst>
              <a:ext uri="{FF2B5EF4-FFF2-40B4-BE49-F238E27FC236}">
                <a16:creationId xmlns:a16="http://schemas.microsoft.com/office/drawing/2014/main" id="{7C6B4D4D-96F7-C390-32FD-3BDA4115D639}"/>
              </a:ext>
            </a:extLst>
          </p:cNvPr>
          <p:cNvGrpSpPr/>
          <p:nvPr/>
        </p:nvGrpSpPr>
        <p:grpSpPr>
          <a:xfrm>
            <a:off x="0" y="1442796"/>
            <a:ext cx="4561952" cy="4170947"/>
            <a:chOff x="5564671" y="1010613"/>
            <a:chExt cx="6965152" cy="2236352"/>
          </a:xfrm>
        </p:grpSpPr>
        <p:grpSp>
          <p:nvGrpSpPr>
            <p:cNvPr id="11" name="Agrupar 10">
              <a:extLst>
                <a:ext uri="{FF2B5EF4-FFF2-40B4-BE49-F238E27FC236}">
                  <a16:creationId xmlns:a16="http://schemas.microsoft.com/office/drawing/2014/main" id="{FC883FAD-1796-DE95-7294-AC239E0FEA9D}"/>
                </a:ext>
              </a:extLst>
            </p:cNvPr>
            <p:cNvGrpSpPr/>
            <p:nvPr/>
          </p:nvGrpSpPr>
          <p:grpSpPr>
            <a:xfrm>
              <a:off x="5564671" y="1010613"/>
              <a:ext cx="6965152" cy="2236352"/>
              <a:chOff x="-113620" y="1010613"/>
              <a:chExt cx="6965152" cy="2236352"/>
            </a:xfrm>
          </p:grpSpPr>
          <p:sp>
            <p:nvSpPr>
              <p:cNvPr id="13" name="Retângulo 12">
                <a:extLst>
                  <a:ext uri="{FF2B5EF4-FFF2-40B4-BE49-F238E27FC236}">
                    <a16:creationId xmlns:a16="http://schemas.microsoft.com/office/drawing/2014/main" id="{F08CEFAD-459A-F5FE-87DF-C7ABD1ED85D4}"/>
                  </a:ext>
                </a:extLst>
              </p:cNvPr>
              <p:cNvSpPr/>
              <p:nvPr/>
            </p:nvSpPr>
            <p:spPr>
              <a:xfrm>
                <a:off x="-113620" y="1010613"/>
                <a:ext cx="6965152" cy="2236352"/>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Open Sans" panose="020B0606030504020204" pitchFamily="34" charset="0"/>
                  <a:ea typeface="Open Sans" panose="020B0606030504020204" pitchFamily="34" charset="0"/>
                  <a:cs typeface="Open Sans" panose="020B0606030504020204" pitchFamily="34" charset="0"/>
                </a:endParaRPr>
              </a:p>
            </p:txBody>
          </p:sp>
          <p:sp>
            <p:nvSpPr>
              <p:cNvPr id="14" name="Retângulo 13">
                <a:extLst>
                  <a:ext uri="{FF2B5EF4-FFF2-40B4-BE49-F238E27FC236}">
                    <a16:creationId xmlns:a16="http://schemas.microsoft.com/office/drawing/2014/main" id="{D1911655-B099-6288-EC3B-52282767FA3A}"/>
                  </a:ext>
                </a:extLst>
              </p:cNvPr>
              <p:cNvSpPr/>
              <p:nvPr/>
            </p:nvSpPr>
            <p:spPr>
              <a:xfrm>
                <a:off x="-113620" y="1010615"/>
                <a:ext cx="6965152" cy="250064"/>
              </a:xfrm>
              <a:prstGeom prst="rect">
                <a:avLst/>
              </a:prstGeom>
              <a:solidFill>
                <a:srgbClr val="0C234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FACF41AF-F6B2-522E-5935-C58DA375A8FD}"/>
                  </a:ext>
                </a:extLst>
              </p:cNvPr>
              <p:cNvSpPr txBox="1"/>
              <p:nvPr/>
            </p:nvSpPr>
            <p:spPr>
              <a:xfrm>
                <a:off x="9709" y="1030277"/>
                <a:ext cx="6495068" cy="369332"/>
              </a:xfrm>
              <a:prstGeom prst="rect">
                <a:avLst/>
              </a:prstGeom>
              <a:noFill/>
            </p:spPr>
            <p:txBody>
              <a:bodyPr wrap="square">
                <a:spAutoFit/>
              </a:bodyPr>
              <a:lstStyle/>
              <a:p>
                <a:r>
                  <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Descrição</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Retângulo 11">
              <a:extLst>
                <a:ext uri="{FF2B5EF4-FFF2-40B4-BE49-F238E27FC236}">
                  <a16:creationId xmlns:a16="http://schemas.microsoft.com/office/drawing/2014/main" id="{7578A175-0BE1-1DFF-F98D-8D30007BDCC7}"/>
                </a:ext>
              </a:extLst>
            </p:cNvPr>
            <p:cNvSpPr/>
            <p:nvPr/>
          </p:nvSpPr>
          <p:spPr>
            <a:xfrm>
              <a:off x="5687999" y="1501860"/>
              <a:ext cx="6337040" cy="1641966"/>
            </a:xfrm>
            <a:prstGeom prst="rect">
              <a:avLst/>
            </a:prstGeom>
            <a:noFill/>
          </p:spPr>
          <p:txBody>
            <a:bodyPr wrap="square" lIns="137160" tIns="68580" rIns="137160" bIns="68580" rtlCol="0" anchor="t">
              <a:spAutoFit/>
            </a:bodyPr>
            <a:lstStyle/>
            <a:p>
              <a:pPr algn="just" defTabSz="648012">
                <a:lnSpc>
                  <a:spcPts val="1500"/>
                </a:lnSpc>
                <a:spcAft>
                  <a:spcPts val="18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 Importância Petrolífera de Área Total (IPA Total) é resultado da combinação dos seis argumentos descritos, conforme a seguinte distribuição de pesos:</a:t>
              </a:r>
            </a:p>
            <a:p>
              <a:pPr algn="just" defTabSz="648012">
                <a:lnSpc>
                  <a:spcPts val="1500"/>
                </a:lnSpc>
                <a:spcAft>
                  <a:spcPts val="12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Intensidade </a:t>
              </a: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Explotatória</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 0,35; </a:t>
              </a:r>
            </a:p>
            <a:p>
              <a:pPr algn="just" defTabSz="648012">
                <a:lnSpc>
                  <a:spcPts val="1500"/>
                </a:lnSpc>
                <a:spcAft>
                  <a:spcPts val="12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Atividade Exploratória = 0,20;</a:t>
              </a:r>
            </a:p>
            <a:p>
              <a:pPr algn="just" defTabSz="648012">
                <a:lnSpc>
                  <a:spcPts val="1500"/>
                </a:lnSpc>
                <a:spcAft>
                  <a:spcPts val="1200"/>
                </a:spcAft>
                <a:buClr>
                  <a:srgbClr val="FFC000"/>
                </a:buClr>
                <a:buSzPct val="120000"/>
              </a:pPr>
              <a:r>
                <a:rPr lang="pt-BR" sz="1400" dirty="0" err="1">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Prospectividade</a:t>
              </a: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 = 0,20;</a:t>
              </a:r>
            </a:p>
            <a:p>
              <a:pPr algn="just" defTabSz="648012">
                <a:lnSpc>
                  <a:spcPts val="1500"/>
                </a:lnSpc>
                <a:spcAft>
                  <a:spcPts val="12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Evidência Direta de Hidrocarbonetos = 0,15;</a:t>
              </a:r>
            </a:p>
            <a:p>
              <a:pPr algn="just" defTabSz="648012">
                <a:lnSpc>
                  <a:spcPts val="1500"/>
                </a:lnSpc>
                <a:spcAft>
                  <a:spcPts val="12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Necessidade de Conhecimento = 0,05</a:t>
              </a:r>
            </a:p>
            <a:p>
              <a:pPr algn="just" defTabSz="648012">
                <a:lnSpc>
                  <a:spcPts val="1500"/>
                </a:lnSpc>
                <a:spcAft>
                  <a:spcPts val="1200"/>
                </a:spcAft>
                <a:buClr>
                  <a:srgbClr val="FFC000"/>
                </a:buClr>
                <a:buSzPct val="120000"/>
              </a:pPr>
              <a:r>
                <a:rPr lang="pt-BR" sz="14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Infraestrutura de Abastecimento = 0,05.</a:t>
              </a:r>
            </a:p>
          </p:txBody>
        </p:sp>
      </p:grpSp>
    </p:spTree>
    <p:extLst>
      <p:ext uri="{BB962C8B-B14F-4D97-AF65-F5344CB8AC3E}">
        <p14:creationId xmlns:p14="http://schemas.microsoft.com/office/powerpoint/2010/main" val="1022491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82B14-78B7-BA27-D3FF-9FAC0AA1229F}"/>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BBB2478-D8F9-18AD-5C24-5C04C7F442F6}"/>
              </a:ext>
            </a:extLst>
          </p:cNvPr>
          <p:cNvSpPr>
            <a:spLocks noGrp="1"/>
          </p:cNvSpPr>
          <p:nvPr>
            <p:ph type="body" sz="quarter" idx="11"/>
          </p:nvPr>
        </p:nvSpPr>
        <p:spPr>
          <a:xfrm>
            <a:off x="288644" y="514350"/>
            <a:ext cx="8791855" cy="682092"/>
          </a:xfrm>
        </p:spPr>
        <p:txBody>
          <a:bodyPr/>
          <a:lstStyle/>
          <a:p>
            <a:r>
              <a:rPr lang="pt-BR" dirty="0"/>
              <a:t>IPA Total</a:t>
            </a:r>
          </a:p>
        </p:txBody>
      </p:sp>
      <p:grpSp>
        <p:nvGrpSpPr>
          <p:cNvPr id="19" name="Agrupar 18">
            <a:extLst>
              <a:ext uri="{FF2B5EF4-FFF2-40B4-BE49-F238E27FC236}">
                <a16:creationId xmlns:a16="http://schemas.microsoft.com/office/drawing/2014/main" id="{1FD73CF1-0659-D979-B1A0-4138CA213677}"/>
              </a:ext>
            </a:extLst>
          </p:cNvPr>
          <p:cNvGrpSpPr/>
          <p:nvPr/>
        </p:nvGrpSpPr>
        <p:grpSpPr>
          <a:xfrm>
            <a:off x="-2685" y="1176959"/>
            <a:ext cx="12000417" cy="2571076"/>
            <a:chOff x="5563821" y="2975086"/>
            <a:chExt cx="6966849" cy="3159706"/>
          </a:xfrm>
        </p:grpSpPr>
        <p:grpSp>
          <p:nvGrpSpPr>
            <p:cNvPr id="9" name="Agrupar 8">
              <a:extLst>
                <a:ext uri="{FF2B5EF4-FFF2-40B4-BE49-F238E27FC236}">
                  <a16:creationId xmlns:a16="http://schemas.microsoft.com/office/drawing/2014/main" id="{2F324EBB-1B09-073F-C930-D090CC5C2070}"/>
                </a:ext>
              </a:extLst>
            </p:cNvPr>
            <p:cNvGrpSpPr/>
            <p:nvPr/>
          </p:nvGrpSpPr>
          <p:grpSpPr>
            <a:xfrm>
              <a:off x="5563821" y="2975086"/>
              <a:ext cx="6966849" cy="3159706"/>
              <a:chOff x="-114470" y="2761699"/>
              <a:chExt cx="6966849" cy="3159706"/>
            </a:xfrm>
          </p:grpSpPr>
          <p:sp>
            <p:nvSpPr>
              <p:cNvPr id="16" name="Retângulo 15">
                <a:extLst>
                  <a:ext uri="{FF2B5EF4-FFF2-40B4-BE49-F238E27FC236}">
                    <a16:creationId xmlns:a16="http://schemas.microsoft.com/office/drawing/2014/main" id="{43E9B95A-A666-BF56-A96D-072E65FE0757}"/>
                  </a:ext>
                </a:extLst>
              </p:cNvPr>
              <p:cNvSpPr/>
              <p:nvPr/>
            </p:nvSpPr>
            <p:spPr>
              <a:xfrm>
                <a:off x="-114470" y="2761699"/>
                <a:ext cx="6965151" cy="31597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pt-BR"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Retângulo 16">
                <a:extLst>
                  <a:ext uri="{FF2B5EF4-FFF2-40B4-BE49-F238E27FC236}">
                    <a16:creationId xmlns:a16="http://schemas.microsoft.com/office/drawing/2014/main" id="{D15403E8-BEB1-8948-7FC1-7DCB0D829858}"/>
                  </a:ext>
                </a:extLst>
              </p:cNvPr>
              <p:cNvSpPr/>
              <p:nvPr/>
            </p:nvSpPr>
            <p:spPr>
              <a:xfrm>
                <a:off x="-113621" y="2761703"/>
                <a:ext cx="6966000" cy="420707"/>
              </a:xfrm>
              <a:prstGeom prst="rect">
                <a:avLst/>
              </a:prstGeom>
              <a:solidFill>
                <a:srgbClr val="F59129"/>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b="1"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DC5CC5D2-75EF-161B-84A9-463C9EE67789}"/>
                  </a:ext>
                </a:extLst>
              </p:cNvPr>
              <p:cNvSpPr txBox="1"/>
              <p:nvPr/>
            </p:nvSpPr>
            <p:spPr>
              <a:xfrm>
                <a:off x="6316" y="2812593"/>
                <a:ext cx="3655433" cy="2084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ln w="0"/>
                    <a:solidFill>
                      <a:prstClr val="white"/>
                    </a:solidFill>
                    <a:effectLst>
                      <a:outerShdw blurRad="38100" dist="1905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Resultado</a:t>
                </a:r>
                <a:endParaRPr kumimoji="0" lang="pt-BR" sz="1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Retângulo 7">
              <a:extLst>
                <a:ext uri="{FF2B5EF4-FFF2-40B4-BE49-F238E27FC236}">
                  <a16:creationId xmlns:a16="http://schemas.microsoft.com/office/drawing/2014/main" id="{CCAB2E8A-68A2-87AA-6F16-D0E4CE4F57E9}"/>
                </a:ext>
              </a:extLst>
            </p:cNvPr>
            <p:cNvSpPr/>
            <p:nvPr/>
          </p:nvSpPr>
          <p:spPr>
            <a:xfrm>
              <a:off x="5664684" y="3465680"/>
              <a:ext cx="6763426" cy="1447407"/>
            </a:xfrm>
            <a:prstGeom prst="rect">
              <a:avLst/>
            </a:prstGeom>
            <a:noFill/>
          </p:spPr>
          <p:txBody>
            <a:bodyPr wrap="square" lIns="137160" tIns="68580" rIns="137160" bIns="68580" rtlCol="0" anchor="t">
              <a:spAutoFit/>
            </a:bodyPr>
            <a:lstStyle/>
            <a:p>
              <a:pPr algn="just" defTabSz="648012">
                <a:lnSpc>
                  <a:spcPct val="108000"/>
                </a:lnSpc>
                <a:spcAft>
                  <a:spcPts val="600"/>
                </a:spcAft>
                <a:buClr>
                  <a:srgbClr val="002060"/>
                </a:buClr>
                <a:buSzPct val="120000"/>
              </a:pPr>
              <a:r>
                <a:rPr lang="pt-BR" sz="1200" dirty="0">
                  <a:solidFill>
                    <a:prstClr val="black">
                      <a:lumMod val="65000"/>
                      <a:lumOff val="35000"/>
                    </a:prstClr>
                  </a:solidFill>
                  <a:latin typeface="Open Sans" panose="020B0606030504020204" pitchFamily="34" charset="0"/>
                  <a:ea typeface="Open Sans" panose="020B0606030504020204" pitchFamily="34" charset="0"/>
                  <a:cs typeface="Open Sans" panose="020B0606030504020204" pitchFamily="34" charset="0"/>
                </a:rPr>
                <a:t>Maiores importâncias continuam a ocorrer nas bacias de Santos, Campos, Espírito Santo-Mucuri, Recôncavo, Tucano Sul, SEAL, Sergipe, Alagoas, Potiguar, Pará-Maranhão, Solimões, Amazonas, Parnaíba e Paraná (porção central). As porções de importância moderada ocorrem nas imediações das áreas supracitadas, assim como nas bacias de Barreirinhas, Ceará, Pelotas (porção centro-norte), Camamu-Almada e Foz do Amazonas.</a:t>
              </a:r>
            </a:p>
          </p:txBody>
        </p:sp>
      </p:grpSp>
      <p:pic>
        <p:nvPicPr>
          <p:cNvPr id="25" name="Imagem 24">
            <a:extLst>
              <a:ext uri="{FF2B5EF4-FFF2-40B4-BE49-F238E27FC236}">
                <a16:creationId xmlns:a16="http://schemas.microsoft.com/office/drawing/2014/main" id="{8041E108-5894-9946-24EF-FDF7949211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93075" y="2358000"/>
            <a:ext cx="4500000" cy="4500000"/>
          </a:xfrm>
          <a:prstGeom prst="rect">
            <a:avLst/>
          </a:prstGeom>
        </p:spPr>
      </p:pic>
      <p:pic>
        <p:nvPicPr>
          <p:cNvPr id="3" name="Imagem 2">
            <a:extLst>
              <a:ext uri="{FF2B5EF4-FFF2-40B4-BE49-F238E27FC236}">
                <a16:creationId xmlns:a16="http://schemas.microsoft.com/office/drawing/2014/main" id="{656154FA-C5CB-9F35-2D8A-5BF32C2015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358000"/>
            <a:ext cx="4500000" cy="4500000"/>
          </a:xfrm>
          <a:prstGeom prst="rect">
            <a:avLst/>
          </a:prstGeom>
        </p:spPr>
      </p:pic>
      <p:sp>
        <p:nvSpPr>
          <p:cNvPr id="27" name="CaixaDeTexto 26">
            <a:extLst>
              <a:ext uri="{FF2B5EF4-FFF2-40B4-BE49-F238E27FC236}">
                <a16:creationId xmlns:a16="http://schemas.microsoft.com/office/drawing/2014/main" id="{AA0483DF-ACCA-257B-0DD7-2203251B7508}"/>
              </a:ext>
            </a:extLst>
          </p:cNvPr>
          <p:cNvSpPr txBox="1"/>
          <p:nvPr/>
        </p:nvSpPr>
        <p:spPr>
          <a:xfrm>
            <a:off x="8820987" y="6343650"/>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2023-2025</a:t>
            </a:r>
          </a:p>
        </p:txBody>
      </p:sp>
      <p:sp>
        <p:nvSpPr>
          <p:cNvPr id="29" name="CaixaDeTexto 28">
            <a:extLst>
              <a:ext uri="{FF2B5EF4-FFF2-40B4-BE49-F238E27FC236}">
                <a16:creationId xmlns:a16="http://schemas.microsoft.com/office/drawing/2014/main" id="{285A2050-9FEC-9935-4717-7FD5DCA368EF}"/>
              </a:ext>
            </a:extLst>
          </p:cNvPr>
          <p:cNvSpPr txBox="1"/>
          <p:nvPr/>
        </p:nvSpPr>
        <p:spPr>
          <a:xfrm>
            <a:off x="4240818" y="6343650"/>
            <a:ext cx="1701107" cy="338554"/>
          </a:xfrm>
          <a:prstGeom prst="rect">
            <a:avLst/>
          </a:prstGeom>
          <a:noFill/>
        </p:spPr>
        <p:txBody>
          <a:bodyPr wrap="none" rtlCol="0">
            <a:spAutoFit/>
          </a:bodyPr>
          <a:lstStyle/>
          <a:p>
            <a:r>
              <a:rPr lang="pt-BR" sz="1600" b="1" i="1" dirty="0">
                <a:solidFill>
                  <a:schemeClr val="accent1"/>
                </a:solidFill>
                <a:latin typeface="Aptos" panose="020B0004020202020204" pitchFamily="34" charset="0"/>
              </a:rPr>
              <a:t>ZNMT 2021-2023</a:t>
            </a:r>
          </a:p>
        </p:txBody>
      </p:sp>
    </p:spTree>
    <p:extLst>
      <p:ext uri="{BB962C8B-B14F-4D97-AF65-F5344CB8AC3E}">
        <p14:creationId xmlns:p14="http://schemas.microsoft.com/office/powerpoint/2010/main" val="2043496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AD6E6-0931-64CE-F420-793C591F07D1}"/>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27DA6655-5273-E790-02A9-77303B7C7A06}"/>
              </a:ext>
            </a:extLst>
          </p:cNvPr>
          <p:cNvSpPr>
            <a:spLocks noGrp="1"/>
          </p:cNvSpPr>
          <p:nvPr>
            <p:ph type="body" sz="quarter" idx="10"/>
          </p:nvPr>
        </p:nvSpPr>
        <p:spPr>
          <a:xfrm>
            <a:off x="6199188" y="1670050"/>
            <a:ext cx="5461000" cy="1290864"/>
          </a:xfrm>
        </p:spPr>
        <p:txBody>
          <a:bodyPr>
            <a:normAutofit lnSpcReduction="10000"/>
          </a:bodyPr>
          <a:lstStyle/>
          <a:p>
            <a:r>
              <a:rPr lang="pt-BR" dirty="0"/>
              <a:t>FOCO NO SETOR DE GÁS NATURAL</a:t>
            </a:r>
          </a:p>
          <a:p>
            <a:endParaRPr lang="pt-BR" dirty="0"/>
          </a:p>
        </p:txBody>
      </p:sp>
      <p:pic>
        <p:nvPicPr>
          <p:cNvPr id="5" name="Espaço Reservado para Imagem 4">
            <a:extLst>
              <a:ext uri="{FF2B5EF4-FFF2-40B4-BE49-F238E27FC236}">
                <a16:creationId xmlns:a16="http://schemas.microsoft.com/office/drawing/2014/main" id="{DA4400CE-F14E-CACB-628C-063AA0F0EEF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578" r="28578"/>
          <a:stretch>
            <a:fillRect/>
          </a:stretch>
        </p:blipFill>
        <p:spPr/>
      </p:pic>
    </p:spTree>
    <p:extLst>
      <p:ext uri="{BB962C8B-B14F-4D97-AF65-F5344CB8AC3E}">
        <p14:creationId xmlns:p14="http://schemas.microsoft.com/office/powerpoint/2010/main" val="1786357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3BC22-029C-4B42-5EC2-23287D852CD8}"/>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3C18918-C5A6-1C42-ACBC-ABF5EFCBDC20}"/>
              </a:ext>
            </a:extLst>
          </p:cNvPr>
          <p:cNvSpPr>
            <a:spLocks noGrp="1"/>
          </p:cNvSpPr>
          <p:nvPr>
            <p:ph type="body" sz="quarter" idx="11"/>
          </p:nvPr>
        </p:nvSpPr>
        <p:spPr>
          <a:xfrm>
            <a:off x="288644" y="514350"/>
            <a:ext cx="8791855" cy="682092"/>
          </a:xfrm>
        </p:spPr>
        <p:txBody>
          <a:bodyPr/>
          <a:lstStyle/>
          <a:p>
            <a:r>
              <a:rPr lang="pt-BR" dirty="0"/>
              <a:t>Aplicando a metodologia com um olhar específico</a:t>
            </a:r>
          </a:p>
        </p:txBody>
      </p:sp>
      <p:sp>
        <p:nvSpPr>
          <p:cNvPr id="5" name="Retângulo 4">
            <a:extLst>
              <a:ext uri="{FF2B5EF4-FFF2-40B4-BE49-F238E27FC236}">
                <a16:creationId xmlns:a16="http://schemas.microsoft.com/office/drawing/2014/main" id="{08CA6CDE-AEF3-2BC6-7162-3F53634D2090}"/>
              </a:ext>
            </a:extLst>
          </p:cNvPr>
          <p:cNvSpPr/>
          <p:nvPr/>
        </p:nvSpPr>
        <p:spPr>
          <a:xfrm>
            <a:off x="288644" y="1998686"/>
            <a:ext cx="5464456" cy="4583306"/>
          </a:xfrm>
          <a:prstGeom prst="rect">
            <a:avLst/>
          </a:prstGeom>
          <a:noFill/>
        </p:spPr>
        <p:txBody>
          <a:bodyPr wrap="square" lIns="137160" tIns="68580" rIns="137160" bIns="68580" rtlCol="0" anchor="t">
            <a:spAutoFit/>
          </a:bodyPr>
          <a:lstStyle/>
          <a:p>
            <a:pPr algn="just">
              <a:lnSpc>
                <a:spcPts val="1800"/>
              </a:lnSpc>
              <a:spcAft>
                <a:spcPts val="600"/>
              </a:spcAft>
              <a:buNone/>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O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gás natural brasileiro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possui características que o tornam particularmente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vantajoso</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para o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cenário energético nacional</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Sua composição com menor conteúdo de componentes prejudiciais ao clima, aliada a possibilidade de ocorrência em diversas regiões do país, o torna um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insumo estratégico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para garantir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segurança energética</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especialmente em momentos de intermitência das fontes renováveis. Além disso, seu aproveitamento tem grande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capacidade de impulsionar cadeias produtivas locais</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gerando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receitas públicas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e fomentando o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desenvolvimento de tecnologias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voltadas à descarbonização.</a:t>
            </a:r>
          </a:p>
          <a:p>
            <a:pPr algn="just">
              <a:lnSpc>
                <a:spcPts val="1800"/>
              </a:lnSpc>
              <a:spcAft>
                <a:spcPts val="600"/>
              </a:spcAft>
              <a:buNone/>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Com o objetivo de orientar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decisões estratégicas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para o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aproveitamento sustentável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do potencial nacional de gás natural, em território nacional, foram realizadas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análises integradas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que consideram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aspectos geológicos e </a:t>
            </a:r>
            <a:r>
              <a:rPr lang="pt-BR" sz="1200" b="1" kern="100" dirty="0" err="1">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tecnoeconômicos</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à fim de que se possa reconhecer, à luz das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informações selecionadas</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atualizadas, a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importância relativa das áreas para o setor</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Tal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ferramenta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visa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apoiar o planejamento energético</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priorizando ações e investimentos em regiões com maior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sinergia entre oferta, demanda e viabilidade técnica</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4" name="Retângulo 3">
            <a:extLst>
              <a:ext uri="{FF2B5EF4-FFF2-40B4-BE49-F238E27FC236}">
                <a16:creationId xmlns:a16="http://schemas.microsoft.com/office/drawing/2014/main" id="{42967ACA-5A0E-8A58-B5CD-170BEE106139}"/>
              </a:ext>
            </a:extLst>
          </p:cNvPr>
          <p:cNvSpPr/>
          <p:nvPr/>
        </p:nvSpPr>
        <p:spPr>
          <a:xfrm>
            <a:off x="6096000" y="1998686"/>
            <a:ext cx="5464456" cy="2351926"/>
          </a:xfrm>
          <a:prstGeom prst="rect">
            <a:avLst/>
          </a:prstGeom>
          <a:noFill/>
        </p:spPr>
        <p:txBody>
          <a:bodyPr wrap="square" lIns="137160" tIns="68580" rIns="137160" bIns="68580" rtlCol="0" anchor="t">
            <a:spAutoFit/>
          </a:bodyPr>
          <a:lstStyle/>
          <a:p>
            <a:pPr algn="just">
              <a:lnSpc>
                <a:spcPts val="1800"/>
              </a:lnSpc>
              <a:spcAft>
                <a:spcPts val="600"/>
              </a:spcAft>
              <a:buNone/>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Seguindo o primeiro exercício publicado na edição 2019-2021, tem-se como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base a metodologia original do ZNMT</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 sendo selecionados </a:t>
            </a:r>
            <a:r>
              <a:rPr lang="pt-BR" sz="1200" b="1"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cinco grandes grupos de informações </a:t>
            </a: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para a composição do mapa final:</a:t>
            </a:r>
          </a:p>
          <a:p>
            <a:pPr marL="228600" indent="-228600" algn="just">
              <a:lnSpc>
                <a:spcPts val="1800"/>
              </a:lnSpc>
              <a:spcAft>
                <a:spcPts val="600"/>
              </a:spcAft>
              <a:buFont typeface="+mj-lt"/>
              <a:buAutoNum type="arabicParenR"/>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disponibilidade existente de gás natural</a:t>
            </a:r>
          </a:p>
          <a:p>
            <a:pPr marL="228600" indent="-228600" algn="just">
              <a:lnSpc>
                <a:spcPts val="1800"/>
              </a:lnSpc>
              <a:spcAft>
                <a:spcPts val="600"/>
              </a:spcAft>
              <a:buFont typeface="+mj-lt"/>
              <a:buAutoNum type="arabicParenR"/>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favorabilidade geológica para sua exploração</a:t>
            </a:r>
          </a:p>
          <a:p>
            <a:pPr marL="228600" indent="-228600" algn="just">
              <a:lnSpc>
                <a:spcPts val="1800"/>
              </a:lnSpc>
              <a:spcAft>
                <a:spcPts val="600"/>
              </a:spcAft>
              <a:buFont typeface="+mj-lt"/>
              <a:buAutoNum type="arabicParenR"/>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demanda existente</a:t>
            </a:r>
          </a:p>
          <a:p>
            <a:pPr marL="228600" indent="-228600" algn="just">
              <a:lnSpc>
                <a:spcPts val="1800"/>
              </a:lnSpc>
              <a:spcAft>
                <a:spcPts val="600"/>
              </a:spcAft>
              <a:buFont typeface="+mj-lt"/>
              <a:buAutoNum type="arabicParenR"/>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infraestruturas de interesse para o setor </a:t>
            </a:r>
          </a:p>
          <a:p>
            <a:pPr marL="228600" indent="-228600" algn="just">
              <a:lnSpc>
                <a:spcPts val="1800"/>
              </a:lnSpc>
              <a:spcAft>
                <a:spcPts val="600"/>
              </a:spcAft>
              <a:buFont typeface="+mj-lt"/>
              <a:buAutoNum type="arabicParenR"/>
            </a:pPr>
            <a:r>
              <a:rPr lang="pt-BR" sz="1200" kern="1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áreas potenciais para estocagem subterrânea. </a:t>
            </a:r>
          </a:p>
        </p:txBody>
      </p:sp>
    </p:spTree>
    <p:extLst>
      <p:ext uri="{BB962C8B-B14F-4D97-AF65-F5344CB8AC3E}">
        <p14:creationId xmlns:p14="http://schemas.microsoft.com/office/powerpoint/2010/main" val="4123373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5EE5-DC75-5C6E-4DBF-8C95881355D3}"/>
            </a:ext>
          </a:extLst>
        </p:cNvPr>
        <p:cNvGrpSpPr/>
        <p:nvPr/>
      </p:nvGrpSpPr>
      <p:grpSpPr>
        <a:xfrm>
          <a:off x="0" y="0"/>
          <a:ext cx="0" cy="0"/>
          <a:chOff x="0" y="0"/>
          <a:chExt cx="0" cy="0"/>
        </a:xfrm>
      </p:grpSpPr>
      <p:sp>
        <p:nvSpPr>
          <p:cNvPr id="7" name="Retângulo 6">
            <a:extLst>
              <a:ext uri="{FF2B5EF4-FFF2-40B4-BE49-F238E27FC236}">
                <a16:creationId xmlns:a16="http://schemas.microsoft.com/office/drawing/2014/main" id="{F4AF7E8B-3BA4-50AE-0CF1-9D2114A9020E}"/>
              </a:ext>
            </a:extLst>
          </p:cNvPr>
          <p:cNvSpPr/>
          <p:nvPr/>
        </p:nvSpPr>
        <p:spPr>
          <a:xfrm>
            <a:off x="-464919" y="2714933"/>
            <a:ext cx="6980287" cy="1000420"/>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exto 1">
            <a:extLst>
              <a:ext uri="{FF2B5EF4-FFF2-40B4-BE49-F238E27FC236}">
                <a16:creationId xmlns:a16="http://schemas.microsoft.com/office/drawing/2014/main" id="{18728B54-FC2D-8DF4-5364-8B8E0ACA9405}"/>
              </a:ext>
            </a:extLst>
          </p:cNvPr>
          <p:cNvSpPr>
            <a:spLocks noGrp="1"/>
          </p:cNvSpPr>
          <p:nvPr>
            <p:ph type="body" sz="quarter" idx="11"/>
          </p:nvPr>
        </p:nvSpPr>
        <p:spPr>
          <a:xfrm>
            <a:off x="288644" y="514350"/>
            <a:ext cx="11128655" cy="682092"/>
          </a:xfrm>
        </p:spPr>
        <p:txBody>
          <a:bodyPr/>
          <a:lstStyle/>
          <a:p>
            <a:r>
              <a:rPr lang="pt-BR" sz="4000" dirty="0"/>
              <a:t>Importância de Área para o Gás Natural</a:t>
            </a:r>
          </a:p>
        </p:txBody>
      </p:sp>
      <p:sp>
        <p:nvSpPr>
          <p:cNvPr id="4" name="Retângulo 3">
            <a:extLst>
              <a:ext uri="{FF2B5EF4-FFF2-40B4-BE49-F238E27FC236}">
                <a16:creationId xmlns:a16="http://schemas.microsoft.com/office/drawing/2014/main" id="{05F0C64B-ADD5-CA2F-D655-2D08DB369E5D}"/>
              </a:ext>
            </a:extLst>
          </p:cNvPr>
          <p:cNvSpPr/>
          <p:nvPr/>
        </p:nvSpPr>
        <p:spPr>
          <a:xfrm>
            <a:off x="396000" y="1259795"/>
            <a:ext cx="6253156" cy="1523494"/>
          </a:xfrm>
          <a:prstGeom prst="rect">
            <a:avLst/>
          </a:prstGeom>
          <a:noFill/>
        </p:spPr>
        <p:txBody>
          <a:bodyPr wrap="square" lIns="137160" tIns="68580" rIns="137160" bIns="68580" rtlCol="0" anchor="t">
            <a:spAutoFit/>
          </a:bodyPr>
          <a:lstStyle/>
          <a:p>
            <a:pPr algn="just" defTabSz="648012">
              <a:lnSpc>
                <a:spcPts val="12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Assim como nos dois ciclos precedentes, as regiões nordeste, norte e sudeste se destacam pela concentração de condições favoráveis ao aproveitamento mais imediato do potencial de oferta e demanda do gás natural. Todavia, cabe destacar que o ciclo 2023-2025 trouxe, como novidade, um aumento no número de potenciais candidatos a sítios para estocagem subterrânea de gás natural (ESGN) em campos depletados (devolvidos ou em devolução), a partir da aplicação dos critérios já definidos anteriormente (e que respeitam o originalmente construído pela iniciativa do </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REATE 2020</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 à inclusão do caso do campo de PILAR (cujo projeto de estudo foi aprovado, pela ANP, dentro do Plano de Desenvolvimento - PD do campo). Dessa forma, no presente estudo, 24 possíveis candidatos foram representados, dobrando o número apresentado previamente.</a:t>
            </a:r>
          </a:p>
        </p:txBody>
      </p:sp>
      <p:grpSp>
        <p:nvGrpSpPr>
          <p:cNvPr id="5" name="Agrupar 4">
            <a:extLst>
              <a:ext uri="{FF2B5EF4-FFF2-40B4-BE49-F238E27FC236}">
                <a16:creationId xmlns:a16="http://schemas.microsoft.com/office/drawing/2014/main" id="{7E74BCE1-984A-B4A0-5717-54A1C0ABCF21}"/>
              </a:ext>
            </a:extLst>
          </p:cNvPr>
          <p:cNvGrpSpPr/>
          <p:nvPr/>
        </p:nvGrpSpPr>
        <p:grpSpPr>
          <a:xfrm>
            <a:off x="6948000" y="1224000"/>
            <a:ext cx="4892400" cy="4892400"/>
            <a:chOff x="6948000" y="1224000"/>
            <a:chExt cx="4892400" cy="4892400"/>
          </a:xfrm>
        </p:grpSpPr>
        <p:pic>
          <p:nvPicPr>
            <p:cNvPr id="9" name="Imagem 8">
              <a:extLst>
                <a:ext uri="{FF2B5EF4-FFF2-40B4-BE49-F238E27FC236}">
                  <a16:creationId xmlns:a16="http://schemas.microsoft.com/office/drawing/2014/main" id="{B4D972EE-8C07-4A4D-B939-5502BBDE8F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8000" y="1224000"/>
              <a:ext cx="4892400" cy="4892400"/>
            </a:xfrm>
            <a:prstGeom prst="rect">
              <a:avLst/>
            </a:prstGeom>
          </p:spPr>
        </p:pic>
        <p:sp>
          <p:nvSpPr>
            <p:cNvPr id="10" name="CaixaDeTexto 9">
              <a:extLst>
                <a:ext uri="{FF2B5EF4-FFF2-40B4-BE49-F238E27FC236}">
                  <a16:creationId xmlns:a16="http://schemas.microsoft.com/office/drawing/2014/main" id="{24A34389-5D95-9A46-9CDB-51D5559DB83A}"/>
                </a:ext>
              </a:extLst>
            </p:cNvPr>
            <p:cNvSpPr txBox="1"/>
            <p:nvPr/>
          </p:nvSpPr>
          <p:spPr>
            <a:xfrm>
              <a:off x="10559777" y="5510889"/>
              <a:ext cx="1023037" cy="230832"/>
            </a:xfrm>
            <a:prstGeom prst="rect">
              <a:avLst/>
            </a:prstGeom>
            <a:noFill/>
          </p:spPr>
          <p:txBody>
            <a:bodyPr wrap="none" rtlCol="0">
              <a:spAutoFit/>
            </a:bodyPr>
            <a:lstStyle/>
            <a:p>
              <a:r>
                <a:rPr lang="pt-BR" sz="900" i="1" dirty="0">
                  <a:solidFill>
                    <a:schemeClr val="tx1">
                      <a:lumMod val="65000"/>
                      <a:lumOff val="35000"/>
                    </a:schemeClr>
                  </a:solidFill>
                  <a:latin typeface="Aptos" panose="020B0004020202020204" pitchFamily="34" charset="0"/>
                </a:rPr>
                <a:t>ZNMT 2023-2025</a:t>
              </a:r>
            </a:p>
          </p:txBody>
        </p:sp>
      </p:grpSp>
      <p:sp>
        <p:nvSpPr>
          <p:cNvPr id="8" name="Retângulo 7">
            <a:extLst>
              <a:ext uri="{FF2B5EF4-FFF2-40B4-BE49-F238E27FC236}">
                <a16:creationId xmlns:a16="http://schemas.microsoft.com/office/drawing/2014/main" id="{D0162C8B-EC7D-4E1B-A53C-9DDAEEC74BB3}"/>
              </a:ext>
            </a:extLst>
          </p:cNvPr>
          <p:cNvSpPr/>
          <p:nvPr/>
        </p:nvSpPr>
        <p:spPr>
          <a:xfrm>
            <a:off x="468000" y="2753433"/>
            <a:ext cx="5966728" cy="907941"/>
          </a:xfrm>
          <a:prstGeom prst="rect">
            <a:avLst/>
          </a:prstGeom>
          <a:noFill/>
        </p:spPr>
        <p:txBody>
          <a:bodyPr wrap="square" lIns="137160" tIns="68580" rIns="137160" bIns="68580" rtlCol="0" anchor="t">
            <a:spAutoFit/>
          </a:bodyPr>
          <a:lstStyle/>
          <a:p>
            <a:pPr algn="r" defTabSz="648012">
              <a:lnSpc>
                <a:spcPts val="1200"/>
              </a:lnSpc>
              <a:spcAft>
                <a:spcPts val="600"/>
              </a:spcAft>
              <a:buClr>
                <a:srgbClr val="FF6600"/>
              </a:buClr>
              <a:buSzPct val="70000"/>
            </a:pP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Na </a:t>
            </a:r>
            <a:r>
              <a:rPr lang="pt-BR"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região Nordeste</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a </a:t>
            </a:r>
            <a:r>
              <a:rPr lang="pt-BR"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Bacia do Parnaíba </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registra a </a:t>
            </a:r>
            <a:r>
              <a:rPr lang="pt-BR"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máxima importância</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do exercício, resultado esperado por ter essa uma das maiores reservas provadas do país, elevada expectativa para novas descobertas e bem-estabelecida demanda, além da crescente infraestrutura voltada ao atendimento do modelo </a:t>
            </a:r>
            <a:r>
              <a:rPr lang="pt-BR" sz="1000" i="1" dirty="0" err="1">
                <a:solidFill>
                  <a:schemeClr val="bg1"/>
                </a:solidFill>
                <a:latin typeface="Abadi" panose="020B0604020104020204" pitchFamily="34" charset="0"/>
                <a:ea typeface="Open Sans" panose="020B0606030504020204" pitchFamily="34" charset="0"/>
                <a:cs typeface="Open Sans" panose="020B0606030504020204" pitchFamily="34" charset="0"/>
              </a:rPr>
              <a:t>reservoir-to-wire</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Ainda nessa região, as </a:t>
            </a:r>
            <a:r>
              <a:rPr lang="pt-BR"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bacias do Recôncavo, Sergipe, Alagoas e SEAL </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registram áreas de </a:t>
            </a:r>
            <a:r>
              <a:rPr lang="pt-BR"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média a alta importância </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e aparecem com destaque no contexto nacional.</a:t>
            </a:r>
          </a:p>
        </p:txBody>
      </p:sp>
      <p:sp>
        <p:nvSpPr>
          <p:cNvPr id="11" name="Retângulo 10">
            <a:extLst>
              <a:ext uri="{FF2B5EF4-FFF2-40B4-BE49-F238E27FC236}">
                <a16:creationId xmlns:a16="http://schemas.microsoft.com/office/drawing/2014/main" id="{23FA7330-CD7A-2810-7969-36292511AE28}"/>
              </a:ext>
            </a:extLst>
          </p:cNvPr>
          <p:cNvSpPr/>
          <p:nvPr/>
        </p:nvSpPr>
        <p:spPr>
          <a:xfrm>
            <a:off x="396000" y="3739968"/>
            <a:ext cx="6253156" cy="2062103"/>
          </a:xfrm>
          <a:prstGeom prst="rect">
            <a:avLst/>
          </a:prstGeom>
          <a:noFill/>
        </p:spPr>
        <p:txBody>
          <a:bodyPr wrap="square" lIns="137160" tIns="68580" rIns="137160" bIns="68580" rtlCol="0" anchor="t">
            <a:spAutoFit/>
          </a:bodyPr>
          <a:lstStyle/>
          <a:p>
            <a:pPr algn="just" defTabSz="648012">
              <a:lnSpc>
                <a:spcPts val="12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Para a região Norte, a área da Bacia do Solimões, próxima aos campos de Arara Azul,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Araracanga</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Leste do Urucu, Rio Urucu e Sudoeste Urucu (que estão entre as maiores reservas de gás do país) é a mais relevante, muito embora o “aquecimento” do interesse nessa região ainda dependa da concretização de novas descobertas e ampliação da infraestrutura capaz de transportar esse potencial.  </a:t>
            </a:r>
          </a:p>
          <a:p>
            <a:pPr algn="just" defTabSz="648012">
              <a:lnSpc>
                <a:spcPts val="1200"/>
              </a:lnSpc>
              <a:spcAft>
                <a:spcPts val="600"/>
              </a:spcAft>
              <a:buClr>
                <a:srgbClr val="FF6600"/>
              </a:buClr>
              <a:buSzPct val="70000"/>
            </a:pP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Já na região Sudeste, os destaques recaem para as bacias de Santos (próximo ao campo de Mexilhão e na porção central do polígono do </a:t>
            </a:r>
            <a:r>
              <a:rPr lang="pt-BR"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pré</a:t>
            </a:r>
            <a:r>
              <a:rPr lang="pt-BR"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-sal) e Campos (Alto de Badejo e Baixo de Corvina-Parati), refletindo a elevada oferta atual das duas maiores produtoras de gás natural do país, a forte demanda e robusta infraestrutura existente impulsionadas pela proximidade dos maiores centros econômicos do país. Alia-se para a alta relevância da região sudeste, o maior número de possíveis candidatos a sítios de ESGN conforme a atualização da base de dados citada no início deste texto, sendo 12 os casos na Bacia de Campos, 5 na Bacia do Espírito Santo-Mucuri e 3 na Bacia de Santos.</a:t>
            </a:r>
          </a:p>
        </p:txBody>
      </p:sp>
      <p:sp>
        <p:nvSpPr>
          <p:cNvPr id="12" name="Retângulo 11">
            <a:extLst>
              <a:ext uri="{FF2B5EF4-FFF2-40B4-BE49-F238E27FC236}">
                <a16:creationId xmlns:a16="http://schemas.microsoft.com/office/drawing/2014/main" id="{717B4B46-BA1B-43F5-BC0A-5C2DF9FFD55C}"/>
              </a:ext>
            </a:extLst>
          </p:cNvPr>
          <p:cNvSpPr/>
          <p:nvPr/>
        </p:nvSpPr>
        <p:spPr>
          <a:xfrm>
            <a:off x="-464920" y="5776996"/>
            <a:ext cx="6980287" cy="770653"/>
          </a:xfrm>
          <a:prstGeom prst="rect">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5DF6A2C8-3EBE-09C6-0641-EE101C23DCE9}"/>
              </a:ext>
            </a:extLst>
          </p:cNvPr>
          <p:cNvSpPr/>
          <p:nvPr/>
        </p:nvSpPr>
        <p:spPr>
          <a:xfrm>
            <a:off x="504000" y="5793596"/>
            <a:ext cx="5800547" cy="600164"/>
          </a:xfrm>
          <a:prstGeom prst="rect">
            <a:avLst/>
          </a:prstGeom>
          <a:noFill/>
        </p:spPr>
        <p:txBody>
          <a:bodyPr wrap="square" lIns="137160" tIns="68580" rIns="137160" bIns="68580" rtlCol="0" anchor="t">
            <a:spAutoFit/>
          </a:bodyPr>
          <a:lstStyle/>
          <a:p>
            <a:pPr algn="r" defTabSz="648012">
              <a:lnSpc>
                <a:spcPts val="1200"/>
              </a:lnSpc>
              <a:spcAft>
                <a:spcPts val="600"/>
              </a:spcAft>
              <a:buClr>
                <a:srgbClr val="FF6600"/>
              </a:buClr>
              <a:buSzPct val="70000"/>
            </a:pP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As </a:t>
            </a:r>
            <a:r>
              <a:rPr lang="pt-BR"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regiões Sul e Centro-Oeste continuam a registrar áreas menos relevantes </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até o momento em virtude da carência de infraestrutura, muito embora haja um </a:t>
            </a:r>
            <a:r>
              <a:rPr lang="pt-BR"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mercado potencial de grande valor </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atrelado aos segmentos </a:t>
            </a:r>
            <a:r>
              <a:rPr lang="pt-BR"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residencial e industrial</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 em especial ao de </a:t>
            </a:r>
            <a:r>
              <a:rPr lang="pt-BR" sz="1000" b="1" dirty="0">
                <a:solidFill>
                  <a:schemeClr val="bg1"/>
                </a:solidFill>
                <a:latin typeface="Abadi" panose="020B0604020104020204" pitchFamily="34" charset="0"/>
                <a:ea typeface="Open Sans" panose="020B0606030504020204" pitchFamily="34" charset="0"/>
                <a:cs typeface="Open Sans" panose="020B0606030504020204" pitchFamily="34" charset="0"/>
              </a:rPr>
              <a:t>agropecuária</a:t>
            </a:r>
            <a:r>
              <a:rPr lang="pt-BR" sz="1000" dirty="0">
                <a:solidFill>
                  <a:schemeClr val="bg1"/>
                </a:solidFill>
                <a:latin typeface="Abadi" panose="020B06040201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516687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EB588-5DBD-A580-175E-1AE521C99740}"/>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44E9BCC-A562-BB47-2D94-21320C39062A}"/>
              </a:ext>
            </a:extLst>
          </p:cNvPr>
          <p:cNvSpPr>
            <a:spLocks noGrp="1"/>
          </p:cNvSpPr>
          <p:nvPr>
            <p:ph type="body" sz="quarter" idx="14"/>
          </p:nvPr>
        </p:nvSpPr>
        <p:spPr/>
        <p:txBody>
          <a:bodyPr/>
          <a:lstStyle/>
          <a:p>
            <a:r>
              <a:rPr lang="pt-BR" dirty="0"/>
              <a:t>Avisos</a:t>
            </a:r>
          </a:p>
        </p:txBody>
      </p:sp>
      <p:sp>
        <p:nvSpPr>
          <p:cNvPr id="4" name="Freeform 2">
            <a:extLst>
              <a:ext uri="{FF2B5EF4-FFF2-40B4-BE49-F238E27FC236}">
                <a16:creationId xmlns:a16="http://schemas.microsoft.com/office/drawing/2014/main" id="{C6A1C2CD-6079-13EE-519D-930EA376A99C}"/>
              </a:ext>
            </a:extLst>
          </p:cNvPr>
          <p:cNvSpPr>
            <a:spLocks noGrp="1"/>
          </p:cNvSpPr>
          <p:nvPr>
            <p:ph type="body" sz="quarter" idx="10"/>
          </p:nvPr>
        </p:nvSpPr>
        <p:spPr>
          <a:xfrm>
            <a:off x="610235" y="1449070"/>
            <a:ext cx="7301865" cy="4545013"/>
          </a:xfrm>
          <a:custGeom>
            <a:avLst/>
            <a:gdLst/>
            <a:ahLst/>
            <a:cxnLst/>
            <a:rect l="l" t="t" r="r" b="b"/>
            <a:pathLst>
              <a:path w="18288000" h="10652760">
                <a:moveTo>
                  <a:pt x="0" y="0"/>
                </a:moveTo>
                <a:lnTo>
                  <a:pt x="18288000" y="0"/>
                </a:lnTo>
                <a:lnTo>
                  <a:pt x="18288000" y="10652760"/>
                </a:lnTo>
                <a:lnTo>
                  <a:pt x="0" y="10652760"/>
                </a:lnTo>
                <a:lnTo>
                  <a:pt x="0" y="0"/>
                </a:lnTo>
                <a:close/>
              </a:path>
            </a:pathLst>
          </a:custGeom>
          <a:noFill/>
        </p:spPr>
        <p:txBody>
          <a:bodyPr/>
          <a:lstStyle/>
          <a:p>
            <a:pPr algn="just">
              <a:lnSpc>
                <a:spcPts val="2000"/>
              </a:lnSpc>
            </a:pPr>
            <a:r>
              <a:rPr lang="pt-BR" sz="1600" dirty="0"/>
              <a:t>As informações fornecidas nesta publicação refletem a visão da Empresa de Pesquisa Energética (EPE). Contudo, o conteúdo exposto envolve uma gama de riscos e incertezas conhecidos e desconhecidos e, portanto, os dados e as análises aqui contidas devem ser usados para fins de referência, não sendo garantia de realizações e acontecimentos futuros. </a:t>
            </a:r>
          </a:p>
          <a:p>
            <a:pPr algn="just">
              <a:lnSpc>
                <a:spcPts val="2000"/>
              </a:lnSpc>
            </a:pPr>
            <a:r>
              <a:rPr lang="pt-BR" sz="1600" dirty="0"/>
              <a:t>Este documento possui caráter informativo, sendo destinado a subsidiar o planejamento do setor energético nacional. Logo, quaisquer decisões de encaminhamento (como formulação de políticas públicas, definição de diretrizes estratégicas, decisões de investimento ou estratégias de negócio) dependem de outras instituições públicas e privadas.</a:t>
            </a:r>
          </a:p>
          <a:p>
            <a:pPr algn="just">
              <a:lnSpc>
                <a:spcPts val="2000"/>
              </a:lnSpc>
            </a:pPr>
            <a:r>
              <a:rPr lang="pt-BR" sz="1600" dirty="0"/>
              <a:t>A EPE se exime de qualquer responsabilidade por quaisquer ações e tomadas de decisão que possam ser realizadas por agentes econômicos ou qualquer pessoa com base nas informações contidas neste documento.</a:t>
            </a:r>
          </a:p>
        </p:txBody>
      </p:sp>
    </p:spTree>
    <p:extLst>
      <p:ext uri="{BB962C8B-B14F-4D97-AF65-F5344CB8AC3E}">
        <p14:creationId xmlns:p14="http://schemas.microsoft.com/office/powerpoint/2010/main" val="3176777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988-64C9-B71A-1B52-63974CBE80F4}"/>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1BADC099-2A6E-219A-67F0-CB77463B33A3}"/>
              </a:ext>
            </a:extLst>
          </p:cNvPr>
          <p:cNvSpPr>
            <a:spLocks noGrp="1"/>
          </p:cNvSpPr>
          <p:nvPr>
            <p:ph type="body" sz="quarter" idx="10"/>
          </p:nvPr>
        </p:nvSpPr>
        <p:spPr>
          <a:xfrm>
            <a:off x="6199188" y="1670050"/>
            <a:ext cx="5461000" cy="1290864"/>
          </a:xfrm>
        </p:spPr>
        <p:txBody>
          <a:bodyPr>
            <a:normAutofit lnSpcReduction="10000"/>
          </a:bodyPr>
          <a:lstStyle/>
          <a:p>
            <a:r>
              <a:rPr lang="pt-BR" dirty="0"/>
              <a:t>CONSIDERAÇÕES FINAIS</a:t>
            </a:r>
          </a:p>
          <a:p>
            <a:endParaRPr lang="pt-BR" dirty="0"/>
          </a:p>
        </p:txBody>
      </p:sp>
      <p:pic>
        <p:nvPicPr>
          <p:cNvPr id="5" name="Espaço Reservado para Imagem 4" descr="Três dardos no alvo">
            <a:extLst>
              <a:ext uri="{FF2B5EF4-FFF2-40B4-BE49-F238E27FC236}">
                <a16:creationId xmlns:a16="http://schemas.microsoft.com/office/drawing/2014/main" id="{B7DD9E57-3E44-41FD-8843-8111B29C3C9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7138" r="27138"/>
          <a:stretch>
            <a:fillRect/>
          </a:stretch>
        </p:blipFill>
        <p:spPr/>
      </p:pic>
    </p:spTree>
    <p:extLst>
      <p:ext uri="{BB962C8B-B14F-4D97-AF65-F5344CB8AC3E}">
        <p14:creationId xmlns:p14="http://schemas.microsoft.com/office/powerpoint/2010/main" val="725265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AE6F70BB-28DE-219A-265B-AA1D03E27F20}"/>
              </a:ext>
            </a:extLst>
          </p:cNvPr>
          <p:cNvSpPr>
            <a:spLocks noGrp="1"/>
          </p:cNvSpPr>
          <p:nvPr>
            <p:ph type="body" sz="quarter" idx="11"/>
          </p:nvPr>
        </p:nvSpPr>
        <p:spPr/>
        <p:txBody>
          <a:bodyPr/>
          <a:lstStyle/>
          <a:p>
            <a:r>
              <a:rPr lang="pt-BR" dirty="0"/>
              <a:t>Principais Conclusões</a:t>
            </a:r>
          </a:p>
          <a:p>
            <a:endParaRPr lang="pt-BR" dirty="0"/>
          </a:p>
        </p:txBody>
      </p:sp>
      <p:pic>
        <p:nvPicPr>
          <p:cNvPr id="5" name="Picture 2" descr="Pesquisa com preenchimento sólido">
            <a:extLst>
              <a:ext uri="{FF2B5EF4-FFF2-40B4-BE49-F238E27FC236}">
                <a16:creationId xmlns:a16="http://schemas.microsoft.com/office/drawing/2014/main" id="{5DC9BEFD-B1E5-D335-908D-0E5B8387A7C5}"/>
              </a:ext>
            </a:extLst>
          </p:cNvPr>
          <p:cNvPicPr>
            <a:picLocks noChangeAspect="1" noChangeArrowheads="1"/>
          </p:cNvPicPr>
          <p:nvPr/>
        </p:nvPicPr>
        <p:blipFill>
          <a:blip>
            <a:extLst>
              <a:ext uri="{96DAC541-7B7A-43D3-8B79-37D633B846F1}">
                <asvg:svgBlip xmlns:asvg="http://schemas.microsoft.com/office/drawing/2016/SVG/main" r:embed="rId2"/>
              </a:ext>
            </a:extLst>
          </a:blip>
          <a:srcRect/>
          <a:stretch/>
        </p:blipFill>
        <p:spPr bwMode="auto">
          <a:xfrm>
            <a:off x="432000" y="4181749"/>
            <a:ext cx="527270" cy="527270"/>
          </a:xfrm>
          <a:prstGeom prst="rect">
            <a:avLst/>
          </a:prstGeom>
          <a:noFill/>
        </p:spPr>
      </p:pic>
      <p:sp>
        <p:nvSpPr>
          <p:cNvPr id="6" name="Retângulo 5">
            <a:extLst>
              <a:ext uri="{FF2B5EF4-FFF2-40B4-BE49-F238E27FC236}">
                <a16:creationId xmlns:a16="http://schemas.microsoft.com/office/drawing/2014/main" id="{2EE95C25-13E7-82A4-8C40-0F0547B285AC}"/>
              </a:ext>
            </a:extLst>
          </p:cNvPr>
          <p:cNvSpPr/>
          <p:nvPr/>
        </p:nvSpPr>
        <p:spPr>
          <a:xfrm>
            <a:off x="1098291" y="4027625"/>
            <a:ext cx="6435702" cy="1011302"/>
          </a:xfrm>
          <a:prstGeom prst="rect">
            <a:avLst/>
          </a:prstGeom>
          <a:noFill/>
        </p:spPr>
        <p:txBody>
          <a:bodyPr wrap="square" lIns="91440" tIns="45720" rIns="91440" bIns="45720"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just" defTabSz="432030" rtl="0" eaLnBrk="1" fontAlgn="auto" latinLnBrk="0" hangingPunct="1">
              <a:lnSpc>
                <a:spcPct val="108000"/>
              </a:lnSpc>
              <a:spcBef>
                <a:spcPts val="0"/>
              </a:spcBef>
              <a:spcAft>
                <a:spcPts val="1200"/>
              </a:spcAft>
              <a:buClr>
                <a:srgbClr val="FFC000"/>
              </a:buClr>
              <a:buSzPct val="120000"/>
              <a:buFontTx/>
              <a:buNone/>
              <a:tabLst/>
              <a:defRPr/>
            </a:pP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 aquisição (especialmente para novas fronteiras) e </a:t>
            </a:r>
            <a:r>
              <a:rPr lang="pt-BR"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 compartilhamento</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de dados são matérias-primas não só para futuros ciclos, mas também para incentivar a ampliação do conhecimento das bacias brasileiras, em suas múltiplas aplicações. </a:t>
            </a:r>
          </a:p>
        </p:txBody>
      </p:sp>
      <p:pic>
        <p:nvPicPr>
          <p:cNvPr id="12" name="Imagem 11" descr="Reunião com preenchimento sólido">
            <a:extLst>
              <a:ext uri="{FF2B5EF4-FFF2-40B4-BE49-F238E27FC236}">
                <a16:creationId xmlns:a16="http://schemas.microsoft.com/office/drawing/2014/main" id="{4A6DF3D9-92CA-9A89-C0EB-B9BF0A874DA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32000" y="5149501"/>
            <a:ext cx="537966" cy="537966"/>
          </a:xfrm>
          <a:prstGeom prst="rect">
            <a:avLst/>
          </a:prstGeom>
        </p:spPr>
      </p:pic>
      <p:sp>
        <p:nvSpPr>
          <p:cNvPr id="13" name="Retângulo 12">
            <a:extLst>
              <a:ext uri="{FF2B5EF4-FFF2-40B4-BE49-F238E27FC236}">
                <a16:creationId xmlns:a16="http://schemas.microsoft.com/office/drawing/2014/main" id="{88603DCE-C90F-A268-158A-BC707CDC73AB}"/>
              </a:ext>
            </a:extLst>
          </p:cNvPr>
          <p:cNvSpPr/>
          <p:nvPr/>
        </p:nvSpPr>
        <p:spPr>
          <a:xfrm>
            <a:off x="1121141" y="5029144"/>
            <a:ext cx="6435702" cy="778611"/>
          </a:xfrm>
          <a:prstGeom prst="rect">
            <a:avLst/>
          </a:prstGeom>
          <a:noFill/>
        </p:spPr>
        <p:txBody>
          <a:bodyPr wrap="square" lIns="91440" tIns="45720" rIns="91440" bIns="45720"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just" defTabSz="432030" rtl="0" eaLnBrk="1" fontAlgn="auto" latinLnBrk="0" hangingPunct="1">
              <a:lnSpc>
                <a:spcPct val="108000"/>
              </a:lnSpc>
              <a:spcBef>
                <a:spcPts val="0"/>
              </a:spcBef>
              <a:spcAft>
                <a:spcPts val="1200"/>
              </a:spcAft>
              <a:buClr>
                <a:srgbClr val="FFC000"/>
              </a:buClr>
              <a:buSzPct val="120000"/>
              <a:buFontTx/>
              <a:buNone/>
              <a:tabLst/>
              <a:defRPr/>
            </a:pP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Em uma sociedade </a:t>
            </a:r>
            <a:r>
              <a:rPr kumimoji="0" lang="pt-BR" sz="14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cada vez mais demandante </a:t>
            </a: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por usos sustentáveis, o diálogo</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com múltiplos agentes nunca se fez tão </a:t>
            </a: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fundamental para construir caminhos </a:t>
            </a:r>
            <a:r>
              <a:rPr lang="pt-BR"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transparentes e eficientes.</a:t>
            </a:r>
            <a:endPar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2" descr="Na mosca com preenchimento sólido">
            <a:extLst>
              <a:ext uri="{FF2B5EF4-FFF2-40B4-BE49-F238E27FC236}">
                <a16:creationId xmlns:a16="http://schemas.microsoft.com/office/drawing/2014/main" id="{A2B16DC8-499E-C497-0953-E6C3174763C6}"/>
              </a:ext>
            </a:extLst>
          </p:cNvPr>
          <p:cNvPicPr>
            <a:picLocks noChangeAspect="1" noChangeArrowheads="1"/>
          </p:cNvPicPr>
          <p:nvPr/>
        </p:nvPicPr>
        <p:blipFill>
          <a:blip>
            <a:extLst>
              <a:ext uri="{96DAC541-7B7A-43D3-8B79-37D633B846F1}">
                <asvg:svgBlip xmlns:asvg="http://schemas.microsoft.com/office/drawing/2016/SVG/main" r:embed="rId4"/>
              </a:ext>
            </a:extLst>
          </a:blip>
          <a:srcRect/>
          <a:stretch/>
        </p:blipFill>
        <p:spPr bwMode="auto">
          <a:xfrm>
            <a:off x="432000" y="1849482"/>
            <a:ext cx="527271" cy="527271"/>
          </a:xfrm>
          <a:prstGeom prst="rect">
            <a:avLst/>
          </a:prstGeom>
          <a:noFill/>
        </p:spPr>
      </p:pic>
      <p:sp>
        <p:nvSpPr>
          <p:cNvPr id="16" name="Retângulo 15">
            <a:extLst>
              <a:ext uri="{FF2B5EF4-FFF2-40B4-BE49-F238E27FC236}">
                <a16:creationId xmlns:a16="http://schemas.microsoft.com/office/drawing/2014/main" id="{B43FC83E-89C0-E848-20DA-3977410873C0}"/>
              </a:ext>
            </a:extLst>
          </p:cNvPr>
          <p:cNvSpPr/>
          <p:nvPr/>
        </p:nvSpPr>
        <p:spPr>
          <a:xfrm>
            <a:off x="1098292" y="1768030"/>
            <a:ext cx="6412851" cy="1709379"/>
          </a:xfrm>
          <a:prstGeom prst="rect">
            <a:avLst/>
          </a:prstGeom>
          <a:noFill/>
        </p:spPr>
        <p:txBody>
          <a:bodyPr wrap="square" lIns="91440" tIns="45720" rIns="91440" bIns="45720"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defTabSz="432030">
              <a:lnSpc>
                <a:spcPct val="108000"/>
              </a:lnSpc>
              <a:spcAft>
                <a:spcPts val="1200"/>
              </a:spcAft>
              <a:buClr>
                <a:srgbClr val="FFC000"/>
              </a:buClr>
              <a:buSzPct val="120000"/>
            </a:pP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Com </a:t>
            </a:r>
            <a:r>
              <a:rPr lang="pt-BR"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mais essa edição</a:t>
            </a:r>
            <a:r>
              <a:rPr lang="pt-BR"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cumpre-se a </a:t>
            </a:r>
            <a:r>
              <a:rPr lang="pt-BR"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missão, de quase 20 anos, de disseminar </a:t>
            </a: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informação gratuita </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 de </a:t>
            </a: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qualidade</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capaz de contribuir para o </a:t>
            </a: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planejamento</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das atividades do </a:t>
            </a: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setor de O&amp;G </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 doravante, de </a:t>
            </a: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muitas outras </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que estão </a:t>
            </a: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conectadas</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ao </a:t>
            </a: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conhecimento</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das </a:t>
            </a:r>
            <a:r>
              <a:rPr kumimoji="0" lang="pt-BR" sz="1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bacias sedimentares brasileiras</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e que surgem no horizonte energético do país (tais como </a:t>
            </a:r>
            <a:r>
              <a:rPr lang="pt-BR"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as diferentes rotas de CCS, Hidrogênio Natural, Energia Geotérmica)</a:t>
            </a:r>
            <a:r>
              <a:rPr kumimoji="0" lang="pt-BR" sz="1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lang="pt-BR" sz="1400" dirty="0">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21" name="CaixaDeTexto 20">
            <a:extLst>
              <a:ext uri="{FF2B5EF4-FFF2-40B4-BE49-F238E27FC236}">
                <a16:creationId xmlns:a16="http://schemas.microsoft.com/office/drawing/2014/main" id="{E6AE4714-B22E-838C-9007-D166A867FEDC}"/>
              </a:ext>
            </a:extLst>
          </p:cNvPr>
          <p:cNvSpPr txBox="1"/>
          <p:nvPr/>
        </p:nvSpPr>
        <p:spPr>
          <a:xfrm>
            <a:off x="1121142" y="3477409"/>
            <a:ext cx="6412851" cy="523220"/>
          </a:xfrm>
          <a:prstGeom prst="rect">
            <a:avLst/>
          </a:prstGeom>
          <a:noFill/>
        </p:spPr>
        <p:txBody>
          <a:bodyPr wrap="square">
            <a:spAutoFit/>
          </a:bodyPr>
          <a:lstStyle/>
          <a:p>
            <a:pPr algn="just"/>
            <a:r>
              <a:rPr lang="pt-BR"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A </a:t>
            </a:r>
            <a:r>
              <a:rPr kumimoji="0" lang="pt-BR" sz="14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base georreferenciada </a:t>
            </a:r>
            <a:r>
              <a:rPr kumimoji="0" lang="pt-BR" sz="1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é uma ferramenta que amplia o alcance </a:t>
            </a:r>
            <a:r>
              <a:rPr lang="pt-BR" sz="1400" dirty="0">
                <a:solidFill>
                  <a:prstClr val="white"/>
                </a:solidFill>
                <a:latin typeface="Open Sans" panose="020B0606030504020204" pitchFamily="34" charset="0"/>
                <a:ea typeface="Open Sans" panose="020B0606030504020204" pitchFamily="34" charset="0"/>
                <a:cs typeface="Open Sans" panose="020B0606030504020204" pitchFamily="34" charset="0"/>
              </a:rPr>
              <a:t>do estudo </a:t>
            </a:r>
            <a:r>
              <a:rPr kumimoji="0" lang="pt-BR" sz="1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 democratiza o acesso a informação.</a:t>
            </a:r>
            <a:endParaRPr lang="pt-BR" dirty="0"/>
          </a:p>
        </p:txBody>
      </p:sp>
      <p:pic>
        <p:nvPicPr>
          <p:cNvPr id="22" name="Picture 2" descr="Internet com preenchimento sólido">
            <a:extLst>
              <a:ext uri="{FF2B5EF4-FFF2-40B4-BE49-F238E27FC236}">
                <a16:creationId xmlns:a16="http://schemas.microsoft.com/office/drawing/2014/main" id="{6769143B-BF30-9EFD-AE7C-F447D32AFA59}"/>
              </a:ext>
            </a:extLst>
          </p:cNvPr>
          <p:cNvPicPr>
            <a:picLocks noChangeAspect="1" noChangeArrowheads="1"/>
          </p:cNvPicPr>
          <p:nvPr/>
        </p:nvPicPr>
        <p:blipFill>
          <a:blip>
            <a:extLst>
              <a:ext uri="{96DAC541-7B7A-43D3-8B79-37D633B846F1}">
                <asvg:svgBlip xmlns:asvg="http://schemas.microsoft.com/office/drawing/2016/SVG/main" r:embed="rId5"/>
              </a:ext>
            </a:extLst>
          </a:blip>
          <a:srcRect/>
          <a:stretch/>
        </p:blipFill>
        <p:spPr bwMode="auto">
          <a:xfrm>
            <a:off x="432000" y="3473359"/>
            <a:ext cx="527270" cy="527270"/>
          </a:xfrm>
          <a:prstGeom prst="rect">
            <a:avLst/>
          </a:prstGeom>
          <a:noFill/>
        </p:spPr>
      </p:pic>
    </p:spTree>
    <p:extLst>
      <p:ext uri="{BB962C8B-B14F-4D97-AF65-F5344CB8AC3E}">
        <p14:creationId xmlns:p14="http://schemas.microsoft.com/office/powerpoint/2010/main" val="577750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5C72-9E9C-C781-E6EE-961CD9338B0C}"/>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6D60530-AE41-8D98-DECC-F8DB4E9FC991}"/>
              </a:ext>
            </a:extLst>
          </p:cNvPr>
          <p:cNvSpPr>
            <a:spLocks noGrp="1"/>
          </p:cNvSpPr>
          <p:nvPr>
            <p:ph type="body" sz="quarter" idx="11"/>
          </p:nvPr>
        </p:nvSpPr>
        <p:spPr/>
        <p:txBody>
          <a:bodyPr/>
          <a:lstStyle/>
          <a:p>
            <a:r>
              <a:rPr lang="pt-BR" dirty="0"/>
              <a:t>Painel Interativo</a:t>
            </a:r>
          </a:p>
        </p:txBody>
      </p:sp>
      <p:sp>
        <p:nvSpPr>
          <p:cNvPr id="4" name="CaixaDeTexto 34">
            <a:extLst>
              <a:ext uri="{FF2B5EF4-FFF2-40B4-BE49-F238E27FC236}">
                <a16:creationId xmlns:a16="http://schemas.microsoft.com/office/drawing/2014/main" id="{1E205421-9D5A-6D60-7C87-8744FE85727E}"/>
              </a:ext>
            </a:extLst>
          </p:cNvPr>
          <p:cNvSpPr txBox="1"/>
          <p:nvPr/>
        </p:nvSpPr>
        <p:spPr>
          <a:xfrm>
            <a:off x="288645" y="1196442"/>
            <a:ext cx="11391775" cy="386901"/>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lgn="just" defTabSz="432030">
              <a:lnSpc>
                <a:spcPct val="108000"/>
              </a:lnSpc>
              <a:spcAft>
                <a:spcPts val="1200"/>
              </a:spcAft>
              <a:buClr>
                <a:srgbClr val="FFC000"/>
              </a:buClr>
              <a:buSzPct val="120000"/>
              <a:defRPr/>
            </a:pPr>
            <a:r>
              <a:rPr lang="pt-BR" altLang="pt-BR" sz="1867" b="1" dirty="0">
                <a:solidFill>
                  <a:schemeClr val="tx1">
                    <a:lumMod val="65000"/>
                    <a:lumOff val="35000"/>
                  </a:schemeClr>
                </a:solidFill>
                <a:latin typeface="+mj-lt"/>
                <a:cs typeface="Arial"/>
              </a:rPr>
              <a:t>BIZROG - Base de Informações do Zoneamento Nacional de Recursos de Óleo e Gás</a:t>
            </a:r>
          </a:p>
        </p:txBody>
      </p:sp>
      <p:pic>
        <p:nvPicPr>
          <p:cNvPr id="8" name="Imagem 7">
            <a:extLst>
              <a:ext uri="{FF2B5EF4-FFF2-40B4-BE49-F238E27FC236}">
                <a16:creationId xmlns:a16="http://schemas.microsoft.com/office/drawing/2014/main" id="{5BE63FD0-D866-D110-CE82-40212B8C7112}"/>
              </a:ext>
            </a:extLst>
          </p:cNvPr>
          <p:cNvPicPr>
            <a:picLocks noChangeAspect="1"/>
          </p:cNvPicPr>
          <p:nvPr/>
        </p:nvPicPr>
        <p:blipFill rotWithShape="1">
          <a:blip r:embed="rId2"/>
          <a:srcRect t="8675" b="5221"/>
          <a:stretch/>
        </p:blipFill>
        <p:spPr>
          <a:xfrm>
            <a:off x="682685" y="1804671"/>
            <a:ext cx="9376166" cy="4538979"/>
          </a:xfrm>
          <a:prstGeom prst="rect">
            <a:avLst/>
          </a:prstGeom>
          <a:ln w="38100">
            <a:solidFill>
              <a:srgbClr val="FF0000"/>
            </a:solidFill>
          </a:ln>
        </p:spPr>
      </p:pic>
      <p:sp>
        <p:nvSpPr>
          <p:cNvPr id="17" name="Seta: Pentágono 16">
            <a:extLst>
              <a:ext uri="{FF2B5EF4-FFF2-40B4-BE49-F238E27FC236}">
                <a16:creationId xmlns:a16="http://schemas.microsoft.com/office/drawing/2014/main" id="{1AB69E09-059F-0671-D123-006B6D3A29F6}"/>
              </a:ext>
            </a:extLst>
          </p:cNvPr>
          <p:cNvSpPr/>
          <p:nvPr/>
        </p:nvSpPr>
        <p:spPr>
          <a:xfrm>
            <a:off x="7988440" y="4160018"/>
            <a:ext cx="2944167" cy="1316334"/>
          </a:xfrm>
          <a:prstGeom prst="homePlate">
            <a:avLst/>
          </a:prstGeom>
          <a:solidFill>
            <a:srgbClr val="E967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Em atualização. </a:t>
            </a:r>
          </a:p>
          <a:p>
            <a:pPr algn="ctr"/>
            <a:r>
              <a:rPr lang="pt-BR" dirty="0"/>
              <a:t>Após Consulta Pública, será divulgado novo link de acesso.</a:t>
            </a:r>
          </a:p>
        </p:txBody>
      </p:sp>
      <p:sp>
        <p:nvSpPr>
          <p:cNvPr id="19" name="CaixaDeTexto 18">
            <a:extLst>
              <a:ext uri="{FF2B5EF4-FFF2-40B4-BE49-F238E27FC236}">
                <a16:creationId xmlns:a16="http://schemas.microsoft.com/office/drawing/2014/main" id="{65035FCB-E459-0415-603A-6D311B0BC5B9}"/>
              </a:ext>
            </a:extLst>
          </p:cNvPr>
          <p:cNvSpPr txBox="1"/>
          <p:nvPr/>
        </p:nvSpPr>
        <p:spPr>
          <a:xfrm>
            <a:off x="2072794" y="6426478"/>
            <a:ext cx="6203955" cy="276999"/>
          </a:xfrm>
          <a:prstGeom prst="rect">
            <a:avLst/>
          </a:prstGeom>
          <a:noFill/>
        </p:spPr>
        <p:txBody>
          <a:bodyPr wrap="square">
            <a:spAutoFit/>
          </a:bodyPr>
          <a:lstStyle/>
          <a:p>
            <a:pPr algn="ctr"/>
            <a:r>
              <a:rPr lang="pt-BR" sz="1200"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3"/>
              </a:rPr>
              <a:t>https://dashboard.epe.gov.br/apps/zoneamento-og/</a:t>
            </a:r>
            <a:endParaRPr lang="pt-BR" sz="1200" dirty="0"/>
          </a:p>
        </p:txBody>
      </p:sp>
    </p:spTree>
    <p:extLst>
      <p:ext uri="{BB962C8B-B14F-4D97-AF65-F5344CB8AC3E}">
        <p14:creationId xmlns:p14="http://schemas.microsoft.com/office/powerpoint/2010/main" val="1481142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D2E61-0FDB-C091-49FD-26FE5B235136}"/>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5ECD5AC2-097C-5F48-8F5F-69781D525657}"/>
              </a:ext>
            </a:extLst>
          </p:cNvPr>
          <p:cNvSpPr>
            <a:spLocks noGrp="1"/>
          </p:cNvSpPr>
          <p:nvPr>
            <p:ph type="body" sz="quarter" idx="11"/>
          </p:nvPr>
        </p:nvSpPr>
        <p:spPr/>
        <p:txBody>
          <a:bodyPr/>
          <a:lstStyle/>
          <a:p>
            <a:r>
              <a:rPr lang="pt-BR" dirty="0"/>
              <a:t>Referências</a:t>
            </a:r>
          </a:p>
        </p:txBody>
      </p:sp>
      <p:sp>
        <p:nvSpPr>
          <p:cNvPr id="4" name="CaixaDeTexto 3">
            <a:extLst>
              <a:ext uri="{FF2B5EF4-FFF2-40B4-BE49-F238E27FC236}">
                <a16:creationId xmlns:a16="http://schemas.microsoft.com/office/drawing/2014/main" id="{2B80A16F-0CBA-3853-8DE0-E71BCE131056}"/>
              </a:ext>
            </a:extLst>
          </p:cNvPr>
          <p:cNvSpPr txBox="1"/>
          <p:nvPr/>
        </p:nvSpPr>
        <p:spPr>
          <a:xfrm>
            <a:off x="288645" y="1438164"/>
            <a:ext cx="11293755" cy="4847481"/>
          </a:xfrm>
          <a:prstGeom prst="rect">
            <a:avLst/>
          </a:prstGeom>
          <a:noFill/>
        </p:spPr>
        <p:txBody>
          <a:bodyPr wrap="square">
            <a:spAutoFit/>
          </a:bodyPr>
          <a:lstStyle/>
          <a:p>
            <a:pPr marL="0" marR="0" lvl="0" indent="0" algn="just" defTabSz="914400" rtl="0" eaLnBrk="1" fontAlgn="auto" latinLnBrk="0" hangingPunct="1">
              <a:spcBef>
                <a:spcPts val="600"/>
              </a:spcBef>
              <a:spcAft>
                <a:spcPts val="600"/>
              </a:spcAft>
              <a:buClrTx/>
              <a:buSzTx/>
              <a:buFontTx/>
              <a:buNone/>
              <a:tabLst/>
              <a:defRPr/>
            </a:pP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ANP, 2021. Bacia da Foz do Amazonas: Sumário Geológico e Setores em Oferta. Disponível em: https://www.gov.br/</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anp</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pt-br</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/rodadas-</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anp</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/oferta-permanente/</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opc</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/arquivos/</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sg</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/foz-amazonas.pdf.</a:t>
            </a:r>
          </a:p>
          <a:p>
            <a:pPr marL="0" marR="0" lvl="0" indent="0" algn="just" defTabSz="914400" rtl="0" eaLnBrk="1" fontAlgn="auto" latinLnBrk="0" hangingPunct="1">
              <a:spcBef>
                <a:spcPts val="600"/>
              </a:spcBef>
              <a:spcAft>
                <a:spcPts val="600"/>
              </a:spcAft>
              <a:buClrTx/>
              <a:buSzTx/>
              <a:buFontTx/>
              <a:buNone/>
              <a:tabLst/>
              <a:defRPr/>
            </a:pP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ANP, 2022. Sumário Geológico e Setores em Oferta: Bacia de Pelotas. Disponível em </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2"/>
              </a:rPr>
              <a:t>https://www.gov.br/anp/pt-br/rodadas-anp/oferta-permanente/opc/arquivos/sg/sumario_geologico_op_pelotas.pdf</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algn="just">
              <a:spcBef>
                <a:spcPts val="600"/>
              </a:spcBef>
              <a:spcAft>
                <a:spcPts val="600"/>
              </a:spcAft>
              <a:defRPr/>
            </a:pP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CARVALHO, C.M.; D’ALMEIDA, K.S.; ZALÁN, P.V. 2025.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Volumetric</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potential</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assessment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of</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prospective</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resources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of</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Devonian</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and</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Carboniferous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plays in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the</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Parnaíba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Basin</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First</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Break, 43 (2), p. 27-33.</a:t>
            </a:r>
          </a:p>
          <a:p>
            <a:pPr marL="0" marR="0" lvl="0" indent="0" algn="just" defTabSz="914400" rtl="0" eaLnBrk="1" fontAlgn="auto" latinLnBrk="0" hangingPunct="1">
              <a:spcBef>
                <a:spcPts val="600"/>
              </a:spcBef>
              <a:spcAft>
                <a:spcPts val="600"/>
              </a:spcAft>
              <a:buClrTx/>
              <a:buSzTx/>
              <a:buFontTx/>
              <a:buNone/>
              <a:tabLst/>
              <a:defRPr/>
            </a:pPr>
            <a:r>
              <a:rPr kumimoji="0" lang="en-US"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CONTI, B. et al. 2017. Speculative petroleum systems of the southern Pelotas Basin, offshore Uruguay. </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Marine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Petroleum</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Geology</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v. 83, p. 1-25.</a:t>
            </a:r>
          </a:p>
          <a:p>
            <a:pPr algn="just">
              <a:spcBef>
                <a:spcPts val="600"/>
              </a:spcBef>
              <a:spcAft>
                <a:spcPts val="600"/>
              </a:spcAft>
              <a:defRPr/>
            </a:pP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COSTA, L.A.R., ZALÁN, P.V., DE MENDONÇA NOBRE, L.P. 2013. Estimativa da chance de sucesso exploratório: uma abordagem em três passos consistente com a classificação de recursos petrolíferos. Boletim de Geociências da Petrobras, Rio de Janeiro, v. 21/2, p. 313-324.</a:t>
            </a:r>
          </a:p>
          <a:p>
            <a:pPr algn="just">
              <a:spcBef>
                <a:spcPts val="600"/>
              </a:spcBef>
              <a:spcAft>
                <a:spcPts val="600"/>
              </a:spcAft>
              <a:defRPr/>
            </a:pP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EPE 2024. Estimativa volumétrica da Bacia da Foz do Amazonas play Limoeiro. Disponível em https://www.epe.gov.br/sites-</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pt</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publicacoes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-dados-abertos/</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publicacoes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PublicacoesArquivos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/publicacao-846/AP-EPE-DPG-SPG_16-2024-Volumetria%20da%20FZA_publica%201.pdf.</a:t>
            </a:r>
          </a:p>
          <a:p>
            <a:pPr lvl="0" algn="just">
              <a:spcBef>
                <a:spcPts val="600"/>
              </a:spcBef>
              <a:spcAft>
                <a:spcPts val="600"/>
              </a:spcAft>
              <a:defRPr/>
            </a:pP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RODRIGUEZ, K., HUDGSON, N. 2024.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Defying</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volcanic</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rifted</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passive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margin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models — World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class</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Aptian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rock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proven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Orange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Basin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opens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Venus</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Graff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Mopane</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equivalent</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future “Golden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Lanes</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offshore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Namibia</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and</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beyond</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In: </a:t>
            </a:r>
            <a:r>
              <a:rPr kumimoji="0" lang="en-US"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Fourth International Meeting for Applied Geoscience &amp; Energy. </a:t>
            </a:r>
            <a:r>
              <a:rPr kumimoji="0" lang="en-US"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Disponível</a:t>
            </a:r>
            <a:r>
              <a:rPr kumimoji="0" lang="en-US"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lang="en-US"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3"/>
              </a:rPr>
              <a:t>http://dx.doi.org/10.1190/image2024-4098655.1</a:t>
            </a:r>
            <a:r>
              <a:rPr lang="en-US"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algn="just">
              <a:spcBef>
                <a:spcPts val="600"/>
              </a:spcBef>
              <a:spcAft>
                <a:spcPts val="600"/>
              </a:spcAft>
              <a:defRPr/>
            </a:pP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ROSE, P.R. 2001. Risk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analysis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and</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management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of</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petroleum</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exploration</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ventures. AAPG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Methods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In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Exploration</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Series, n° 12, 164 p.</a:t>
            </a:r>
          </a:p>
          <a:p>
            <a:pPr algn="just">
              <a:spcBef>
                <a:spcPts val="600"/>
              </a:spcBef>
              <a:spcAft>
                <a:spcPts val="600"/>
              </a:spcAft>
              <a:defRPr/>
            </a:pP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SPE 2001.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Guidelines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for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the</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evaluation</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of</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petroleum</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reserves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and</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resources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supplement</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to</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the</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SPE/WPC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petroleum</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reserves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definitions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and</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the</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SPE/WPC/AAPG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petroleum</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resources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definitions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Society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Of</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Petroleum</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pt-BR" sz="1100" kern="1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Engineers</a:t>
            </a:r>
            <a:r>
              <a:rPr lang="pt-BR" sz="1100" kern="100" dirty="0">
                <a:solidFill>
                  <a:prstClr val="black"/>
                </a:solidFill>
                <a:latin typeface="Open Sans" panose="020B0606030504020204" pitchFamily="34" charset="0"/>
                <a:ea typeface="Open Sans" panose="020B0606030504020204" pitchFamily="34" charset="0"/>
                <a:cs typeface="Open Sans" panose="020B0606030504020204" pitchFamily="34" charset="0"/>
              </a:rPr>
              <a:t>, 141 p.</a:t>
            </a:r>
          </a:p>
          <a:p>
            <a:pPr marL="0" marR="0" lvl="0" indent="0" algn="just" defTabSz="914400" rtl="0" eaLnBrk="1" fontAlgn="auto" latinLnBrk="0" hangingPunct="1">
              <a:spcBef>
                <a:spcPts val="600"/>
              </a:spcBef>
              <a:spcAft>
                <a:spcPts val="600"/>
              </a:spcAft>
              <a:buClrTx/>
              <a:buSzTx/>
              <a:buFontTx/>
              <a:buNone/>
              <a:tabLst/>
              <a:defRPr/>
            </a:pPr>
            <a:r>
              <a:rPr kumimoji="0" lang="en-US"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ZALÁN, P. V. 2017. Where Should we Drill in the Deep Waters of the Pelotas Basin, Southern Brazil and Uruguay?. </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AAPG Annual Convention &amp;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Exibition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2017, Houston.</a:t>
            </a:r>
          </a:p>
          <a:p>
            <a:pPr marL="0" marR="0" lvl="0" indent="0" algn="just" defTabSz="914400" rtl="0" eaLnBrk="1" fontAlgn="auto" latinLnBrk="0" hangingPunct="1">
              <a:spcBef>
                <a:spcPts val="600"/>
              </a:spcBef>
              <a:spcAft>
                <a:spcPts val="600"/>
              </a:spcAft>
              <a:buClrTx/>
              <a:buSzTx/>
              <a:buFontTx/>
              <a:buNone/>
              <a:tabLst/>
              <a:defRPr/>
            </a:pPr>
            <a:r>
              <a:rPr kumimoji="0" lang="en-US"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ZALÁN, P. V. 2017. Where Should we Drill in the Deep Waters of the Pelotas Basin, Southern Brazil and Uruguay?. </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AAPG Annual Convention &amp; </a:t>
            </a:r>
            <a:r>
              <a:rPr kumimoji="0" lang="pt-BR" sz="1100" b="0" i="0" u="none" strike="noStrike" kern="1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Exibition</a:t>
            </a:r>
            <a:r>
              <a:rPr kumimoji="0" lang="pt-BR" sz="1100" b="0" i="0" u="none" strike="noStrike" kern="1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2017, Houston.</a:t>
            </a:r>
          </a:p>
        </p:txBody>
      </p:sp>
    </p:spTree>
    <p:extLst>
      <p:ext uri="{BB962C8B-B14F-4D97-AF65-F5344CB8AC3E}">
        <p14:creationId xmlns:p14="http://schemas.microsoft.com/office/powerpoint/2010/main" val="1931986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FF9CD450-E0C1-6BC5-C202-938A65CC3688}"/>
              </a:ext>
            </a:extLst>
          </p:cNvPr>
          <p:cNvSpPr>
            <a:spLocks noGrp="1"/>
          </p:cNvSpPr>
          <p:nvPr>
            <p:ph type="body" sz="quarter" idx="13"/>
          </p:nvPr>
        </p:nvSpPr>
        <p:spPr/>
        <p:txBody>
          <a:bodyPr/>
          <a:lstStyle/>
          <a:p>
            <a:r>
              <a:rPr lang="pt-BR" dirty="0"/>
              <a:t>www.epe.gov.br</a:t>
            </a:r>
          </a:p>
        </p:txBody>
      </p:sp>
      <p:sp>
        <p:nvSpPr>
          <p:cNvPr id="3" name="Espaço Reservado para Texto 2">
            <a:extLst>
              <a:ext uri="{FF2B5EF4-FFF2-40B4-BE49-F238E27FC236}">
                <a16:creationId xmlns:a16="http://schemas.microsoft.com/office/drawing/2014/main" id="{E512B61A-1C7C-47F5-DC97-B5B402254142}"/>
              </a:ext>
            </a:extLst>
          </p:cNvPr>
          <p:cNvSpPr>
            <a:spLocks noGrp="1"/>
          </p:cNvSpPr>
          <p:nvPr>
            <p:ph type="body" sz="quarter" idx="14"/>
          </p:nvPr>
        </p:nvSpPr>
        <p:spPr/>
        <p:txBody>
          <a:bodyPr/>
          <a:lstStyle/>
          <a:p>
            <a:r>
              <a:rPr lang="pt-BR" dirty="0"/>
              <a:t>Praça Pio X, n. 54, 2º andar. Centro, Rio de Janeiro/RJ - Brasil</a:t>
            </a:r>
          </a:p>
        </p:txBody>
      </p:sp>
      <p:pic>
        <p:nvPicPr>
          <p:cNvPr id="11" name="Espaço Reservado para Imagem 10" descr="Esfera de malha e nós">
            <a:extLst>
              <a:ext uri="{FF2B5EF4-FFF2-40B4-BE49-F238E27FC236}">
                <a16:creationId xmlns:a16="http://schemas.microsoft.com/office/drawing/2014/main" id="{D01FDF7D-05B0-7149-415A-EB5B15D6C43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5793" r="25793"/>
          <a:stretch>
            <a:fillRect/>
          </a:stretch>
        </p:blipFill>
        <p:spPr/>
      </p:pic>
      <p:sp>
        <p:nvSpPr>
          <p:cNvPr id="5" name="Espaço Reservado para Texto 4">
            <a:extLst>
              <a:ext uri="{FF2B5EF4-FFF2-40B4-BE49-F238E27FC236}">
                <a16:creationId xmlns:a16="http://schemas.microsoft.com/office/drawing/2014/main" id="{31A5423B-9CB9-112B-A126-662787476B0E}"/>
              </a:ext>
            </a:extLst>
          </p:cNvPr>
          <p:cNvSpPr>
            <a:spLocks noGrp="1"/>
          </p:cNvSpPr>
          <p:nvPr>
            <p:ph type="body" sz="quarter" idx="16"/>
          </p:nvPr>
        </p:nvSpPr>
        <p:spPr/>
        <p:txBody>
          <a:bodyPr/>
          <a:lstStyle/>
          <a:p>
            <a:r>
              <a:rPr lang="pt-BR" dirty="0"/>
              <a:t>OBRIGADA</a:t>
            </a:r>
          </a:p>
        </p:txBody>
      </p:sp>
    </p:spTree>
    <p:extLst>
      <p:ext uri="{BB962C8B-B14F-4D97-AF65-F5344CB8AC3E}">
        <p14:creationId xmlns:p14="http://schemas.microsoft.com/office/powerpoint/2010/main" val="3683729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CD94F-DBED-4740-DDED-AB7281879FE6}"/>
            </a:ext>
          </a:extLst>
        </p:cNvPr>
        <p:cNvGrpSpPr/>
        <p:nvPr/>
      </p:nvGrpSpPr>
      <p:grpSpPr>
        <a:xfrm>
          <a:off x="0" y="0"/>
          <a:ext cx="0" cy="0"/>
          <a:chOff x="0" y="0"/>
          <a:chExt cx="0" cy="0"/>
        </a:xfrm>
      </p:grpSpPr>
      <p:sp>
        <p:nvSpPr>
          <p:cNvPr id="46" name="Retângulo: Cantos Arredondados 45">
            <a:extLst>
              <a:ext uri="{FF2B5EF4-FFF2-40B4-BE49-F238E27FC236}">
                <a16:creationId xmlns:a16="http://schemas.microsoft.com/office/drawing/2014/main" id="{403F7081-F698-DF1C-7CA2-41401474C887}"/>
              </a:ext>
            </a:extLst>
          </p:cNvPr>
          <p:cNvSpPr/>
          <p:nvPr/>
        </p:nvSpPr>
        <p:spPr>
          <a:xfrm>
            <a:off x="5955831" y="2337063"/>
            <a:ext cx="1947393" cy="3446418"/>
          </a:xfrm>
          <a:prstGeom prst="roundRect">
            <a:avLst>
              <a:gd name="adj" fmla="val 20175"/>
            </a:avLst>
          </a:prstGeom>
          <a:solidFill>
            <a:srgbClr val="FFB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tângulo: Cantos Arredondados 44">
            <a:extLst>
              <a:ext uri="{FF2B5EF4-FFF2-40B4-BE49-F238E27FC236}">
                <a16:creationId xmlns:a16="http://schemas.microsoft.com/office/drawing/2014/main" id="{2F244326-6C55-7908-944B-FD8ECA307189}"/>
              </a:ext>
            </a:extLst>
          </p:cNvPr>
          <p:cNvSpPr/>
          <p:nvPr/>
        </p:nvSpPr>
        <p:spPr>
          <a:xfrm>
            <a:off x="3346948" y="2381902"/>
            <a:ext cx="2373952" cy="2483816"/>
          </a:xfrm>
          <a:prstGeom prst="roundRect">
            <a:avLst>
              <a:gd name="adj" fmla="val 20175"/>
            </a:avLst>
          </a:prstGeom>
          <a:solidFill>
            <a:srgbClr val="FFB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tângulo: Cantos Arredondados 43">
            <a:extLst>
              <a:ext uri="{FF2B5EF4-FFF2-40B4-BE49-F238E27FC236}">
                <a16:creationId xmlns:a16="http://schemas.microsoft.com/office/drawing/2014/main" id="{E66797F8-A7AC-0B25-A590-37AA6DC55A1E}"/>
              </a:ext>
            </a:extLst>
          </p:cNvPr>
          <p:cNvSpPr/>
          <p:nvPr/>
        </p:nvSpPr>
        <p:spPr>
          <a:xfrm>
            <a:off x="1186755" y="2388660"/>
            <a:ext cx="1947393" cy="3565484"/>
          </a:xfrm>
          <a:prstGeom prst="roundRect">
            <a:avLst>
              <a:gd name="adj" fmla="val 2017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Cantos Arredondados 38">
            <a:extLst>
              <a:ext uri="{FF2B5EF4-FFF2-40B4-BE49-F238E27FC236}">
                <a16:creationId xmlns:a16="http://schemas.microsoft.com/office/drawing/2014/main" id="{B631D28F-2681-C191-E7E7-1CC3CA25CD26}"/>
              </a:ext>
            </a:extLst>
          </p:cNvPr>
          <p:cNvSpPr/>
          <p:nvPr/>
        </p:nvSpPr>
        <p:spPr>
          <a:xfrm>
            <a:off x="8548484" y="3173505"/>
            <a:ext cx="2865380" cy="2793661"/>
          </a:xfrm>
          <a:prstGeom prst="roundRect">
            <a:avLst>
              <a:gd name="adj" fmla="val 6146"/>
            </a:avLst>
          </a:prstGeom>
          <a:solidFill>
            <a:srgbClr val="FFB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exto 1">
            <a:extLst>
              <a:ext uri="{FF2B5EF4-FFF2-40B4-BE49-F238E27FC236}">
                <a16:creationId xmlns:a16="http://schemas.microsoft.com/office/drawing/2014/main" id="{CDD53C0F-1559-D496-8793-AF99E984FD15}"/>
              </a:ext>
            </a:extLst>
          </p:cNvPr>
          <p:cNvSpPr>
            <a:spLocks noGrp="1"/>
          </p:cNvSpPr>
          <p:nvPr>
            <p:ph type="body" sz="quarter" idx="11"/>
          </p:nvPr>
        </p:nvSpPr>
        <p:spPr>
          <a:xfrm>
            <a:off x="288645" y="514350"/>
            <a:ext cx="5152420" cy="530942"/>
          </a:xfrm>
        </p:spPr>
        <p:txBody>
          <a:bodyPr/>
          <a:lstStyle/>
          <a:p>
            <a:r>
              <a:rPr lang="pt-BR" sz="3200"/>
              <a:t>Nossas redes e portal</a:t>
            </a:r>
          </a:p>
        </p:txBody>
      </p:sp>
      <p:sp>
        <p:nvSpPr>
          <p:cNvPr id="32" name="Retângulo: Cantos Arredondados 31">
            <a:extLst>
              <a:ext uri="{FF2B5EF4-FFF2-40B4-BE49-F238E27FC236}">
                <a16:creationId xmlns:a16="http://schemas.microsoft.com/office/drawing/2014/main" id="{92BF8059-7F3B-9ACE-CC59-9E7A6DCE4414}"/>
              </a:ext>
            </a:extLst>
          </p:cNvPr>
          <p:cNvSpPr/>
          <p:nvPr/>
        </p:nvSpPr>
        <p:spPr>
          <a:xfrm>
            <a:off x="1259797" y="1920840"/>
            <a:ext cx="376080" cy="372006"/>
          </a:xfrm>
          <a:prstGeom prst="roundRect">
            <a:avLst>
              <a:gd name="adj" fmla="val 27639"/>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descr="Ícone&#10;&#10;O conteúdo gerado por IA pode estar incorreto.">
            <a:extLst>
              <a:ext uri="{FF2B5EF4-FFF2-40B4-BE49-F238E27FC236}">
                <a16:creationId xmlns:a16="http://schemas.microsoft.com/office/drawing/2014/main" id="{D43AB63E-D3F9-A20F-CAEC-9E1554255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50" y="1882034"/>
            <a:ext cx="436333" cy="436333"/>
          </a:xfrm>
          <a:prstGeom prst="rect">
            <a:avLst/>
          </a:prstGeom>
        </p:spPr>
      </p:pic>
      <p:sp>
        <p:nvSpPr>
          <p:cNvPr id="33" name="Retângulo: Cantos Arredondados 32">
            <a:extLst>
              <a:ext uri="{FF2B5EF4-FFF2-40B4-BE49-F238E27FC236}">
                <a16:creationId xmlns:a16="http://schemas.microsoft.com/office/drawing/2014/main" id="{A48914EC-D1E3-96F5-1CC8-BC1D17B80348}"/>
              </a:ext>
            </a:extLst>
          </p:cNvPr>
          <p:cNvSpPr/>
          <p:nvPr/>
        </p:nvSpPr>
        <p:spPr>
          <a:xfrm>
            <a:off x="3747663" y="1939533"/>
            <a:ext cx="360025" cy="356124"/>
          </a:xfrm>
          <a:prstGeom prst="roundRect">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a:p>
        </p:txBody>
      </p:sp>
      <p:pic>
        <p:nvPicPr>
          <p:cNvPr id="8" name="Imagem 7" descr="Ícone&#10;&#10;O conteúdo gerado por IA pode estar incorreto.">
            <a:extLst>
              <a:ext uri="{FF2B5EF4-FFF2-40B4-BE49-F238E27FC236}">
                <a16:creationId xmlns:a16="http://schemas.microsoft.com/office/drawing/2014/main" id="{3812E835-77A3-6964-3F0A-14C730C4D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198" y="1865661"/>
            <a:ext cx="503867" cy="503867"/>
          </a:xfrm>
          <a:prstGeom prst="rect">
            <a:avLst/>
          </a:prstGeom>
        </p:spPr>
      </p:pic>
      <p:sp>
        <p:nvSpPr>
          <p:cNvPr id="27" name="Espaço Reservado para Texto 2">
            <a:hlinkClick r:id="rId4"/>
            <a:extLst>
              <a:ext uri="{FF2B5EF4-FFF2-40B4-BE49-F238E27FC236}">
                <a16:creationId xmlns:a16="http://schemas.microsoft.com/office/drawing/2014/main" id="{F9FD4AA7-5DB4-19A7-E82E-BFF3CE60996B}"/>
              </a:ext>
            </a:extLst>
          </p:cNvPr>
          <p:cNvSpPr txBox="1">
            <a:spLocks/>
          </p:cNvSpPr>
          <p:nvPr/>
        </p:nvSpPr>
        <p:spPr>
          <a:xfrm>
            <a:off x="4107688" y="2010126"/>
            <a:ext cx="926691" cy="2979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b="1">
                <a:solidFill>
                  <a:srgbClr val="FFC000"/>
                </a:solidFill>
                <a:hlinkClick r:id="rId4">
                  <a:extLst>
                    <a:ext uri="{A12FA001-AC4F-418D-AE19-62706E023703}">
                      <ahyp:hlinkClr xmlns:ahyp="http://schemas.microsoft.com/office/drawing/2018/hyperlinkcolor" val="tx"/>
                    </a:ext>
                  </a:extLst>
                </a:hlinkClick>
              </a:rPr>
              <a:t>Linkedin</a:t>
            </a:r>
            <a:endParaRPr lang="pt-BR" sz="1400" b="1">
              <a:solidFill>
                <a:srgbClr val="FFC000"/>
              </a:solidFill>
            </a:endParaRPr>
          </a:p>
        </p:txBody>
      </p:sp>
      <p:sp>
        <p:nvSpPr>
          <p:cNvPr id="35" name="Retângulo: Cantos Arredondados 34">
            <a:extLst>
              <a:ext uri="{FF2B5EF4-FFF2-40B4-BE49-F238E27FC236}">
                <a16:creationId xmlns:a16="http://schemas.microsoft.com/office/drawing/2014/main" id="{D07FDF68-CA00-B9A2-D22B-A20EA2423664}"/>
              </a:ext>
            </a:extLst>
          </p:cNvPr>
          <p:cNvSpPr/>
          <p:nvPr/>
        </p:nvSpPr>
        <p:spPr>
          <a:xfrm>
            <a:off x="6200417" y="1925515"/>
            <a:ext cx="351720" cy="347910"/>
          </a:xfrm>
          <a:prstGeom prst="roundRect">
            <a:avLst>
              <a:gd name="adj" fmla="val 27639"/>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Logotipo, Ícone&#10;&#10;O conteúdo gerado por IA pode estar incorreto.">
            <a:extLst>
              <a:ext uri="{FF2B5EF4-FFF2-40B4-BE49-F238E27FC236}">
                <a16:creationId xmlns:a16="http://schemas.microsoft.com/office/drawing/2014/main" id="{651DB5F7-CDA8-BC61-68F1-BD03BDE90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417" y="1919469"/>
            <a:ext cx="347910" cy="347910"/>
          </a:xfrm>
          <a:prstGeom prst="rect">
            <a:avLst/>
          </a:prstGeom>
        </p:spPr>
      </p:pic>
      <p:sp>
        <p:nvSpPr>
          <p:cNvPr id="28" name="Espaço Reservado para Texto 2">
            <a:extLst>
              <a:ext uri="{FF2B5EF4-FFF2-40B4-BE49-F238E27FC236}">
                <a16:creationId xmlns:a16="http://schemas.microsoft.com/office/drawing/2014/main" id="{C0917C9C-9068-2E81-49AD-F89B9668A555}"/>
              </a:ext>
            </a:extLst>
          </p:cNvPr>
          <p:cNvSpPr txBox="1">
            <a:spLocks/>
          </p:cNvSpPr>
          <p:nvPr/>
        </p:nvSpPr>
        <p:spPr>
          <a:xfrm>
            <a:off x="6552137" y="1961810"/>
            <a:ext cx="1075035" cy="2979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b="1">
                <a:solidFill>
                  <a:srgbClr val="FFC000"/>
                </a:solidFill>
                <a:hlinkClick r:id="rId6">
                  <a:extLst>
                    <a:ext uri="{A12FA001-AC4F-418D-AE19-62706E023703}">
                      <ahyp:hlinkClr xmlns:ahyp="http://schemas.microsoft.com/office/drawing/2018/hyperlinkcolor" val="tx"/>
                    </a:ext>
                  </a:extLst>
                </a:hlinkClick>
              </a:rPr>
              <a:t>Facebook</a:t>
            </a:r>
            <a:endParaRPr lang="pt-BR" sz="1400" b="1">
              <a:solidFill>
                <a:srgbClr val="FFC000"/>
              </a:solidFill>
            </a:endParaRPr>
          </a:p>
        </p:txBody>
      </p:sp>
      <p:pic>
        <p:nvPicPr>
          <p:cNvPr id="29" name="Imagem 28" descr="Interface gráfica do usuário&#10;&#10;O conteúdo gerado por IA pode estar incorreto.">
            <a:extLst>
              <a:ext uri="{FF2B5EF4-FFF2-40B4-BE49-F238E27FC236}">
                <a16:creationId xmlns:a16="http://schemas.microsoft.com/office/drawing/2014/main" id="{7C6DD532-3C35-129F-20A8-D8CBC48E8F33}"/>
              </a:ext>
            </a:extLst>
          </p:cNvPr>
          <p:cNvPicPr>
            <a:picLocks noChangeAspect="1"/>
          </p:cNvPicPr>
          <p:nvPr/>
        </p:nvPicPr>
        <p:blipFill>
          <a:blip r:embed="rId7">
            <a:extLst>
              <a:ext uri="{28A0092B-C50C-407E-A947-70E740481C1C}">
                <a14:useLocalDpi xmlns:a14="http://schemas.microsoft.com/office/drawing/2010/main" val="0"/>
              </a:ext>
            </a:extLst>
          </a:blip>
          <a:srcRect l="-1000" t="4157" r="1000" b="8810"/>
          <a:stretch>
            <a:fillRect/>
          </a:stretch>
        </p:blipFill>
        <p:spPr>
          <a:xfrm>
            <a:off x="1245951" y="2471917"/>
            <a:ext cx="1807483" cy="3401354"/>
          </a:xfrm>
          <a:prstGeom prst="roundRect">
            <a:avLst/>
          </a:prstGeom>
        </p:spPr>
      </p:pic>
      <p:pic>
        <p:nvPicPr>
          <p:cNvPr id="30" name="Imagem 29" descr="Interface gráfica do usuário, Aplicativo&#10;&#10;O conteúdo gerado por IA pode estar incorreto.">
            <a:extLst>
              <a:ext uri="{FF2B5EF4-FFF2-40B4-BE49-F238E27FC236}">
                <a16:creationId xmlns:a16="http://schemas.microsoft.com/office/drawing/2014/main" id="{315E1776-DD1A-6533-4952-5453506D8610}"/>
              </a:ext>
            </a:extLst>
          </p:cNvPr>
          <p:cNvPicPr>
            <a:picLocks noChangeAspect="1"/>
          </p:cNvPicPr>
          <p:nvPr/>
        </p:nvPicPr>
        <p:blipFill>
          <a:blip r:embed="rId8">
            <a:extLst>
              <a:ext uri="{28A0092B-C50C-407E-A947-70E740481C1C}">
                <a14:useLocalDpi xmlns:a14="http://schemas.microsoft.com/office/drawing/2010/main" val="0"/>
              </a:ext>
            </a:extLst>
          </a:blip>
          <a:srcRect l="-977" t="3440" r="977" b="13770"/>
          <a:stretch>
            <a:fillRect/>
          </a:stretch>
        </p:blipFill>
        <p:spPr>
          <a:xfrm>
            <a:off x="6012711" y="2420751"/>
            <a:ext cx="1833632" cy="3282288"/>
          </a:xfrm>
          <a:prstGeom prst="roundRect">
            <a:avLst/>
          </a:prstGeom>
        </p:spPr>
      </p:pic>
      <p:pic>
        <p:nvPicPr>
          <p:cNvPr id="31" name="Imagem 30" descr="Interface gráfica do usuário, Texto, Aplicativo&#10;&#10;O conteúdo gerado por IA pode estar incorreto.">
            <a:extLst>
              <a:ext uri="{FF2B5EF4-FFF2-40B4-BE49-F238E27FC236}">
                <a16:creationId xmlns:a16="http://schemas.microsoft.com/office/drawing/2014/main" id="{4793711A-D1E4-F5FA-704A-BBF4A9D96CA3}"/>
              </a:ext>
            </a:extLst>
          </p:cNvPr>
          <p:cNvPicPr>
            <a:picLocks noChangeAspect="1"/>
          </p:cNvPicPr>
          <p:nvPr/>
        </p:nvPicPr>
        <p:blipFill>
          <a:blip r:embed="rId9">
            <a:extLst>
              <a:ext uri="{28A0092B-C50C-407E-A947-70E740481C1C}">
                <a14:useLocalDpi xmlns:a14="http://schemas.microsoft.com/office/drawing/2010/main" val="0"/>
              </a:ext>
            </a:extLst>
          </a:blip>
          <a:srcRect t="2694" b="-2694"/>
          <a:stretch>
            <a:fillRect/>
          </a:stretch>
        </p:blipFill>
        <p:spPr>
          <a:xfrm>
            <a:off x="3433407" y="2493433"/>
            <a:ext cx="2192916" cy="2306342"/>
          </a:xfrm>
          <a:prstGeom prst="roundRect">
            <a:avLst>
              <a:gd name="adj" fmla="val 19610"/>
            </a:avLst>
          </a:prstGeom>
        </p:spPr>
      </p:pic>
      <p:sp>
        <p:nvSpPr>
          <p:cNvPr id="34" name="Espaço Reservado para Texto 2">
            <a:extLst>
              <a:ext uri="{FF2B5EF4-FFF2-40B4-BE49-F238E27FC236}">
                <a16:creationId xmlns:a16="http://schemas.microsoft.com/office/drawing/2014/main" id="{5728AE8A-A4D4-65CE-595E-D22775DF1001}"/>
              </a:ext>
            </a:extLst>
          </p:cNvPr>
          <p:cNvSpPr>
            <a:spLocks noGrp="1"/>
          </p:cNvSpPr>
          <p:nvPr>
            <p:ph type="body" sz="quarter" idx="12"/>
          </p:nvPr>
        </p:nvSpPr>
        <p:spPr>
          <a:xfrm>
            <a:off x="1647327" y="1982391"/>
            <a:ext cx="1095874" cy="297905"/>
          </a:xfrm>
          <a:noFill/>
        </p:spPr>
        <p:txBody>
          <a:bodyPr/>
          <a:lstStyle/>
          <a:p>
            <a:r>
              <a:rPr lang="pt-BR" sz="1400" b="1">
                <a:solidFill>
                  <a:srgbClr val="FFC000"/>
                </a:solidFill>
                <a:hlinkClick r:id="rId10">
                  <a:extLst>
                    <a:ext uri="{A12FA001-AC4F-418D-AE19-62706E023703}">
                      <ahyp:hlinkClr xmlns:ahyp="http://schemas.microsoft.com/office/drawing/2018/hyperlinkcolor" val="tx"/>
                    </a:ext>
                  </a:extLst>
                </a:hlinkClick>
              </a:rPr>
              <a:t>Instagram</a:t>
            </a:r>
          </a:p>
        </p:txBody>
      </p:sp>
      <p:pic>
        <p:nvPicPr>
          <p:cNvPr id="38" name="Imagem 37" descr="Código QR&#10;&#10;O conteúdo gerado por IA pode estar incorreto.">
            <a:extLst>
              <a:ext uri="{FF2B5EF4-FFF2-40B4-BE49-F238E27FC236}">
                <a16:creationId xmlns:a16="http://schemas.microsoft.com/office/drawing/2014/main" id="{3C5F6D3B-A8CB-10C2-65CF-652ACBC724A8}"/>
              </a:ext>
            </a:extLst>
          </p:cNvPr>
          <p:cNvPicPr>
            <a:picLocks noChangeAspect="1"/>
          </p:cNvPicPr>
          <p:nvPr/>
        </p:nvPicPr>
        <p:blipFill>
          <a:blip r:embed="rId11">
            <a:extLst>
              <a:ext uri="{28A0092B-C50C-407E-A947-70E740481C1C}">
                <a14:useLocalDpi xmlns:a14="http://schemas.microsoft.com/office/drawing/2010/main" val="0"/>
              </a:ext>
            </a:extLst>
          </a:blip>
          <a:srcRect l="1445" t="-206" r="-208" b="1"/>
          <a:stretch>
            <a:fillRect/>
          </a:stretch>
        </p:blipFill>
        <p:spPr>
          <a:xfrm>
            <a:off x="8666806" y="3293629"/>
            <a:ext cx="2632725" cy="2601158"/>
          </a:xfrm>
          <a:prstGeom prst="roundRect">
            <a:avLst>
              <a:gd name="adj" fmla="val 5087"/>
            </a:avLst>
          </a:prstGeom>
          <a:effectLst>
            <a:softEdge rad="0"/>
          </a:effectLst>
        </p:spPr>
      </p:pic>
      <p:sp>
        <p:nvSpPr>
          <p:cNvPr id="41" name="Espaço Reservado para Texto 2">
            <a:hlinkClick r:id="rId4"/>
            <a:extLst>
              <a:ext uri="{FF2B5EF4-FFF2-40B4-BE49-F238E27FC236}">
                <a16:creationId xmlns:a16="http://schemas.microsoft.com/office/drawing/2014/main" id="{B17A47E7-F215-4AE0-2ABD-EC0B119B37D0}"/>
              </a:ext>
            </a:extLst>
          </p:cNvPr>
          <p:cNvSpPr txBox="1">
            <a:spLocks/>
          </p:cNvSpPr>
          <p:nvPr/>
        </p:nvSpPr>
        <p:spPr>
          <a:xfrm>
            <a:off x="8806646" y="2772716"/>
            <a:ext cx="2374563" cy="2979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b="1">
                <a:solidFill>
                  <a:srgbClr val="FFC000"/>
                </a:solidFill>
                <a:hlinkClick r:id="rId12">
                  <a:extLst>
                    <a:ext uri="{A12FA001-AC4F-418D-AE19-62706E023703}">
                      <ahyp:hlinkClr xmlns:ahyp="http://schemas.microsoft.com/office/drawing/2018/hyperlinkcolor" val="tx"/>
                    </a:ext>
                  </a:extLst>
                </a:hlinkClick>
              </a:rPr>
              <a:t>https://www.epe.gov.br/pt</a:t>
            </a:r>
            <a:endParaRPr lang="pt-BR" sz="1400" b="1">
              <a:solidFill>
                <a:srgbClr val="FFC000"/>
              </a:solidFill>
            </a:endParaRPr>
          </a:p>
        </p:txBody>
      </p:sp>
      <p:sp>
        <p:nvSpPr>
          <p:cNvPr id="47" name="Retângulo 46">
            <a:extLst>
              <a:ext uri="{FF2B5EF4-FFF2-40B4-BE49-F238E27FC236}">
                <a16:creationId xmlns:a16="http://schemas.microsoft.com/office/drawing/2014/main" id="{918A8A3F-9F71-2292-97DD-DC331A23E7CC}"/>
              </a:ext>
            </a:extLst>
          </p:cNvPr>
          <p:cNvSpPr>
            <a:spLocks noGrp="1" noRot="1" noMove="1" noResize="1" noEditPoints="1" noAdjustHandles="1" noChangeArrowheads="1" noChangeShapeType="1"/>
          </p:cNvSpPr>
          <p:nvPr/>
        </p:nvSpPr>
        <p:spPr>
          <a:xfrm rot="5400000">
            <a:off x="3277325" y="2335434"/>
            <a:ext cx="5026426" cy="14089530"/>
          </a:xfrm>
          <a:prstGeom prst="rect">
            <a:avLst/>
          </a:prstGeom>
          <a:solidFill>
            <a:srgbClr val="E6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83280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2">
            <a:extLst>
              <a:ext uri="{FF2B5EF4-FFF2-40B4-BE49-F238E27FC236}">
                <a16:creationId xmlns:a16="http://schemas.microsoft.com/office/drawing/2014/main" id="{1045C480-0D2A-E47F-6A13-13B89702E396}"/>
              </a:ext>
            </a:extLst>
          </p:cNvPr>
          <p:cNvGrpSpPr/>
          <p:nvPr/>
        </p:nvGrpSpPr>
        <p:grpSpPr>
          <a:xfrm>
            <a:off x="1007391" y="2030943"/>
            <a:ext cx="535304" cy="535304"/>
            <a:chOff x="0" y="0"/>
            <a:chExt cx="812800" cy="812800"/>
          </a:xfrm>
        </p:grpSpPr>
        <p:sp>
          <p:nvSpPr>
            <p:cNvPr id="38" name="Freeform 3">
              <a:extLst>
                <a:ext uri="{FF2B5EF4-FFF2-40B4-BE49-F238E27FC236}">
                  <a16:creationId xmlns:a16="http://schemas.microsoft.com/office/drawing/2014/main" id="{C7068BF2-16FB-CB11-FF9A-3B7D6B23F0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39" name="TextBox 4">
              <a:extLst>
                <a:ext uri="{FF2B5EF4-FFF2-40B4-BE49-F238E27FC236}">
                  <a16:creationId xmlns:a16="http://schemas.microsoft.com/office/drawing/2014/main" id="{ADBC6510-37C5-9D98-43CA-F49B5B1356D5}"/>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grpSp>
        <p:nvGrpSpPr>
          <p:cNvPr id="72" name="Group 5">
            <a:extLst>
              <a:ext uri="{FF2B5EF4-FFF2-40B4-BE49-F238E27FC236}">
                <a16:creationId xmlns:a16="http://schemas.microsoft.com/office/drawing/2014/main" id="{8709A733-720E-D7D0-358C-0A6D844EB566}"/>
              </a:ext>
            </a:extLst>
          </p:cNvPr>
          <p:cNvGrpSpPr/>
          <p:nvPr/>
        </p:nvGrpSpPr>
        <p:grpSpPr>
          <a:xfrm>
            <a:off x="1360549" y="2793876"/>
            <a:ext cx="535304" cy="535304"/>
            <a:chOff x="0" y="0"/>
            <a:chExt cx="812800" cy="812800"/>
          </a:xfrm>
        </p:grpSpPr>
        <p:sp>
          <p:nvSpPr>
            <p:cNvPr id="83" name="Freeform 6">
              <a:extLst>
                <a:ext uri="{FF2B5EF4-FFF2-40B4-BE49-F238E27FC236}">
                  <a16:creationId xmlns:a16="http://schemas.microsoft.com/office/drawing/2014/main" id="{04740674-C835-D9F8-F697-32946E2A74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84" name="TextBox 7">
              <a:extLst>
                <a:ext uri="{FF2B5EF4-FFF2-40B4-BE49-F238E27FC236}">
                  <a16:creationId xmlns:a16="http://schemas.microsoft.com/office/drawing/2014/main" id="{54AA0481-8CE9-2859-B104-1B89328FBFF2}"/>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grpSp>
        <p:nvGrpSpPr>
          <p:cNvPr id="85" name="Group 8">
            <a:extLst>
              <a:ext uri="{FF2B5EF4-FFF2-40B4-BE49-F238E27FC236}">
                <a16:creationId xmlns:a16="http://schemas.microsoft.com/office/drawing/2014/main" id="{6045C36B-9EA5-292C-77B9-BB0AFE3303D5}"/>
              </a:ext>
            </a:extLst>
          </p:cNvPr>
          <p:cNvGrpSpPr/>
          <p:nvPr/>
        </p:nvGrpSpPr>
        <p:grpSpPr>
          <a:xfrm>
            <a:off x="1773854" y="3594629"/>
            <a:ext cx="535304" cy="535304"/>
            <a:chOff x="0" y="0"/>
            <a:chExt cx="812800" cy="812800"/>
          </a:xfrm>
        </p:grpSpPr>
        <p:sp>
          <p:nvSpPr>
            <p:cNvPr id="86" name="Freeform 9">
              <a:extLst>
                <a:ext uri="{FF2B5EF4-FFF2-40B4-BE49-F238E27FC236}">
                  <a16:creationId xmlns:a16="http://schemas.microsoft.com/office/drawing/2014/main" id="{5D395ADA-DE90-C774-629E-00F0C566564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87" name="TextBox 10">
              <a:extLst>
                <a:ext uri="{FF2B5EF4-FFF2-40B4-BE49-F238E27FC236}">
                  <a16:creationId xmlns:a16="http://schemas.microsoft.com/office/drawing/2014/main" id="{26D0B5FC-FAD8-9F74-D6E0-56BCC1C25204}"/>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grpSp>
        <p:nvGrpSpPr>
          <p:cNvPr id="88" name="Group 11">
            <a:extLst>
              <a:ext uri="{FF2B5EF4-FFF2-40B4-BE49-F238E27FC236}">
                <a16:creationId xmlns:a16="http://schemas.microsoft.com/office/drawing/2014/main" id="{35D88E84-3437-CA80-A3C7-4A4978FEDCB8}"/>
              </a:ext>
            </a:extLst>
          </p:cNvPr>
          <p:cNvGrpSpPr/>
          <p:nvPr/>
        </p:nvGrpSpPr>
        <p:grpSpPr>
          <a:xfrm>
            <a:off x="2233353" y="4377764"/>
            <a:ext cx="535304" cy="535304"/>
            <a:chOff x="0" y="0"/>
            <a:chExt cx="812800" cy="812800"/>
          </a:xfrm>
        </p:grpSpPr>
        <p:sp>
          <p:nvSpPr>
            <p:cNvPr id="89" name="Freeform 12">
              <a:extLst>
                <a:ext uri="{FF2B5EF4-FFF2-40B4-BE49-F238E27FC236}">
                  <a16:creationId xmlns:a16="http://schemas.microsoft.com/office/drawing/2014/main" id="{8DB1C95F-7B90-512C-B096-42B7D332B7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90" name="TextBox 13">
              <a:extLst>
                <a:ext uri="{FF2B5EF4-FFF2-40B4-BE49-F238E27FC236}">
                  <a16:creationId xmlns:a16="http://schemas.microsoft.com/office/drawing/2014/main" id="{D837DC0F-C774-4328-45B1-221C3EB92D1F}"/>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grpSp>
        <p:nvGrpSpPr>
          <p:cNvPr id="98" name="Group 11">
            <a:extLst>
              <a:ext uri="{FF2B5EF4-FFF2-40B4-BE49-F238E27FC236}">
                <a16:creationId xmlns:a16="http://schemas.microsoft.com/office/drawing/2014/main" id="{3BC0061B-8878-8EF8-09DD-828EAD501E43}"/>
              </a:ext>
            </a:extLst>
          </p:cNvPr>
          <p:cNvGrpSpPr/>
          <p:nvPr/>
        </p:nvGrpSpPr>
        <p:grpSpPr>
          <a:xfrm>
            <a:off x="2684651" y="5191152"/>
            <a:ext cx="535304" cy="535304"/>
            <a:chOff x="0" y="0"/>
            <a:chExt cx="812800" cy="812800"/>
          </a:xfrm>
        </p:grpSpPr>
        <p:sp>
          <p:nvSpPr>
            <p:cNvPr id="99" name="Freeform 12">
              <a:extLst>
                <a:ext uri="{FF2B5EF4-FFF2-40B4-BE49-F238E27FC236}">
                  <a16:creationId xmlns:a16="http://schemas.microsoft.com/office/drawing/2014/main" id="{830EDFE4-3428-9B56-FDF8-39D001929A8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100" name="TextBox 13">
              <a:extLst>
                <a:ext uri="{FF2B5EF4-FFF2-40B4-BE49-F238E27FC236}">
                  <a16:creationId xmlns:a16="http://schemas.microsoft.com/office/drawing/2014/main" id="{E8104730-AD8E-E0A1-AF2D-5F0D6BF9B877}"/>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sp>
        <p:nvSpPr>
          <p:cNvPr id="3" name="Espaço Reservado para Texto 2">
            <a:extLst>
              <a:ext uri="{FF2B5EF4-FFF2-40B4-BE49-F238E27FC236}">
                <a16:creationId xmlns:a16="http://schemas.microsoft.com/office/drawing/2014/main" id="{6772D222-90C8-C756-0499-0773F05548B0}"/>
              </a:ext>
            </a:extLst>
          </p:cNvPr>
          <p:cNvSpPr>
            <a:spLocks noGrp="1"/>
          </p:cNvSpPr>
          <p:nvPr>
            <p:ph type="body" sz="quarter" idx="11"/>
          </p:nvPr>
        </p:nvSpPr>
        <p:spPr/>
        <p:txBody>
          <a:bodyPr/>
          <a:lstStyle/>
          <a:p>
            <a:r>
              <a:rPr lang="pt-BR" dirty="0"/>
              <a:t>ZNMT 2023-2025</a:t>
            </a:r>
          </a:p>
        </p:txBody>
      </p:sp>
      <p:sp>
        <p:nvSpPr>
          <p:cNvPr id="5" name="Espaço Reservado para Texto 4">
            <a:extLst>
              <a:ext uri="{FF2B5EF4-FFF2-40B4-BE49-F238E27FC236}">
                <a16:creationId xmlns:a16="http://schemas.microsoft.com/office/drawing/2014/main" id="{5289EAD6-7528-D994-6E68-0E52F7E722C8}"/>
              </a:ext>
            </a:extLst>
          </p:cNvPr>
          <p:cNvSpPr>
            <a:spLocks noGrp="1"/>
          </p:cNvSpPr>
          <p:nvPr>
            <p:ph type="body" sz="quarter" idx="14"/>
          </p:nvPr>
        </p:nvSpPr>
        <p:spPr/>
        <p:txBody>
          <a:bodyPr/>
          <a:lstStyle/>
          <a:p>
            <a:r>
              <a:rPr lang="pt-BR" dirty="0"/>
              <a:t>01</a:t>
            </a:r>
          </a:p>
        </p:txBody>
      </p:sp>
      <p:sp>
        <p:nvSpPr>
          <p:cNvPr id="6" name="Espaço Reservado para Texto 5">
            <a:extLst>
              <a:ext uri="{FF2B5EF4-FFF2-40B4-BE49-F238E27FC236}">
                <a16:creationId xmlns:a16="http://schemas.microsoft.com/office/drawing/2014/main" id="{339AB31B-22CB-5154-9006-26B1FDB249B0}"/>
              </a:ext>
            </a:extLst>
          </p:cNvPr>
          <p:cNvSpPr>
            <a:spLocks noGrp="1"/>
          </p:cNvSpPr>
          <p:nvPr>
            <p:ph type="body" sz="quarter" idx="15"/>
          </p:nvPr>
        </p:nvSpPr>
        <p:spPr>
          <a:xfrm>
            <a:off x="1402908" y="2884133"/>
            <a:ext cx="492945" cy="394123"/>
          </a:xfrm>
        </p:spPr>
        <p:txBody>
          <a:bodyPr/>
          <a:lstStyle/>
          <a:p>
            <a:r>
              <a:rPr lang="pt-BR" dirty="0"/>
              <a:t>02</a:t>
            </a:r>
          </a:p>
        </p:txBody>
      </p:sp>
      <p:sp>
        <p:nvSpPr>
          <p:cNvPr id="7" name="Espaço Reservado para Texto 6">
            <a:extLst>
              <a:ext uri="{FF2B5EF4-FFF2-40B4-BE49-F238E27FC236}">
                <a16:creationId xmlns:a16="http://schemas.microsoft.com/office/drawing/2014/main" id="{F5238D80-0A9C-1B6F-A7BC-5AAF5D4E2CFD}"/>
              </a:ext>
            </a:extLst>
          </p:cNvPr>
          <p:cNvSpPr>
            <a:spLocks noGrp="1"/>
          </p:cNvSpPr>
          <p:nvPr>
            <p:ph type="body" sz="quarter" idx="16"/>
          </p:nvPr>
        </p:nvSpPr>
        <p:spPr>
          <a:xfrm>
            <a:off x="1816213" y="3685625"/>
            <a:ext cx="492945" cy="394123"/>
          </a:xfrm>
        </p:spPr>
        <p:txBody>
          <a:bodyPr/>
          <a:lstStyle/>
          <a:p>
            <a:r>
              <a:rPr lang="pt-BR" dirty="0"/>
              <a:t>03</a:t>
            </a:r>
          </a:p>
        </p:txBody>
      </p:sp>
      <p:sp>
        <p:nvSpPr>
          <p:cNvPr id="8" name="Espaço Reservado para Texto 7">
            <a:extLst>
              <a:ext uri="{FF2B5EF4-FFF2-40B4-BE49-F238E27FC236}">
                <a16:creationId xmlns:a16="http://schemas.microsoft.com/office/drawing/2014/main" id="{1A60B91E-873D-9868-4C59-90102D77289F}"/>
              </a:ext>
            </a:extLst>
          </p:cNvPr>
          <p:cNvSpPr>
            <a:spLocks noGrp="1"/>
          </p:cNvSpPr>
          <p:nvPr>
            <p:ph type="body" sz="quarter" idx="17"/>
          </p:nvPr>
        </p:nvSpPr>
        <p:spPr>
          <a:xfrm>
            <a:off x="2254533" y="4471435"/>
            <a:ext cx="492945" cy="394123"/>
          </a:xfrm>
        </p:spPr>
        <p:txBody>
          <a:bodyPr/>
          <a:lstStyle/>
          <a:p>
            <a:r>
              <a:rPr lang="pt-BR" dirty="0"/>
              <a:t>04</a:t>
            </a:r>
          </a:p>
        </p:txBody>
      </p:sp>
      <p:sp>
        <p:nvSpPr>
          <p:cNvPr id="9" name="Espaço Reservado para Texto 8">
            <a:extLst>
              <a:ext uri="{FF2B5EF4-FFF2-40B4-BE49-F238E27FC236}">
                <a16:creationId xmlns:a16="http://schemas.microsoft.com/office/drawing/2014/main" id="{1170C0B2-280F-6A65-8812-D8D37D157133}"/>
              </a:ext>
            </a:extLst>
          </p:cNvPr>
          <p:cNvSpPr>
            <a:spLocks noGrp="1"/>
          </p:cNvSpPr>
          <p:nvPr>
            <p:ph type="body" sz="quarter" idx="18"/>
          </p:nvPr>
        </p:nvSpPr>
        <p:spPr/>
        <p:txBody>
          <a:bodyPr/>
          <a:lstStyle/>
          <a:p>
            <a:r>
              <a:rPr lang="pt-BR" dirty="0"/>
              <a:t>Contexto do Estudo</a:t>
            </a:r>
          </a:p>
          <a:p>
            <a:endParaRPr lang="pt-BR" dirty="0"/>
          </a:p>
        </p:txBody>
      </p:sp>
      <p:sp>
        <p:nvSpPr>
          <p:cNvPr id="10" name="Espaço Reservado para Texto 9">
            <a:extLst>
              <a:ext uri="{FF2B5EF4-FFF2-40B4-BE49-F238E27FC236}">
                <a16:creationId xmlns:a16="http://schemas.microsoft.com/office/drawing/2014/main" id="{AB10DD6E-30A4-8FDA-8802-586F96AB52F8}"/>
              </a:ext>
            </a:extLst>
          </p:cNvPr>
          <p:cNvSpPr>
            <a:spLocks noGrp="1"/>
          </p:cNvSpPr>
          <p:nvPr>
            <p:ph type="body" sz="quarter" idx="20"/>
          </p:nvPr>
        </p:nvSpPr>
        <p:spPr>
          <a:xfrm>
            <a:off x="2433074" y="3685625"/>
            <a:ext cx="5445257" cy="313061"/>
          </a:xfrm>
        </p:spPr>
        <p:txBody>
          <a:bodyPr/>
          <a:lstStyle/>
          <a:p>
            <a:r>
              <a:rPr lang="pt-BR" dirty="0"/>
              <a:t>Caracterização Geológica</a:t>
            </a:r>
          </a:p>
        </p:txBody>
      </p:sp>
      <p:sp>
        <p:nvSpPr>
          <p:cNvPr id="11" name="Espaço Reservado para Texto 10">
            <a:extLst>
              <a:ext uri="{FF2B5EF4-FFF2-40B4-BE49-F238E27FC236}">
                <a16:creationId xmlns:a16="http://schemas.microsoft.com/office/drawing/2014/main" id="{D2EF3807-094E-9089-F620-A130056D02A3}"/>
              </a:ext>
            </a:extLst>
          </p:cNvPr>
          <p:cNvSpPr>
            <a:spLocks noGrp="1"/>
          </p:cNvSpPr>
          <p:nvPr>
            <p:ph type="body" sz="quarter" idx="21"/>
          </p:nvPr>
        </p:nvSpPr>
        <p:spPr>
          <a:xfrm>
            <a:off x="2835650" y="4464457"/>
            <a:ext cx="5377485" cy="320039"/>
          </a:xfrm>
        </p:spPr>
        <p:txBody>
          <a:bodyPr/>
          <a:lstStyle/>
          <a:p>
            <a:r>
              <a:rPr lang="pt-BR" dirty="0"/>
              <a:t>Caracterização Econômica</a:t>
            </a:r>
          </a:p>
        </p:txBody>
      </p:sp>
      <p:sp>
        <p:nvSpPr>
          <p:cNvPr id="12" name="Espaço Reservado para Texto 11">
            <a:extLst>
              <a:ext uri="{FF2B5EF4-FFF2-40B4-BE49-F238E27FC236}">
                <a16:creationId xmlns:a16="http://schemas.microsoft.com/office/drawing/2014/main" id="{E3560E40-F7D3-292E-0B2E-91FDD6143238}"/>
              </a:ext>
            </a:extLst>
          </p:cNvPr>
          <p:cNvSpPr>
            <a:spLocks noGrp="1"/>
          </p:cNvSpPr>
          <p:nvPr>
            <p:ph type="body" sz="quarter" idx="22"/>
          </p:nvPr>
        </p:nvSpPr>
        <p:spPr>
          <a:xfrm>
            <a:off x="2705831" y="5284823"/>
            <a:ext cx="492945" cy="394123"/>
          </a:xfrm>
        </p:spPr>
        <p:txBody>
          <a:bodyPr/>
          <a:lstStyle/>
          <a:p>
            <a:r>
              <a:rPr lang="pt-BR" dirty="0"/>
              <a:t>05</a:t>
            </a:r>
          </a:p>
        </p:txBody>
      </p:sp>
      <p:sp>
        <p:nvSpPr>
          <p:cNvPr id="13" name="Espaço Reservado para Texto 12">
            <a:extLst>
              <a:ext uri="{FF2B5EF4-FFF2-40B4-BE49-F238E27FC236}">
                <a16:creationId xmlns:a16="http://schemas.microsoft.com/office/drawing/2014/main" id="{8A38B01C-3DBF-6BEA-5E64-D7A8BFAAFB01}"/>
              </a:ext>
            </a:extLst>
          </p:cNvPr>
          <p:cNvSpPr>
            <a:spLocks noGrp="1"/>
          </p:cNvSpPr>
          <p:nvPr>
            <p:ph type="body" sz="quarter" idx="23"/>
          </p:nvPr>
        </p:nvSpPr>
        <p:spPr>
          <a:xfrm>
            <a:off x="3286949" y="5277845"/>
            <a:ext cx="4109692" cy="320039"/>
          </a:xfrm>
        </p:spPr>
        <p:txBody>
          <a:bodyPr/>
          <a:lstStyle/>
          <a:p>
            <a:r>
              <a:rPr lang="pt-BR" dirty="0"/>
              <a:t>Foco no Setor de Gás Natural</a:t>
            </a:r>
          </a:p>
        </p:txBody>
      </p:sp>
      <p:sp>
        <p:nvSpPr>
          <p:cNvPr id="14" name="Espaço Reservado para Texto 13">
            <a:extLst>
              <a:ext uri="{FF2B5EF4-FFF2-40B4-BE49-F238E27FC236}">
                <a16:creationId xmlns:a16="http://schemas.microsoft.com/office/drawing/2014/main" id="{BCF58E2B-927F-F0E5-AC18-0210146981BC}"/>
              </a:ext>
            </a:extLst>
          </p:cNvPr>
          <p:cNvSpPr>
            <a:spLocks noGrp="1"/>
          </p:cNvSpPr>
          <p:nvPr>
            <p:ph type="body" sz="quarter" idx="19"/>
          </p:nvPr>
        </p:nvSpPr>
        <p:spPr>
          <a:xfrm>
            <a:off x="1981780" y="2863571"/>
            <a:ext cx="5890508" cy="297905"/>
          </a:xfrm>
        </p:spPr>
        <p:txBody>
          <a:bodyPr/>
          <a:lstStyle/>
          <a:p>
            <a:r>
              <a:rPr lang="pt-BR" dirty="0"/>
              <a:t>Metodologia Adotada</a:t>
            </a:r>
          </a:p>
          <a:p>
            <a:endParaRPr lang="pt-BR" dirty="0"/>
          </a:p>
        </p:txBody>
      </p:sp>
      <p:grpSp>
        <p:nvGrpSpPr>
          <p:cNvPr id="15" name="Group 11">
            <a:extLst>
              <a:ext uri="{FF2B5EF4-FFF2-40B4-BE49-F238E27FC236}">
                <a16:creationId xmlns:a16="http://schemas.microsoft.com/office/drawing/2014/main" id="{11566D3B-2229-E039-9FEB-815A05FBF24A}"/>
              </a:ext>
            </a:extLst>
          </p:cNvPr>
          <p:cNvGrpSpPr/>
          <p:nvPr/>
        </p:nvGrpSpPr>
        <p:grpSpPr>
          <a:xfrm>
            <a:off x="3091524" y="5973092"/>
            <a:ext cx="535304" cy="535304"/>
            <a:chOff x="0" y="0"/>
            <a:chExt cx="812800" cy="812800"/>
          </a:xfrm>
        </p:grpSpPr>
        <p:sp>
          <p:nvSpPr>
            <p:cNvPr id="16" name="Freeform 12">
              <a:extLst>
                <a:ext uri="{FF2B5EF4-FFF2-40B4-BE49-F238E27FC236}">
                  <a16:creationId xmlns:a16="http://schemas.microsoft.com/office/drawing/2014/main" id="{66EF8CD8-39FF-AE67-83F6-84AA96134F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81C"/>
            </a:solidFill>
          </p:spPr>
          <p:txBody>
            <a:bodyPr/>
            <a:lstStyle/>
            <a:p>
              <a:endParaRPr lang="pt-BR"/>
            </a:p>
          </p:txBody>
        </p:sp>
        <p:sp>
          <p:nvSpPr>
            <p:cNvPr id="17" name="TextBox 13">
              <a:extLst>
                <a:ext uri="{FF2B5EF4-FFF2-40B4-BE49-F238E27FC236}">
                  <a16:creationId xmlns:a16="http://schemas.microsoft.com/office/drawing/2014/main" id="{DDB25EF4-CCB6-07C1-3B85-C2BAB13A8EE1}"/>
                </a:ext>
              </a:extLst>
            </p:cNvPr>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sp>
        <p:nvSpPr>
          <p:cNvPr id="18" name="Espaço Reservado para Texto 11">
            <a:extLst>
              <a:ext uri="{FF2B5EF4-FFF2-40B4-BE49-F238E27FC236}">
                <a16:creationId xmlns:a16="http://schemas.microsoft.com/office/drawing/2014/main" id="{0EF93216-8223-F1E4-6928-823CC94B5399}"/>
              </a:ext>
            </a:extLst>
          </p:cNvPr>
          <p:cNvSpPr txBox="1">
            <a:spLocks/>
          </p:cNvSpPr>
          <p:nvPr/>
        </p:nvSpPr>
        <p:spPr>
          <a:xfrm>
            <a:off x="3112704" y="6066763"/>
            <a:ext cx="492945" cy="3941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0C234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06</a:t>
            </a:r>
          </a:p>
        </p:txBody>
      </p:sp>
      <p:sp>
        <p:nvSpPr>
          <p:cNvPr id="19" name="Espaço Reservado para Texto 12">
            <a:extLst>
              <a:ext uri="{FF2B5EF4-FFF2-40B4-BE49-F238E27FC236}">
                <a16:creationId xmlns:a16="http://schemas.microsoft.com/office/drawing/2014/main" id="{7B3CE5DF-E2AC-175C-DB4A-95222E264EBF}"/>
              </a:ext>
            </a:extLst>
          </p:cNvPr>
          <p:cNvSpPr txBox="1">
            <a:spLocks/>
          </p:cNvSpPr>
          <p:nvPr/>
        </p:nvSpPr>
        <p:spPr>
          <a:xfrm>
            <a:off x="3693822" y="6059785"/>
            <a:ext cx="4109692" cy="3200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Considerações Finais</a:t>
            </a:r>
          </a:p>
        </p:txBody>
      </p:sp>
    </p:spTree>
    <p:extLst>
      <p:ext uri="{BB962C8B-B14F-4D97-AF65-F5344CB8AC3E}">
        <p14:creationId xmlns:p14="http://schemas.microsoft.com/office/powerpoint/2010/main" val="1574517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00F1750-02AC-8014-5C83-B5396639BD0E}"/>
              </a:ext>
            </a:extLst>
          </p:cNvPr>
          <p:cNvSpPr>
            <a:spLocks noGrp="1"/>
          </p:cNvSpPr>
          <p:nvPr>
            <p:ph type="body" sz="quarter" idx="10"/>
          </p:nvPr>
        </p:nvSpPr>
        <p:spPr>
          <a:xfrm>
            <a:off x="6199188" y="1670050"/>
            <a:ext cx="5461000" cy="1290864"/>
          </a:xfrm>
        </p:spPr>
        <p:txBody>
          <a:bodyPr>
            <a:normAutofit lnSpcReduction="10000"/>
          </a:bodyPr>
          <a:lstStyle/>
          <a:p>
            <a:r>
              <a:rPr lang="pt-BR" dirty="0"/>
              <a:t>CONTEXTO DO ESTUDO</a:t>
            </a:r>
          </a:p>
          <a:p>
            <a:endParaRPr lang="pt-BR" dirty="0"/>
          </a:p>
        </p:txBody>
      </p:sp>
      <p:pic>
        <p:nvPicPr>
          <p:cNvPr id="5" name="Espaço Reservado para Imagem 4" descr="Fotografia em preto e branco de escada espiral com corrimões">
            <a:extLst>
              <a:ext uri="{FF2B5EF4-FFF2-40B4-BE49-F238E27FC236}">
                <a16:creationId xmlns:a16="http://schemas.microsoft.com/office/drawing/2014/main" id="{C20A9CB0-8AC2-4D47-4082-F4090E8F3F8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7076" r="27076"/>
          <a:stretch/>
        </p:blipFill>
        <p:spPr/>
      </p:pic>
    </p:spTree>
    <p:extLst>
      <p:ext uri="{BB962C8B-B14F-4D97-AF65-F5344CB8AC3E}">
        <p14:creationId xmlns:p14="http://schemas.microsoft.com/office/powerpoint/2010/main" val="4057371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3F0A8-20F8-CB06-F954-8B146B287DC2}"/>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5CB4AA3-54A8-3D6D-1F75-E8DB56B92309}"/>
              </a:ext>
            </a:extLst>
          </p:cNvPr>
          <p:cNvSpPr>
            <a:spLocks noGrp="1"/>
          </p:cNvSpPr>
          <p:nvPr>
            <p:ph type="body" sz="quarter" idx="4294967295"/>
          </p:nvPr>
        </p:nvSpPr>
        <p:spPr>
          <a:xfrm>
            <a:off x="5376613" y="1970888"/>
            <a:ext cx="6241080" cy="4128254"/>
          </a:xfrm>
        </p:spPr>
        <p:txBody>
          <a:bodyPr>
            <a:noAutofit/>
          </a:bodyPr>
          <a:lstStyle/>
          <a:p>
            <a:pPr algn="just">
              <a:lnSpc>
                <a:spcPts val="1800"/>
              </a:lnSpc>
            </a:pPr>
            <a:r>
              <a:rPr lang="pt-BR" sz="1400" dirty="0">
                <a:latin typeface="Open Sans" panose="020B0606030504020204" pitchFamily="34" charset="0"/>
                <a:ea typeface="Open Sans" panose="020B0606030504020204" pitchFamily="34" charset="0"/>
                <a:cs typeface="Open Sans" panose="020B0606030504020204" pitchFamily="34" charset="0"/>
              </a:rPr>
              <a:t>Publicado </a:t>
            </a:r>
            <a:r>
              <a:rPr lang="pt-BR" sz="1400" b="1" dirty="0">
                <a:latin typeface="Open Sans" panose="020B0606030504020204" pitchFamily="34" charset="0"/>
                <a:ea typeface="Open Sans" panose="020B0606030504020204" pitchFamily="34" charset="0"/>
                <a:cs typeface="Open Sans" panose="020B0606030504020204" pitchFamily="34" charset="0"/>
              </a:rPr>
              <a:t>a cada 2 anos</a:t>
            </a:r>
            <a:r>
              <a:rPr lang="pt-BR" sz="1400" dirty="0">
                <a:latin typeface="Open Sans" panose="020B0606030504020204" pitchFamily="34" charset="0"/>
                <a:ea typeface="Open Sans" panose="020B0606030504020204" pitchFamily="34" charset="0"/>
                <a:cs typeface="Open Sans" panose="020B0606030504020204" pitchFamily="34" charset="0"/>
              </a:rPr>
              <a:t>, o estudo realiza </a:t>
            </a:r>
            <a:r>
              <a:rPr lang="pt-BR" sz="1400" b="1" dirty="0">
                <a:latin typeface="Open Sans" panose="020B0606030504020204" pitchFamily="34" charset="0"/>
                <a:ea typeface="Open Sans" panose="020B0606030504020204" pitchFamily="34" charset="0"/>
                <a:cs typeface="Open Sans" panose="020B0606030504020204" pitchFamily="34" charset="0"/>
              </a:rPr>
              <a:t>análises das bacias sedimentares brasileiras </a:t>
            </a:r>
            <a:r>
              <a:rPr lang="pt-BR" sz="1400" dirty="0">
                <a:latin typeface="Open Sans" panose="020B0606030504020204" pitchFamily="34" charset="0"/>
                <a:ea typeface="Open Sans" panose="020B0606030504020204" pitchFamily="34" charset="0"/>
                <a:cs typeface="Open Sans" panose="020B0606030504020204" pitchFamily="34" charset="0"/>
              </a:rPr>
              <a:t>que possuem condições mínimas para a </a:t>
            </a:r>
            <a:r>
              <a:rPr lang="pt-BR" sz="1400" b="1" dirty="0">
                <a:latin typeface="Open Sans" panose="020B0606030504020204" pitchFamily="34" charset="0"/>
                <a:ea typeface="Open Sans" panose="020B0606030504020204" pitchFamily="34" charset="0"/>
                <a:cs typeface="Open Sans" panose="020B0606030504020204" pitchFamily="34" charset="0"/>
              </a:rPr>
              <a:t>ocorrência de acumulações de óleo e gás</a:t>
            </a:r>
            <a:r>
              <a:rPr lang="pt-BR" sz="1400" dirty="0">
                <a:latin typeface="Open Sans" panose="020B0606030504020204" pitchFamily="34" charset="0"/>
                <a:ea typeface="Open Sans" panose="020B0606030504020204" pitchFamily="34" charset="0"/>
                <a:cs typeface="Open Sans" panose="020B0606030504020204" pitchFamily="34" charset="0"/>
              </a:rPr>
              <a:t> (O&amp;G) e disponibiliza para a sociedade os </a:t>
            </a:r>
            <a:r>
              <a:rPr lang="pt-BR" sz="1400" b="1" dirty="0">
                <a:latin typeface="Open Sans" panose="020B0606030504020204" pitchFamily="34" charset="0"/>
                <a:ea typeface="Open Sans" panose="020B0606030504020204" pitchFamily="34" charset="0"/>
                <a:cs typeface="Open Sans" panose="020B0606030504020204" pitchFamily="34" charset="0"/>
              </a:rPr>
              <a:t>dados</a:t>
            </a:r>
            <a:r>
              <a:rPr lang="pt-BR" sz="1400" dirty="0">
                <a:latin typeface="Open Sans" panose="020B0606030504020204" pitchFamily="34" charset="0"/>
                <a:ea typeface="Open Sans" panose="020B0606030504020204" pitchFamily="34" charset="0"/>
                <a:cs typeface="Open Sans" panose="020B0606030504020204" pitchFamily="34" charset="0"/>
              </a:rPr>
              <a:t> produzidos de forma </a:t>
            </a:r>
            <a:r>
              <a:rPr lang="pt-BR" sz="1400" b="1" dirty="0">
                <a:latin typeface="Open Sans" panose="020B0606030504020204" pitchFamily="34" charset="0"/>
                <a:ea typeface="Open Sans" panose="020B0606030504020204" pitchFamily="34" charset="0"/>
                <a:cs typeface="Open Sans" panose="020B0606030504020204" pitchFamily="34" charset="0"/>
              </a:rPr>
              <a:t>organizada</a:t>
            </a:r>
            <a:r>
              <a:rPr lang="pt-BR" sz="1400" dirty="0">
                <a:latin typeface="Open Sans" panose="020B0606030504020204" pitchFamily="34" charset="0"/>
                <a:ea typeface="Open Sans" panose="020B0606030504020204" pitchFamily="34" charset="0"/>
                <a:cs typeface="Open Sans" panose="020B0606030504020204" pitchFamily="34" charset="0"/>
              </a:rPr>
              <a:t> em </a:t>
            </a:r>
            <a:r>
              <a:rPr lang="pt-BR" sz="1400">
                <a:latin typeface="Open Sans" panose="020B0606030504020204" pitchFamily="34" charset="0"/>
                <a:ea typeface="Open Sans" panose="020B0606030504020204" pitchFamily="34" charset="0"/>
                <a:cs typeface="Open Sans" panose="020B0606030504020204" pitchFamily="34" charset="0"/>
              </a:rPr>
              <a:t>base georreferenciada.</a:t>
            </a:r>
            <a:endParaRPr lang="pt-BR" sz="1400" dirty="0">
              <a:latin typeface="Open Sans" panose="020B0606030504020204" pitchFamily="34" charset="0"/>
              <a:ea typeface="Open Sans" panose="020B0606030504020204" pitchFamily="34" charset="0"/>
              <a:cs typeface="Open Sans" panose="020B0606030504020204" pitchFamily="34" charset="0"/>
            </a:endParaRPr>
          </a:p>
          <a:p>
            <a:pPr algn="just">
              <a:lnSpc>
                <a:spcPts val="1800"/>
              </a:lnSpc>
            </a:pPr>
            <a:r>
              <a:rPr lang="pt-BR" sz="1400" dirty="0">
                <a:latin typeface="Open Sans" panose="020B0606030504020204" pitchFamily="34" charset="0"/>
                <a:ea typeface="Open Sans" panose="020B0606030504020204" pitchFamily="34" charset="0"/>
                <a:cs typeface="Open Sans" panose="020B0606030504020204" pitchFamily="34" charset="0"/>
              </a:rPr>
              <a:t>A </a:t>
            </a:r>
            <a:r>
              <a:rPr lang="pt-BR" sz="1400" b="1" dirty="0">
                <a:latin typeface="Open Sans" panose="020B0606030504020204" pitchFamily="34" charset="0"/>
                <a:ea typeface="Open Sans" panose="020B0606030504020204" pitchFamily="34" charset="0"/>
                <a:cs typeface="Open Sans" panose="020B0606030504020204" pitchFamily="34" charset="0"/>
              </a:rPr>
              <a:t>importância relativa </a:t>
            </a:r>
            <a:r>
              <a:rPr lang="pt-BR" sz="1400" dirty="0">
                <a:latin typeface="Open Sans" panose="020B0606030504020204" pitchFamily="34" charset="0"/>
                <a:ea typeface="Open Sans" panose="020B0606030504020204" pitchFamily="34" charset="0"/>
                <a:cs typeface="Open Sans" panose="020B0606030504020204" pitchFamily="34" charset="0"/>
              </a:rPr>
              <a:t>das várias </a:t>
            </a:r>
            <a:r>
              <a:rPr lang="pt-BR" sz="1400" b="1" dirty="0">
                <a:latin typeface="Open Sans" panose="020B0606030504020204" pitchFamily="34" charset="0"/>
                <a:ea typeface="Open Sans" panose="020B0606030504020204" pitchFamily="34" charset="0"/>
                <a:cs typeface="Open Sans" panose="020B0606030504020204" pitchFamily="34" charset="0"/>
              </a:rPr>
              <a:t>áreas</a:t>
            </a:r>
            <a:r>
              <a:rPr lang="pt-BR" sz="1400" dirty="0">
                <a:latin typeface="Open Sans" panose="020B0606030504020204" pitchFamily="34" charset="0"/>
                <a:ea typeface="Open Sans" panose="020B0606030504020204" pitchFamily="34" charset="0"/>
                <a:cs typeface="Open Sans" panose="020B0606030504020204" pitchFamily="34" charset="0"/>
              </a:rPr>
              <a:t> do </a:t>
            </a:r>
            <a:r>
              <a:rPr lang="pt-BR" sz="1400" b="1" dirty="0">
                <a:latin typeface="Open Sans" panose="020B0606030504020204" pitchFamily="34" charset="0"/>
                <a:ea typeface="Open Sans" panose="020B0606030504020204" pitchFamily="34" charset="0"/>
                <a:cs typeface="Open Sans" panose="020B0606030504020204" pitchFamily="34" charset="0"/>
              </a:rPr>
              <a:t>território nacional </a:t>
            </a:r>
            <a:r>
              <a:rPr lang="pt-BR" sz="1400" dirty="0">
                <a:latin typeface="Open Sans" panose="020B0606030504020204" pitchFamily="34" charset="0"/>
                <a:ea typeface="Open Sans" panose="020B0606030504020204" pitchFamily="34" charset="0"/>
                <a:cs typeface="Open Sans" panose="020B0606030504020204" pitchFamily="34" charset="0"/>
              </a:rPr>
              <a:t>para o </a:t>
            </a:r>
            <a:r>
              <a:rPr lang="pt-BR" sz="1400" b="1" dirty="0">
                <a:latin typeface="Open Sans" panose="020B0606030504020204" pitchFamily="34" charset="0"/>
                <a:ea typeface="Open Sans" panose="020B0606030504020204" pitchFamily="34" charset="0"/>
                <a:cs typeface="Open Sans" panose="020B0606030504020204" pitchFamily="34" charset="0"/>
              </a:rPr>
              <a:t>desenvolvimento</a:t>
            </a:r>
            <a:r>
              <a:rPr lang="pt-BR" sz="1400" dirty="0">
                <a:latin typeface="Open Sans" panose="020B0606030504020204" pitchFamily="34" charset="0"/>
                <a:ea typeface="Open Sans" panose="020B0606030504020204" pitchFamily="34" charset="0"/>
                <a:cs typeface="Open Sans" panose="020B0606030504020204" pitchFamily="34" charset="0"/>
              </a:rPr>
              <a:t> econômico do </a:t>
            </a:r>
            <a:r>
              <a:rPr lang="pt-BR" sz="1400" b="1" dirty="0">
                <a:latin typeface="Open Sans" panose="020B0606030504020204" pitchFamily="34" charset="0"/>
                <a:ea typeface="Open Sans" panose="020B0606030504020204" pitchFamily="34" charset="0"/>
                <a:cs typeface="Open Sans" panose="020B0606030504020204" pitchFamily="34" charset="0"/>
              </a:rPr>
              <a:t>setor de O&amp;G </a:t>
            </a:r>
            <a:r>
              <a:rPr lang="pt-BR" sz="1400" dirty="0">
                <a:latin typeface="Open Sans" panose="020B0606030504020204" pitchFamily="34" charset="0"/>
                <a:ea typeface="Open Sans" panose="020B0606030504020204" pitchFamily="34" charset="0"/>
                <a:cs typeface="Open Sans" panose="020B0606030504020204" pitchFamily="34" charset="0"/>
              </a:rPr>
              <a:t>é representada à luz do conhecimento advindo de múltiplas iniciativas de </a:t>
            </a:r>
            <a:r>
              <a:rPr lang="pt-BR" sz="1400" b="1" dirty="0">
                <a:latin typeface="Open Sans" panose="020B0606030504020204" pitchFamily="34" charset="0"/>
                <a:ea typeface="Open Sans" panose="020B0606030504020204" pitchFamily="34" charset="0"/>
                <a:cs typeface="Open Sans" panose="020B0606030504020204" pitchFamily="34" charset="0"/>
              </a:rPr>
              <a:t>pesquisa</a:t>
            </a:r>
            <a:r>
              <a:rPr lang="pt-BR" sz="1400" dirty="0">
                <a:latin typeface="Open Sans" panose="020B0606030504020204" pitchFamily="34" charset="0"/>
                <a:ea typeface="Open Sans" panose="020B0606030504020204" pitchFamily="34" charset="0"/>
                <a:cs typeface="Open Sans" panose="020B0606030504020204" pitchFamily="34" charset="0"/>
              </a:rPr>
              <a:t>, </a:t>
            </a:r>
            <a:r>
              <a:rPr lang="pt-BR" sz="1400" b="1" dirty="0">
                <a:latin typeface="Open Sans" panose="020B0606030504020204" pitchFamily="34" charset="0"/>
                <a:ea typeface="Open Sans" panose="020B0606030504020204" pitchFamily="34" charset="0"/>
                <a:cs typeface="Open Sans" panose="020B0606030504020204" pitchFamily="34" charset="0"/>
              </a:rPr>
              <a:t>levantamento</a:t>
            </a:r>
            <a:r>
              <a:rPr lang="pt-BR" sz="1400" dirty="0">
                <a:latin typeface="Open Sans" panose="020B0606030504020204" pitchFamily="34" charset="0"/>
                <a:ea typeface="Open Sans" panose="020B0606030504020204" pitchFamily="34" charset="0"/>
                <a:cs typeface="Open Sans" panose="020B0606030504020204" pitchFamily="34" charset="0"/>
              </a:rPr>
              <a:t> e </a:t>
            </a:r>
            <a:r>
              <a:rPr lang="pt-BR" sz="1400" b="1" dirty="0">
                <a:latin typeface="Open Sans" panose="020B0606030504020204" pitchFamily="34" charset="0"/>
                <a:ea typeface="Open Sans" panose="020B0606030504020204" pitchFamily="34" charset="0"/>
                <a:cs typeface="Open Sans" panose="020B0606030504020204" pitchFamily="34" charset="0"/>
              </a:rPr>
              <a:t>processamento de dados </a:t>
            </a:r>
            <a:r>
              <a:rPr lang="pt-BR" sz="1400" dirty="0">
                <a:latin typeface="Open Sans" panose="020B0606030504020204" pitchFamily="34" charset="0"/>
                <a:ea typeface="Open Sans" panose="020B0606030504020204" pitchFamily="34" charset="0"/>
                <a:cs typeface="Open Sans" panose="020B0606030504020204" pitchFamily="34" charset="0"/>
              </a:rPr>
              <a:t>das áreas de </a:t>
            </a:r>
            <a:r>
              <a:rPr lang="pt-BR" sz="1400" b="1" dirty="0">
                <a:latin typeface="Open Sans" panose="020B0606030504020204" pitchFamily="34" charset="0"/>
                <a:ea typeface="Open Sans" panose="020B0606030504020204" pitchFamily="34" charset="0"/>
                <a:cs typeface="Open Sans" panose="020B0606030504020204" pitchFamily="34" charset="0"/>
              </a:rPr>
              <a:t>Geologia, Geofísica</a:t>
            </a:r>
            <a:r>
              <a:rPr lang="pt-BR" sz="1400" dirty="0">
                <a:latin typeface="Open Sans" panose="020B0606030504020204" pitchFamily="34" charset="0"/>
                <a:ea typeface="Open Sans" panose="020B0606030504020204" pitchFamily="34" charset="0"/>
                <a:cs typeface="Open Sans" panose="020B0606030504020204" pitchFamily="34" charset="0"/>
              </a:rPr>
              <a:t>, </a:t>
            </a:r>
            <a:r>
              <a:rPr lang="pt-BR" sz="1400" b="1" dirty="0">
                <a:latin typeface="Open Sans" panose="020B0606030504020204" pitchFamily="34" charset="0"/>
                <a:ea typeface="Open Sans" panose="020B0606030504020204" pitchFamily="34" charset="0"/>
                <a:cs typeface="Open Sans" panose="020B0606030504020204" pitchFamily="34" charset="0"/>
              </a:rPr>
              <a:t>Geoquímica</a:t>
            </a:r>
            <a:r>
              <a:rPr lang="pt-BR" sz="1400" dirty="0">
                <a:latin typeface="Open Sans" panose="020B0606030504020204" pitchFamily="34" charset="0"/>
                <a:ea typeface="Open Sans" panose="020B0606030504020204" pitchFamily="34" charset="0"/>
                <a:cs typeface="Open Sans" panose="020B0606030504020204" pitchFamily="34" charset="0"/>
              </a:rPr>
              <a:t> e </a:t>
            </a:r>
            <a:r>
              <a:rPr lang="pt-BR" sz="1400" b="1" dirty="0">
                <a:latin typeface="Open Sans" panose="020B0606030504020204" pitchFamily="34" charset="0"/>
                <a:ea typeface="Open Sans" panose="020B0606030504020204" pitchFamily="34" charset="0"/>
                <a:cs typeface="Open Sans" panose="020B0606030504020204" pitchFamily="34" charset="0"/>
              </a:rPr>
              <a:t>Engenharia</a:t>
            </a:r>
            <a:r>
              <a:rPr lang="pt-BR" sz="1400" dirty="0">
                <a:latin typeface="Open Sans" panose="020B0606030504020204" pitchFamily="34" charset="0"/>
                <a:ea typeface="Open Sans" panose="020B0606030504020204" pitchFamily="34" charset="0"/>
                <a:cs typeface="Open Sans" panose="020B0606030504020204" pitchFamily="34" charset="0"/>
              </a:rPr>
              <a:t>, grande parte delas realizadas para insumo ou como legado da atuação do setor de O&amp;G no país.</a:t>
            </a:r>
          </a:p>
          <a:p>
            <a:pPr algn="just">
              <a:lnSpc>
                <a:spcPts val="1800"/>
              </a:lnSpc>
            </a:pPr>
            <a:r>
              <a:rPr lang="pt-BR" sz="1400" dirty="0">
                <a:latin typeface="Open Sans" panose="020B0606030504020204" pitchFamily="34" charset="0"/>
                <a:ea typeface="Open Sans" panose="020B0606030504020204" pitchFamily="34" charset="0"/>
                <a:cs typeface="Open Sans" panose="020B0606030504020204" pitchFamily="34" charset="0"/>
              </a:rPr>
              <a:t>Esta edição é a </a:t>
            </a:r>
            <a:r>
              <a:rPr lang="pt-BR" sz="1400" b="1" dirty="0">
                <a:latin typeface="Open Sans" panose="020B0606030504020204" pitchFamily="34" charset="0"/>
                <a:ea typeface="Open Sans" panose="020B0606030504020204" pitchFamily="34" charset="0"/>
                <a:cs typeface="Open Sans" panose="020B0606030504020204" pitchFamily="34" charset="0"/>
              </a:rPr>
              <a:t>oitava</a:t>
            </a:r>
            <a:r>
              <a:rPr lang="pt-BR" sz="1400" dirty="0">
                <a:latin typeface="Open Sans" panose="020B0606030504020204" pitchFamily="34" charset="0"/>
                <a:ea typeface="Open Sans" panose="020B0606030504020204" pitchFamily="34" charset="0"/>
                <a:cs typeface="Open Sans" panose="020B0606030504020204" pitchFamily="34" charset="0"/>
              </a:rPr>
              <a:t> dentro do histórico de esforços iniciado há </a:t>
            </a:r>
            <a:r>
              <a:rPr lang="pt-BR" sz="1400" b="1" dirty="0">
                <a:latin typeface="Open Sans" panose="020B0606030504020204" pitchFamily="34" charset="0"/>
                <a:ea typeface="Open Sans" panose="020B0606030504020204" pitchFamily="34" charset="0"/>
                <a:cs typeface="Open Sans" panose="020B0606030504020204" pitchFamily="34" charset="0"/>
              </a:rPr>
              <a:t>duas décadas</a:t>
            </a:r>
            <a:r>
              <a:rPr lang="pt-BR" sz="1400" dirty="0">
                <a:latin typeface="Open Sans" panose="020B0606030504020204" pitchFamily="34" charset="0"/>
                <a:ea typeface="Open Sans" panose="020B0606030504020204" pitchFamily="34" charset="0"/>
                <a:cs typeface="Open Sans" panose="020B0606030504020204" pitchFamily="34" charset="0"/>
              </a:rPr>
              <a:t> pela equipe da EPE, apoiado pelo Ministério de Minas e Energia (MME) e estruturado de forma a </a:t>
            </a:r>
            <a:r>
              <a:rPr lang="pt-BR" sz="1400" b="1" dirty="0">
                <a:latin typeface="Open Sans" panose="020B0606030504020204" pitchFamily="34" charset="0"/>
                <a:ea typeface="Open Sans" panose="020B0606030504020204" pitchFamily="34" charset="0"/>
                <a:cs typeface="Open Sans" panose="020B0606030504020204" pitchFamily="34" charset="0"/>
              </a:rPr>
              <a:t>contribuir</a:t>
            </a:r>
            <a:r>
              <a:rPr lang="pt-BR" sz="1400" dirty="0">
                <a:latin typeface="Open Sans" panose="020B0606030504020204" pitchFamily="34" charset="0"/>
                <a:ea typeface="Open Sans" panose="020B0606030504020204" pitchFamily="34" charset="0"/>
                <a:cs typeface="Open Sans" panose="020B0606030504020204" pitchFamily="34" charset="0"/>
              </a:rPr>
              <a:t> para um </a:t>
            </a:r>
            <a:r>
              <a:rPr lang="pt-BR" sz="1400" b="1" dirty="0">
                <a:latin typeface="Open Sans" panose="020B0606030504020204" pitchFamily="34" charset="0"/>
                <a:ea typeface="Open Sans" panose="020B0606030504020204" pitchFamily="34" charset="0"/>
                <a:cs typeface="Open Sans" panose="020B0606030504020204" pitchFamily="34" charset="0"/>
              </a:rPr>
              <a:t>planejamento do setor energético </a:t>
            </a:r>
            <a:r>
              <a:rPr lang="pt-BR" sz="1400" dirty="0">
                <a:latin typeface="Open Sans" panose="020B0606030504020204" pitchFamily="34" charset="0"/>
                <a:ea typeface="Open Sans" panose="020B0606030504020204" pitchFamily="34" charset="0"/>
                <a:cs typeface="Open Sans" panose="020B0606030504020204" pitchFamily="34" charset="0"/>
              </a:rPr>
              <a:t>cada vez mais consciente da realidade nacional, com suas </a:t>
            </a:r>
            <a:r>
              <a:rPr lang="pt-BR" sz="1400" b="1" dirty="0">
                <a:latin typeface="Open Sans" panose="020B0606030504020204" pitchFamily="34" charset="0"/>
                <a:ea typeface="Open Sans" panose="020B0606030504020204" pitchFamily="34" charset="0"/>
                <a:cs typeface="Open Sans" panose="020B0606030504020204" pitchFamily="34" charset="0"/>
              </a:rPr>
              <a:t>vantagens</a:t>
            </a:r>
            <a:r>
              <a:rPr lang="pt-BR" sz="1400" dirty="0">
                <a:latin typeface="Open Sans" panose="020B0606030504020204" pitchFamily="34" charset="0"/>
                <a:ea typeface="Open Sans" panose="020B0606030504020204" pitchFamily="34" charset="0"/>
                <a:cs typeface="Open Sans" panose="020B0606030504020204" pitchFamily="34" charset="0"/>
              </a:rPr>
              <a:t> e </a:t>
            </a:r>
            <a:r>
              <a:rPr lang="pt-BR" sz="1400" b="1" dirty="0">
                <a:latin typeface="Open Sans" panose="020B0606030504020204" pitchFamily="34" charset="0"/>
                <a:ea typeface="Open Sans" panose="020B0606030504020204" pitchFamily="34" charset="0"/>
                <a:cs typeface="Open Sans" panose="020B0606030504020204" pitchFamily="34" charset="0"/>
              </a:rPr>
              <a:t>fragilidades</a:t>
            </a:r>
            <a:r>
              <a:rPr lang="pt-BR" sz="1400" dirty="0">
                <a:latin typeface="Open Sans" panose="020B0606030504020204" pitchFamily="34" charset="0"/>
                <a:ea typeface="Open Sans" panose="020B0606030504020204" pitchFamily="34" charset="0"/>
                <a:cs typeface="Open Sans" panose="020B0606030504020204" pitchFamily="34" charset="0"/>
              </a:rPr>
              <a:t>.</a:t>
            </a:r>
          </a:p>
        </p:txBody>
      </p:sp>
      <p:sp>
        <p:nvSpPr>
          <p:cNvPr id="3" name="Espaço Reservado para Texto 2">
            <a:extLst>
              <a:ext uri="{FF2B5EF4-FFF2-40B4-BE49-F238E27FC236}">
                <a16:creationId xmlns:a16="http://schemas.microsoft.com/office/drawing/2014/main" id="{B54BCC35-21EE-8334-BA3A-4399444B806B}"/>
              </a:ext>
            </a:extLst>
          </p:cNvPr>
          <p:cNvSpPr>
            <a:spLocks noGrp="1"/>
          </p:cNvSpPr>
          <p:nvPr>
            <p:ph type="body" sz="quarter" idx="11"/>
          </p:nvPr>
        </p:nvSpPr>
        <p:spPr/>
        <p:txBody>
          <a:bodyPr/>
          <a:lstStyle/>
          <a:p>
            <a:r>
              <a:rPr lang="pt-BR" dirty="0"/>
              <a:t>Informações Gerais</a:t>
            </a:r>
          </a:p>
        </p:txBody>
      </p:sp>
      <p:sp>
        <p:nvSpPr>
          <p:cNvPr id="4" name="Espaço Reservado para Texto 3">
            <a:extLst>
              <a:ext uri="{FF2B5EF4-FFF2-40B4-BE49-F238E27FC236}">
                <a16:creationId xmlns:a16="http://schemas.microsoft.com/office/drawing/2014/main" id="{BFE24E6A-DD56-48F2-2264-7A40ACE1A7D6}"/>
              </a:ext>
            </a:extLst>
          </p:cNvPr>
          <p:cNvSpPr>
            <a:spLocks noGrp="1"/>
          </p:cNvSpPr>
          <p:nvPr>
            <p:ph type="body" sz="quarter" idx="12"/>
          </p:nvPr>
        </p:nvSpPr>
        <p:spPr/>
        <p:txBody>
          <a:bodyPr/>
          <a:lstStyle/>
          <a:p>
            <a:r>
              <a:rPr lang="pt-BR" dirty="0"/>
              <a:t>8ª edição</a:t>
            </a:r>
          </a:p>
        </p:txBody>
      </p:sp>
    </p:spTree>
    <p:extLst>
      <p:ext uri="{BB962C8B-B14F-4D97-AF65-F5344CB8AC3E}">
        <p14:creationId xmlns:p14="http://schemas.microsoft.com/office/powerpoint/2010/main" val="3532526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9DFA6EC-73B5-9ABD-9581-9D3DFEC02F02}"/>
              </a:ext>
            </a:extLst>
          </p:cNvPr>
          <p:cNvSpPr>
            <a:spLocks noGrp="1"/>
          </p:cNvSpPr>
          <p:nvPr>
            <p:ph type="body" sz="quarter" idx="11"/>
          </p:nvPr>
        </p:nvSpPr>
        <p:spPr>
          <a:xfrm>
            <a:off x="288644" y="514350"/>
            <a:ext cx="9058555" cy="682092"/>
          </a:xfrm>
        </p:spPr>
        <p:txBody>
          <a:bodyPr/>
          <a:lstStyle/>
          <a:p>
            <a:r>
              <a:rPr lang="pt-BR" dirty="0"/>
              <a:t>As perspectivas que orientam</a:t>
            </a:r>
          </a:p>
        </p:txBody>
      </p:sp>
      <p:grpSp>
        <p:nvGrpSpPr>
          <p:cNvPr id="5" name="Agrupar 4">
            <a:extLst>
              <a:ext uri="{FF2B5EF4-FFF2-40B4-BE49-F238E27FC236}">
                <a16:creationId xmlns:a16="http://schemas.microsoft.com/office/drawing/2014/main" id="{AA41499A-25F3-BFF8-5087-5FB83D04CC95}"/>
              </a:ext>
            </a:extLst>
          </p:cNvPr>
          <p:cNvGrpSpPr/>
          <p:nvPr/>
        </p:nvGrpSpPr>
        <p:grpSpPr>
          <a:xfrm>
            <a:off x="0" y="1421968"/>
            <a:ext cx="12178186" cy="5130199"/>
            <a:chOff x="0" y="1091768"/>
            <a:chExt cx="12178186" cy="5130199"/>
          </a:xfrm>
        </p:grpSpPr>
        <p:sp>
          <p:nvSpPr>
            <p:cNvPr id="6" name="Forma Livre: Forma 5">
              <a:extLst>
                <a:ext uri="{FF2B5EF4-FFF2-40B4-BE49-F238E27FC236}">
                  <a16:creationId xmlns:a16="http://schemas.microsoft.com/office/drawing/2014/main" id="{9163B225-873B-6A0F-DB18-F78B51E6F494}"/>
                </a:ext>
              </a:extLst>
            </p:cNvPr>
            <p:cNvSpPr>
              <a:spLocks noChangeAspect="1"/>
            </p:cNvSpPr>
            <p:nvPr/>
          </p:nvSpPr>
          <p:spPr>
            <a:xfrm>
              <a:off x="1571934" y="3762471"/>
              <a:ext cx="1712683" cy="1184531"/>
            </a:xfrm>
            <a:custGeom>
              <a:avLst/>
              <a:gdLst>
                <a:gd name="connsiteX0" fmla="*/ 387053 w 1712683"/>
                <a:gd name="connsiteY0" fmla="*/ 904706 h 1184531"/>
                <a:gd name="connsiteX1" fmla="*/ 1085504 w 1712683"/>
                <a:gd name="connsiteY1" fmla="*/ 904706 h 1184531"/>
                <a:gd name="connsiteX2" fmla="*/ 693421 w 1712683"/>
                <a:gd name="connsiteY2" fmla="*/ 1184531 h 1184531"/>
                <a:gd name="connsiteX3" fmla="*/ 569581 w 1712683"/>
                <a:gd name="connsiteY3" fmla="*/ 1087285 h 1184531"/>
                <a:gd name="connsiteX4" fmla="*/ 425055 w 1712683"/>
                <a:gd name="connsiteY4" fmla="*/ 949350 h 1184531"/>
                <a:gd name="connsiteX5" fmla="*/ 210592 w 1712683"/>
                <a:gd name="connsiteY5" fmla="*/ 670196 h 1184531"/>
                <a:gd name="connsiteX6" fmla="*/ 1414095 w 1712683"/>
                <a:gd name="connsiteY6" fmla="*/ 670196 h 1184531"/>
                <a:gd name="connsiteX7" fmla="*/ 1085506 w 1712683"/>
                <a:gd name="connsiteY7" fmla="*/ 904706 h 1184531"/>
                <a:gd name="connsiteX8" fmla="*/ 1085504 w 1712683"/>
                <a:gd name="connsiteY8" fmla="*/ 904706 h 1184531"/>
                <a:gd name="connsiteX9" fmla="*/ 1085505 w 1712683"/>
                <a:gd name="connsiteY9" fmla="*/ 904705 h 1184531"/>
                <a:gd name="connsiteX10" fmla="*/ 387052 w 1712683"/>
                <a:gd name="connsiteY10" fmla="*/ 904705 h 1184531"/>
                <a:gd name="connsiteX11" fmla="*/ 387053 w 1712683"/>
                <a:gd name="connsiteY11" fmla="*/ 904706 h 1184531"/>
                <a:gd name="connsiteX12" fmla="*/ 387053 w 1712683"/>
                <a:gd name="connsiteY12" fmla="*/ 904706 h 1184531"/>
                <a:gd name="connsiteX13" fmla="*/ 299301 w 1712683"/>
                <a:gd name="connsiteY13" fmla="*/ 801620 h 1184531"/>
                <a:gd name="connsiteX14" fmla="*/ 0 w 1712683"/>
                <a:gd name="connsiteY14" fmla="*/ 0 h 1184531"/>
                <a:gd name="connsiteX15" fmla="*/ 1421758 w 1712683"/>
                <a:gd name="connsiteY15" fmla="*/ 0 h 1184531"/>
                <a:gd name="connsiteX16" fmla="*/ 1438194 w 1712683"/>
                <a:gd name="connsiteY16" fmla="*/ 76864 h 1184531"/>
                <a:gd name="connsiteX17" fmla="*/ 1610030 w 1712683"/>
                <a:gd name="connsiteY17" fmla="*/ 368303 h 1184531"/>
                <a:gd name="connsiteX18" fmla="*/ 1712683 w 1712683"/>
                <a:gd name="connsiteY18" fmla="*/ 457097 h 1184531"/>
                <a:gd name="connsiteX19" fmla="*/ 1414094 w 1712683"/>
                <a:gd name="connsiteY19" fmla="*/ 670195 h 1184531"/>
                <a:gd name="connsiteX20" fmla="*/ 210591 w 1712683"/>
                <a:gd name="connsiteY20" fmla="*/ 670195 h 1184531"/>
                <a:gd name="connsiteX21" fmla="*/ 193581 w 1712683"/>
                <a:gd name="connsiteY21" fmla="*/ 644993 h 1184531"/>
                <a:gd name="connsiteX22" fmla="*/ 9251 w 1712683"/>
                <a:gd name="connsiteY22" fmla="*/ 130756 h 1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2683" h="1184531">
                  <a:moveTo>
                    <a:pt x="387053" y="904706"/>
                  </a:moveTo>
                  <a:lnTo>
                    <a:pt x="1085504" y="904706"/>
                  </a:lnTo>
                  <a:lnTo>
                    <a:pt x="693421" y="1184531"/>
                  </a:lnTo>
                  <a:lnTo>
                    <a:pt x="569581" y="1087285"/>
                  </a:lnTo>
                  <a:cubicBezTo>
                    <a:pt x="518416" y="1043039"/>
                    <a:pt x="470171" y="997010"/>
                    <a:pt x="425055" y="949350"/>
                  </a:cubicBezTo>
                  <a:close/>
                  <a:moveTo>
                    <a:pt x="210592" y="670196"/>
                  </a:moveTo>
                  <a:lnTo>
                    <a:pt x="1414095" y="670196"/>
                  </a:lnTo>
                  <a:lnTo>
                    <a:pt x="1085506" y="904706"/>
                  </a:lnTo>
                  <a:lnTo>
                    <a:pt x="1085504" y="904706"/>
                  </a:lnTo>
                  <a:lnTo>
                    <a:pt x="1085505" y="904705"/>
                  </a:lnTo>
                  <a:lnTo>
                    <a:pt x="387052" y="904705"/>
                  </a:lnTo>
                  <a:lnTo>
                    <a:pt x="387053" y="904706"/>
                  </a:lnTo>
                  <a:lnTo>
                    <a:pt x="387053" y="904706"/>
                  </a:lnTo>
                  <a:lnTo>
                    <a:pt x="299301" y="801620"/>
                  </a:lnTo>
                  <a:close/>
                  <a:moveTo>
                    <a:pt x="0" y="0"/>
                  </a:moveTo>
                  <a:lnTo>
                    <a:pt x="1421758" y="0"/>
                  </a:lnTo>
                  <a:lnTo>
                    <a:pt x="1438194" y="76864"/>
                  </a:lnTo>
                  <a:cubicBezTo>
                    <a:pt x="1468620" y="182979"/>
                    <a:pt x="1527940" y="281582"/>
                    <a:pt x="1610030" y="368303"/>
                  </a:cubicBezTo>
                  <a:lnTo>
                    <a:pt x="1712683" y="457097"/>
                  </a:lnTo>
                  <a:lnTo>
                    <a:pt x="1414094" y="670195"/>
                  </a:lnTo>
                  <a:lnTo>
                    <a:pt x="210591" y="670195"/>
                  </a:lnTo>
                  <a:lnTo>
                    <a:pt x="193581" y="644993"/>
                  </a:lnTo>
                  <a:cubicBezTo>
                    <a:pt x="98301" y="484220"/>
                    <a:pt x="34964" y="311457"/>
                    <a:pt x="9251" y="130756"/>
                  </a:cubicBezTo>
                  <a:close/>
                </a:path>
              </a:pathLst>
            </a:custGeom>
            <a:solidFill>
              <a:srgbClr val="E2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7" name="Forma Livre: Forma 6">
              <a:extLst>
                <a:ext uri="{FF2B5EF4-FFF2-40B4-BE49-F238E27FC236}">
                  <a16:creationId xmlns:a16="http://schemas.microsoft.com/office/drawing/2014/main" id="{E27E0AA3-9E0F-D69D-0AF3-E8EC36F8CC35}"/>
                </a:ext>
              </a:extLst>
            </p:cNvPr>
            <p:cNvSpPr>
              <a:spLocks noChangeAspect="1"/>
            </p:cNvSpPr>
            <p:nvPr/>
          </p:nvSpPr>
          <p:spPr>
            <a:xfrm>
              <a:off x="2370395" y="4292185"/>
              <a:ext cx="1695214" cy="1209129"/>
            </a:xfrm>
            <a:custGeom>
              <a:avLst/>
              <a:gdLst>
                <a:gd name="connsiteX0" fmla="*/ 755824 w 1255805"/>
                <a:gd name="connsiteY0" fmla="*/ 0 h 1255054"/>
                <a:gd name="connsiteX1" fmla="*/ 829717 w 1255805"/>
                <a:gd name="connsiteY1" fmla="*/ 60968 h 1255054"/>
                <a:gd name="connsiteX2" fmla="*/ 1216225 w 1255805"/>
                <a:gd name="connsiteY2" fmla="*/ 201083 h 1255054"/>
                <a:gd name="connsiteX3" fmla="*/ 1255805 w 1255805"/>
                <a:gd name="connsiteY3" fmla="*/ 203082 h 1255054"/>
                <a:gd name="connsiteX4" fmla="*/ 1255805 w 1255805"/>
                <a:gd name="connsiteY4" fmla="*/ 1255054 h 1255054"/>
                <a:gd name="connsiteX5" fmla="*/ 1075416 w 1255805"/>
                <a:gd name="connsiteY5" fmla="*/ 1245945 h 1255054"/>
                <a:gd name="connsiteX6" fmla="*/ 82557 w 1255805"/>
                <a:gd name="connsiteY6" fmla="*/ 830856 h 1255054"/>
                <a:gd name="connsiteX7" fmla="*/ 0 w 1255805"/>
                <a:gd name="connsiteY7" fmla="*/ 755823 h 1255054"/>
                <a:gd name="connsiteX8" fmla="*/ 366590 w 1255805"/>
                <a:gd name="connsiteY8" fmla="*/ 389233 h 1255054"/>
                <a:gd name="connsiteX9" fmla="*/ 366591 w 1255805"/>
                <a:gd name="connsiteY9" fmla="*/ 389233 h 1255054"/>
                <a:gd name="connsiteX10" fmla="*/ 366590 w 1255805"/>
                <a:gd name="connsiteY10" fmla="*/ 389234 h 1255054"/>
                <a:gd name="connsiteX11" fmla="*/ 951005 w 1255805"/>
                <a:gd name="connsiteY11" fmla="*/ 389234 h 1255054"/>
                <a:gd name="connsiteX12" fmla="*/ 951005 w 1255805"/>
                <a:gd name="connsiteY12" fmla="*/ 389233 h 1255054"/>
                <a:gd name="connsiteX13" fmla="*/ 366591 w 1255805"/>
                <a:gd name="connsiteY13" fmla="*/ 389233 h 1255054"/>
                <a:gd name="connsiteX14" fmla="*/ 610007 w 1255805"/>
                <a:gd name="connsiteY14" fmla="*/ 145817 h 1255054"/>
                <a:gd name="connsiteX15" fmla="*/ 951005 w 1255805"/>
                <a:gd name="connsiteY15" fmla="*/ 145817 h 1255054"/>
                <a:gd name="connsiteX16" fmla="*/ 951005 w 1255805"/>
                <a:gd name="connsiteY16" fmla="*/ 145816 h 1255054"/>
                <a:gd name="connsiteX17" fmla="*/ 610007 w 1255805"/>
                <a:gd name="connsiteY17" fmla="*/ 145816 h 12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805" h="1255054">
                  <a:moveTo>
                    <a:pt x="755824" y="0"/>
                  </a:moveTo>
                  <a:lnTo>
                    <a:pt x="829717" y="60968"/>
                  </a:lnTo>
                  <a:cubicBezTo>
                    <a:pt x="942236" y="136984"/>
                    <a:pt x="1074025" y="186642"/>
                    <a:pt x="1216225" y="201083"/>
                  </a:cubicBezTo>
                  <a:lnTo>
                    <a:pt x="1255805" y="203082"/>
                  </a:lnTo>
                  <a:lnTo>
                    <a:pt x="1255805" y="1255054"/>
                  </a:lnTo>
                  <a:lnTo>
                    <a:pt x="1075416" y="1245945"/>
                  </a:lnTo>
                  <a:cubicBezTo>
                    <a:pt x="700287" y="1207849"/>
                    <a:pt x="358115" y="1058268"/>
                    <a:pt x="82557" y="830856"/>
                  </a:cubicBezTo>
                  <a:lnTo>
                    <a:pt x="0" y="755823"/>
                  </a:lnTo>
                  <a:lnTo>
                    <a:pt x="366590" y="389233"/>
                  </a:lnTo>
                  <a:lnTo>
                    <a:pt x="366591" y="389233"/>
                  </a:lnTo>
                  <a:lnTo>
                    <a:pt x="366590" y="389234"/>
                  </a:lnTo>
                  <a:lnTo>
                    <a:pt x="951005" y="389234"/>
                  </a:lnTo>
                  <a:lnTo>
                    <a:pt x="951005" y="389233"/>
                  </a:lnTo>
                  <a:lnTo>
                    <a:pt x="366591" y="389233"/>
                  </a:lnTo>
                  <a:lnTo>
                    <a:pt x="610007" y="145817"/>
                  </a:lnTo>
                  <a:lnTo>
                    <a:pt x="951005" y="145817"/>
                  </a:lnTo>
                  <a:lnTo>
                    <a:pt x="951005" y="145816"/>
                  </a:lnTo>
                  <a:lnTo>
                    <a:pt x="610007" y="145816"/>
                  </a:lnTo>
                  <a:close/>
                </a:path>
              </a:pathLst>
            </a:custGeom>
            <a:solidFill>
              <a:srgbClr val="8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8" name="Forma Livre: Forma 7">
              <a:extLst>
                <a:ext uri="{FF2B5EF4-FFF2-40B4-BE49-F238E27FC236}">
                  <a16:creationId xmlns:a16="http://schemas.microsoft.com/office/drawing/2014/main" id="{01E28813-22D2-4400-B984-C2F3E30C4422}"/>
                </a:ext>
              </a:extLst>
            </p:cNvPr>
            <p:cNvSpPr>
              <a:spLocks noChangeAspect="1"/>
            </p:cNvSpPr>
            <p:nvPr/>
          </p:nvSpPr>
          <p:spPr>
            <a:xfrm>
              <a:off x="1734057" y="4625718"/>
              <a:ext cx="35290" cy="41457"/>
            </a:xfrm>
            <a:custGeom>
              <a:avLst/>
              <a:gdLst>
                <a:gd name="connsiteX0" fmla="*/ 0 w 26143"/>
                <a:gd name="connsiteY0" fmla="*/ 0 h 43032"/>
                <a:gd name="connsiteX1" fmla="*/ 26143 w 26143"/>
                <a:gd name="connsiteY1" fmla="*/ 43032 h 43032"/>
                <a:gd name="connsiteX2" fmla="*/ 0 w 26143"/>
                <a:gd name="connsiteY2" fmla="*/ 43032 h 43032"/>
                <a:gd name="connsiteX3" fmla="*/ 0 w 26143"/>
                <a:gd name="connsiteY3" fmla="*/ 0 h 43032"/>
              </a:gdLst>
              <a:ahLst/>
              <a:cxnLst>
                <a:cxn ang="0">
                  <a:pos x="connsiteX0" y="connsiteY0"/>
                </a:cxn>
                <a:cxn ang="0">
                  <a:pos x="connsiteX1" y="connsiteY1"/>
                </a:cxn>
                <a:cxn ang="0">
                  <a:pos x="connsiteX2" y="connsiteY2"/>
                </a:cxn>
                <a:cxn ang="0">
                  <a:pos x="connsiteX3" y="connsiteY3"/>
                </a:cxn>
              </a:cxnLst>
              <a:rect l="l" t="t" r="r" b="b"/>
              <a:pathLst>
                <a:path w="26143" h="43032">
                  <a:moveTo>
                    <a:pt x="0" y="0"/>
                  </a:moveTo>
                  <a:lnTo>
                    <a:pt x="26143" y="43032"/>
                  </a:lnTo>
                  <a:lnTo>
                    <a:pt x="0" y="43032"/>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9" name="Forma Livre: Forma 8">
              <a:extLst>
                <a:ext uri="{FF2B5EF4-FFF2-40B4-BE49-F238E27FC236}">
                  <a16:creationId xmlns:a16="http://schemas.microsoft.com/office/drawing/2014/main" id="{CF0D6766-3C76-D300-6278-2DB34E658888}"/>
                </a:ext>
              </a:extLst>
            </p:cNvPr>
            <p:cNvSpPr>
              <a:spLocks noChangeAspect="1"/>
            </p:cNvSpPr>
            <p:nvPr/>
          </p:nvSpPr>
          <p:spPr>
            <a:xfrm>
              <a:off x="2010044" y="1537725"/>
              <a:ext cx="2055565" cy="761074"/>
            </a:xfrm>
            <a:custGeom>
              <a:avLst/>
              <a:gdLst>
                <a:gd name="connsiteX0" fmla="*/ 1495636 w 1522751"/>
                <a:gd name="connsiteY0" fmla="*/ 0 h 789981"/>
                <a:gd name="connsiteX1" fmla="*/ 1522751 w 1522751"/>
                <a:gd name="connsiteY1" fmla="*/ 987 h 789981"/>
                <a:gd name="connsiteX2" fmla="*/ 1522751 w 1522751"/>
                <a:gd name="connsiteY2" fmla="*/ 275307 h 789981"/>
                <a:gd name="connsiteX3" fmla="*/ 1330073 w 1522751"/>
                <a:gd name="connsiteY3" fmla="*/ 285037 h 789981"/>
                <a:gd name="connsiteX4" fmla="*/ 273053 w 1522751"/>
                <a:gd name="connsiteY4" fmla="*/ 726950 h 789981"/>
                <a:gd name="connsiteX5" fmla="*/ 203702 w 1522751"/>
                <a:gd name="connsiteY5" fmla="*/ 789981 h 789981"/>
                <a:gd name="connsiteX6" fmla="*/ 0 w 1522751"/>
                <a:gd name="connsiteY6" fmla="*/ 586279 h 789981"/>
                <a:gd name="connsiteX7" fmla="*/ 51680 w 1522751"/>
                <a:gd name="connsiteY7" fmla="*/ 537965 h 789981"/>
                <a:gd name="connsiteX8" fmla="*/ 1495636 w 1522751"/>
                <a:gd name="connsiteY8" fmla="*/ 0 h 78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2751" h="789981">
                  <a:moveTo>
                    <a:pt x="1495636" y="0"/>
                  </a:moveTo>
                  <a:lnTo>
                    <a:pt x="1522751" y="987"/>
                  </a:lnTo>
                  <a:lnTo>
                    <a:pt x="1522751" y="275307"/>
                  </a:lnTo>
                  <a:lnTo>
                    <a:pt x="1330073" y="285037"/>
                  </a:lnTo>
                  <a:cubicBezTo>
                    <a:pt x="930703" y="325595"/>
                    <a:pt x="566419" y="484842"/>
                    <a:pt x="273053" y="726950"/>
                  </a:cubicBezTo>
                  <a:lnTo>
                    <a:pt x="203702" y="789981"/>
                  </a:lnTo>
                  <a:lnTo>
                    <a:pt x="0" y="586279"/>
                  </a:lnTo>
                  <a:lnTo>
                    <a:pt x="51680" y="537965"/>
                  </a:lnTo>
                  <a:cubicBezTo>
                    <a:pt x="472575" y="182518"/>
                    <a:pt x="984669" y="5791"/>
                    <a:pt x="1495636" y="0"/>
                  </a:cubicBezTo>
                  <a:close/>
                </a:path>
              </a:pathLst>
            </a:custGeom>
            <a:solidFill>
              <a:srgbClr val="E9671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0" name="Forma Livre: Forma 9">
              <a:extLst>
                <a:ext uri="{FF2B5EF4-FFF2-40B4-BE49-F238E27FC236}">
                  <a16:creationId xmlns:a16="http://schemas.microsoft.com/office/drawing/2014/main" id="{8AAED48E-921B-4E76-D0B5-CFC47F4BD0B8}"/>
                </a:ext>
              </a:extLst>
            </p:cNvPr>
            <p:cNvSpPr>
              <a:spLocks noChangeAspect="1"/>
            </p:cNvSpPr>
            <p:nvPr/>
          </p:nvSpPr>
          <p:spPr>
            <a:xfrm>
              <a:off x="4212556" y="1542494"/>
              <a:ext cx="1978005" cy="791436"/>
            </a:xfrm>
            <a:custGeom>
              <a:avLst/>
              <a:gdLst>
                <a:gd name="connsiteX0" fmla="*/ 0 w 1465295"/>
                <a:gd name="connsiteY0" fmla="*/ 0 h 821496"/>
                <a:gd name="connsiteX1" fmla="*/ 82674 w 1465295"/>
                <a:gd name="connsiteY1" fmla="*/ 3011 h 821496"/>
                <a:gd name="connsiteX2" fmla="*/ 1301218 w 1465295"/>
                <a:gd name="connsiteY2" fmla="*/ 482706 h 821496"/>
                <a:gd name="connsiteX3" fmla="*/ 1465295 w 1465295"/>
                <a:gd name="connsiteY3" fmla="*/ 626048 h 821496"/>
                <a:gd name="connsiteX4" fmla="*/ 1269846 w 1465295"/>
                <a:gd name="connsiteY4" fmla="*/ 821496 h 821496"/>
                <a:gd name="connsiteX5" fmla="*/ 1160372 w 1465295"/>
                <a:gd name="connsiteY5" fmla="*/ 721999 h 821496"/>
                <a:gd name="connsiteX6" fmla="*/ 103352 w 1465295"/>
                <a:gd name="connsiteY6" fmla="*/ 280086 h 821496"/>
                <a:gd name="connsiteX7" fmla="*/ 0 w 1465295"/>
                <a:gd name="connsiteY7" fmla="*/ 274867 h 821496"/>
                <a:gd name="connsiteX8" fmla="*/ 0 w 1465295"/>
                <a:gd name="connsiteY8" fmla="*/ 0 h 8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5295" h="821496">
                  <a:moveTo>
                    <a:pt x="0" y="0"/>
                  </a:moveTo>
                  <a:lnTo>
                    <a:pt x="82674" y="3011"/>
                  </a:lnTo>
                  <a:cubicBezTo>
                    <a:pt x="518754" y="39773"/>
                    <a:pt x="944316" y="201306"/>
                    <a:pt x="1301218" y="482706"/>
                  </a:cubicBezTo>
                  <a:lnTo>
                    <a:pt x="1465295" y="626048"/>
                  </a:lnTo>
                  <a:lnTo>
                    <a:pt x="1269846" y="821496"/>
                  </a:lnTo>
                  <a:lnTo>
                    <a:pt x="1160372" y="721999"/>
                  </a:lnTo>
                  <a:cubicBezTo>
                    <a:pt x="867006" y="479891"/>
                    <a:pt x="502723" y="320644"/>
                    <a:pt x="103352" y="280086"/>
                  </a:cubicBezTo>
                  <a:lnTo>
                    <a:pt x="0" y="274867"/>
                  </a:lnTo>
                  <a:lnTo>
                    <a:pt x="0" y="0"/>
                  </a:lnTo>
                  <a:close/>
                </a:path>
              </a:pathLst>
            </a:cu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1" name="Forma Livre: Forma 10">
              <a:extLst>
                <a:ext uri="{FF2B5EF4-FFF2-40B4-BE49-F238E27FC236}">
                  <a16:creationId xmlns:a16="http://schemas.microsoft.com/office/drawing/2014/main" id="{097B31A3-FC07-1110-2F32-EFA71E9A9B59}"/>
                </a:ext>
              </a:extLst>
            </p:cNvPr>
            <p:cNvSpPr>
              <a:spLocks noChangeAspect="1"/>
            </p:cNvSpPr>
            <p:nvPr/>
          </p:nvSpPr>
          <p:spPr>
            <a:xfrm>
              <a:off x="2399741" y="1918746"/>
              <a:ext cx="1665867" cy="1152751"/>
            </a:xfrm>
            <a:custGeom>
              <a:avLst/>
              <a:gdLst>
                <a:gd name="connsiteX0" fmla="*/ 1234065 w 1234065"/>
                <a:gd name="connsiteY0" fmla="*/ 0 h 1196535"/>
                <a:gd name="connsiteX1" fmla="*/ 1234065 w 1234065"/>
                <a:gd name="connsiteY1" fmla="*/ 979408 h 1196535"/>
                <a:gd name="connsiteX2" fmla="*/ 1194485 w 1234065"/>
                <a:gd name="connsiteY2" fmla="*/ 981407 h 1196535"/>
                <a:gd name="connsiteX3" fmla="*/ 807977 w 1234065"/>
                <a:gd name="connsiteY3" fmla="*/ 1121522 h 1196535"/>
                <a:gd name="connsiteX4" fmla="*/ 717063 w 1234065"/>
                <a:gd name="connsiteY4" fmla="*/ 1196535 h 1196535"/>
                <a:gd name="connsiteX5" fmla="*/ 0 w 1234065"/>
                <a:gd name="connsiteY5" fmla="*/ 479472 h 1196535"/>
                <a:gd name="connsiteX6" fmla="*/ 60817 w 1234065"/>
                <a:gd name="connsiteY6" fmla="*/ 424198 h 1196535"/>
                <a:gd name="connsiteX7" fmla="*/ 1053676 w 1234065"/>
                <a:gd name="connsiteY7" fmla="*/ 9109 h 1196535"/>
                <a:gd name="connsiteX8" fmla="*/ 1234065 w 1234065"/>
                <a:gd name="connsiteY8" fmla="*/ 0 h 119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065" h="1196535">
                  <a:moveTo>
                    <a:pt x="1234065" y="0"/>
                  </a:moveTo>
                  <a:lnTo>
                    <a:pt x="1234065" y="979408"/>
                  </a:lnTo>
                  <a:lnTo>
                    <a:pt x="1194485" y="981407"/>
                  </a:lnTo>
                  <a:cubicBezTo>
                    <a:pt x="1052285" y="995848"/>
                    <a:pt x="920496" y="1045506"/>
                    <a:pt x="807977" y="1121522"/>
                  </a:cubicBezTo>
                  <a:lnTo>
                    <a:pt x="717063" y="1196535"/>
                  </a:lnTo>
                  <a:lnTo>
                    <a:pt x="0" y="479472"/>
                  </a:lnTo>
                  <a:lnTo>
                    <a:pt x="60817" y="424198"/>
                  </a:lnTo>
                  <a:cubicBezTo>
                    <a:pt x="336375" y="196787"/>
                    <a:pt x="678547" y="47205"/>
                    <a:pt x="1053676" y="9109"/>
                  </a:cubicBezTo>
                  <a:lnTo>
                    <a:pt x="1234065" y="0"/>
                  </a:lnTo>
                  <a:close/>
                </a:path>
              </a:pathLst>
            </a:custGeom>
            <a:solidFill>
              <a:srgbClr val="E9671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dirty="0">
                <a:latin typeface="Abadi" panose="020B0604020104020204" pitchFamily="34" charset="0"/>
              </a:endParaRPr>
            </a:p>
          </p:txBody>
        </p:sp>
        <p:sp>
          <p:nvSpPr>
            <p:cNvPr id="12" name="Forma Livre: Forma 11">
              <a:extLst>
                <a:ext uri="{FF2B5EF4-FFF2-40B4-BE49-F238E27FC236}">
                  <a16:creationId xmlns:a16="http://schemas.microsoft.com/office/drawing/2014/main" id="{3EE2D110-3553-5569-5395-F0DF8B645A05}"/>
                </a:ext>
              </a:extLst>
            </p:cNvPr>
            <p:cNvSpPr>
              <a:spLocks noChangeAspect="1"/>
            </p:cNvSpPr>
            <p:nvPr/>
          </p:nvSpPr>
          <p:spPr>
            <a:xfrm>
              <a:off x="4212555" y="1923091"/>
              <a:ext cx="1599448" cy="1149400"/>
            </a:xfrm>
            <a:custGeom>
              <a:avLst/>
              <a:gdLst>
                <a:gd name="connsiteX0" fmla="*/ 0 w 1184862"/>
                <a:gd name="connsiteY0" fmla="*/ 0 h 1193056"/>
                <a:gd name="connsiteX1" fmla="*/ 91063 w 1184862"/>
                <a:gd name="connsiteY1" fmla="*/ 4598 h 1193056"/>
                <a:gd name="connsiteX2" fmla="*/ 1083922 w 1184862"/>
                <a:gd name="connsiteY2" fmla="*/ 419687 h 1193056"/>
                <a:gd name="connsiteX3" fmla="*/ 1184862 w 1184862"/>
                <a:gd name="connsiteY3" fmla="*/ 511427 h 1193056"/>
                <a:gd name="connsiteX4" fmla="*/ 503234 w 1184862"/>
                <a:gd name="connsiteY4" fmla="*/ 1193056 h 1193056"/>
                <a:gd name="connsiteX5" fmla="*/ 411068 w 1184862"/>
                <a:gd name="connsiteY5" fmla="*/ 1117011 h 1193056"/>
                <a:gd name="connsiteX6" fmla="*/ 24560 w 1184862"/>
                <a:gd name="connsiteY6" fmla="*/ 976896 h 1193056"/>
                <a:gd name="connsiteX7" fmla="*/ 0 w 1184862"/>
                <a:gd name="connsiteY7" fmla="*/ 975656 h 1193056"/>
                <a:gd name="connsiteX8" fmla="*/ 0 w 1184862"/>
                <a:gd name="connsiteY8" fmla="*/ 0 h 119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862" h="1193056">
                  <a:moveTo>
                    <a:pt x="0" y="0"/>
                  </a:moveTo>
                  <a:lnTo>
                    <a:pt x="91063" y="4598"/>
                  </a:lnTo>
                  <a:cubicBezTo>
                    <a:pt x="466192" y="42694"/>
                    <a:pt x="808364" y="192276"/>
                    <a:pt x="1083922" y="419687"/>
                  </a:cubicBezTo>
                  <a:lnTo>
                    <a:pt x="1184862" y="511427"/>
                  </a:lnTo>
                  <a:lnTo>
                    <a:pt x="503234" y="1193056"/>
                  </a:lnTo>
                  <a:lnTo>
                    <a:pt x="411068" y="1117011"/>
                  </a:lnTo>
                  <a:cubicBezTo>
                    <a:pt x="298549" y="1040995"/>
                    <a:pt x="166760" y="991337"/>
                    <a:pt x="24560" y="976896"/>
                  </a:cubicBezTo>
                  <a:lnTo>
                    <a:pt x="0" y="975656"/>
                  </a:lnTo>
                  <a:lnTo>
                    <a:pt x="0" y="0"/>
                  </a:lnTo>
                  <a:close/>
                </a:path>
              </a:pathLst>
            </a:cu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3" name="Forma Livre: Forma 12">
              <a:extLst>
                <a:ext uri="{FF2B5EF4-FFF2-40B4-BE49-F238E27FC236}">
                  <a16:creationId xmlns:a16="http://schemas.microsoft.com/office/drawing/2014/main" id="{64B92E6A-C486-D1AD-BBA2-91FAB4D33205}"/>
                </a:ext>
              </a:extLst>
            </p:cNvPr>
            <p:cNvSpPr>
              <a:spLocks noChangeAspect="1"/>
            </p:cNvSpPr>
            <p:nvPr/>
          </p:nvSpPr>
          <p:spPr>
            <a:xfrm>
              <a:off x="993205" y="2174212"/>
              <a:ext cx="1184103" cy="1483385"/>
            </a:xfrm>
            <a:custGeom>
              <a:avLst/>
              <a:gdLst>
                <a:gd name="connsiteX0" fmla="*/ 673703 w 877177"/>
                <a:gd name="connsiteY0" fmla="*/ 0 h 1539727"/>
                <a:gd name="connsiteX1" fmla="*/ 877177 w 877177"/>
                <a:gd name="connsiteY1" fmla="*/ 203474 h 1539727"/>
                <a:gd name="connsiteX2" fmla="*/ 757921 w 877177"/>
                <a:gd name="connsiteY2" fmla="*/ 334688 h 1539727"/>
                <a:gd name="connsiteX3" fmla="*/ 316008 w 877177"/>
                <a:gd name="connsiteY3" fmla="*/ 1391708 h 1539727"/>
                <a:gd name="connsiteX4" fmla="*/ 308533 w 877177"/>
                <a:gd name="connsiteY4" fmla="*/ 1539727 h 1539727"/>
                <a:gd name="connsiteX5" fmla="*/ 0 w 877177"/>
                <a:gd name="connsiteY5" fmla="*/ 1539727 h 1539727"/>
                <a:gd name="connsiteX6" fmla="*/ 4079 w 877177"/>
                <a:gd name="connsiteY6" fmla="*/ 1427709 h 1539727"/>
                <a:gd name="connsiteX7" fmla="*/ 634440 w 877177"/>
                <a:gd name="connsiteY7" fmla="*/ 36705 h 1539727"/>
                <a:gd name="connsiteX8" fmla="*/ 673703 w 877177"/>
                <a:gd name="connsiteY8" fmla="*/ 0 h 153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177" h="1539727">
                  <a:moveTo>
                    <a:pt x="673703" y="0"/>
                  </a:moveTo>
                  <a:lnTo>
                    <a:pt x="877177" y="203474"/>
                  </a:lnTo>
                  <a:lnTo>
                    <a:pt x="757921" y="334688"/>
                  </a:lnTo>
                  <a:cubicBezTo>
                    <a:pt x="515813" y="628054"/>
                    <a:pt x="356566" y="992338"/>
                    <a:pt x="316008" y="1391708"/>
                  </a:cubicBezTo>
                  <a:lnTo>
                    <a:pt x="308533" y="1539727"/>
                  </a:lnTo>
                  <a:lnTo>
                    <a:pt x="0" y="1539727"/>
                  </a:lnTo>
                  <a:lnTo>
                    <a:pt x="4079" y="1427709"/>
                  </a:lnTo>
                  <a:cubicBezTo>
                    <a:pt x="46969" y="918949"/>
                    <a:pt x="259683" y="424505"/>
                    <a:pt x="634440" y="36705"/>
                  </a:cubicBezTo>
                  <a:lnTo>
                    <a:pt x="673703" y="0"/>
                  </a:lnTo>
                  <a:close/>
                </a:path>
              </a:pathLst>
            </a:custGeom>
            <a:solidFill>
              <a:srgbClr val="F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4" name="Forma Livre: Forma 13">
              <a:extLst>
                <a:ext uri="{FF2B5EF4-FFF2-40B4-BE49-F238E27FC236}">
                  <a16:creationId xmlns:a16="http://schemas.microsoft.com/office/drawing/2014/main" id="{6A786A8D-483A-0CE1-CEA2-A555C040E768}"/>
                </a:ext>
              </a:extLst>
            </p:cNvPr>
            <p:cNvSpPr>
              <a:spLocks noChangeAspect="1"/>
            </p:cNvSpPr>
            <p:nvPr/>
          </p:nvSpPr>
          <p:spPr>
            <a:xfrm>
              <a:off x="6029501" y="2221523"/>
              <a:ext cx="1109559" cy="1436074"/>
            </a:xfrm>
            <a:custGeom>
              <a:avLst/>
              <a:gdLst>
                <a:gd name="connsiteX0" fmla="*/ 194488 w 821955"/>
                <a:gd name="connsiteY0" fmla="*/ 0 h 1490619"/>
                <a:gd name="connsiteX1" fmla="*/ 287097 w 821955"/>
                <a:gd name="connsiteY1" fmla="*/ 99061 h 1490619"/>
                <a:gd name="connsiteX2" fmla="*/ 812092 w 821955"/>
                <a:gd name="connsiteY2" fmla="*/ 1324230 h 1490619"/>
                <a:gd name="connsiteX3" fmla="*/ 821955 w 821955"/>
                <a:gd name="connsiteY3" fmla="*/ 1490619 h 1490619"/>
                <a:gd name="connsiteX4" fmla="*/ 532177 w 821955"/>
                <a:gd name="connsiteY4" fmla="*/ 1490619 h 1490619"/>
                <a:gd name="connsiteX5" fmla="*/ 524702 w 821955"/>
                <a:gd name="connsiteY5" fmla="*/ 1342600 h 1490619"/>
                <a:gd name="connsiteX6" fmla="*/ 82789 w 821955"/>
                <a:gd name="connsiteY6" fmla="*/ 285580 h 1490619"/>
                <a:gd name="connsiteX7" fmla="*/ 0 w 821955"/>
                <a:gd name="connsiteY7" fmla="*/ 194488 h 1490619"/>
                <a:gd name="connsiteX8" fmla="*/ 194488 w 821955"/>
                <a:gd name="connsiteY8" fmla="*/ 0 h 149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955" h="1490619">
                  <a:moveTo>
                    <a:pt x="194488" y="0"/>
                  </a:moveTo>
                  <a:lnTo>
                    <a:pt x="287097" y="99061"/>
                  </a:lnTo>
                  <a:cubicBezTo>
                    <a:pt x="591766" y="459828"/>
                    <a:pt x="765131" y="887598"/>
                    <a:pt x="812092" y="1324230"/>
                  </a:cubicBezTo>
                  <a:lnTo>
                    <a:pt x="821955" y="1490619"/>
                  </a:lnTo>
                  <a:lnTo>
                    <a:pt x="532177" y="1490619"/>
                  </a:lnTo>
                  <a:lnTo>
                    <a:pt x="524702" y="1342600"/>
                  </a:lnTo>
                  <a:cubicBezTo>
                    <a:pt x="484144" y="943230"/>
                    <a:pt x="324897" y="578946"/>
                    <a:pt x="82789" y="285580"/>
                  </a:cubicBezTo>
                  <a:lnTo>
                    <a:pt x="0" y="194488"/>
                  </a:lnTo>
                  <a:lnTo>
                    <a:pt x="194488" y="0"/>
                  </a:lnTo>
                  <a:close/>
                </a:path>
              </a:pathLst>
            </a:cu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5" name="Forma Livre: Forma 14">
              <a:extLst>
                <a:ext uri="{FF2B5EF4-FFF2-40B4-BE49-F238E27FC236}">
                  <a16:creationId xmlns:a16="http://schemas.microsoft.com/office/drawing/2014/main" id="{F183ED24-647A-4477-75B5-BA9CFE397056}"/>
                </a:ext>
              </a:extLst>
            </p:cNvPr>
            <p:cNvSpPr>
              <a:spLocks noChangeAspect="1"/>
            </p:cNvSpPr>
            <p:nvPr/>
          </p:nvSpPr>
          <p:spPr>
            <a:xfrm>
              <a:off x="1571934" y="2452115"/>
              <a:ext cx="1693726" cy="1205483"/>
            </a:xfrm>
            <a:custGeom>
              <a:avLst/>
              <a:gdLst>
                <a:gd name="connsiteX0" fmla="*/ 533442 w 1254703"/>
                <a:gd name="connsiteY0" fmla="*/ 0 h 1251269"/>
                <a:gd name="connsiteX1" fmla="*/ 1254703 w 1254703"/>
                <a:gd name="connsiteY1" fmla="*/ 721261 h 1251269"/>
                <a:gd name="connsiteX2" fmla="*/ 1192702 w 1254703"/>
                <a:gd name="connsiteY2" fmla="*/ 796405 h 1251269"/>
                <a:gd name="connsiteX3" fmla="*/ 1052587 w 1254703"/>
                <a:gd name="connsiteY3" fmla="*/ 1182913 h 1251269"/>
                <a:gd name="connsiteX4" fmla="*/ 1049135 w 1254703"/>
                <a:gd name="connsiteY4" fmla="*/ 1251269 h 1251269"/>
                <a:gd name="connsiteX5" fmla="*/ 0 w 1254703"/>
                <a:gd name="connsiteY5" fmla="*/ 1251269 h 1251269"/>
                <a:gd name="connsiteX6" fmla="*/ 6854 w 1254703"/>
                <a:gd name="connsiteY6" fmla="*/ 1115539 h 1251269"/>
                <a:gd name="connsiteX7" fmla="*/ 421943 w 1254703"/>
                <a:gd name="connsiteY7" fmla="*/ 122680 h 1251269"/>
                <a:gd name="connsiteX8" fmla="*/ 533442 w 1254703"/>
                <a:gd name="connsiteY8" fmla="*/ 0 h 125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4703" h="1251269">
                  <a:moveTo>
                    <a:pt x="533442" y="0"/>
                  </a:moveTo>
                  <a:lnTo>
                    <a:pt x="1254703" y="721261"/>
                  </a:lnTo>
                  <a:lnTo>
                    <a:pt x="1192702" y="796405"/>
                  </a:lnTo>
                  <a:cubicBezTo>
                    <a:pt x="1116686" y="908924"/>
                    <a:pt x="1067028" y="1040713"/>
                    <a:pt x="1052587" y="1182913"/>
                  </a:cubicBezTo>
                  <a:lnTo>
                    <a:pt x="1049135" y="1251269"/>
                  </a:lnTo>
                  <a:lnTo>
                    <a:pt x="0" y="1251269"/>
                  </a:lnTo>
                  <a:lnTo>
                    <a:pt x="6854" y="1115539"/>
                  </a:lnTo>
                  <a:cubicBezTo>
                    <a:pt x="44950" y="740410"/>
                    <a:pt x="194532" y="398238"/>
                    <a:pt x="421943" y="122680"/>
                  </a:cubicBezTo>
                  <a:lnTo>
                    <a:pt x="533442" y="0"/>
                  </a:lnTo>
                  <a:close/>
                </a:path>
              </a:pathLst>
            </a:custGeom>
            <a:solidFill>
              <a:srgbClr val="F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dirty="0">
                <a:latin typeface="Abadi" panose="020B0604020104020204" pitchFamily="34" charset="0"/>
              </a:endParaRPr>
            </a:p>
          </p:txBody>
        </p:sp>
        <p:sp>
          <p:nvSpPr>
            <p:cNvPr id="16" name="Forma Livre: Forma 15">
              <a:extLst>
                <a:ext uri="{FF2B5EF4-FFF2-40B4-BE49-F238E27FC236}">
                  <a16:creationId xmlns:a16="http://schemas.microsoft.com/office/drawing/2014/main" id="{C8A23A14-95FE-4189-8189-3B65F2B2873A}"/>
                </a:ext>
              </a:extLst>
            </p:cNvPr>
            <p:cNvSpPr>
              <a:spLocks noChangeAspect="1"/>
            </p:cNvSpPr>
            <p:nvPr/>
          </p:nvSpPr>
          <p:spPr>
            <a:xfrm>
              <a:off x="4993621" y="2490769"/>
              <a:ext cx="1688304" cy="1166828"/>
            </a:xfrm>
            <a:custGeom>
              <a:avLst/>
              <a:gdLst>
                <a:gd name="connsiteX0" fmla="*/ 682388 w 1179364"/>
                <a:gd name="connsiteY0" fmla="*/ 0 h 1211146"/>
                <a:gd name="connsiteX1" fmla="*/ 757421 w 1179364"/>
                <a:gd name="connsiteY1" fmla="*/ 82557 h 1211146"/>
                <a:gd name="connsiteX2" fmla="*/ 1172510 w 1179364"/>
                <a:gd name="connsiteY2" fmla="*/ 1075416 h 1211146"/>
                <a:gd name="connsiteX3" fmla="*/ 1179364 w 1179364"/>
                <a:gd name="connsiteY3" fmla="*/ 1211146 h 1211146"/>
                <a:gd name="connsiteX4" fmla="*/ 204535 w 1179364"/>
                <a:gd name="connsiteY4" fmla="*/ 1211146 h 1211146"/>
                <a:gd name="connsiteX5" fmla="*/ 201083 w 1179364"/>
                <a:gd name="connsiteY5" fmla="*/ 1142790 h 1211146"/>
                <a:gd name="connsiteX6" fmla="*/ 60968 w 1179364"/>
                <a:gd name="connsiteY6" fmla="*/ 756282 h 1211146"/>
                <a:gd name="connsiteX7" fmla="*/ 0 w 1179364"/>
                <a:gd name="connsiteY7" fmla="*/ 682389 h 1211146"/>
                <a:gd name="connsiteX8" fmla="*/ 682388 w 1179364"/>
                <a:gd name="connsiteY8" fmla="*/ 0 h 121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64" h="1211146">
                  <a:moveTo>
                    <a:pt x="682388" y="0"/>
                  </a:moveTo>
                  <a:lnTo>
                    <a:pt x="757421" y="82557"/>
                  </a:lnTo>
                  <a:cubicBezTo>
                    <a:pt x="984833" y="358115"/>
                    <a:pt x="1134414" y="700287"/>
                    <a:pt x="1172510" y="1075416"/>
                  </a:cubicBezTo>
                  <a:lnTo>
                    <a:pt x="1179364" y="1211146"/>
                  </a:lnTo>
                  <a:lnTo>
                    <a:pt x="204535" y="1211146"/>
                  </a:lnTo>
                  <a:lnTo>
                    <a:pt x="201083" y="1142790"/>
                  </a:lnTo>
                  <a:cubicBezTo>
                    <a:pt x="186642" y="1000590"/>
                    <a:pt x="136984" y="868801"/>
                    <a:pt x="60968" y="756282"/>
                  </a:cubicBezTo>
                  <a:lnTo>
                    <a:pt x="0" y="682389"/>
                  </a:lnTo>
                  <a:lnTo>
                    <a:pt x="682388" y="0"/>
                  </a:lnTo>
                  <a:close/>
                </a:path>
              </a:pathLst>
            </a:cu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7" name="Forma Livre: Forma 16">
              <a:extLst>
                <a:ext uri="{FF2B5EF4-FFF2-40B4-BE49-F238E27FC236}">
                  <a16:creationId xmlns:a16="http://schemas.microsoft.com/office/drawing/2014/main" id="{5B3D5575-258C-BCB2-E23B-DAC0F06D34B6}"/>
                </a:ext>
              </a:extLst>
            </p:cNvPr>
            <p:cNvSpPr>
              <a:spLocks noChangeAspect="1"/>
            </p:cNvSpPr>
            <p:nvPr/>
          </p:nvSpPr>
          <p:spPr>
            <a:xfrm>
              <a:off x="988142" y="3762471"/>
              <a:ext cx="1162494" cy="1486621"/>
            </a:xfrm>
            <a:custGeom>
              <a:avLst/>
              <a:gdLst>
                <a:gd name="connsiteX0" fmla="*/ 0 w 861169"/>
                <a:gd name="connsiteY0" fmla="*/ 0 h 1543086"/>
                <a:gd name="connsiteX1" fmla="*/ 312285 w 861169"/>
                <a:gd name="connsiteY1" fmla="*/ 0 h 1543086"/>
                <a:gd name="connsiteX2" fmla="*/ 319759 w 861169"/>
                <a:gd name="connsiteY2" fmla="*/ 148011 h 1543086"/>
                <a:gd name="connsiteX3" fmla="*/ 548511 w 861169"/>
                <a:gd name="connsiteY3" fmla="*/ 889353 h 1543086"/>
                <a:gd name="connsiteX4" fmla="*/ 552570 w 861169"/>
                <a:gd name="connsiteY4" fmla="*/ 896035 h 1543086"/>
                <a:gd name="connsiteX5" fmla="*/ 552570 w 861169"/>
                <a:gd name="connsiteY5" fmla="*/ 939067 h 1543086"/>
                <a:gd name="connsiteX6" fmla="*/ 578713 w 861169"/>
                <a:gd name="connsiteY6" fmla="*/ 939067 h 1543086"/>
                <a:gd name="connsiteX7" fmla="*/ 647689 w 861169"/>
                <a:gd name="connsiteY7" fmla="*/ 1052604 h 1543086"/>
                <a:gd name="connsiteX8" fmla="*/ 761672 w 861169"/>
                <a:gd name="connsiteY8" fmla="*/ 1205031 h 1543086"/>
                <a:gd name="connsiteX9" fmla="*/ 861169 w 861169"/>
                <a:gd name="connsiteY9" fmla="*/ 1314505 h 1543086"/>
                <a:gd name="connsiteX10" fmla="*/ 632588 w 861169"/>
                <a:gd name="connsiteY10" fmla="*/ 1543086 h 1543086"/>
                <a:gd name="connsiteX11" fmla="*/ 537832 w 861169"/>
                <a:gd name="connsiteY11" fmla="*/ 1441727 h 1543086"/>
                <a:gd name="connsiteX12" fmla="*/ 12838 w 861169"/>
                <a:gd name="connsiteY12" fmla="*/ 216557 h 1543086"/>
                <a:gd name="connsiteX13" fmla="*/ 0 w 861169"/>
                <a:gd name="connsiteY13" fmla="*/ 0 h 154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169" h="1543086">
                  <a:moveTo>
                    <a:pt x="0" y="0"/>
                  </a:moveTo>
                  <a:lnTo>
                    <a:pt x="312285" y="0"/>
                  </a:lnTo>
                  <a:lnTo>
                    <a:pt x="319759" y="148011"/>
                  </a:lnTo>
                  <a:cubicBezTo>
                    <a:pt x="346797" y="414258"/>
                    <a:pt x="426587" y="664911"/>
                    <a:pt x="548511" y="889353"/>
                  </a:cubicBezTo>
                  <a:lnTo>
                    <a:pt x="552570" y="896035"/>
                  </a:lnTo>
                  <a:lnTo>
                    <a:pt x="552570" y="939067"/>
                  </a:lnTo>
                  <a:lnTo>
                    <a:pt x="578713" y="939067"/>
                  </a:lnTo>
                  <a:lnTo>
                    <a:pt x="647689" y="1052604"/>
                  </a:lnTo>
                  <a:cubicBezTo>
                    <a:pt x="683271" y="1105273"/>
                    <a:pt x="721320" y="1156137"/>
                    <a:pt x="761672" y="1205031"/>
                  </a:cubicBezTo>
                  <a:lnTo>
                    <a:pt x="861169" y="1314505"/>
                  </a:lnTo>
                  <a:lnTo>
                    <a:pt x="632588" y="1543086"/>
                  </a:lnTo>
                  <a:lnTo>
                    <a:pt x="537832" y="1441727"/>
                  </a:lnTo>
                  <a:cubicBezTo>
                    <a:pt x="233163" y="1080960"/>
                    <a:pt x="59799" y="653190"/>
                    <a:pt x="12838" y="216557"/>
                  </a:cubicBezTo>
                  <a:lnTo>
                    <a:pt x="0" y="0"/>
                  </a:lnTo>
                  <a:close/>
                </a:path>
              </a:pathLst>
            </a:custGeom>
            <a:solidFill>
              <a:srgbClr val="E2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8" name="Forma Livre: Forma 17">
              <a:extLst>
                <a:ext uri="{FF2B5EF4-FFF2-40B4-BE49-F238E27FC236}">
                  <a16:creationId xmlns:a16="http://schemas.microsoft.com/office/drawing/2014/main" id="{B39E5668-F9B2-E5FB-159E-626813258974}"/>
                </a:ext>
              </a:extLst>
            </p:cNvPr>
            <p:cNvSpPr>
              <a:spLocks noChangeAspect="1"/>
            </p:cNvSpPr>
            <p:nvPr/>
          </p:nvSpPr>
          <p:spPr>
            <a:xfrm>
              <a:off x="1943858" y="5102227"/>
              <a:ext cx="2121749" cy="827498"/>
            </a:xfrm>
            <a:custGeom>
              <a:avLst/>
              <a:gdLst>
                <a:gd name="connsiteX0" fmla="*/ 230990 w 1571780"/>
                <a:gd name="connsiteY0" fmla="*/ 0 h 858928"/>
                <a:gd name="connsiteX1" fmla="*/ 322082 w 1571780"/>
                <a:gd name="connsiteY1" fmla="*/ 82789 h 858928"/>
                <a:gd name="connsiteX2" fmla="*/ 1379102 w 1571780"/>
                <a:gd name="connsiteY2" fmla="*/ 524702 h 858928"/>
                <a:gd name="connsiteX3" fmla="*/ 1571780 w 1571780"/>
                <a:gd name="connsiteY3" fmla="*/ 534432 h 858928"/>
                <a:gd name="connsiteX4" fmla="*/ 1571780 w 1571780"/>
                <a:gd name="connsiteY4" fmla="*/ 858928 h 858928"/>
                <a:gd name="connsiteX5" fmla="*/ 1380248 w 1571780"/>
                <a:gd name="connsiteY5" fmla="*/ 851954 h 858928"/>
                <a:gd name="connsiteX6" fmla="*/ 161704 w 1571780"/>
                <a:gd name="connsiteY6" fmla="*/ 372259 h 858928"/>
                <a:gd name="connsiteX7" fmla="*/ 0 w 1571780"/>
                <a:gd name="connsiteY7" fmla="*/ 230990 h 858928"/>
                <a:gd name="connsiteX8" fmla="*/ 230990 w 1571780"/>
                <a:gd name="connsiteY8" fmla="*/ 0 h 85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780" h="858928">
                  <a:moveTo>
                    <a:pt x="230990" y="0"/>
                  </a:moveTo>
                  <a:lnTo>
                    <a:pt x="322082" y="82789"/>
                  </a:lnTo>
                  <a:cubicBezTo>
                    <a:pt x="615448" y="324897"/>
                    <a:pt x="979732" y="484144"/>
                    <a:pt x="1379102" y="524702"/>
                  </a:cubicBezTo>
                  <a:lnTo>
                    <a:pt x="1571780" y="534432"/>
                  </a:lnTo>
                  <a:lnTo>
                    <a:pt x="1571780" y="858928"/>
                  </a:lnTo>
                  <a:lnTo>
                    <a:pt x="1380248" y="851954"/>
                  </a:lnTo>
                  <a:cubicBezTo>
                    <a:pt x="944168" y="815191"/>
                    <a:pt x="518606" y="653659"/>
                    <a:pt x="161704" y="372259"/>
                  </a:cubicBezTo>
                  <a:lnTo>
                    <a:pt x="0" y="230990"/>
                  </a:lnTo>
                  <a:lnTo>
                    <a:pt x="230990" y="0"/>
                  </a:lnTo>
                  <a:close/>
                </a:path>
              </a:pathLst>
            </a:custGeom>
            <a:solidFill>
              <a:srgbClr val="80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19" name="Forma Livre: Forma 18">
              <a:extLst>
                <a:ext uri="{FF2B5EF4-FFF2-40B4-BE49-F238E27FC236}">
                  <a16:creationId xmlns:a16="http://schemas.microsoft.com/office/drawing/2014/main" id="{258468A6-EA0D-F5C3-4ADB-3E3CA0FA3787}"/>
                </a:ext>
              </a:extLst>
            </p:cNvPr>
            <p:cNvSpPr>
              <a:spLocks noChangeAspect="1"/>
            </p:cNvSpPr>
            <p:nvPr/>
          </p:nvSpPr>
          <p:spPr>
            <a:xfrm>
              <a:off x="7575183" y="4449513"/>
              <a:ext cx="54559" cy="62899"/>
            </a:xfrm>
            <a:custGeom>
              <a:avLst/>
              <a:gdLst/>
              <a:ahLst/>
              <a:cxnLst/>
              <a:rect l="l" t="t" r="r" b="b"/>
              <a:pathLst>
                <a:path w="43179" h="66508">
                  <a:moveTo>
                    <a:pt x="1944" y="0"/>
                  </a:moveTo>
                  <a:lnTo>
                    <a:pt x="40519" y="0"/>
                  </a:lnTo>
                  <a:cubicBezTo>
                    <a:pt x="40996" y="0"/>
                    <a:pt x="41414" y="51"/>
                    <a:pt x="41772" y="154"/>
                  </a:cubicBezTo>
                  <a:cubicBezTo>
                    <a:pt x="42130" y="256"/>
                    <a:pt x="42403" y="461"/>
                    <a:pt x="42590" y="768"/>
                  </a:cubicBezTo>
                  <a:cubicBezTo>
                    <a:pt x="42778" y="1074"/>
                    <a:pt x="42923" y="1467"/>
                    <a:pt x="43025" y="1944"/>
                  </a:cubicBezTo>
                  <a:cubicBezTo>
                    <a:pt x="43128" y="2422"/>
                    <a:pt x="43179" y="3036"/>
                    <a:pt x="43179" y="3786"/>
                  </a:cubicBezTo>
                  <a:cubicBezTo>
                    <a:pt x="43179" y="4400"/>
                    <a:pt x="43153" y="4954"/>
                    <a:pt x="43102" y="5449"/>
                  </a:cubicBezTo>
                  <a:cubicBezTo>
                    <a:pt x="43051" y="5943"/>
                    <a:pt x="42983" y="6421"/>
                    <a:pt x="42897" y="6881"/>
                  </a:cubicBezTo>
                  <a:cubicBezTo>
                    <a:pt x="42812" y="7342"/>
                    <a:pt x="42693" y="7785"/>
                    <a:pt x="42539" y="8211"/>
                  </a:cubicBezTo>
                  <a:cubicBezTo>
                    <a:pt x="42386" y="8638"/>
                    <a:pt x="42207" y="9090"/>
                    <a:pt x="42002" y="9567"/>
                  </a:cubicBezTo>
                  <a:lnTo>
                    <a:pt x="18162" y="64512"/>
                  </a:lnTo>
                  <a:cubicBezTo>
                    <a:pt x="17991" y="64922"/>
                    <a:pt x="17778" y="65254"/>
                    <a:pt x="17522" y="65510"/>
                  </a:cubicBezTo>
                  <a:cubicBezTo>
                    <a:pt x="17266" y="65766"/>
                    <a:pt x="16942" y="65971"/>
                    <a:pt x="16550" y="66124"/>
                  </a:cubicBezTo>
                  <a:cubicBezTo>
                    <a:pt x="16158" y="66277"/>
                    <a:pt x="15655" y="66380"/>
                    <a:pt x="15041" y="66431"/>
                  </a:cubicBezTo>
                  <a:cubicBezTo>
                    <a:pt x="14427" y="66482"/>
                    <a:pt x="13677" y="66508"/>
                    <a:pt x="12790" y="66508"/>
                  </a:cubicBezTo>
                  <a:cubicBezTo>
                    <a:pt x="11630" y="66508"/>
                    <a:pt x="10726" y="66457"/>
                    <a:pt x="10079" y="66354"/>
                  </a:cubicBezTo>
                  <a:cubicBezTo>
                    <a:pt x="9430" y="66252"/>
                    <a:pt x="8961" y="66090"/>
                    <a:pt x="8672" y="65868"/>
                  </a:cubicBezTo>
                  <a:cubicBezTo>
                    <a:pt x="8382" y="65647"/>
                    <a:pt x="8254" y="65374"/>
                    <a:pt x="8288" y="65050"/>
                  </a:cubicBezTo>
                  <a:cubicBezTo>
                    <a:pt x="8322" y="64726"/>
                    <a:pt x="8441" y="64342"/>
                    <a:pt x="8646" y="63899"/>
                  </a:cubicBezTo>
                  <a:lnTo>
                    <a:pt x="33714" y="7725"/>
                  </a:lnTo>
                  <a:lnTo>
                    <a:pt x="1944" y="7725"/>
                  </a:lnTo>
                  <a:cubicBezTo>
                    <a:pt x="1296" y="7725"/>
                    <a:pt x="810" y="7384"/>
                    <a:pt x="486" y="6702"/>
                  </a:cubicBezTo>
                  <a:cubicBezTo>
                    <a:pt x="162" y="6020"/>
                    <a:pt x="0" y="5065"/>
                    <a:pt x="0" y="3837"/>
                  </a:cubicBezTo>
                  <a:cubicBezTo>
                    <a:pt x="0" y="3189"/>
                    <a:pt x="43" y="2626"/>
                    <a:pt x="128" y="2149"/>
                  </a:cubicBezTo>
                  <a:cubicBezTo>
                    <a:pt x="213" y="1671"/>
                    <a:pt x="341" y="1271"/>
                    <a:pt x="512" y="947"/>
                  </a:cubicBezTo>
                  <a:cubicBezTo>
                    <a:pt x="682" y="623"/>
                    <a:pt x="887" y="384"/>
                    <a:pt x="1126" y="230"/>
                  </a:cubicBezTo>
                  <a:cubicBezTo>
                    <a:pt x="1364" y="77"/>
                    <a:pt x="1637" y="0"/>
                    <a:pt x="1944"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0" name="Forma Livre: Forma 19">
              <a:extLst>
                <a:ext uri="{FF2B5EF4-FFF2-40B4-BE49-F238E27FC236}">
                  <a16:creationId xmlns:a16="http://schemas.microsoft.com/office/drawing/2014/main" id="{DDA854A2-39D7-67D3-A9EF-BAA3F530FD91}"/>
                </a:ext>
              </a:extLst>
            </p:cNvPr>
            <p:cNvSpPr>
              <a:spLocks noChangeAspect="1"/>
            </p:cNvSpPr>
            <p:nvPr/>
          </p:nvSpPr>
          <p:spPr>
            <a:xfrm>
              <a:off x="8280815" y="1537725"/>
              <a:ext cx="1851472" cy="1280175"/>
            </a:xfrm>
            <a:custGeom>
              <a:avLst/>
              <a:gdLst/>
              <a:ahLst/>
              <a:cxnLst/>
              <a:rect l="l" t="t" r="r" b="b"/>
              <a:pathLst>
                <a:path w="1465294" h="1353628">
                  <a:moveTo>
                    <a:pt x="0" y="0"/>
                  </a:moveTo>
                  <a:lnTo>
                    <a:pt x="82674" y="3011"/>
                  </a:lnTo>
                  <a:cubicBezTo>
                    <a:pt x="518754" y="39773"/>
                    <a:pt x="944316" y="201306"/>
                    <a:pt x="1301218" y="482706"/>
                  </a:cubicBezTo>
                  <a:lnTo>
                    <a:pt x="1465294" y="626048"/>
                  </a:lnTo>
                  <a:lnTo>
                    <a:pt x="737713" y="1353628"/>
                  </a:lnTo>
                  <a:lnTo>
                    <a:pt x="680514" y="1301642"/>
                  </a:lnTo>
                  <a:cubicBezTo>
                    <a:pt x="507161" y="1158579"/>
                    <a:pt x="291902" y="1064478"/>
                    <a:pt x="55911" y="1040512"/>
                  </a:cubicBezTo>
                  <a:lnTo>
                    <a:pt x="0" y="1037688"/>
                  </a:lnTo>
                  <a:lnTo>
                    <a:pt x="0" y="0"/>
                  </a:lnTo>
                  <a:close/>
                </a:path>
              </a:pathLst>
            </a:cu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1" name="Forma Livre: Forma 20">
              <a:extLst>
                <a:ext uri="{FF2B5EF4-FFF2-40B4-BE49-F238E27FC236}">
                  <a16:creationId xmlns:a16="http://schemas.microsoft.com/office/drawing/2014/main" id="{79385EF0-AB34-26D6-AA7C-92016116296D}"/>
                </a:ext>
              </a:extLst>
            </p:cNvPr>
            <p:cNvSpPr>
              <a:spLocks noChangeAspect="1"/>
            </p:cNvSpPr>
            <p:nvPr/>
          </p:nvSpPr>
          <p:spPr>
            <a:xfrm>
              <a:off x="9308551" y="2204299"/>
              <a:ext cx="1711561" cy="1409733"/>
            </a:xfrm>
            <a:custGeom>
              <a:avLst/>
              <a:gdLst/>
              <a:ahLst/>
              <a:cxnLst/>
              <a:rect l="l" t="t" r="r" b="b"/>
              <a:pathLst>
                <a:path w="1354566" h="1490619">
                  <a:moveTo>
                    <a:pt x="727099" y="0"/>
                  </a:moveTo>
                  <a:lnTo>
                    <a:pt x="819708" y="99061"/>
                  </a:lnTo>
                  <a:cubicBezTo>
                    <a:pt x="1124377" y="459828"/>
                    <a:pt x="1297741" y="887598"/>
                    <a:pt x="1344702" y="1324230"/>
                  </a:cubicBezTo>
                  <a:lnTo>
                    <a:pt x="1354566" y="1490619"/>
                  </a:lnTo>
                  <a:lnTo>
                    <a:pt x="292457" y="1490619"/>
                  </a:lnTo>
                  <a:lnTo>
                    <a:pt x="286872" y="1380026"/>
                  </a:lnTo>
                  <a:cubicBezTo>
                    <a:pt x="262906" y="1144035"/>
                    <a:pt x="168805" y="928776"/>
                    <a:pt x="25742" y="755423"/>
                  </a:cubicBezTo>
                  <a:lnTo>
                    <a:pt x="0" y="727099"/>
                  </a:lnTo>
                  <a:lnTo>
                    <a:pt x="727099" y="0"/>
                  </a:lnTo>
                  <a:close/>
                </a:path>
              </a:pathLst>
            </a:custGeom>
            <a:solidFill>
              <a:srgbClr val="3D51E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dirty="0">
                <a:latin typeface="Abadi" panose="020B0604020104020204" pitchFamily="34" charset="0"/>
              </a:endParaRPr>
            </a:p>
          </p:txBody>
        </p:sp>
        <p:sp>
          <p:nvSpPr>
            <p:cNvPr id="22" name="Forma Livre: Forma 21">
              <a:extLst>
                <a:ext uri="{FF2B5EF4-FFF2-40B4-BE49-F238E27FC236}">
                  <a16:creationId xmlns:a16="http://schemas.microsoft.com/office/drawing/2014/main" id="{054500F6-030A-E489-7E2A-BAF905162C9C}"/>
                </a:ext>
              </a:extLst>
            </p:cNvPr>
            <p:cNvSpPr>
              <a:spLocks noChangeAspect="1"/>
            </p:cNvSpPr>
            <p:nvPr/>
          </p:nvSpPr>
          <p:spPr>
            <a:xfrm>
              <a:off x="8280816" y="2586270"/>
              <a:ext cx="868684" cy="453388"/>
            </a:xfrm>
            <a:custGeom>
              <a:avLst/>
              <a:gdLst/>
              <a:ahLst/>
              <a:cxnLst/>
              <a:rect l="l" t="t" r="r" b="b"/>
              <a:pathLst>
                <a:path w="687495" h="479402">
                  <a:moveTo>
                    <a:pt x="0" y="0"/>
                  </a:moveTo>
                  <a:lnTo>
                    <a:pt x="48649" y="2457"/>
                  </a:lnTo>
                  <a:cubicBezTo>
                    <a:pt x="270316" y="24968"/>
                    <a:pt x="472508" y="113357"/>
                    <a:pt x="635339" y="247737"/>
                  </a:cubicBezTo>
                  <a:lnTo>
                    <a:pt x="687495" y="295140"/>
                  </a:lnTo>
                  <a:lnTo>
                    <a:pt x="503233" y="479402"/>
                  </a:lnTo>
                  <a:lnTo>
                    <a:pt x="411068" y="403357"/>
                  </a:lnTo>
                  <a:cubicBezTo>
                    <a:pt x="298549" y="327341"/>
                    <a:pt x="166760" y="277683"/>
                    <a:pt x="24560" y="263242"/>
                  </a:cubicBezTo>
                  <a:lnTo>
                    <a:pt x="0" y="262002"/>
                  </a:lnTo>
                  <a:lnTo>
                    <a:pt x="0" y="0"/>
                  </a:lnTo>
                  <a:close/>
                </a:path>
              </a:pathLst>
            </a:custGeom>
            <a:solidFill>
              <a:srgbClr val="0033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3" name="Forma Livre: Forma 22">
              <a:extLst>
                <a:ext uri="{FF2B5EF4-FFF2-40B4-BE49-F238E27FC236}">
                  <a16:creationId xmlns:a16="http://schemas.microsoft.com/office/drawing/2014/main" id="{55FDFDDF-9061-6C4C-A4B9-9EC879A2D506}"/>
                </a:ext>
              </a:extLst>
            </p:cNvPr>
            <p:cNvSpPr>
              <a:spLocks noChangeAspect="1"/>
            </p:cNvSpPr>
            <p:nvPr/>
          </p:nvSpPr>
          <p:spPr>
            <a:xfrm>
              <a:off x="9011917" y="2939437"/>
              <a:ext cx="576433" cy="674595"/>
            </a:xfrm>
            <a:custGeom>
              <a:avLst/>
              <a:gdLst/>
              <a:ahLst/>
              <a:cxnLst/>
              <a:rect l="l" t="t" r="r" b="b"/>
              <a:pathLst>
                <a:path w="456201" h="713301">
                  <a:moveTo>
                    <a:pt x="184544" y="0"/>
                  </a:moveTo>
                  <a:lnTo>
                    <a:pt x="205703" y="23280"/>
                  </a:lnTo>
                  <a:cubicBezTo>
                    <a:pt x="340083" y="186111"/>
                    <a:pt x="428472" y="388303"/>
                    <a:pt x="450983" y="609970"/>
                  </a:cubicBezTo>
                  <a:lnTo>
                    <a:pt x="456201" y="713301"/>
                  </a:lnTo>
                  <a:lnTo>
                    <a:pt x="204536" y="713301"/>
                  </a:lnTo>
                  <a:lnTo>
                    <a:pt x="201084" y="644945"/>
                  </a:lnTo>
                  <a:cubicBezTo>
                    <a:pt x="186643" y="502745"/>
                    <a:pt x="136985" y="370956"/>
                    <a:pt x="60969" y="258437"/>
                  </a:cubicBezTo>
                  <a:lnTo>
                    <a:pt x="0" y="184544"/>
                  </a:lnTo>
                  <a:lnTo>
                    <a:pt x="184544" y="0"/>
                  </a:lnTo>
                  <a:close/>
                </a:path>
              </a:pathLst>
            </a:custGeom>
            <a:solidFill>
              <a:srgbClr val="3D51E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4" name="Forma Livre: Forma 23">
              <a:extLst>
                <a:ext uri="{FF2B5EF4-FFF2-40B4-BE49-F238E27FC236}">
                  <a16:creationId xmlns:a16="http://schemas.microsoft.com/office/drawing/2014/main" id="{36B64E41-6834-5EA1-3870-53FD4287C589}"/>
                </a:ext>
              </a:extLst>
            </p:cNvPr>
            <p:cNvSpPr>
              <a:spLocks noChangeAspect="1"/>
            </p:cNvSpPr>
            <p:nvPr/>
          </p:nvSpPr>
          <p:spPr>
            <a:xfrm>
              <a:off x="5262665" y="3716982"/>
              <a:ext cx="1862561" cy="1459353"/>
            </a:xfrm>
            <a:custGeom>
              <a:avLst/>
              <a:gdLst/>
              <a:ahLst/>
              <a:cxnLst/>
              <a:rect l="l" t="t" r="r" b="b"/>
              <a:pathLst>
                <a:path w="1474070" h="1543086">
                  <a:moveTo>
                    <a:pt x="0" y="0"/>
                  </a:moveTo>
                  <a:lnTo>
                    <a:pt x="1159954" y="0"/>
                  </a:lnTo>
                  <a:lnTo>
                    <a:pt x="1160954" y="19801"/>
                  </a:lnTo>
                  <a:cubicBezTo>
                    <a:pt x="1184920" y="255793"/>
                    <a:pt x="1279020" y="471051"/>
                    <a:pt x="1422084" y="644404"/>
                  </a:cubicBezTo>
                  <a:lnTo>
                    <a:pt x="1474070" y="701604"/>
                  </a:lnTo>
                  <a:lnTo>
                    <a:pt x="632588" y="1543086"/>
                  </a:lnTo>
                  <a:lnTo>
                    <a:pt x="537832" y="1441727"/>
                  </a:lnTo>
                  <a:cubicBezTo>
                    <a:pt x="233163" y="1080960"/>
                    <a:pt x="59799" y="653190"/>
                    <a:pt x="12838" y="216557"/>
                  </a:cubicBezTo>
                  <a:lnTo>
                    <a:pt x="0" y="0"/>
                  </a:lnTo>
                  <a:close/>
                </a:path>
              </a:pathLst>
            </a:custGeom>
            <a:solidFill>
              <a:srgbClr val="B4BC4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dirty="0">
                <a:latin typeface="Abadi" panose="020B0604020104020204" pitchFamily="34" charset="0"/>
              </a:endParaRPr>
            </a:p>
          </p:txBody>
        </p:sp>
        <p:sp>
          <p:nvSpPr>
            <p:cNvPr id="25" name="Forma Livre: Forma 24">
              <a:extLst>
                <a:ext uri="{FF2B5EF4-FFF2-40B4-BE49-F238E27FC236}">
                  <a16:creationId xmlns:a16="http://schemas.microsoft.com/office/drawing/2014/main" id="{2CA92B07-A2CC-0119-2E37-514447D73CDF}"/>
                </a:ext>
              </a:extLst>
            </p:cNvPr>
            <p:cNvSpPr>
              <a:spLocks noChangeAspect="1"/>
            </p:cNvSpPr>
            <p:nvPr/>
          </p:nvSpPr>
          <p:spPr>
            <a:xfrm>
              <a:off x="6818060" y="3716983"/>
              <a:ext cx="594177" cy="616039"/>
            </a:xfrm>
            <a:custGeom>
              <a:avLst/>
              <a:gdLst/>
              <a:ahLst/>
              <a:cxnLst/>
              <a:rect l="l" t="t" r="r" b="b"/>
              <a:pathLst>
                <a:path w="470244" h="651385">
                  <a:moveTo>
                    <a:pt x="0" y="0"/>
                  </a:moveTo>
                  <a:lnTo>
                    <a:pt x="254728" y="0"/>
                  </a:lnTo>
                  <a:lnTo>
                    <a:pt x="266904" y="79784"/>
                  </a:lnTo>
                  <a:cubicBezTo>
                    <a:pt x="289443" y="189929"/>
                    <a:pt x="333387" y="292277"/>
                    <a:pt x="394199" y="382292"/>
                  </a:cubicBezTo>
                  <a:lnTo>
                    <a:pt x="470244" y="474458"/>
                  </a:lnTo>
                  <a:lnTo>
                    <a:pt x="293316" y="651385"/>
                  </a:lnTo>
                  <a:lnTo>
                    <a:pt x="245913" y="599229"/>
                  </a:lnTo>
                  <a:cubicBezTo>
                    <a:pt x="111533" y="436399"/>
                    <a:pt x="23144" y="234206"/>
                    <a:pt x="633" y="12539"/>
                  </a:cubicBezTo>
                  <a:lnTo>
                    <a:pt x="0" y="0"/>
                  </a:lnTo>
                  <a:close/>
                </a:path>
              </a:pathLst>
            </a:custGeom>
            <a:solidFill>
              <a:srgbClr val="B4BC4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6" name="Forma Livre: Forma 25">
              <a:extLst>
                <a:ext uri="{FF2B5EF4-FFF2-40B4-BE49-F238E27FC236}">
                  <a16:creationId xmlns:a16="http://schemas.microsoft.com/office/drawing/2014/main" id="{ECA32852-E682-4AAF-6453-D9BDAEA00E5E}"/>
                </a:ext>
              </a:extLst>
            </p:cNvPr>
            <p:cNvSpPr>
              <a:spLocks noChangeAspect="1"/>
            </p:cNvSpPr>
            <p:nvPr/>
          </p:nvSpPr>
          <p:spPr>
            <a:xfrm>
              <a:off x="8994173" y="3716983"/>
              <a:ext cx="588383" cy="613148"/>
            </a:xfrm>
            <a:custGeom>
              <a:avLst/>
              <a:gdLst/>
              <a:ahLst/>
              <a:cxnLst/>
              <a:rect l="l" t="t" r="r" b="b"/>
              <a:pathLst>
                <a:path w="465659" h="648329">
                  <a:moveTo>
                    <a:pt x="214484" y="0"/>
                  </a:moveTo>
                  <a:lnTo>
                    <a:pt x="465659" y="0"/>
                  </a:lnTo>
                  <a:lnTo>
                    <a:pt x="465026" y="12539"/>
                  </a:lnTo>
                  <a:cubicBezTo>
                    <a:pt x="442515" y="234206"/>
                    <a:pt x="354126" y="436399"/>
                    <a:pt x="219746" y="599229"/>
                  </a:cubicBezTo>
                  <a:lnTo>
                    <a:pt x="175122" y="648329"/>
                  </a:lnTo>
                  <a:lnTo>
                    <a:pt x="0" y="473207"/>
                  </a:lnTo>
                  <a:lnTo>
                    <a:pt x="75012" y="382292"/>
                  </a:lnTo>
                  <a:cubicBezTo>
                    <a:pt x="135824" y="292277"/>
                    <a:pt x="179768" y="189929"/>
                    <a:pt x="202307" y="79784"/>
                  </a:cubicBezTo>
                  <a:lnTo>
                    <a:pt x="214484" y="0"/>
                  </a:lnTo>
                  <a:close/>
                </a:path>
              </a:pathLst>
            </a:custGeom>
            <a:solidFill>
              <a:srgbClr val="0099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7" name="Forma Livre: Forma 26">
              <a:extLst>
                <a:ext uri="{FF2B5EF4-FFF2-40B4-BE49-F238E27FC236}">
                  <a16:creationId xmlns:a16="http://schemas.microsoft.com/office/drawing/2014/main" id="{3D1061E0-F3DE-A2BE-B0B8-6C20712014A5}"/>
                </a:ext>
              </a:extLst>
            </p:cNvPr>
            <p:cNvSpPr>
              <a:spLocks noChangeAspect="1"/>
            </p:cNvSpPr>
            <p:nvPr/>
          </p:nvSpPr>
          <p:spPr>
            <a:xfrm>
              <a:off x="9278900" y="3716983"/>
              <a:ext cx="1742539" cy="1412462"/>
            </a:xfrm>
            <a:custGeom>
              <a:avLst/>
              <a:gdLst/>
              <a:ahLst/>
              <a:cxnLst/>
              <a:rect l="l" t="t" r="r" b="b"/>
              <a:pathLst>
                <a:path w="1379082" h="1493505">
                  <a:moveTo>
                    <a:pt x="311338" y="0"/>
                  </a:moveTo>
                  <a:lnTo>
                    <a:pt x="1379082" y="0"/>
                  </a:lnTo>
                  <a:lnTo>
                    <a:pt x="1373177" y="162186"/>
                  </a:lnTo>
                  <a:cubicBezTo>
                    <a:pt x="1336414" y="598267"/>
                    <a:pt x="1174881" y="1023829"/>
                    <a:pt x="893481" y="1380731"/>
                  </a:cubicBezTo>
                  <a:lnTo>
                    <a:pt x="794958" y="1493505"/>
                  </a:lnTo>
                  <a:lnTo>
                    <a:pt x="0" y="698547"/>
                  </a:lnTo>
                  <a:lnTo>
                    <a:pt x="49208" y="644404"/>
                  </a:lnTo>
                  <a:cubicBezTo>
                    <a:pt x="192271" y="471051"/>
                    <a:pt x="286372" y="255793"/>
                    <a:pt x="310338" y="19801"/>
                  </a:cubicBezTo>
                  <a:lnTo>
                    <a:pt x="311338" y="0"/>
                  </a:lnTo>
                  <a:close/>
                </a:path>
              </a:pathLst>
            </a:custGeom>
            <a:solidFill>
              <a:srgbClr val="0099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8" name="Forma Livre: Forma 27">
              <a:extLst>
                <a:ext uri="{FF2B5EF4-FFF2-40B4-BE49-F238E27FC236}">
                  <a16:creationId xmlns:a16="http://schemas.microsoft.com/office/drawing/2014/main" id="{EA4569C5-9E4A-267C-3598-2ED8858DDCB8}"/>
                </a:ext>
              </a:extLst>
            </p:cNvPr>
            <p:cNvSpPr>
              <a:spLocks noChangeAspect="1"/>
            </p:cNvSpPr>
            <p:nvPr/>
          </p:nvSpPr>
          <p:spPr>
            <a:xfrm>
              <a:off x="8280815" y="4236003"/>
              <a:ext cx="836060" cy="422875"/>
            </a:xfrm>
            <a:custGeom>
              <a:avLst/>
              <a:gdLst/>
              <a:ahLst/>
              <a:cxnLst/>
              <a:rect l="l" t="t" r="r" b="b"/>
              <a:pathLst>
                <a:path w="661676" h="447138">
                  <a:moveTo>
                    <a:pt x="486212" y="0"/>
                  </a:moveTo>
                  <a:lnTo>
                    <a:pt x="661676" y="175464"/>
                  </a:lnTo>
                  <a:lnTo>
                    <a:pt x="635339" y="199401"/>
                  </a:lnTo>
                  <a:cubicBezTo>
                    <a:pt x="472508" y="333781"/>
                    <a:pt x="270316" y="422170"/>
                    <a:pt x="48649" y="444681"/>
                  </a:cubicBezTo>
                  <a:lnTo>
                    <a:pt x="0" y="447138"/>
                  </a:lnTo>
                  <a:lnTo>
                    <a:pt x="0" y="203356"/>
                  </a:lnTo>
                  <a:lnTo>
                    <a:pt x="24560" y="202116"/>
                  </a:lnTo>
                  <a:cubicBezTo>
                    <a:pt x="166760" y="187675"/>
                    <a:pt x="298549" y="138017"/>
                    <a:pt x="411068" y="62001"/>
                  </a:cubicBezTo>
                  <a:lnTo>
                    <a:pt x="486212" y="0"/>
                  </a:lnTo>
                  <a:close/>
                </a:path>
              </a:pathLst>
            </a:cu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29" name="Forma Livre: Forma 28">
              <a:extLst>
                <a:ext uri="{FF2B5EF4-FFF2-40B4-BE49-F238E27FC236}">
                  <a16:creationId xmlns:a16="http://schemas.microsoft.com/office/drawing/2014/main" id="{C1031059-3650-0F92-6CBE-CF55FCD8873D}"/>
                </a:ext>
              </a:extLst>
            </p:cNvPr>
            <p:cNvSpPr>
              <a:spLocks noChangeAspect="1"/>
            </p:cNvSpPr>
            <p:nvPr/>
          </p:nvSpPr>
          <p:spPr>
            <a:xfrm>
              <a:off x="7287604" y="4236981"/>
              <a:ext cx="855664" cy="422785"/>
            </a:xfrm>
            <a:custGeom>
              <a:avLst/>
              <a:gdLst/>
              <a:ahLst/>
              <a:cxnLst/>
              <a:rect l="l" t="t" r="r" b="b"/>
              <a:pathLst>
                <a:path w="677191" h="447043">
                  <a:moveTo>
                    <a:pt x="177210" y="0"/>
                  </a:moveTo>
                  <a:lnTo>
                    <a:pt x="251103" y="60968"/>
                  </a:lnTo>
                  <a:cubicBezTo>
                    <a:pt x="363622" y="136984"/>
                    <a:pt x="495411" y="186642"/>
                    <a:pt x="637611" y="201083"/>
                  </a:cubicBezTo>
                  <a:lnTo>
                    <a:pt x="677191" y="203082"/>
                  </a:lnTo>
                  <a:lnTo>
                    <a:pt x="677191" y="447043"/>
                  </a:lnTo>
                  <a:lnTo>
                    <a:pt x="609970" y="443648"/>
                  </a:lnTo>
                  <a:cubicBezTo>
                    <a:pt x="388303" y="421137"/>
                    <a:pt x="186111" y="332748"/>
                    <a:pt x="23280" y="198368"/>
                  </a:cubicBezTo>
                  <a:lnTo>
                    <a:pt x="0" y="177210"/>
                  </a:lnTo>
                  <a:lnTo>
                    <a:pt x="177210" y="0"/>
                  </a:lnTo>
                  <a:close/>
                  <a:moveTo>
                    <a:pt x="229540" y="224728"/>
                  </a:moveTo>
                  <a:cubicBezTo>
                    <a:pt x="229233" y="224728"/>
                    <a:pt x="228960" y="224805"/>
                    <a:pt x="228722" y="224958"/>
                  </a:cubicBezTo>
                  <a:cubicBezTo>
                    <a:pt x="228483" y="225112"/>
                    <a:pt x="228278" y="225351"/>
                    <a:pt x="228108" y="225675"/>
                  </a:cubicBezTo>
                  <a:cubicBezTo>
                    <a:pt x="227937" y="225999"/>
                    <a:pt x="227809" y="226399"/>
                    <a:pt x="227724" y="226877"/>
                  </a:cubicBezTo>
                  <a:cubicBezTo>
                    <a:pt x="227639" y="227354"/>
                    <a:pt x="227596" y="227917"/>
                    <a:pt x="227596" y="228565"/>
                  </a:cubicBezTo>
                  <a:cubicBezTo>
                    <a:pt x="227596" y="229793"/>
                    <a:pt x="227758" y="230748"/>
                    <a:pt x="228082" y="231430"/>
                  </a:cubicBezTo>
                  <a:cubicBezTo>
                    <a:pt x="228406" y="232112"/>
                    <a:pt x="228892" y="232453"/>
                    <a:pt x="229540" y="232453"/>
                  </a:cubicBezTo>
                  <a:lnTo>
                    <a:pt x="261310" y="232453"/>
                  </a:lnTo>
                  <a:lnTo>
                    <a:pt x="236242" y="288627"/>
                  </a:lnTo>
                  <a:cubicBezTo>
                    <a:pt x="236037" y="289070"/>
                    <a:pt x="235918" y="289454"/>
                    <a:pt x="235884" y="289778"/>
                  </a:cubicBezTo>
                  <a:cubicBezTo>
                    <a:pt x="235850" y="290102"/>
                    <a:pt x="235978" y="290375"/>
                    <a:pt x="236268" y="290596"/>
                  </a:cubicBezTo>
                  <a:cubicBezTo>
                    <a:pt x="236557" y="290818"/>
                    <a:pt x="237026" y="290980"/>
                    <a:pt x="237675" y="291082"/>
                  </a:cubicBezTo>
                  <a:cubicBezTo>
                    <a:pt x="238322" y="291185"/>
                    <a:pt x="239226" y="291236"/>
                    <a:pt x="240386" y="291236"/>
                  </a:cubicBezTo>
                  <a:cubicBezTo>
                    <a:pt x="241273" y="291236"/>
                    <a:pt x="242023" y="291210"/>
                    <a:pt x="242637" y="291159"/>
                  </a:cubicBezTo>
                  <a:cubicBezTo>
                    <a:pt x="243251" y="291108"/>
                    <a:pt x="243754" y="291005"/>
                    <a:pt x="244146" y="290852"/>
                  </a:cubicBezTo>
                  <a:cubicBezTo>
                    <a:pt x="244538" y="290699"/>
                    <a:pt x="244862" y="290494"/>
                    <a:pt x="245118" y="290238"/>
                  </a:cubicBezTo>
                  <a:cubicBezTo>
                    <a:pt x="245374" y="289982"/>
                    <a:pt x="245587" y="289650"/>
                    <a:pt x="245758" y="289240"/>
                  </a:cubicBezTo>
                  <a:lnTo>
                    <a:pt x="269598" y="234295"/>
                  </a:lnTo>
                  <a:cubicBezTo>
                    <a:pt x="269803" y="233818"/>
                    <a:pt x="269982" y="233366"/>
                    <a:pt x="270135" y="232939"/>
                  </a:cubicBezTo>
                  <a:cubicBezTo>
                    <a:pt x="270289" y="232513"/>
                    <a:pt x="270408" y="232070"/>
                    <a:pt x="270493" y="231609"/>
                  </a:cubicBezTo>
                  <a:cubicBezTo>
                    <a:pt x="270579" y="231149"/>
                    <a:pt x="270647" y="230671"/>
                    <a:pt x="270698" y="230177"/>
                  </a:cubicBezTo>
                  <a:cubicBezTo>
                    <a:pt x="270749" y="229682"/>
                    <a:pt x="270775" y="229128"/>
                    <a:pt x="270775" y="228514"/>
                  </a:cubicBezTo>
                  <a:cubicBezTo>
                    <a:pt x="270775" y="227764"/>
                    <a:pt x="270724" y="227150"/>
                    <a:pt x="270621" y="226672"/>
                  </a:cubicBezTo>
                  <a:cubicBezTo>
                    <a:pt x="270519" y="226195"/>
                    <a:pt x="270374" y="225802"/>
                    <a:pt x="270186" y="225496"/>
                  </a:cubicBezTo>
                  <a:cubicBezTo>
                    <a:pt x="269999" y="225189"/>
                    <a:pt x="269726" y="224984"/>
                    <a:pt x="269368" y="224882"/>
                  </a:cubicBezTo>
                  <a:cubicBezTo>
                    <a:pt x="269010" y="224779"/>
                    <a:pt x="268592" y="224728"/>
                    <a:pt x="268115" y="224728"/>
                  </a:cubicBezTo>
                  <a:lnTo>
                    <a:pt x="229540" y="224728"/>
                  </a:lnTo>
                  <a:close/>
                </a:path>
              </a:pathLst>
            </a:custGeom>
            <a:solidFill>
              <a:srgbClr val="5CAE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30" name="Forma Livre: Forma 29">
              <a:extLst>
                <a:ext uri="{FF2B5EF4-FFF2-40B4-BE49-F238E27FC236}">
                  <a16:creationId xmlns:a16="http://schemas.microsoft.com/office/drawing/2014/main" id="{DC86AA3F-07F9-4E00-1F36-5628B9A6C8DE}"/>
                </a:ext>
              </a:extLst>
            </p:cNvPr>
            <p:cNvSpPr>
              <a:spLocks noChangeAspect="1"/>
            </p:cNvSpPr>
            <p:nvPr/>
          </p:nvSpPr>
          <p:spPr>
            <a:xfrm>
              <a:off x="8280816" y="4449440"/>
              <a:ext cx="1909164" cy="1391393"/>
            </a:xfrm>
            <a:custGeom>
              <a:avLst/>
              <a:gdLst/>
              <a:ahLst/>
              <a:cxnLst/>
              <a:rect l="l" t="t" r="r" b="b"/>
              <a:pathLst>
                <a:path w="1510953" h="1471227">
                  <a:moveTo>
                    <a:pt x="711894" y="0"/>
                  </a:moveTo>
                  <a:lnTo>
                    <a:pt x="1510953" y="799058"/>
                  </a:lnTo>
                  <a:lnTo>
                    <a:pt x="1362213" y="938109"/>
                  </a:lnTo>
                  <a:cubicBezTo>
                    <a:pt x="1001446" y="1242778"/>
                    <a:pt x="573675" y="1416142"/>
                    <a:pt x="137043" y="1463103"/>
                  </a:cubicBezTo>
                  <a:lnTo>
                    <a:pt x="0" y="1471227"/>
                  </a:lnTo>
                  <a:lnTo>
                    <a:pt x="0" y="292474"/>
                  </a:lnTo>
                  <a:lnTo>
                    <a:pt x="55911" y="289650"/>
                  </a:lnTo>
                  <a:cubicBezTo>
                    <a:pt x="291902" y="265684"/>
                    <a:pt x="507161" y="171584"/>
                    <a:pt x="680514" y="28520"/>
                  </a:cubicBezTo>
                  <a:lnTo>
                    <a:pt x="711894" y="0"/>
                  </a:lnTo>
                  <a:close/>
                </a:path>
              </a:pathLst>
            </a:cu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sp>
          <p:nvSpPr>
            <p:cNvPr id="31" name="Forma Livre: Forma 30">
              <a:extLst>
                <a:ext uri="{FF2B5EF4-FFF2-40B4-BE49-F238E27FC236}">
                  <a16:creationId xmlns:a16="http://schemas.microsoft.com/office/drawing/2014/main" id="{A6212063-61BF-774C-0203-29369A92C53C}"/>
                </a:ext>
              </a:extLst>
            </p:cNvPr>
            <p:cNvSpPr>
              <a:spLocks noChangeAspect="1"/>
            </p:cNvSpPr>
            <p:nvPr/>
          </p:nvSpPr>
          <p:spPr>
            <a:xfrm>
              <a:off x="6157246" y="4452067"/>
              <a:ext cx="1986022" cy="1392415"/>
            </a:xfrm>
            <a:custGeom>
              <a:avLst/>
              <a:gdLst/>
              <a:ahLst/>
              <a:cxnLst/>
              <a:rect l="l" t="t" r="r" b="b"/>
              <a:pathLst>
                <a:path w="1571780" h="1472308">
                  <a:moveTo>
                    <a:pt x="844371" y="0"/>
                  </a:moveTo>
                  <a:lnTo>
                    <a:pt x="872694" y="25742"/>
                  </a:lnTo>
                  <a:cubicBezTo>
                    <a:pt x="1046048" y="168806"/>
                    <a:pt x="1261306" y="262906"/>
                    <a:pt x="1497297" y="286872"/>
                  </a:cubicBezTo>
                  <a:lnTo>
                    <a:pt x="1571780" y="290634"/>
                  </a:lnTo>
                  <a:lnTo>
                    <a:pt x="1571780" y="1472308"/>
                  </a:lnTo>
                  <a:lnTo>
                    <a:pt x="1380248" y="1465334"/>
                  </a:lnTo>
                  <a:cubicBezTo>
                    <a:pt x="944168" y="1428571"/>
                    <a:pt x="518606" y="1267039"/>
                    <a:pt x="161704" y="985639"/>
                  </a:cubicBezTo>
                  <a:lnTo>
                    <a:pt x="0" y="844370"/>
                  </a:lnTo>
                  <a:lnTo>
                    <a:pt x="844371" y="0"/>
                  </a:lnTo>
                  <a:close/>
                </a:path>
              </a:pathLst>
            </a:custGeom>
            <a:solidFill>
              <a:srgbClr val="5CAE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dirty="0">
                <a:latin typeface="Abadi" panose="020B0604020104020204" pitchFamily="34" charset="0"/>
              </a:endParaRPr>
            </a:p>
          </p:txBody>
        </p:sp>
        <p:grpSp>
          <p:nvGrpSpPr>
            <p:cNvPr id="32" name="Agrupar 31">
              <a:extLst>
                <a:ext uri="{FF2B5EF4-FFF2-40B4-BE49-F238E27FC236}">
                  <a16:creationId xmlns:a16="http://schemas.microsoft.com/office/drawing/2014/main" id="{F5609A43-ABEB-40F1-AEDD-8F3027D53270}"/>
                </a:ext>
              </a:extLst>
            </p:cNvPr>
            <p:cNvGrpSpPr>
              <a:grpSpLocks noChangeAspect="1"/>
            </p:cNvGrpSpPr>
            <p:nvPr/>
          </p:nvGrpSpPr>
          <p:grpSpPr>
            <a:xfrm>
              <a:off x="2457298" y="5317098"/>
              <a:ext cx="900000" cy="900000"/>
              <a:chOff x="2384277" y="4727610"/>
              <a:chExt cx="1008000" cy="1008000"/>
            </a:xfrm>
          </p:grpSpPr>
          <p:sp>
            <p:nvSpPr>
              <p:cNvPr id="92" name="Fluxograma: Conector 91">
                <a:extLst>
                  <a:ext uri="{FF2B5EF4-FFF2-40B4-BE49-F238E27FC236}">
                    <a16:creationId xmlns:a16="http://schemas.microsoft.com/office/drawing/2014/main" id="{AAFC83B0-C5C9-5C3F-C959-2CD5F3CEE719}"/>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93" name="Círculo: Vazio 92">
                <a:extLst>
                  <a:ext uri="{FF2B5EF4-FFF2-40B4-BE49-F238E27FC236}">
                    <a16:creationId xmlns:a16="http://schemas.microsoft.com/office/drawing/2014/main" id="{1F6B472F-5C81-848A-A6EE-264614D31A6B}"/>
                  </a:ext>
                </a:extLst>
              </p:cNvPr>
              <p:cNvSpPr>
                <a:spLocks noChangeAspect="1"/>
              </p:cNvSpPr>
              <p:nvPr/>
            </p:nvSpPr>
            <p:spPr>
              <a:xfrm>
                <a:off x="2465934" y="4803750"/>
                <a:ext cx="828000" cy="828000"/>
              </a:xfrm>
              <a:prstGeom prst="donut">
                <a:avLst>
                  <a:gd name="adj" fmla="val 5983"/>
                </a:avLst>
              </a:prstGeom>
              <a:solidFill>
                <a:srgbClr val="80000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sp>
          <p:nvSpPr>
            <p:cNvPr id="33" name="Retângulo 32">
              <a:extLst>
                <a:ext uri="{FF2B5EF4-FFF2-40B4-BE49-F238E27FC236}">
                  <a16:creationId xmlns:a16="http://schemas.microsoft.com/office/drawing/2014/main" id="{180CE739-D66F-B1A8-82FF-9CFE5F030E77}"/>
                </a:ext>
              </a:extLst>
            </p:cNvPr>
            <p:cNvSpPr/>
            <p:nvPr/>
          </p:nvSpPr>
          <p:spPr>
            <a:xfrm>
              <a:off x="2851303" y="4644592"/>
              <a:ext cx="1236753"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Seleção de bacias</a:t>
              </a:r>
            </a:p>
          </p:txBody>
        </p:sp>
        <p:pic>
          <p:nvPicPr>
            <p:cNvPr id="34" name="Picture 2">
              <a:extLst>
                <a:ext uri="{FF2B5EF4-FFF2-40B4-BE49-F238E27FC236}">
                  <a16:creationId xmlns:a16="http://schemas.microsoft.com/office/drawing/2014/main" id="{F2F6E008-644F-ED8B-5641-943587149BD2}"/>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673298" y="5501314"/>
              <a:ext cx="468000" cy="4680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Agrupar 34">
              <a:extLst>
                <a:ext uri="{FF2B5EF4-FFF2-40B4-BE49-F238E27FC236}">
                  <a16:creationId xmlns:a16="http://schemas.microsoft.com/office/drawing/2014/main" id="{FAA1AE1D-3A50-024F-6076-10F9B64F6F12}"/>
                </a:ext>
              </a:extLst>
            </p:cNvPr>
            <p:cNvGrpSpPr>
              <a:grpSpLocks noChangeAspect="1"/>
            </p:cNvGrpSpPr>
            <p:nvPr/>
          </p:nvGrpSpPr>
          <p:grpSpPr>
            <a:xfrm>
              <a:off x="849768" y="4079192"/>
              <a:ext cx="900000" cy="900000"/>
              <a:chOff x="2384277" y="4727610"/>
              <a:chExt cx="1008000" cy="1008000"/>
            </a:xfrm>
          </p:grpSpPr>
          <p:sp>
            <p:nvSpPr>
              <p:cNvPr id="90" name="Fluxograma: Conector 89">
                <a:extLst>
                  <a:ext uri="{FF2B5EF4-FFF2-40B4-BE49-F238E27FC236}">
                    <a16:creationId xmlns:a16="http://schemas.microsoft.com/office/drawing/2014/main" id="{C9EE449D-C459-FA80-C8B3-3A3E54A28210}"/>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91" name="Círculo: Vazio 90">
                <a:extLst>
                  <a:ext uri="{FF2B5EF4-FFF2-40B4-BE49-F238E27FC236}">
                    <a16:creationId xmlns:a16="http://schemas.microsoft.com/office/drawing/2014/main" id="{8FC6CBE8-A17A-E75E-C2E1-2A49447E36E2}"/>
                  </a:ext>
                </a:extLst>
              </p:cNvPr>
              <p:cNvSpPr>
                <a:spLocks noChangeAspect="1"/>
              </p:cNvSpPr>
              <p:nvPr/>
            </p:nvSpPr>
            <p:spPr>
              <a:xfrm>
                <a:off x="2465934" y="4803750"/>
                <a:ext cx="828000" cy="828000"/>
              </a:xfrm>
              <a:prstGeom prst="donut">
                <a:avLst>
                  <a:gd name="adj" fmla="val 5983"/>
                </a:avLst>
              </a:prstGeom>
              <a:solidFill>
                <a:srgbClr val="CC000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badi" panose="020B0604020104020204" pitchFamily="34" charset="0"/>
                </a:endParaRPr>
              </a:p>
            </p:txBody>
          </p:sp>
        </p:grpSp>
        <p:grpSp>
          <p:nvGrpSpPr>
            <p:cNvPr id="36" name="Agrupar 35">
              <a:extLst>
                <a:ext uri="{FF2B5EF4-FFF2-40B4-BE49-F238E27FC236}">
                  <a16:creationId xmlns:a16="http://schemas.microsoft.com/office/drawing/2014/main" id="{2506437A-EE28-92B7-C549-34A61DB49008}"/>
                </a:ext>
              </a:extLst>
            </p:cNvPr>
            <p:cNvGrpSpPr>
              <a:grpSpLocks noChangeAspect="1"/>
            </p:cNvGrpSpPr>
            <p:nvPr/>
          </p:nvGrpSpPr>
          <p:grpSpPr>
            <a:xfrm>
              <a:off x="895009" y="2373161"/>
              <a:ext cx="900000" cy="900000"/>
              <a:chOff x="2384277" y="4727610"/>
              <a:chExt cx="1008000" cy="1008000"/>
            </a:xfrm>
          </p:grpSpPr>
          <p:sp>
            <p:nvSpPr>
              <p:cNvPr id="88" name="Fluxograma: Conector 87">
                <a:extLst>
                  <a:ext uri="{FF2B5EF4-FFF2-40B4-BE49-F238E27FC236}">
                    <a16:creationId xmlns:a16="http://schemas.microsoft.com/office/drawing/2014/main" id="{96821105-8D37-DE89-67E7-08D7BC11776C}"/>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89" name="Círculo: Vazio 88">
                <a:extLst>
                  <a:ext uri="{FF2B5EF4-FFF2-40B4-BE49-F238E27FC236}">
                    <a16:creationId xmlns:a16="http://schemas.microsoft.com/office/drawing/2014/main" id="{465F6B70-13B2-61D6-76F2-73793C7C0F44}"/>
                  </a:ext>
                </a:extLst>
              </p:cNvPr>
              <p:cNvSpPr>
                <a:spLocks noChangeAspect="1"/>
              </p:cNvSpPr>
              <p:nvPr/>
            </p:nvSpPr>
            <p:spPr>
              <a:xfrm>
                <a:off x="2465934" y="4803750"/>
                <a:ext cx="828000" cy="828000"/>
              </a:xfrm>
              <a:prstGeom prst="donut">
                <a:avLst>
                  <a:gd name="adj" fmla="val 5983"/>
                </a:avLst>
              </a:prstGeom>
              <a:solidFill>
                <a:srgbClr val="FF000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37" name="Agrupar 36">
              <a:extLst>
                <a:ext uri="{FF2B5EF4-FFF2-40B4-BE49-F238E27FC236}">
                  <a16:creationId xmlns:a16="http://schemas.microsoft.com/office/drawing/2014/main" id="{2EE323CB-0EB9-795A-1B92-0612F39AB40B}"/>
                </a:ext>
              </a:extLst>
            </p:cNvPr>
            <p:cNvGrpSpPr>
              <a:grpSpLocks noChangeAspect="1"/>
            </p:cNvGrpSpPr>
            <p:nvPr/>
          </p:nvGrpSpPr>
          <p:grpSpPr>
            <a:xfrm>
              <a:off x="2587826" y="1091768"/>
              <a:ext cx="900000" cy="900000"/>
              <a:chOff x="2384277" y="4727610"/>
              <a:chExt cx="1008000" cy="1008000"/>
            </a:xfrm>
          </p:grpSpPr>
          <p:sp>
            <p:nvSpPr>
              <p:cNvPr id="86" name="Fluxograma: Conector 85">
                <a:extLst>
                  <a:ext uri="{FF2B5EF4-FFF2-40B4-BE49-F238E27FC236}">
                    <a16:creationId xmlns:a16="http://schemas.microsoft.com/office/drawing/2014/main" id="{EC334455-2C1E-4711-3970-5045F0CD6026}"/>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87" name="Círculo: Vazio 86">
                <a:extLst>
                  <a:ext uri="{FF2B5EF4-FFF2-40B4-BE49-F238E27FC236}">
                    <a16:creationId xmlns:a16="http://schemas.microsoft.com/office/drawing/2014/main" id="{26E0D6B9-025C-A424-3C71-DA012F526EC9}"/>
                  </a:ext>
                </a:extLst>
              </p:cNvPr>
              <p:cNvSpPr>
                <a:spLocks noChangeAspect="1"/>
              </p:cNvSpPr>
              <p:nvPr/>
            </p:nvSpPr>
            <p:spPr>
              <a:xfrm>
                <a:off x="2465934" y="4803750"/>
                <a:ext cx="828000" cy="828000"/>
              </a:xfrm>
              <a:prstGeom prst="donut">
                <a:avLst>
                  <a:gd name="adj" fmla="val 5983"/>
                </a:avLst>
              </a:prstGeom>
              <a:solidFill>
                <a:srgbClr val="E46C0A"/>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38" name="Agrupar 37">
              <a:extLst>
                <a:ext uri="{FF2B5EF4-FFF2-40B4-BE49-F238E27FC236}">
                  <a16:creationId xmlns:a16="http://schemas.microsoft.com/office/drawing/2014/main" id="{8914EF55-5037-006D-4BB5-10E9C1871E27}"/>
                </a:ext>
              </a:extLst>
            </p:cNvPr>
            <p:cNvGrpSpPr>
              <a:grpSpLocks noChangeAspect="1"/>
            </p:cNvGrpSpPr>
            <p:nvPr/>
          </p:nvGrpSpPr>
          <p:grpSpPr>
            <a:xfrm>
              <a:off x="4751558" y="1187302"/>
              <a:ext cx="900000" cy="900000"/>
              <a:chOff x="2384277" y="4727610"/>
              <a:chExt cx="1008000" cy="1008000"/>
            </a:xfrm>
          </p:grpSpPr>
          <p:sp>
            <p:nvSpPr>
              <p:cNvPr id="84" name="Fluxograma: Conector 83">
                <a:extLst>
                  <a:ext uri="{FF2B5EF4-FFF2-40B4-BE49-F238E27FC236}">
                    <a16:creationId xmlns:a16="http://schemas.microsoft.com/office/drawing/2014/main" id="{91A8EB8A-01E4-18BB-A9FC-82DAD64037E0}"/>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85" name="Círculo: Vazio 84">
                <a:extLst>
                  <a:ext uri="{FF2B5EF4-FFF2-40B4-BE49-F238E27FC236}">
                    <a16:creationId xmlns:a16="http://schemas.microsoft.com/office/drawing/2014/main" id="{D7DD6DC6-56A7-079C-844A-3DE04C038864}"/>
                  </a:ext>
                </a:extLst>
              </p:cNvPr>
              <p:cNvSpPr>
                <a:spLocks noChangeAspect="1"/>
              </p:cNvSpPr>
              <p:nvPr/>
            </p:nvSpPr>
            <p:spPr>
              <a:xfrm>
                <a:off x="2465934" y="4803750"/>
                <a:ext cx="828000" cy="828000"/>
              </a:xfrm>
              <a:prstGeom prst="donut">
                <a:avLst>
                  <a:gd name="adj" fmla="val 5983"/>
                </a:avLst>
              </a:prstGeom>
              <a:solidFill>
                <a:srgbClr val="FF9933"/>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39" name="Agrupar 38">
              <a:extLst>
                <a:ext uri="{FF2B5EF4-FFF2-40B4-BE49-F238E27FC236}">
                  <a16:creationId xmlns:a16="http://schemas.microsoft.com/office/drawing/2014/main" id="{07011DDA-1014-E5C6-700A-68FE8F3D2F61}"/>
                </a:ext>
              </a:extLst>
            </p:cNvPr>
            <p:cNvGrpSpPr>
              <a:grpSpLocks noChangeAspect="1"/>
            </p:cNvGrpSpPr>
            <p:nvPr/>
          </p:nvGrpSpPr>
          <p:grpSpPr>
            <a:xfrm>
              <a:off x="6353145" y="2339391"/>
              <a:ext cx="900000" cy="900000"/>
              <a:chOff x="2384277" y="4727610"/>
              <a:chExt cx="1008000" cy="1008000"/>
            </a:xfrm>
          </p:grpSpPr>
          <p:sp>
            <p:nvSpPr>
              <p:cNvPr id="82" name="Fluxograma: Conector 81">
                <a:extLst>
                  <a:ext uri="{FF2B5EF4-FFF2-40B4-BE49-F238E27FC236}">
                    <a16:creationId xmlns:a16="http://schemas.microsoft.com/office/drawing/2014/main" id="{EA0FDEF7-EA07-3F8D-CBFC-1781154E2A1F}"/>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83" name="Círculo: Vazio 82">
                <a:extLst>
                  <a:ext uri="{FF2B5EF4-FFF2-40B4-BE49-F238E27FC236}">
                    <a16:creationId xmlns:a16="http://schemas.microsoft.com/office/drawing/2014/main" id="{679FFE40-6A5C-137D-9364-44020B4C147A}"/>
                  </a:ext>
                </a:extLst>
              </p:cNvPr>
              <p:cNvSpPr>
                <a:spLocks noChangeAspect="1"/>
              </p:cNvSpPr>
              <p:nvPr/>
            </p:nvSpPr>
            <p:spPr>
              <a:xfrm>
                <a:off x="2465934" y="4803750"/>
                <a:ext cx="828000" cy="828000"/>
              </a:xfrm>
              <a:prstGeom prst="donut">
                <a:avLst>
                  <a:gd name="adj" fmla="val 5983"/>
                </a:avLst>
              </a:prstGeom>
              <a:solidFill>
                <a:srgbClr val="FFCC0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badi" panose="020B0604020104020204" pitchFamily="34" charset="0"/>
                </a:endParaRPr>
              </a:p>
            </p:txBody>
          </p:sp>
        </p:grpSp>
        <p:grpSp>
          <p:nvGrpSpPr>
            <p:cNvPr id="40" name="Agrupar 39">
              <a:extLst>
                <a:ext uri="{FF2B5EF4-FFF2-40B4-BE49-F238E27FC236}">
                  <a16:creationId xmlns:a16="http://schemas.microsoft.com/office/drawing/2014/main" id="{CD572053-925A-ABA7-6523-294B44AEC09F}"/>
                </a:ext>
              </a:extLst>
            </p:cNvPr>
            <p:cNvGrpSpPr>
              <a:grpSpLocks noChangeAspect="1"/>
            </p:cNvGrpSpPr>
            <p:nvPr/>
          </p:nvGrpSpPr>
          <p:grpSpPr>
            <a:xfrm>
              <a:off x="4929549" y="4147174"/>
              <a:ext cx="900000" cy="900000"/>
              <a:chOff x="2384277" y="4727610"/>
              <a:chExt cx="1008000" cy="1008000"/>
            </a:xfrm>
          </p:grpSpPr>
          <p:sp>
            <p:nvSpPr>
              <p:cNvPr id="80" name="Fluxograma: Conector 79">
                <a:extLst>
                  <a:ext uri="{FF2B5EF4-FFF2-40B4-BE49-F238E27FC236}">
                    <a16:creationId xmlns:a16="http://schemas.microsoft.com/office/drawing/2014/main" id="{CC54499F-6FA7-F428-6007-9FAEB70FFB29}"/>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81" name="Círculo: Vazio 80">
                <a:extLst>
                  <a:ext uri="{FF2B5EF4-FFF2-40B4-BE49-F238E27FC236}">
                    <a16:creationId xmlns:a16="http://schemas.microsoft.com/office/drawing/2014/main" id="{6A0B0ECE-3118-B13D-AE45-E056F61B43F5}"/>
                  </a:ext>
                </a:extLst>
              </p:cNvPr>
              <p:cNvSpPr>
                <a:spLocks noChangeAspect="1"/>
              </p:cNvSpPr>
              <p:nvPr/>
            </p:nvSpPr>
            <p:spPr>
              <a:xfrm>
                <a:off x="2465934" y="4803750"/>
                <a:ext cx="828000" cy="828000"/>
              </a:xfrm>
              <a:prstGeom prst="donut">
                <a:avLst>
                  <a:gd name="adj" fmla="val 5983"/>
                </a:avLst>
              </a:prstGeom>
              <a:solidFill>
                <a:srgbClr val="B4BC4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latin typeface="Abadi" panose="020B0604020104020204" pitchFamily="34" charset="0"/>
                </a:endParaRPr>
              </a:p>
            </p:txBody>
          </p:sp>
        </p:grpSp>
        <p:grpSp>
          <p:nvGrpSpPr>
            <p:cNvPr id="41" name="Agrupar 40">
              <a:extLst>
                <a:ext uri="{FF2B5EF4-FFF2-40B4-BE49-F238E27FC236}">
                  <a16:creationId xmlns:a16="http://schemas.microsoft.com/office/drawing/2014/main" id="{9079BB0F-EB84-D063-4603-0A58797BA4FD}"/>
                </a:ext>
              </a:extLst>
            </p:cNvPr>
            <p:cNvGrpSpPr>
              <a:grpSpLocks noChangeAspect="1"/>
            </p:cNvGrpSpPr>
            <p:nvPr/>
          </p:nvGrpSpPr>
          <p:grpSpPr>
            <a:xfrm>
              <a:off x="6580497" y="5321967"/>
              <a:ext cx="900000" cy="900000"/>
              <a:chOff x="2384277" y="4727610"/>
              <a:chExt cx="1008000" cy="1008000"/>
            </a:xfrm>
          </p:grpSpPr>
          <p:sp>
            <p:nvSpPr>
              <p:cNvPr id="78" name="Fluxograma: Conector 77">
                <a:extLst>
                  <a:ext uri="{FF2B5EF4-FFF2-40B4-BE49-F238E27FC236}">
                    <a16:creationId xmlns:a16="http://schemas.microsoft.com/office/drawing/2014/main" id="{C03BEA9A-02E4-D572-4509-A1FFEA834993}"/>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79" name="Círculo: Vazio 78">
                <a:extLst>
                  <a:ext uri="{FF2B5EF4-FFF2-40B4-BE49-F238E27FC236}">
                    <a16:creationId xmlns:a16="http://schemas.microsoft.com/office/drawing/2014/main" id="{016832E9-8D4C-676E-A5D3-001637D439BB}"/>
                  </a:ext>
                </a:extLst>
              </p:cNvPr>
              <p:cNvSpPr>
                <a:spLocks noChangeAspect="1"/>
              </p:cNvSpPr>
              <p:nvPr/>
            </p:nvSpPr>
            <p:spPr>
              <a:xfrm>
                <a:off x="2465934" y="4803750"/>
                <a:ext cx="828000" cy="828000"/>
              </a:xfrm>
              <a:prstGeom prst="donut">
                <a:avLst>
                  <a:gd name="adj" fmla="val 5983"/>
                </a:avLst>
              </a:prstGeom>
              <a:solidFill>
                <a:srgbClr val="00B050"/>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42" name="Agrupar 41">
              <a:extLst>
                <a:ext uri="{FF2B5EF4-FFF2-40B4-BE49-F238E27FC236}">
                  <a16:creationId xmlns:a16="http://schemas.microsoft.com/office/drawing/2014/main" id="{42101D0B-0051-FB41-4E27-1B06225E8219}"/>
                </a:ext>
              </a:extLst>
            </p:cNvPr>
            <p:cNvGrpSpPr>
              <a:grpSpLocks noChangeAspect="1"/>
            </p:cNvGrpSpPr>
            <p:nvPr/>
          </p:nvGrpSpPr>
          <p:grpSpPr>
            <a:xfrm>
              <a:off x="8828900" y="5248754"/>
              <a:ext cx="900000" cy="900000"/>
              <a:chOff x="2384277" y="4727610"/>
              <a:chExt cx="1008000" cy="1008000"/>
            </a:xfrm>
          </p:grpSpPr>
          <p:sp>
            <p:nvSpPr>
              <p:cNvPr id="76" name="Fluxograma: Conector 75">
                <a:extLst>
                  <a:ext uri="{FF2B5EF4-FFF2-40B4-BE49-F238E27FC236}">
                    <a16:creationId xmlns:a16="http://schemas.microsoft.com/office/drawing/2014/main" id="{BD4582C4-072A-7620-C6AB-D85F114B1375}"/>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77" name="Círculo: Vazio 76">
                <a:extLst>
                  <a:ext uri="{FF2B5EF4-FFF2-40B4-BE49-F238E27FC236}">
                    <a16:creationId xmlns:a16="http://schemas.microsoft.com/office/drawing/2014/main" id="{3E7F48AB-F4EF-287D-A955-7A1378BDC8D5}"/>
                  </a:ext>
                </a:extLst>
              </p:cNvPr>
              <p:cNvSpPr>
                <a:spLocks noChangeAspect="1"/>
              </p:cNvSpPr>
              <p:nvPr/>
            </p:nvSpPr>
            <p:spPr>
              <a:xfrm>
                <a:off x="2465934" y="4803750"/>
                <a:ext cx="828000" cy="828000"/>
              </a:xfrm>
              <a:prstGeom prst="donut">
                <a:avLst>
                  <a:gd name="adj" fmla="val 5983"/>
                </a:avLst>
              </a:prstGeom>
              <a:solidFill>
                <a:srgbClr val="0099CC"/>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43" name="Agrupar 42">
              <a:extLst>
                <a:ext uri="{FF2B5EF4-FFF2-40B4-BE49-F238E27FC236}">
                  <a16:creationId xmlns:a16="http://schemas.microsoft.com/office/drawing/2014/main" id="{188161F5-6061-E5D3-E2A8-80A8E13837AB}"/>
                </a:ext>
              </a:extLst>
            </p:cNvPr>
            <p:cNvGrpSpPr>
              <a:grpSpLocks noChangeAspect="1"/>
            </p:cNvGrpSpPr>
            <p:nvPr/>
          </p:nvGrpSpPr>
          <p:grpSpPr>
            <a:xfrm>
              <a:off x="10406472" y="4285123"/>
              <a:ext cx="900000" cy="900000"/>
              <a:chOff x="2384277" y="4727610"/>
              <a:chExt cx="1008000" cy="1008000"/>
            </a:xfrm>
          </p:grpSpPr>
          <p:sp>
            <p:nvSpPr>
              <p:cNvPr id="74" name="Fluxograma: Conector 73">
                <a:extLst>
                  <a:ext uri="{FF2B5EF4-FFF2-40B4-BE49-F238E27FC236}">
                    <a16:creationId xmlns:a16="http://schemas.microsoft.com/office/drawing/2014/main" id="{36ED9C57-ABD3-327F-0F64-B07D9C3BB8D8}"/>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75" name="Círculo: Vazio 74">
                <a:extLst>
                  <a:ext uri="{FF2B5EF4-FFF2-40B4-BE49-F238E27FC236}">
                    <a16:creationId xmlns:a16="http://schemas.microsoft.com/office/drawing/2014/main" id="{BAED4856-2862-B038-E607-5A4E2F7828BA}"/>
                  </a:ext>
                </a:extLst>
              </p:cNvPr>
              <p:cNvSpPr>
                <a:spLocks noChangeAspect="1"/>
              </p:cNvSpPr>
              <p:nvPr/>
            </p:nvSpPr>
            <p:spPr>
              <a:xfrm>
                <a:off x="2465934" y="4803750"/>
                <a:ext cx="828000" cy="828000"/>
              </a:xfrm>
              <a:prstGeom prst="donut">
                <a:avLst>
                  <a:gd name="adj" fmla="val 5983"/>
                </a:avLst>
              </a:prstGeom>
              <a:solidFill>
                <a:srgbClr val="0099FF"/>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latin typeface="Abadi" panose="020B0604020104020204" pitchFamily="34" charset="0"/>
                </a:endParaRPr>
              </a:p>
            </p:txBody>
          </p:sp>
        </p:grpSp>
        <p:grpSp>
          <p:nvGrpSpPr>
            <p:cNvPr id="44" name="Agrupar 43">
              <a:extLst>
                <a:ext uri="{FF2B5EF4-FFF2-40B4-BE49-F238E27FC236}">
                  <a16:creationId xmlns:a16="http://schemas.microsoft.com/office/drawing/2014/main" id="{AAB999B5-28EA-EB5E-D3D5-3616A67CC454}"/>
                </a:ext>
              </a:extLst>
            </p:cNvPr>
            <p:cNvGrpSpPr>
              <a:grpSpLocks noChangeAspect="1"/>
            </p:cNvGrpSpPr>
            <p:nvPr/>
          </p:nvGrpSpPr>
          <p:grpSpPr>
            <a:xfrm>
              <a:off x="10372283" y="2268491"/>
              <a:ext cx="900000" cy="900000"/>
              <a:chOff x="2384277" y="4727610"/>
              <a:chExt cx="1008000" cy="1008000"/>
            </a:xfrm>
          </p:grpSpPr>
          <p:sp>
            <p:nvSpPr>
              <p:cNvPr id="72" name="Fluxograma: Conector 71">
                <a:extLst>
                  <a:ext uri="{FF2B5EF4-FFF2-40B4-BE49-F238E27FC236}">
                    <a16:creationId xmlns:a16="http://schemas.microsoft.com/office/drawing/2014/main" id="{3C93063D-5E32-F285-4A43-6B4187E55CF2}"/>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73" name="Círculo: Vazio 72">
                <a:extLst>
                  <a:ext uri="{FF2B5EF4-FFF2-40B4-BE49-F238E27FC236}">
                    <a16:creationId xmlns:a16="http://schemas.microsoft.com/office/drawing/2014/main" id="{0C4C775C-D316-75E9-FC5E-872C40D8320B}"/>
                  </a:ext>
                </a:extLst>
              </p:cNvPr>
              <p:cNvSpPr>
                <a:spLocks noChangeAspect="1"/>
              </p:cNvSpPr>
              <p:nvPr/>
            </p:nvSpPr>
            <p:spPr>
              <a:xfrm>
                <a:off x="2465934" y="4803750"/>
                <a:ext cx="828000" cy="828000"/>
              </a:xfrm>
              <a:prstGeom prst="donut">
                <a:avLst>
                  <a:gd name="adj" fmla="val 5983"/>
                </a:avLst>
              </a:prstGeom>
              <a:solidFill>
                <a:srgbClr val="3D51E7"/>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badi" panose="020B0604020104020204" pitchFamily="34" charset="0"/>
                </a:endParaRPr>
              </a:p>
            </p:txBody>
          </p:sp>
        </p:grpSp>
        <p:grpSp>
          <p:nvGrpSpPr>
            <p:cNvPr id="45" name="Agrupar 44">
              <a:extLst>
                <a:ext uri="{FF2B5EF4-FFF2-40B4-BE49-F238E27FC236}">
                  <a16:creationId xmlns:a16="http://schemas.microsoft.com/office/drawing/2014/main" id="{67CFC265-5221-3673-868C-2CA382B78C4C}"/>
                </a:ext>
              </a:extLst>
            </p:cNvPr>
            <p:cNvGrpSpPr>
              <a:grpSpLocks noChangeAspect="1"/>
            </p:cNvGrpSpPr>
            <p:nvPr/>
          </p:nvGrpSpPr>
          <p:grpSpPr>
            <a:xfrm>
              <a:off x="8945280" y="1187302"/>
              <a:ext cx="900000" cy="900000"/>
              <a:chOff x="2384277" y="4727610"/>
              <a:chExt cx="1008000" cy="1008000"/>
            </a:xfrm>
          </p:grpSpPr>
          <p:sp>
            <p:nvSpPr>
              <p:cNvPr id="70" name="Fluxograma: Conector 69">
                <a:extLst>
                  <a:ext uri="{FF2B5EF4-FFF2-40B4-BE49-F238E27FC236}">
                    <a16:creationId xmlns:a16="http://schemas.microsoft.com/office/drawing/2014/main" id="{B2AA293D-B92C-DD06-E909-C14ACD6EA67B}"/>
                  </a:ext>
                </a:extLst>
              </p:cNvPr>
              <p:cNvSpPr>
                <a:spLocks noChangeAspect="1"/>
              </p:cNvSpPr>
              <p:nvPr/>
            </p:nvSpPr>
            <p:spPr>
              <a:xfrm>
                <a:off x="2384277" y="4727610"/>
                <a:ext cx="1008000" cy="1008000"/>
              </a:xfrm>
              <a:prstGeom prst="flowChartConnector">
                <a:avLst/>
              </a:prstGeom>
              <a:solidFill>
                <a:schemeClr val="bg1">
                  <a:lumMod val="95000"/>
                </a:schemeClr>
              </a:solidFill>
              <a:ln>
                <a:noFill/>
              </a:ln>
              <a:effectLst>
                <a:outerShdw blurRad="50800" dist="38100" algn="l" rotWithShape="0">
                  <a:prstClr val="black">
                    <a:alpha val="40000"/>
                  </a:prstClr>
                </a:outerShdw>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badi" panose="020B0604020104020204" pitchFamily="34" charset="0"/>
                </a:endParaRPr>
              </a:p>
            </p:txBody>
          </p:sp>
          <p:sp>
            <p:nvSpPr>
              <p:cNvPr id="71" name="Círculo: Vazio 70">
                <a:extLst>
                  <a:ext uri="{FF2B5EF4-FFF2-40B4-BE49-F238E27FC236}">
                    <a16:creationId xmlns:a16="http://schemas.microsoft.com/office/drawing/2014/main" id="{EEE0FB8A-FF55-DA23-D078-EE9A20628131}"/>
                  </a:ext>
                </a:extLst>
              </p:cNvPr>
              <p:cNvSpPr>
                <a:spLocks noChangeAspect="1"/>
              </p:cNvSpPr>
              <p:nvPr/>
            </p:nvSpPr>
            <p:spPr>
              <a:xfrm>
                <a:off x="2465934" y="4803750"/>
                <a:ext cx="828000" cy="828000"/>
              </a:xfrm>
              <a:prstGeom prst="donut">
                <a:avLst>
                  <a:gd name="adj" fmla="val 5983"/>
                </a:avLst>
              </a:prstGeom>
              <a:solidFill>
                <a:srgbClr val="003399"/>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badi" panose="020B0604020104020204" pitchFamily="34" charset="0"/>
                </a:endParaRPr>
              </a:p>
            </p:txBody>
          </p:sp>
        </p:grpSp>
        <p:pic>
          <p:nvPicPr>
            <p:cNvPr id="46" name="Picture 2">
              <a:extLst>
                <a:ext uri="{FF2B5EF4-FFF2-40B4-BE49-F238E27FC236}">
                  <a16:creationId xmlns:a16="http://schemas.microsoft.com/office/drawing/2014/main" id="{BF1EA356-C7B6-A511-724A-B9C1DEC74C7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841524" y="1327739"/>
              <a:ext cx="468000" cy="468000"/>
            </a:xfrm>
            <a:prstGeom prst="rect">
              <a:avLst/>
            </a:prstGeom>
            <a:noFill/>
            <a:extLst>
              <a:ext uri="{909E8E84-426E-40DD-AFC4-6F175D3DCCD1}">
                <a14:hiddenFill xmlns:a14="http://schemas.microsoft.com/office/drawing/2010/main">
                  <a:solidFill>
                    <a:srgbClr val="FFFFFF"/>
                  </a:solidFill>
                </a14:hiddenFill>
              </a:ext>
            </a:extLst>
          </p:spPr>
        </p:pic>
        <p:sp>
          <p:nvSpPr>
            <p:cNvPr id="47" name="Retângulo 46">
              <a:extLst>
                <a:ext uri="{FF2B5EF4-FFF2-40B4-BE49-F238E27FC236}">
                  <a16:creationId xmlns:a16="http://schemas.microsoft.com/office/drawing/2014/main" id="{44534A66-BDFA-EF6F-2BDB-2FB25A694ABD}"/>
                </a:ext>
              </a:extLst>
            </p:cNvPr>
            <p:cNvSpPr/>
            <p:nvPr/>
          </p:nvSpPr>
          <p:spPr>
            <a:xfrm>
              <a:off x="1607846" y="3907857"/>
              <a:ext cx="1621902"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Plays Exploratórios</a:t>
              </a:r>
            </a:p>
          </p:txBody>
        </p:sp>
        <p:pic>
          <p:nvPicPr>
            <p:cNvPr id="48" name="Imagem 47">
              <a:extLst>
                <a:ext uri="{FF2B5EF4-FFF2-40B4-BE49-F238E27FC236}">
                  <a16:creationId xmlns:a16="http://schemas.microsoft.com/office/drawing/2014/main" id="{9EF90BED-855B-B62F-A06D-09CD69D66E6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30931" y="4267123"/>
              <a:ext cx="468000" cy="468000"/>
            </a:xfrm>
            <a:prstGeom prst="rect">
              <a:avLst/>
            </a:prstGeom>
          </p:spPr>
        </p:pic>
        <p:sp>
          <p:nvSpPr>
            <p:cNvPr id="49" name="Retângulo 48">
              <a:extLst>
                <a:ext uri="{FF2B5EF4-FFF2-40B4-BE49-F238E27FC236}">
                  <a16:creationId xmlns:a16="http://schemas.microsoft.com/office/drawing/2014/main" id="{C5306953-0414-FF95-A439-6B693DE046E1}"/>
                </a:ext>
              </a:extLst>
            </p:cNvPr>
            <p:cNvSpPr/>
            <p:nvPr/>
          </p:nvSpPr>
          <p:spPr>
            <a:xfrm>
              <a:off x="5065042" y="3040846"/>
              <a:ext cx="1551858"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Estimativa Volumétrica</a:t>
              </a:r>
            </a:p>
          </p:txBody>
        </p:sp>
        <p:pic>
          <p:nvPicPr>
            <p:cNvPr id="50" name="Picture 16" descr="Resultado de imagem para oil barrel icon">
              <a:extLst>
                <a:ext uri="{FF2B5EF4-FFF2-40B4-BE49-F238E27FC236}">
                  <a16:creationId xmlns:a16="http://schemas.microsoft.com/office/drawing/2014/main" id="{A6AB24CA-1640-DB98-65F8-B96BE5933624}"/>
                </a:ext>
              </a:extLst>
            </p:cNvPr>
            <p:cNvPicPr>
              <a:picLocks noChangeAspect="1" noChangeArrowheads="1"/>
            </p:cNvPicPr>
            <p:nvPr/>
          </p:nvPicPr>
          <p:blipFill rotWithShape="1">
            <a:blip r:embed="rId5" cstate="hq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6656207" y="2545025"/>
              <a:ext cx="274227" cy="432000"/>
            </a:xfrm>
            <a:prstGeom prst="rect">
              <a:avLst/>
            </a:prstGeom>
            <a:noFill/>
            <a:extLst>
              <a:ext uri="{909E8E84-426E-40DD-AFC4-6F175D3DCCD1}">
                <a14:hiddenFill xmlns:a14="http://schemas.microsoft.com/office/drawing/2010/main">
                  <a:solidFill>
                    <a:srgbClr val="FFFFFF"/>
                  </a:solidFill>
                </a14:hiddenFill>
              </a:ext>
            </a:extLst>
          </p:spPr>
        </p:pic>
        <p:sp>
          <p:nvSpPr>
            <p:cNvPr id="51" name="Retângulo 50">
              <a:extLst>
                <a:ext uri="{FF2B5EF4-FFF2-40B4-BE49-F238E27FC236}">
                  <a16:creationId xmlns:a16="http://schemas.microsoft.com/office/drawing/2014/main" id="{FD54FF87-36A5-7717-895D-BE06BA42F5CF}"/>
                </a:ext>
              </a:extLst>
            </p:cNvPr>
            <p:cNvSpPr/>
            <p:nvPr/>
          </p:nvSpPr>
          <p:spPr>
            <a:xfrm>
              <a:off x="4042253" y="2307188"/>
              <a:ext cx="1760961"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Expectativa de Fluidos</a:t>
              </a:r>
            </a:p>
          </p:txBody>
        </p:sp>
        <p:pic>
          <p:nvPicPr>
            <p:cNvPr id="52" name="Picture 20" descr="Resultado de imagem para natural gas icon">
              <a:extLst>
                <a:ext uri="{FF2B5EF4-FFF2-40B4-BE49-F238E27FC236}">
                  <a16:creationId xmlns:a16="http://schemas.microsoft.com/office/drawing/2014/main" id="{386917C4-6B2D-94BD-3C7A-84FC764C0460}"/>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49559" y="1406532"/>
              <a:ext cx="468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m 52">
              <a:extLst>
                <a:ext uri="{FF2B5EF4-FFF2-40B4-BE49-F238E27FC236}">
                  <a16:creationId xmlns:a16="http://schemas.microsoft.com/office/drawing/2014/main" id="{91511ECE-5430-21A9-6CDF-16F86B0135DF}"/>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11127" y="2596408"/>
              <a:ext cx="468000" cy="468000"/>
            </a:xfrm>
            <a:prstGeom prst="rect">
              <a:avLst/>
            </a:prstGeom>
          </p:spPr>
        </p:pic>
        <p:sp>
          <p:nvSpPr>
            <p:cNvPr id="54" name="Retângulo 53">
              <a:extLst>
                <a:ext uri="{FF2B5EF4-FFF2-40B4-BE49-F238E27FC236}">
                  <a16:creationId xmlns:a16="http://schemas.microsoft.com/office/drawing/2014/main" id="{970A6649-697E-AF06-0AFA-8EDD346496EA}"/>
                </a:ext>
              </a:extLst>
            </p:cNvPr>
            <p:cNvSpPr/>
            <p:nvPr/>
          </p:nvSpPr>
          <p:spPr>
            <a:xfrm>
              <a:off x="6651282" y="4764758"/>
              <a:ext cx="1560759"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Intensidade </a:t>
              </a: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Explotatória</a:t>
              </a:r>
              <a:endPar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p:txBody>
        </p:sp>
        <p:pic>
          <p:nvPicPr>
            <p:cNvPr id="55" name="Imagem 54">
              <a:extLst>
                <a:ext uri="{FF2B5EF4-FFF2-40B4-BE49-F238E27FC236}">
                  <a16:creationId xmlns:a16="http://schemas.microsoft.com/office/drawing/2014/main" id="{72D9A9FA-246C-B45D-1DD5-7E04C7B4E3D0}"/>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820301" y="5525592"/>
              <a:ext cx="468000" cy="468000"/>
            </a:xfrm>
            <a:prstGeom prst="rect">
              <a:avLst/>
            </a:prstGeom>
          </p:spPr>
        </p:pic>
        <p:sp>
          <p:nvSpPr>
            <p:cNvPr id="56" name="Retângulo 55">
              <a:extLst>
                <a:ext uri="{FF2B5EF4-FFF2-40B4-BE49-F238E27FC236}">
                  <a16:creationId xmlns:a16="http://schemas.microsoft.com/office/drawing/2014/main" id="{C40F8C77-F14F-3BBF-1534-6BD3FB373F2A}"/>
                </a:ext>
              </a:extLst>
            </p:cNvPr>
            <p:cNvSpPr/>
            <p:nvPr/>
          </p:nvSpPr>
          <p:spPr>
            <a:xfrm rot="21039043">
              <a:off x="9310190" y="3898483"/>
              <a:ext cx="1687536"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Evidência de Hidrocarbonetos</a:t>
              </a:r>
            </a:p>
          </p:txBody>
        </p:sp>
        <p:pic>
          <p:nvPicPr>
            <p:cNvPr id="57" name="Imagem 56">
              <a:extLst>
                <a:ext uri="{FF2B5EF4-FFF2-40B4-BE49-F238E27FC236}">
                  <a16:creationId xmlns:a16="http://schemas.microsoft.com/office/drawing/2014/main" id="{05CC5BB2-6000-576F-6A24-3999719292E8}"/>
                </a:ext>
              </a:extLst>
            </p:cNvPr>
            <p:cNvPicPr>
              <a:picLocks noChangeAspect="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604920" y="4510962"/>
              <a:ext cx="468000" cy="468000"/>
            </a:xfrm>
            <a:prstGeom prst="rect">
              <a:avLst/>
            </a:prstGeom>
          </p:spPr>
        </p:pic>
        <p:sp>
          <p:nvSpPr>
            <p:cNvPr id="58" name="Retângulo 57">
              <a:extLst>
                <a:ext uri="{FF2B5EF4-FFF2-40B4-BE49-F238E27FC236}">
                  <a16:creationId xmlns:a16="http://schemas.microsoft.com/office/drawing/2014/main" id="{417724E2-54A8-0038-7544-659DFA6BC834}"/>
                </a:ext>
              </a:extLst>
            </p:cNvPr>
            <p:cNvSpPr/>
            <p:nvPr/>
          </p:nvSpPr>
          <p:spPr>
            <a:xfrm>
              <a:off x="9518971" y="3169264"/>
              <a:ext cx="1535656"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err="1">
                  <a:solidFill>
                    <a:schemeClr val="bg1"/>
                  </a:solidFill>
                  <a:latin typeface="Abadi" panose="020B0604020104020204" pitchFamily="34" charset="0"/>
                  <a:ea typeface="ADLaM Display" panose="02010000000000000000" pitchFamily="2" charset="0"/>
                  <a:cs typeface="ADLaM Display" panose="02010000000000000000" pitchFamily="2" charset="0"/>
                </a:rPr>
                <a:t>Prospectividade</a:t>
              </a:r>
              <a:endPar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endParaRPr>
            </a:p>
          </p:txBody>
        </p:sp>
        <p:pic>
          <p:nvPicPr>
            <p:cNvPr id="59" name="Imagem 58">
              <a:extLst>
                <a:ext uri="{FF2B5EF4-FFF2-40B4-BE49-F238E27FC236}">
                  <a16:creationId xmlns:a16="http://schemas.microsoft.com/office/drawing/2014/main" id="{47B20350-FEC5-D542-A396-D34331343D64}"/>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556587" y="2422893"/>
              <a:ext cx="468000" cy="468000"/>
            </a:xfrm>
            <a:prstGeom prst="rect">
              <a:avLst/>
            </a:prstGeom>
          </p:spPr>
        </p:pic>
        <p:sp>
          <p:nvSpPr>
            <p:cNvPr id="60" name="Retângulo 59">
              <a:extLst>
                <a:ext uri="{FF2B5EF4-FFF2-40B4-BE49-F238E27FC236}">
                  <a16:creationId xmlns:a16="http://schemas.microsoft.com/office/drawing/2014/main" id="{391B7F93-3B4D-EBA5-FFC0-E59EE60B6366}"/>
                </a:ext>
              </a:extLst>
            </p:cNvPr>
            <p:cNvSpPr/>
            <p:nvPr/>
          </p:nvSpPr>
          <p:spPr>
            <a:xfrm>
              <a:off x="7986483" y="4735123"/>
              <a:ext cx="2078606"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Necessidade de Conhecimento</a:t>
              </a:r>
            </a:p>
          </p:txBody>
        </p:sp>
        <p:pic>
          <p:nvPicPr>
            <p:cNvPr id="61" name="Imagem 60">
              <a:extLst>
                <a:ext uri="{FF2B5EF4-FFF2-40B4-BE49-F238E27FC236}">
                  <a16:creationId xmlns:a16="http://schemas.microsoft.com/office/drawing/2014/main" id="{FAF945A3-7BC1-73D1-808C-4D22147FD689}"/>
                </a:ext>
              </a:extLst>
            </p:cNvPr>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001398" y="5392884"/>
              <a:ext cx="468000" cy="468000"/>
            </a:xfrm>
            <a:prstGeom prst="rect">
              <a:avLst/>
            </a:prstGeom>
          </p:spPr>
        </p:pic>
        <p:sp>
          <p:nvSpPr>
            <p:cNvPr id="62" name="Retângulo 61">
              <a:extLst>
                <a:ext uri="{FF2B5EF4-FFF2-40B4-BE49-F238E27FC236}">
                  <a16:creationId xmlns:a16="http://schemas.microsoft.com/office/drawing/2014/main" id="{57CB7DAB-D07C-1341-B666-91DFEB1AF907}"/>
                </a:ext>
              </a:extLst>
            </p:cNvPr>
            <p:cNvSpPr/>
            <p:nvPr/>
          </p:nvSpPr>
          <p:spPr>
            <a:xfrm>
              <a:off x="5661909" y="4011707"/>
              <a:ext cx="1424810"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Atividade Exploratória</a:t>
              </a:r>
            </a:p>
          </p:txBody>
        </p:sp>
        <p:pic>
          <p:nvPicPr>
            <p:cNvPr id="63" name="Imagem 62">
              <a:extLst>
                <a:ext uri="{FF2B5EF4-FFF2-40B4-BE49-F238E27FC236}">
                  <a16:creationId xmlns:a16="http://schemas.microsoft.com/office/drawing/2014/main" id="{022D2EA7-AAAA-B11F-5653-3915BEDDCC7C}"/>
                </a:ext>
              </a:extLst>
            </p:cNvPr>
            <p:cNvPicPr>
              <a:picLocks noChangeAspect="1"/>
            </p:cNvPicPr>
            <p:nvPr/>
          </p:nvPicPr>
          <p:blipFill>
            <a:blip r:embed="rId1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136122" y="4344320"/>
              <a:ext cx="468000" cy="468000"/>
            </a:xfrm>
            <a:prstGeom prst="rect">
              <a:avLst/>
            </a:prstGeom>
          </p:spPr>
        </p:pic>
        <p:sp>
          <p:nvSpPr>
            <p:cNvPr id="64" name="Retângulo 63">
              <a:extLst>
                <a:ext uri="{FF2B5EF4-FFF2-40B4-BE49-F238E27FC236}">
                  <a16:creationId xmlns:a16="http://schemas.microsoft.com/office/drawing/2014/main" id="{4AB14425-67FA-7331-98AC-F573C2041D06}"/>
                </a:ext>
              </a:extLst>
            </p:cNvPr>
            <p:cNvSpPr/>
            <p:nvPr/>
          </p:nvSpPr>
          <p:spPr>
            <a:xfrm>
              <a:off x="8271282" y="2020147"/>
              <a:ext cx="150900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dirty="0">
                  <a:solidFill>
                    <a:schemeClr val="bg1"/>
                  </a:solidFill>
                  <a:latin typeface="Abadi" panose="020B0604020104020204" pitchFamily="34" charset="0"/>
                  <a:ea typeface="ADLaM Display" panose="02010000000000000000" pitchFamily="2" charset="0"/>
                  <a:cs typeface="ADLaM Display" panose="02010000000000000000" pitchFamily="2" charset="0"/>
                </a:rPr>
                <a:t>Infraestrutura de Abastecimento</a:t>
              </a:r>
            </a:p>
          </p:txBody>
        </p:sp>
        <p:pic>
          <p:nvPicPr>
            <p:cNvPr id="65" name="Imagem 64">
              <a:extLst>
                <a:ext uri="{FF2B5EF4-FFF2-40B4-BE49-F238E27FC236}">
                  <a16:creationId xmlns:a16="http://schemas.microsoft.com/office/drawing/2014/main" id="{C2DA6EA0-28CE-3764-51BE-ED12AD9A9AB8}"/>
                </a:ext>
              </a:extLst>
            </p:cNvPr>
            <p:cNvPicPr>
              <a:picLocks noChangeAspect="1"/>
            </p:cNvPicPr>
            <p:nvPr/>
          </p:nvPicPr>
          <p:blipFill>
            <a:blip r:embed="rId14" cstate="print">
              <a:duotone>
                <a:schemeClr val="accent1">
                  <a:shade val="45000"/>
                  <a:satMod val="135000"/>
                </a:schemeClr>
                <a:prstClr val="white"/>
              </a:duotone>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134301" y="1369016"/>
              <a:ext cx="468000" cy="468000"/>
            </a:xfrm>
            <a:prstGeom prst="rect">
              <a:avLst/>
            </a:prstGeom>
          </p:spPr>
        </p:pic>
        <p:sp>
          <p:nvSpPr>
            <p:cNvPr id="66" name="Retângulo 65">
              <a:extLst>
                <a:ext uri="{FF2B5EF4-FFF2-40B4-BE49-F238E27FC236}">
                  <a16:creationId xmlns:a16="http://schemas.microsoft.com/office/drawing/2014/main" id="{BFED8538-753B-E6E7-F99F-492004C87589}"/>
                </a:ext>
              </a:extLst>
            </p:cNvPr>
            <p:cNvSpPr/>
            <p:nvPr/>
          </p:nvSpPr>
          <p:spPr>
            <a:xfrm>
              <a:off x="1640558" y="3022600"/>
              <a:ext cx="1615787"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Bacias Efetivas</a:t>
              </a:r>
            </a:p>
          </p:txBody>
        </p:sp>
        <p:sp>
          <p:nvSpPr>
            <p:cNvPr id="67" name="Retângulo 66">
              <a:extLst>
                <a:ext uri="{FF2B5EF4-FFF2-40B4-BE49-F238E27FC236}">
                  <a16:creationId xmlns:a16="http://schemas.microsoft.com/office/drawing/2014/main" id="{E16DA0EB-DDAD-B84A-D07E-36BC4D9A23BA}"/>
                </a:ext>
              </a:extLst>
            </p:cNvPr>
            <p:cNvSpPr/>
            <p:nvPr/>
          </p:nvSpPr>
          <p:spPr>
            <a:xfrm>
              <a:off x="2682008" y="2203779"/>
              <a:ext cx="1436023"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Aft>
                  <a:spcPts val="900"/>
                </a:spcAft>
              </a:pPr>
              <a:r>
                <a:rPr lang="pt-BR" sz="1400" dirty="0">
                  <a:solidFill>
                    <a:schemeClr val="bg1"/>
                  </a:solidFill>
                  <a:latin typeface="Abadi" panose="020B0604020104020204" pitchFamily="34" charset="0"/>
                  <a:ea typeface="ADLaM Display" panose="02010000000000000000" pitchFamily="2" charset="0"/>
                  <a:cs typeface="ADLaM Display" panose="02010000000000000000" pitchFamily="2" charset="0"/>
                </a:rPr>
                <a:t>Chances de Descobertas</a:t>
              </a:r>
            </a:p>
          </p:txBody>
        </p:sp>
        <p:sp>
          <p:nvSpPr>
            <p:cNvPr id="68" name="CaixaDeTexto 67">
              <a:extLst>
                <a:ext uri="{FF2B5EF4-FFF2-40B4-BE49-F238E27FC236}">
                  <a16:creationId xmlns:a16="http://schemas.microsoft.com/office/drawing/2014/main" id="{0FCBF6AA-C783-6B22-B2A7-E29B5270DB4A}"/>
                </a:ext>
              </a:extLst>
            </p:cNvPr>
            <p:cNvSpPr txBox="1"/>
            <p:nvPr/>
          </p:nvSpPr>
          <p:spPr>
            <a:xfrm>
              <a:off x="0" y="5332537"/>
              <a:ext cx="2459225" cy="584775"/>
            </a:xfrm>
            <a:prstGeom prst="rect">
              <a:avLst/>
            </a:prstGeom>
            <a:noFill/>
          </p:spPr>
          <p:txBody>
            <a:bodyPr wrap="square" rtlCol="0">
              <a:spAutoFit/>
            </a:bodyPr>
            <a:lstStyle>
              <a:defPPr>
                <a:defRPr lang="pt-BR"/>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pt-BR" sz="1600" b="1" dirty="0">
                  <a:solidFill>
                    <a:srgbClr val="FF6600"/>
                  </a:solidFill>
                  <a:latin typeface="Abadi" panose="020B0604020104020204" pitchFamily="34" charset="0"/>
                  <a:ea typeface="ADLaM Display" panose="02010000000000000000" pitchFamily="2" charset="0"/>
                  <a:cs typeface="ADLaM Display" panose="02010000000000000000" pitchFamily="2" charset="0"/>
                </a:rPr>
                <a:t>CARACTERIZAÇÃO GEOLÓGICA</a:t>
              </a:r>
            </a:p>
          </p:txBody>
        </p:sp>
        <p:sp>
          <p:nvSpPr>
            <p:cNvPr id="69" name="CaixaDeTexto 68">
              <a:extLst>
                <a:ext uri="{FF2B5EF4-FFF2-40B4-BE49-F238E27FC236}">
                  <a16:creationId xmlns:a16="http://schemas.microsoft.com/office/drawing/2014/main" id="{A7353741-52A1-FDA7-82AF-49BA63097544}"/>
                </a:ext>
              </a:extLst>
            </p:cNvPr>
            <p:cNvSpPr txBox="1"/>
            <p:nvPr/>
          </p:nvSpPr>
          <p:spPr>
            <a:xfrm>
              <a:off x="9718961" y="1465836"/>
              <a:ext cx="2459225" cy="584775"/>
            </a:xfrm>
            <a:prstGeom prst="rect">
              <a:avLst/>
            </a:prstGeom>
            <a:noFill/>
          </p:spPr>
          <p:txBody>
            <a:bodyPr wrap="square" rtlCol="0">
              <a:spAutoFit/>
            </a:bodyPr>
            <a:lstStyle>
              <a:defPPr>
                <a:defRPr lang="pt-BR"/>
              </a:defPPr>
              <a:lvl1pPr algn="ctr" defTabSz="609539">
                <a:defRPr sz="1600" b="1">
                  <a:solidFill>
                    <a:srgbClr val="FF6600"/>
                  </a:solidFill>
                  <a:latin typeface="Abadi" panose="020B0604020104020204" pitchFamily="34" charset="0"/>
                  <a:ea typeface="ADLaM Display" panose="02010000000000000000" pitchFamily="2" charset="0"/>
                  <a:cs typeface="ADLaM Display" panose="02010000000000000000" pitchFamily="2" charset="0"/>
                </a:defRPr>
              </a:lvl1pPr>
              <a:lvl2pPr marL="304770" defTabSz="609539">
                <a:defRPr sz="1200"/>
              </a:lvl2pPr>
              <a:lvl3pPr marL="609539" defTabSz="609539">
                <a:defRPr sz="1200"/>
              </a:lvl3pPr>
              <a:lvl4pPr marL="914309" defTabSz="609539">
                <a:defRPr sz="1200"/>
              </a:lvl4pPr>
              <a:lvl5pPr marL="1219078" defTabSz="609539">
                <a:defRPr sz="1200"/>
              </a:lvl5pPr>
              <a:lvl6pPr marL="1523848" defTabSz="609539">
                <a:defRPr sz="1200"/>
              </a:lvl6pPr>
              <a:lvl7pPr marL="1828617" defTabSz="609539">
                <a:defRPr sz="1200"/>
              </a:lvl7pPr>
              <a:lvl8pPr marL="2133387" defTabSz="609539">
                <a:defRPr sz="1200"/>
              </a:lvl8pPr>
              <a:lvl9pPr marL="2438156" defTabSz="609539">
                <a:defRPr sz="1200"/>
              </a:lvl9pPr>
            </a:lstStyle>
            <a:p>
              <a:r>
                <a:rPr lang="pt-BR" dirty="0">
                  <a:solidFill>
                    <a:schemeClr val="tx2"/>
                  </a:solidFill>
                </a:rPr>
                <a:t>CARACTERIZAÇÃO ECONÔMICA</a:t>
              </a:r>
            </a:p>
          </p:txBody>
        </p:sp>
      </p:grpSp>
    </p:spTree>
    <p:extLst>
      <p:ext uri="{BB962C8B-B14F-4D97-AF65-F5344CB8AC3E}">
        <p14:creationId xmlns:p14="http://schemas.microsoft.com/office/powerpoint/2010/main" val="2372364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3735D-D88F-8067-B611-85D0CB187021}"/>
            </a:ext>
          </a:extLst>
        </p:cNvPr>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05F7BBCE-FD8D-942F-8F31-50986C225EFB}"/>
              </a:ext>
            </a:extLst>
          </p:cNvPr>
          <p:cNvSpPr>
            <a:spLocks noGrp="1"/>
          </p:cNvSpPr>
          <p:nvPr>
            <p:ph type="body" sz="quarter" idx="10"/>
          </p:nvPr>
        </p:nvSpPr>
        <p:spPr>
          <a:xfrm>
            <a:off x="6199188" y="1670050"/>
            <a:ext cx="5461000" cy="1290864"/>
          </a:xfrm>
        </p:spPr>
        <p:txBody>
          <a:bodyPr>
            <a:normAutofit lnSpcReduction="10000"/>
          </a:bodyPr>
          <a:lstStyle/>
          <a:p>
            <a:r>
              <a:rPr lang="pt-BR" dirty="0"/>
              <a:t>CARACTERIZAÇÃO GEOLÓGICA</a:t>
            </a:r>
          </a:p>
          <a:p>
            <a:endParaRPr lang="pt-BR" dirty="0"/>
          </a:p>
        </p:txBody>
      </p:sp>
      <p:pic>
        <p:nvPicPr>
          <p:cNvPr id="5" name="Espaço Reservado para Imagem 4" descr="Tela de computador com fundo branco&#10;&#10;O conteúdo gerado por IA pode estar incorreto.">
            <a:extLst>
              <a:ext uri="{FF2B5EF4-FFF2-40B4-BE49-F238E27FC236}">
                <a16:creationId xmlns:a16="http://schemas.microsoft.com/office/drawing/2014/main" id="{190FF9E1-2944-3DAE-B85E-5F03A9FD4EAD}"/>
              </a:ext>
            </a:extLst>
          </p:cNvPr>
          <p:cNvPicPr>
            <a:picLocks noGrp="1" noChangeAspect="1"/>
          </p:cNvPicPr>
          <p:nvPr>
            <p:ph type="pic" sz="quarter" idx="12"/>
          </p:nvPr>
        </p:nvPicPr>
        <p:blipFill>
          <a:blip r:embed="rId2">
            <a:alphaModFix amt="85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3565" r="33565"/>
          <a:stretch>
            <a:fillRect/>
          </a:stretch>
        </p:blipFill>
        <p:spPr/>
      </p:pic>
    </p:spTree>
    <p:extLst>
      <p:ext uri="{BB962C8B-B14F-4D97-AF65-F5344CB8AC3E}">
        <p14:creationId xmlns:p14="http://schemas.microsoft.com/office/powerpoint/2010/main" val="307867782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alizada 1">
      <a:majorFont>
        <a:latin typeface="Open Sans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2692117-a0d7-4be3-956d-8428dc4fd62b"/>
    <Topico xmlns="e6ab3a8c-1b9d-4e48-929c-0169f452390a" xsi:nil="true"/>
    <Publicacao xmlns="e6ab3a8c-1b9d-4e48-929c-0169f452390a">979</Publicacao>
    <ka0f0c7cfd80493d8c6a33a83b804b29 xmlns="c2692117-a0d7-4be3-956d-8428dc4fd62b">
      <Terms xmlns="http://schemas.microsoft.com/office/infopath/2007/PartnerControls"/>
    </ka0f0c7cfd80493d8c6a33a83b804b29>
    <Ordem xmlns="e6ab3a8c-1b9d-4e48-929c-0169f452390a">96</Ordem>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C605A40907E22A44A04B53D7345D6DBB" ma:contentTypeVersion="12" ma:contentTypeDescription="Crie um novo documento." ma:contentTypeScope="" ma:versionID="78d3bcda57241e335acbe8ee7dc65d50">
  <xsd:schema xmlns:xsd="http://www.w3.org/2001/XMLSchema" xmlns:xs="http://www.w3.org/2001/XMLSchema" xmlns:p="http://schemas.microsoft.com/office/2006/metadata/properties" xmlns:ns2="e6ab3a8c-1b9d-4e48-929c-0169f452390a" xmlns:ns3="c2692117-a0d7-4be3-956d-8428dc4fd62b" xmlns:ns4="da298a69-1833-4b3d-9e07-d63a39461a7d" targetNamespace="http://schemas.microsoft.com/office/2006/metadata/properties" ma:root="true" ma:fieldsID="c61f6b2b132b4914b1ff4283b54bd4c1" ns2:_="" ns3:_="" ns4:_="">
    <xsd:import namespace="e6ab3a8c-1b9d-4e48-929c-0169f452390a"/>
    <xsd:import namespace="c2692117-a0d7-4be3-956d-8428dc4fd62b"/>
    <xsd:import namespace="da298a69-1833-4b3d-9e07-d63a39461a7d"/>
    <xsd:element name="properties">
      <xsd:complexType>
        <xsd:sequence>
          <xsd:element name="documentManagement">
            <xsd:complexType>
              <xsd:all>
                <xsd:element ref="ns2:Publicacao" minOccurs="0"/>
                <xsd:element ref="ns2:Topico" minOccurs="0"/>
                <xsd:element ref="ns2:Topico_x003a_ID" minOccurs="0"/>
                <xsd:element ref="ns2:Ordem" minOccurs="0"/>
                <xsd:element ref="ns3:ka0f0c7cfd80493d8c6a33a83b804b29" minOccurs="0"/>
                <xsd:element ref="ns3:TaxCatchAll"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ab3a8c-1b9d-4e48-929c-0169f452390a" elementFormDefault="qualified">
    <xsd:import namespace="http://schemas.microsoft.com/office/2006/documentManagement/types"/>
    <xsd:import namespace="http://schemas.microsoft.com/office/infopath/2007/PartnerControls"/>
    <xsd:element name="Publicacao" ma:index="8" nillable="true" ma:displayName="Publicação" ma:list="{72f10568-9049-4e7f-b6b9-6b3967372d08}" ma:internalName="Publicacao" ma:readOnly="false" ma:showField="Title">
      <xsd:simpleType>
        <xsd:restriction base="dms:Lookup"/>
      </xsd:simpleType>
    </xsd:element>
    <xsd:element name="Topico" ma:index="9" nillable="true" ma:displayName="Topico" ma:list="{3f9e33a3-6c74-49f3-9d56-b602ca9235b5}" ma:internalName="Topico" ma:readOnly="false" ma:showField="Title">
      <xsd:simpleType>
        <xsd:restriction base="dms:Lookup"/>
      </xsd:simpleType>
    </xsd:element>
    <xsd:element name="Topico_x003a_ID" ma:index="10" nillable="true" ma:displayName="Topico:ID" ma:list="{3f9e33a3-6c74-49f3-9d56-b602ca9235b5}" ma:internalName="Topico_x003a_ID" ma:readOnly="true" ma:showField="ID" ma:web="da298a69-1833-4b3d-9e07-d63a39461a7d">
      <xsd:simpleType>
        <xsd:restriction base="dms:Lookup"/>
      </xsd:simpleType>
    </xsd:element>
    <xsd:element name="Ordem" ma:index="11" nillable="true" ma:displayName="Ordem" ma:decimals="0" ma:internalName="Ordem">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c2692117-a0d7-4be3-956d-8428dc4fd62b" elementFormDefault="qualified">
    <xsd:import namespace="http://schemas.microsoft.com/office/2006/documentManagement/types"/>
    <xsd:import namespace="http://schemas.microsoft.com/office/infopath/2007/PartnerControls"/>
    <xsd:element name="ka0f0c7cfd80493d8c6a33a83b804b29" ma:index="13" nillable="true" ma:taxonomy="true" ma:internalName="ka0f0c7cfd80493d8c6a33a83b804b29" ma:taxonomyFieldName="Tag" ma:displayName="Tag" ma:default="" ma:fieldId="{4a0f0c7c-fd80-493d-8c6a-33a83b804b29}" ma:taxonomyMulti="true" ma:sspId="31423334-e3fc-4ff3-9956-0d09b48b681f" ma:termSetId="8eb7b6e9-68ed-45e4-995f-8bfb18a636f1" ma:anchorId="00000000-0000-0000-0000-000000000000" ma:open="true" ma:isKeyword="false">
      <xsd:complexType>
        <xsd:sequence>
          <xsd:element ref="pc:Terms" minOccurs="0" maxOccurs="1"/>
        </xsd:sequence>
      </xsd:complexType>
    </xsd:element>
    <xsd:element name="TaxCatchAll" ma:index="14" nillable="true" ma:displayName="Taxonomy Catch All Column" ma:hidden="true" ma:list="{29227de3-58a8-4547-bb45-02a6b61feb5f}" ma:internalName="TaxCatchAll" ma:showField="CatchAllData" ma:web="c2692117-a0d7-4be3-956d-8428dc4fd62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298a69-1833-4b3d-9e07-d63a39461a7d"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6F3321-6818-4719-8E56-49702F2CEBFE}">
  <ds:schemaRefs>
    <ds:schemaRef ds:uri="http://schemas.microsoft.com/sharepoint/v3/contenttype/forms"/>
  </ds:schemaRefs>
</ds:datastoreItem>
</file>

<file path=customXml/itemProps2.xml><?xml version="1.0" encoding="utf-8"?>
<ds:datastoreItem xmlns:ds="http://schemas.openxmlformats.org/officeDocument/2006/customXml" ds:itemID="{89568849-5EE7-4F20-B81B-40A0E9BFA231}">
  <ds:schemaRefs>
    <ds:schemaRef ds:uri="bbf85d37-891b-4850-be0a-41320ceebd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2282dbc-28ad-475f-ace2-0ace2e908e15"/>
    <ds:schemaRef ds:uri="c5ee062f-ffa4-47f5-a9c4-8fe9261c73a2"/>
  </ds:schemaRefs>
</ds:datastoreItem>
</file>

<file path=customXml/itemProps3.xml><?xml version="1.0" encoding="utf-8"?>
<ds:datastoreItem xmlns:ds="http://schemas.openxmlformats.org/officeDocument/2006/customXml" ds:itemID="{FCE6111A-5D9E-4514-8BF0-F81C0E6DE6D8}"/>
</file>

<file path=docProps/app.xml><?xml version="1.0" encoding="utf-8"?>
<Properties xmlns="http://schemas.openxmlformats.org/officeDocument/2006/extended-properties" xmlns:vt="http://schemas.openxmlformats.org/officeDocument/2006/docPropsVTypes">
  <TotalTime>2606</TotalTime>
  <Words>6196</Words>
  <Application>Microsoft Office PowerPoint</Application>
  <PresentationFormat>Widescreen</PresentationFormat>
  <Paragraphs>350</Paragraphs>
  <Slides>45</Slides>
  <Notes>0</Notes>
  <HiddenSlides>0</HiddenSlides>
  <MMClips>0</MMClips>
  <ScaleCrop>false</ScaleCrop>
  <HeadingPairs>
    <vt:vector size="4" baseType="variant">
      <vt:variant>
        <vt:lpstr>Tema</vt:lpstr>
      </vt:variant>
      <vt:variant>
        <vt:i4>1</vt:i4>
      </vt:variant>
      <vt:variant>
        <vt:lpstr>Títulos de slides</vt:lpstr>
      </vt:variant>
      <vt:variant>
        <vt:i4>45</vt:i4>
      </vt:variant>
    </vt:vector>
  </HeadingPairs>
  <TitlesOfParts>
    <vt:vector size="46" baseType="lpstr">
      <vt:lpstr>Tema do Office</vt:lpstr>
      <vt:lpstr>ZNMT 2023-2025</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ZNMT 2023 -2025</dc:title>
  <dc:creator>Aisha Rios Duarte</dc:creator>
  <cp:lastModifiedBy>Nathalia Oliveira de Castro</cp:lastModifiedBy>
  <cp:revision>71</cp:revision>
  <dcterms:created xsi:type="dcterms:W3CDTF">2025-08-04T15:00:36Z</dcterms:created>
  <dcterms:modified xsi:type="dcterms:W3CDTF">2026-06-26T11:56:24Z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0x010100C605A40907E22A44A04B53D7345D6DBB</vt:lpwstr>
  </property>
  <property fmtid="{D5CDD505-2E9C-101B-9397-08002B2CF9AE}" pid="3" name="Tag">
    <vt:lpwstr/>
  </property>
</Properties>
</file>