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modernComment_11C_D697BF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50"/>
  </p:handoutMasterIdLst>
  <p:sldIdLst>
    <p:sldId id="256" r:id="rId5"/>
    <p:sldId id="257" r:id="rId6"/>
    <p:sldId id="268" r:id="rId7"/>
    <p:sldId id="278" r:id="rId8"/>
    <p:sldId id="269" r:id="rId9"/>
    <p:sldId id="260" r:id="rId10"/>
    <p:sldId id="289" r:id="rId11"/>
    <p:sldId id="263" r:id="rId12"/>
    <p:sldId id="280" r:id="rId13"/>
    <p:sldId id="1227" r:id="rId14"/>
    <p:sldId id="288" r:id="rId15"/>
    <p:sldId id="284" r:id="rId16"/>
    <p:sldId id="1222" r:id="rId17"/>
    <p:sldId id="308" r:id="rId18"/>
    <p:sldId id="309" r:id="rId19"/>
    <p:sldId id="296" r:id="rId20"/>
    <p:sldId id="1225" r:id="rId21"/>
    <p:sldId id="297" r:id="rId22"/>
    <p:sldId id="281" r:id="rId23"/>
    <p:sldId id="1228" r:id="rId24"/>
    <p:sldId id="1235" r:id="rId25"/>
    <p:sldId id="1237" r:id="rId26"/>
    <p:sldId id="1238" r:id="rId27"/>
    <p:sldId id="1229" r:id="rId28"/>
    <p:sldId id="1239" r:id="rId29"/>
    <p:sldId id="1230" r:id="rId30"/>
    <p:sldId id="1240" r:id="rId31"/>
    <p:sldId id="1231" r:id="rId32"/>
    <p:sldId id="1233" r:id="rId33"/>
    <p:sldId id="1232" r:id="rId34"/>
    <p:sldId id="304" r:id="rId35"/>
    <p:sldId id="294" r:id="rId36"/>
    <p:sldId id="1241" r:id="rId37"/>
    <p:sldId id="1242" r:id="rId38"/>
    <p:sldId id="305" r:id="rId39"/>
    <p:sldId id="1234" r:id="rId40"/>
    <p:sldId id="282" r:id="rId41"/>
    <p:sldId id="306" r:id="rId42"/>
    <p:sldId id="307" r:id="rId43"/>
    <p:sldId id="283" r:id="rId44"/>
    <p:sldId id="262" r:id="rId45"/>
    <p:sldId id="1236" r:id="rId46"/>
    <p:sldId id="292" r:id="rId47"/>
    <p:sldId id="267" r:id="rId48"/>
    <p:sldId id="274" r:id="rId4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660060-5DF1-1063-4F88-577DA9D32E55}" name="Pamela Vilela" initials="PV" userId="c100c558d3651216" providerId="Windows Live"/>
  <p188:author id="{7179FE79-72C2-E906-C6D5-8C32C191F5B5}" name="Nathalia Oliveira de Castro" initials="NO" userId="S::nathalia.castro@epe.gov.br::016ee506-eeaa-4692-98ee-8de1eccfc06a" providerId="AD"/>
  <p188:author id="{AF30BFA0-76BF-BF1A-ED10-09038AA87728}" name="Roberta de Albuquerque Cardoso" initials="Rd" userId="S::roberta.cardoso@epe.gov.br::60dc3c80-6157-4df0-a895-abb53518bcd6" providerId="AD"/>
  <p188:author id="{E7538DC8-6045-1691-5DE6-61B915D37C6C}" name="Camila da Mota Carvalho" initials="Cd" userId="S::camila.carvalho@epe.gov.br::86f1867b-95e8-4e1d-954c-c519b6ae24ac" providerId="AD"/>
  <p188:author id="{AB0E9FD7-EB20-F7A3-8866-53300F5AFEE4}" name="Pamela Cardoso Vilela" initials="PC" userId="S::pamela.vilela@epe.gov.br::2fc2af40-868b-40e4-b100-affabecde153" providerId="AD"/>
  <p188:author id="{01406ADE-3916-9537-2F49-F9C0C9666169}" name="Raul Fagundes Leggieri" initials="RF" userId="S::raul.leggieri@epe.gov.br::c8e74cda-1efe-4292-9a5a-88406c45a78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20000"/>
    <a:srgbClr val="3D51E7"/>
    <a:srgbClr val="6161FF"/>
    <a:srgbClr val="4747FF"/>
    <a:srgbClr val="FF2F2F"/>
    <a:srgbClr val="B4BC4E"/>
    <a:srgbClr val="5CAE6E"/>
    <a:srgbClr val="0C2340"/>
    <a:srgbClr val="E96717"/>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792" autoAdjust="0"/>
    <p:restoredTop sz="94660"/>
  </p:normalViewPr>
  <p:slideViewPr>
    <p:cSldViewPr snapToGrid="0">
      <p:cViewPr>
        <p:scale>
          <a:sx n="70" d="100"/>
          <a:sy n="70" d="100"/>
        </p:scale>
        <p:origin x="2707" y="-19"/>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omments/modernComment_11C_D697BF5.xml><?xml version="1.0" encoding="utf-8"?>
<p188:cmLst xmlns:a="http://schemas.openxmlformats.org/drawingml/2006/main" xmlns:r="http://schemas.openxmlformats.org/officeDocument/2006/relationships" xmlns:p188="http://schemas.microsoft.com/office/powerpoint/2018/8/main">
  <p188:cm id="{3E0ADB5E-35EE-4C00-A76C-B3915769D959}" authorId="{7179FE79-72C2-E906-C6D5-8C32C191F5B5}" status="resolved" created="2026-06-18T19:59:17.820" complete="100000">
    <ac:txMkLst xmlns:ac="http://schemas.microsoft.com/office/drawing/2013/main/command">
      <pc:docMk xmlns:pc="http://schemas.microsoft.com/office/powerpoint/2013/main/command"/>
      <pc:sldMk xmlns:pc="http://schemas.microsoft.com/office/powerpoint/2013/main/command" cId="225016821" sldId="284"/>
      <ac:spMk id="7" creationId="{237E7378-44CD-6379-2DFF-6EC6FE85418A}"/>
      <ac:txMk cp="455" len="6">
        <ac:context len="753" hash="914217593"/>
      </ac:txMk>
    </ac:txMkLst>
    <p188:pos x="5511729" y="887429"/>
    <p188:replyLst>
      <p188:reply id="{B098EA5B-F1DC-47D3-ACAF-DC966DC0A8D5}" authorId="{01406ADE-3916-9537-2F49-F9C0C9666169}" created="2026-06-25T17:42:38.184">
        <p188:txBody>
          <a:bodyPr/>
          <a:lstStyle/>
          <a:p>
            <a:r>
              <a:rPr lang="pt-BR"/>
              <a:t>Prefiro charge, por levar em conta a migração. Source é mais relacionado à geração, apenas.</a:t>
            </a:r>
          </a:p>
        </p188:txBody>
      </p188:reply>
    </p188:replyLst>
    <p188:txBody>
      <a:bodyPr/>
      <a:lstStyle/>
      <a:p>
        <a:r>
          <a:rPr lang="pt-BR"/>
          <a:t>Usamos charge ou source?</a:t>
        </a:r>
      </a:p>
    </p188:txBody>
    <p188:extLst>
      <p:ext xmlns:p="http://schemas.openxmlformats.org/presentationml/2006/main" uri="{57CB4572-C831-44C2-8A1C-0ADB6CCDFE69}">
        <p223:reactions xmlns:p223="http://schemas.microsoft.com/office/powerpoint/2022/03/main">
          <p223:rxn type="👍">
            <p223:instance time="2026-06-25T20:54:24.272" authorId="{7179FE79-72C2-E906-C6D5-8C32C191F5B5}"/>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F27AA686-DA38-9C17-DFE9-8520125274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66507D1B-EA0F-944A-AA23-44F194D829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FB386A-CC70-46B3-8F83-2C3A05D30FA4}" type="datetimeFigureOut">
              <a:rPr lang="pt-BR" smtClean="0"/>
              <a:t>26/06/2026</a:t>
            </a:fld>
            <a:endParaRPr lang="pt-BR"/>
          </a:p>
        </p:txBody>
      </p:sp>
      <p:sp>
        <p:nvSpPr>
          <p:cNvPr id="4" name="Espaço Reservado para Rodapé 3">
            <a:extLst>
              <a:ext uri="{FF2B5EF4-FFF2-40B4-BE49-F238E27FC236}">
                <a16:creationId xmlns:a16="http://schemas.microsoft.com/office/drawing/2014/main" id="{F05ED953-3734-7ADF-BC67-9E3C04F3BD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57AE33A9-4487-6A15-54A3-08C8526E3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A1E19E-AAC1-4BFC-A305-3F8C7BAE36AE}" type="slidenum">
              <a:rPr lang="pt-BR" smtClean="0"/>
              <a:t>‹nº›</a:t>
            </a:fld>
            <a:endParaRPr lang="pt-BR"/>
          </a:p>
        </p:txBody>
      </p:sp>
    </p:spTree>
    <p:extLst>
      <p:ext uri="{BB962C8B-B14F-4D97-AF65-F5344CB8AC3E}">
        <p14:creationId xmlns:p14="http://schemas.microsoft.com/office/powerpoint/2010/main" val="40786250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DE18EE44-FB6E-F665-5437-7EA68B1B6AAC}"/>
              </a:ext>
            </a:extLst>
          </p:cNvPr>
          <p:cNvSpPr/>
          <p:nvPr userDrawn="1"/>
        </p:nvSpPr>
        <p:spPr>
          <a:xfrm>
            <a:off x="-24410" y="-137668"/>
            <a:ext cx="12399661" cy="7122486"/>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reeform 2">
            <a:extLst>
              <a:ext uri="{FF2B5EF4-FFF2-40B4-BE49-F238E27FC236}">
                <a16:creationId xmlns:a16="http://schemas.microsoft.com/office/drawing/2014/main" id="{E0D3AB44-0577-E7B5-AC5E-5C3F01989C4F}"/>
              </a:ext>
            </a:extLst>
          </p:cNvPr>
          <p:cNvSpPr/>
          <p:nvPr userDrawn="1"/>
        </p:nvSpPr>
        <p:spPr>
          <a:xfrm>
            <a:off x="-120903" y="-195110"/>
            <a:ext cx="12496153" cy="7372598"/>
          </a:xfrm>
          <a:custGeom>
            <a:avLst/>
            <a:gdLst/>
            <a:ahLst/>
            <a:cxnLst/>
            <a:rect l="l" t="t" r="r" b="b"/>
            <a:pathLst>
              <a:path w="19907161" h="10808541">
                <a:moveTo>
                  <a:pt x="0" y="0"/>
                </a:moveTo>
                <a:lnTo>
                  <a:pt x="19907161" y="0"/>
                </a:lnTo>
                <a:lnTo>
                  <a:pt x="19907161" y="10808541"/>
                </a:lnTo>
                <a:lnTo>
                  <a:pt x="0" y="10808541"/>
                </a:lnTo>
                <a:lnTo>
                  <a:pt x="0" y="0"/>
                </a:lnTo>
                <a:close/>
              </a:path>
            </a:pathLst>
          </a:custGeom>
          <a:blipFill>
            <a:blip r:embed="rId2">
              <a:alphaModFix amt="10999"/>
            </a:blip>
            <a:stretch>
              <a:fillRect l="-9322" r="-9322"/>
            </a:stretch>
          </a:blipFill>
        </p:spPr>
        <p:txBody>
          <a:bodyPr/>
          <a:lstStyle/>
          <a:p>
            <a:endParaRPr lang="pt-BR"/>
          </a:p>
        </p:txBody>
      </p:sp>
      <p:sp>
        <p:nvSpPr>
          <p:cNvPr id="2" name="Título 1">
            <a:extLst>
              <a:ext uri="{FF2B5EF4-FFF2-40B4-BE49-F238E27FC236}">
                <a16:creationId xmlns:a16="http://schemas.microsoft.com/office/drawing/2014/main" id="{9537E2B6-609B-E7C5-1240-14F936084C60}"/>
              </a:ext>
            </a:extLst>
          </p:cNvPr>
          <p:cNvSpPr>
            <a:spLocks noGrp="1"/>
          </p:cNvSpPr>
          <p:nvPr>
            <p:ph type="ctrTitle" hasCustomPrompt="1"/>
          </p:nvPr>
        </p:nvSpPr>
        <p:spPr>
          <a:xfrm>
            <a:off x="279400" y="2670268"/>
            <a:ext cx="8966200" cy="1011238"/>
          </a:xfrm>
        </p:spPr>
        <p:txBody>
          <a:bodyPr anchor="b">
            <a:normAutofit/>
          </a:bodyPr>
          <a:lstStyle>
            <a:lvl1pPr algn="l">
              <a:defRPr sz="4400">
                <a:solidFill>
                  <a:schemeClr val="bg1"/>
                </a:solidFill>
              </a:defRPr>
            </a:lvl1pPr>
          </a:lstStyle>
          <a:p>
            <a:r>
              <a:rPr lang="pt-BR"/>
              <a:t>TÍTULO</a:t>
            </a:r>
          </a:p>
        </p:txBody>
      </p:sp>
      <p:grpSp>
        <p:nvGrpSpPr>
          <p:cNvPr id="15" name="Group 12">
            <a:extLst>
              <a:ext uri="{FF2B5EF4-FFF2-40B4-BE49-F238E27FC236}">
                <a16:creationId xmlns:a16="http://schemas.microsoft.com/office/drawing/2014/main" id="{86C27A1D-66E4-81AE-87C5-895902125E95}"/>
              </a:ext>
            </a:extLst>
          </p:cNvPr>
          <p:cNvGrpSpPr/>
          <p:nvPr userDrawn="1"/>
        </p:nvGrpSpPr>
        <p:grpSpPr>
          <a:xfrm>
            <a:off x="-1050732" y="1014023"/>
            <a:ext cx="6752859" cy="9646942"/>
            <a:chOff x="0" y="0"/>
            <a:chExt cx="4445000" cy="6350000"/>
          </a:xfrm>
        </p:grpSpPr>
        <p:sp>
          <p:nvSpPr>
            <p:cNvPr id="16" name="Freeform 13">
              <a:extLst>
                <a:ext uri="{FF2B5EF4-FFF2-40B4-BE49-F238E27FC236}">
                  <a16:creationId xmlns:a16="http://schemas.microsoft.com/office/drawing/2014/main" id="{2B9EC9C8-4515-AAEA-D174-D2F1A462D6E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txBody>
            <a:bodyPr/>
            <a:lstStyle/>
            <a:p>
              <a:endParaRPr lang="pt-BR"/>
            </a:p>
          </p:txBody>
        </p:sp>
      </p:grpSp>
      <p:sp>
        <p:nvSpPr>
          <p:cNvPr id="17" name="Freeform 14">
            <a:extLst>
              <a:ext uri="{FF2B5EF4-FFF2-40B4-BE49-F238E27FC236}">
                <a16:creationId xmlns:a16="http://schemas.microsoft.com/office/drawing/2014/main" id="{57814F3B-0517-DAB2-6DC8-C8270FD1D361}"/>
              </a:ext>
            </a:extLst>
          </p:cNvPr>
          <p:cNvSpPr/>
          <p:nvPr userDrawn="1"/>
        </p:nvSpPr>
        <p:spPr>
          <a:xfrm>
            <a:off x="-5985999" y="1717334"/>
            <a:ext cx="8754599" cy="8754599"/>
          </a:xfrm>
          <a:custGeom>
            <a:avLst/>
            <a:gdLst/>
            <a:ahLst/>
            <a:cxnLst/>
            <a:rect l="l" t="t" r="r" b="b"/>
            <a:pathLst>
              <a:path w="8754599" h="8754599">
                <a:moveTo>
                  <a:pt x="0" y="0"/>
                </a:moveTo>
                <a:lnTo>
                  <a:pt x="8754599" y="0"/>
                </a:lnTo>
                <a:lnTo>
                  <a:pt x="8754599" y="8754598"/>
                </a:lnTo>
                <a:lnTo>
                  <a:pt x="0" y="875459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sp>
        <p:nvSpPr>
          <p:cNvPr id="3" name="Subtítulo 2">
            <a:extLst>
              <a:ext uri="{FF2B5EF4-FFF2-40B4-BE49-F238E27FC236}">
                <a16:creationId xmlns:a16="http://schemas.microsoft.com/office/drawing/2014/main" id="{0D8793F0-EBEC-5151-0C5D-2B751BABA269}"/>
              </a:ext>
            </a:extLst>
          </p:cNvPr>
          <p:cNvSpPr>
            <a:spLocks noGrp="1"/>
          </p:cNvSpPr>
          <p:nvPr>
            <p:ph type="subTitle" idx="1" hasCustomPrompt="1"/>
          </p:nvPr>
        </p:nvSpPr>
        <p:spPr>
          <a:xfrm>
            <a:off x="279400" y="3813269"/>
            <a:ext cx="9144000" cy="5000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Subtítulo</a:t>
            </a:r>
          </a:p>
        </p:txBody>
      </p:sp>
      <p:sp>
        <p:nvSpPr>
          <p:cNvPr id="13" name="Espaço Reservado para Texto 2">
            <a:extLst>
              <a:ext uri="{FF2B5EF4-FFF2-40B4-BE49-F238E27FC236}">
                <a16:creationId xmlns:a16="http://schemas.microsoft.com/office/drawing/2014/main" id="{CC281CE4-8738-7AD7-0C90-ED6D9FF5030D}"/>
              </a:ext>
            </a:extLst>
          </p:cNvPr>
          <p:cNvSpPr>
            <a:spLocks noGrp="1"/>
          </p:cNvSpPr>
          <p:nvPr>
            <p:ph type="body" idx="10" hasCustomPrompt="1"/>
          </p:nvPr>
        </p:nvSpPr>
        <p:spPr>
          <a:xfrm>
            <a:off x="310577" y="4948529"/>
            <a:ext cx="5157787" cy="545971"/>
          </a:xfrm>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NOME SOBRENOME</a:t>
            </a:r>
          </a:p>
        </p:txBody>
      </p:sp>
      <p:sp>
        <p:nvSpPr>
          <p:cNvPr id="14" name="Espaço Reservado para Texto 2">
            <a:extLst>
              <a:ext uri="{FF2B5EF4-FFF2-40B4-BE49-F238E27FC236}">
                <a16:creationId xmlns:a16="http://schemas.microsoft.com/office/drawing/2014/main" id="{5B42D464-0385-D668-4C8A-649663B89BE6}"/>
              </a:ext>
            </a:extLst>
          </p:cNvPr>
          <p:cNvSpPr>
            <a:spLocks noGrp="1"/>
          </p:cNvSpPr>
          <p:nvPr>
            <p:ph type="body" idx="11" hasCustomPrompt="1"/>
          </p:nvPr>
        </p:nvSpPr>
        <p:spPr>
          <a:xfrm>
            <a:off x="310577" y="5580355"/>
            <a:ext cx="5157787" cy="514279"/>
          </a:xfrm>
        </p:spPr>
        <p:txBody>
          <a:bodyPr anchor="b"/>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Cargo</a:t>
            </a:r>
          </a:p>
        </p:txBody>
      </p:sp>
      <p:sp>
        <p:nvSpPr>
          <p:cNvPr id="21" name="Freeform 6">
            <a:extLst>
              <a:ext uri="{FF2B5EF4-FFF2-40B4-BE49-F238E27FC236}">
                <a16:creationId xmlns:a16="http://schemas.microsoft.com/office/drawing/2014/main" id="{FB0474C7-B41E-8A2E-958A-E2CBCFF1B1BB}"/>
              </a:ext>
            </a:extLst>
          </p:cNvPr>
          <p:cNvSpPr/>
          <p:nvPr userDrawn="1"/>
        </p:nvSpPr>
        <p:spPr>
          <a:xfrm>
            <a:off x="-577438" y="988857"/>
            <a:ext cx="4179214" cy="4009129"/>
          </a:xfrm>
          <a:custGeom>
            <a:avLst/>
            <a:gdLst/>
            <a:ahLst/>
            <a:cxnLst/>
            <a:rect l="l" t="t" r="r" b="b"/>
            <a:pathLst>
              <a:path w="4179214" h="4009129">
                <a:moveTo>
                  <a:pt x="0" y="0"/>
                </a:moveTo>
                <a:lnTo>
                  <a:pt x="4179214" y="0"/>
                </a:lnTo>
                <a:lnTo>
                  <a:pt x="4179214" y="4009129"/>
                </a:lnTo>
                <a:lnTo>
                  <a:pt x="0" y="4009129"/>
                </a:lnTo>
                <a:lnTo>
                  <a:pt x="0" y="0"/>
                </a:lnTo>
                <a:close/>
              </a:path>
            </a:pathLst>
          </a:custGeom>
          <a:blipFill>
            <a:blip r:embed="rId5"/>
            <a:stretch>
              <a:fillRect/>
            </a:stretch>
          </a:blipFill>
        </p:spPr>
        <p:txBody>
          <a:bodyPr/>
          <a:lstStyle/>
          <a:p>
            <a:endParaRPr lang="pt-BR"/>
          </a:p>
        </p:txBody>
      </p:sp>
      <p:sp>
        <p:nvSpPr>
          <p:cNvPr id="22" name="Freeform 15">
            <a:extLst>
              <a:ext uri="{FF2B5EF4-FFF2-40B4-BE49-F238E27FC236}">
                <a16:creationId xmlns:a16="http://schemas.microsoft.com/office/drawing/2014/main" id="{8C29B7EF-924A-CC48-13A9-19D9ADE4F9C9}"/>
              </a:ext>
            </a:extLst>
          </p:cNvPr>
          <p:cNvSpPr/>
          <p:nvPr userDrawn="1"/>
        </p:nvSpPr>
        <p:spPr>
          <a:xfrm rot="2093357">
            <a:off x="92243" y="1525393"/>
            <a:ext cx="2149785" cy="3017113"/>
          </a:xfrm>
          <a:custGeom>
            <a:avLst/>
            <a:gdLst/>
            <a:ahLst/>
            <a:cxnLst/>
            <a:rect l="l" t="t" r="r" b="b"/>
            <a:pathLst>
              <a:path w="2149785" h="3017113">
                <a:moveTo>
                  <a:pt x="0" y="0"/>
                </a:moveTo>
                <a:lnTo>
                  <a:pt x="2149785" y="0"/>
                </a:lnTo>
                <a:lnTo>
                  <a:pt x="2149785" y="3017113"/>
                </a:lnTo>
                <a:lnTo>
                  <a:pt x="0" y="3017113"/>
                </a:lnTo>
                <a:lnTo>
                  <a:pt x="0" y="0"/>
                </a:lnTo>
                <a:close/>
              </a:path>
            </a:pathLst>
          </a:custGeom>
          <a:blipFill>
            <a:blip r:embed="rId6"/>
            <a:stretch>
              <a:fillRect/>
            </a:stretch>
          </a:blipFill>
        </p:spPr>
        <p:txBody>
          <a:bodyPr/>
          <a:lstStyle/>
          <a:p>
            <a:endParaRPr lang="pt-BR"/>
          </a:p>
        </p:txBody>
      </p:sp>
      <p:grpSp>
        <p:nvGrpSpPr>
          <p:cNvPr id="32" name="Group 4">
            <a:extLst>
              <a:ext uri="{FF2B5EF4-FFF2-40B4-BE49-F238E27FC236}">
                <a16:creationId xmlns:a16="http://schemas.microsoft.com/office/drawing/2014/main" id="{D36FB519-0264-A507-70FB-B8DA52AFF833}"/>
              </a:ext>
            </a:extLst>
          </p:cNvPr>
          <p:cNvGrpSpPr/>
          <p:nvPr userDrawn="1"/>
        </p:nvGrpSpPr>
        <p:grpSpPr>
          <a:xfrm flipH="1">
            <a:off x="8893774" y="3403376"/>
            <a:ext cx="3187538" cy="4620494"/>
            <a:chOff x="0" y="0"/>
            <a:chExt cx="4445000" cy="6350000"/>
          </a:xfrm>
        </p:grpSpPr>
        <p:sp>
          <p:nvSpPr>
            <p:cNvPr id="33" name="Freeform 5">
              <a:extLst>
                <a:ext uri="{FF2B5EF4-FFF2-40B4-BE49-F238E27FC236}">
                  <a16:creationId xmlns:a16="http://schemas.microsoft.com/office/drawing/2014/main" id="{D1078C78-B9A4-7660-8BD3-853559A104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FFB81C"/>
            </a:solidFill>
            <a:ln w="12700">
              <a:noFill/>
            </a:ln>
          </p:spPr>
          <p:txBody>
            <a:bodyPr/>
            <a:lstStyle/>
            <a:p>
              <a:endParaRPr lang="pt-BR"/>
            </a:p>
          </p:txBody>
        </p:sp>
      </p:grpSp>
      <p:grpSp>
        <p:nvGrpSpPr>
          <p:cNvPr id="44" name="Agrupar 43">
            <a:extLst>
              <a:ext uri="{FF2B5EF4-FFF2-40B4-BE49-F238E27FC236}">
                <a16:creationId xmlns:a16="http://schemas.microsoft.com/office/drawing/2014/main" id="{C6358AF7-D517-DE6A-C6ED-761A87215692}"/>
              </a:ext>
            </a:extLst>
          </p:cNvPr>
          <p:cNvGrpSpPr/>
          <p:nvPr userDrawn="1"/>
        </p:nvGrpSpPr>
        <p:grpSpPr>
          <a:xfrm>
            <a:off x="10359230" y="-912619"/>
            <a:ext cx="4247365" cy="5977092"/>
            <a:chOff x="10359230" y="-912619"/>
            <a:chExt cx="4247365" cy="5977092"/>
          </a:xfrm>
        </p:grpSpPr>
        <p:sp>
          <p:nvSpPr>
            <p:cNvPr id="31" name="Freeform 3">
              <a:extLst>
                <a:ext uri="{FF2B5EF4-FFF2-40B4-BE49-F238E27FC236}">
                  <a16:creationId xmlns:a16="http://schemas.microsoft.com/office/drawing/2014/main" id="{CA45337D-8100-A42D-22CB-494D964B8425}"/>
                </a:ext>
              </a:extLst>
            </p:cNvPr>
            <p:cNvSpPr/>
            <p:nvPr userDrawn="1"/>
          </p:nvSpPr>
          <p:spPr>
            <a:xfrm flipH="1">
              <a:off x="10359230" y="-912619"/>
              <a:ext cx="4247365" cy="4247365"/>
            </a:xfrm>
            <a:custGeom>
              <a:avLst/>
              <a:gdLst/>
              <a:ahLst/>
              <a:cxnLst/>
              <a:rect l="l" t="t" r="r" b="b"/>
              <a:pathLst>
                <a:path w="8754599" h="8754599">
                  <a:moveTo>
                    <a:pt x="0" y="0"/>
                  </a:moveTo>
                  <a:lnTo>
                    <a:pt x="8754598" y="0"/>
                  </a:lnTo>
                  <a:lnTo>
                    <a:pt x="8754598" y="8754599"/>
                  </a:lnTo>
                  <a:lnTo>
                    <a:pt x="0" y="875459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grpSp>
          <p:nvGrpSpPr>
            <p:cNvPr id="34" name="Group 7">
              <a:extLst>
                <a:ext uri="{FF2B5EF4-FFF2-40B4-BE49-F238E27FC236}">
                  <a16:creationId xmlns:a16="http://schemas.microsoft.com/office/drawing/2014/main" id="{9E4D8753-931A-8EA9-B820-02C4532BFE4A}"/>
                </a:ext>
              </a:extLst>
            </p:cNvPr>
            <p:cNvGrpSpPr/>
            <p:nvPr userDrawn="1"/>
          </p:nvGrpSpPr>
          <p:grpSpPr>
            <a:xfrm rot="-10800000" flipH="1">
              <a:off x="10719582" y="1428198"/>
              <a:ext cx="2545393" cy="3636275"/>
              <a:chOff x="0" y="0"/>
              <a:chExt cx="4445000" cy="6350000"/>
            </a:xfrm>
          </p:grpSpPr>
          <p:sp>
            <p:nvSpPr>
              <p:cNvPr id="35" name="Freeform 8">
                <a:extLst>
                  <a:ext uri="{FF2B5EF4-FFF2-40B4-BE49-F238E27FC236}">
                    <a16:creationId xmlns:a16="http://schemas.microsoft.com/office/drawing/2014/main" id="{BF463AF1-7C89-EBFE-5BDB-BB8265AE8D4B}"/>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txBody>
              <a:bodyPr/>
              <a:lstStyle/>
              <a:p>
                <a:endParaRPr lang="pt-BR"/>
              </a:p>
            </p:txBody>
          </p:sp>
        </p:grpSp>
      </p:grpSp>
      <p:sp>
        <p:nvSpPr>
          <p:cNvPr id="41" name="Espaço Reservado para Imagem 40">
            <a:extLst>
              <a:ext uri="{FF2B5EF4-FFF2-40B4-BE49-F238E27FC236}">
                <a16:creationId xmlns:a16="http://schemas.microsoft.com/office/drawing/2014/main" id="{79E7A041-E32C-9748-7C6E-A6C61073996E}"/>
              </a:ext>
            </a:extLst>
          </p:cNvPr>
          <p:cNvSpPr>
            <a:spLocks noGrp="1"/>
          </p:cNvSpPr>
          <p:nvPr>
            <p:ph type="pic" sz="quarter" idx="12"/>
          </p:nvPr>
        </p:nvSpPr>
        <p:spPr>
          <a:xfrm>
            <a:off x="7176109" y="-794786"/>
            <a:ext cx="4103090" cy="6407119"/>
          </a:xfrm>
          <a:prstGeom prst="roundRect">
            <a:avLst>
              <a:gd name="adj" fmla="val 50000"/>
            </a:avLst>
          </a:prstGeom>
        </p:spPr>
        <p:txBody>
          <a:bodyPr/>
          <a:lstStyle/>
          <a:p>
            <a:endParaRPr lang="pt-BR"/>
          </a:p>
        </p:txBody>
      </p:sp>
      <p:grpSp>
        <p:nvGrpSpPr>
          <p:cNvPr id="50" name="Agrupar 49">
            <a:extLst>
              <a:ext uri="{FF2B5EF4-FFF2-40B4-BE49-F238E27FC236}">
                <a16:creationId xmlns:a16="http://schemas.microsoft.com/office/drawing/2014/main" id="{98DB0119-636A-4696-272C-EE0D57DE56F7}"/>
              </a:ext>
            </a:extLst>
          </p:cNvPr>
          <p:cNvGrpSpPr/>
          <p:nvPr userDrawn="1"/>
        </p:nvGrpSpPr>
        <p:grpSpPr>
          <a:xfrm>
            <a:off x="-6025172" y="-3984053"/>
            <a:ext cx="26864532" cy="16370634"/>
            <a:chOff x="-6025173" y="-4458838"/>
            <a:chExt cx="26864532" cy="16370634"/>
          </a:xfrm>
        </p:grpSpPr>
        <p:sp>
          <p:nvSpPr>
            <p:cNvPr id="45" name="Retângulo 44">
              <a:extLst>
                <a:ext uri="{FF2B5EF4-FFF2-40B4-BE49-F238E27FC236}">
                  <a16:creationId xmlns:a16="http://schemas.microsoft.com/office/drawing/2014/main" id="{E1CF70F7-0C0E-0DE3-CB24-AF61F95954F0}"/>
                </a:ext>
              </a:extLst>
            </p:cNvPr>
            <p:cNvSpPr>
              <a:spLocks noGrp="1" noRot="1" noMove="1" noResize="1" noEditPoints="1" noAdjustHandles="1" noChangeArrowheads="1" noChangeShapeType="1"/>
            </p:cNvSpPr>
            <p:nvPr userDrawn="1"/>
          </p:nvSpPr>
          <p:spPr>
            <a:xfrm>
              <a:off x="12375250" y="-1434120"/>
              <a:ext cx="754615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E039BEB6-2672-9DF0-0D21-108F5D8F614A}"/>
                </a:ext>
              </a:extLst>
            </p:cNvPr>
            <p:cNvSpPr>
              <a:spLocks noGrp="1" noRot="1" noMove="1" noResize="1" noEditPoints="1" noAdjustHandles="1" noChangeArrowheads="1" noChangeShapeType="1"/>
            </p:cNvSpPr>
            <p:nvPr userDrawn="1"/>
          </p:nvSpPr>
          <p:spPr>
            <a:xfrm rot="5400000">
              <a:off x="3298683" y="1882008"/>
              <a:ext cx="5026426"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3FFD7E23-3D63-F5D4-ABC2-7985E611FE84}"/>
                </a:ext>
              </a:extLst>
            </p:cNvPr>
            <p:cNvSpPr>
              <a:spLocks noGrp="1" noRot="1" noMove="1" noResize="1" noEditPoints="1" noAdjustHandles="1" noChangeArrowheads="1" noChangeShapeType="1"/>
            </p:cNvSpPr>
            <p:nvPr userDrawn="1"/>
          </p:nvSpPr>
          <p:spPr>
            <a:xfrm rot="10800000">
              <a:off x="-6025173" y="-2137219"/>
              <a:ext cx="6000762"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a:extLst>
                <a:ext uri="{FF2B5EF4-FFF2-40B4-BE49-F238E27FC236}">
                  <a16:creationId xmlns:a16="http://schemas.microsoft.com/office/drawing/2014/main" id="{557390EF-8018-683C-040C-9254346D7A8F}"/>
                </a:ext>
              </a:extLst>
            </p:cNvPr>
            <p:cNvSpPr>
              <a:spLocks noGrp="1" noRot="1" noMove="1" noResize="1" noEditPoints="1" noAdjustHandles="1" noChangeArrowheads="1" noChangeShapeType="1"/>
            </p:cNvSpPr>
            <p:nvPr userDrawn="1"/>
          </p:nvSpPr>
          <p:spPr>
            <a:xfrm rot="16200000">
              <a:off x="8446787" y="-13026529"/>
              <a:ext cx="3824882" cy="20960263"/>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Freeform 16">
            <a:extLst>
              <a:ext uri="{FF2B5EF4-FFF2-40B4-BE49-F238E27FC236}">
                <a16:creationId xmlns:a16="http://schemas.microsoft.com/office/drawing/2014/main" id="{7261C4B9-35E3-9D35-3000-4F1C5C1B0E68}"/>
              </a:ext>
            </a:extLst>
          </p:cNvPr>
          <p:cNvSpPr/>
          <p:nvPr userDrawn="1"/>
        </p:nvSpPr>
        <p:spPr>
          <a:xfrm>
            <a:off x="9930233" y="5562219"/>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7"/>
            <a:stretch>
              <a:fillRect/>
            </a:stretch>
          </a:blipFill>
        </p:spPr>
        <p:txBody>
          <a:bodyPr/>
          <a:lstStyle/>
          <a:p>
            <a:endParaRPr lang="pt-BR"/>
          </a:p>
        </p:txBody>
      </p:sp>
      <p:pic>
        <p:nvPicPr>
          <p:cNvPr id="5" name="Imagem 4" descr="Forma&#10;&#10;O conteúdo gerado por IA pode estar incorreto.">
            <a:extLst>
              <a:ext uri="{FF2B5EF4-FFF2-40B4-BE49-F238E27FC236}">
                <a16:creationId xmlns:a16="http://schemas.microsoft.com/office/drawing/2014/main" id="{9CF2548C-5D03-9E69-1B36-2CA4E450AA95}"/>
              </a:ext>
            </a:extLst>
          </p:cNvPr>
          <p:cNvPicPr>
            <a:picLocks noChangeAspect="1"/>
          </p:cNvPicPr>
          <p:nvPr userDrawn="1"/>
        </p:nvPicPr>
        <p:blipFill>
          <a:blip r:embed="rId8">
            <a:extLst>
              <a:ext uri="{28A0092B-C50C-407E-A947-70E740481C1C}">
                <a14:useLocalDpi xmlns:a14="http://schemas.microsoft.com/office/drawing/2010/main" val="0"/>
              </a:ext>
            </a:extLst>
          </a:blip>
          <a:srcRect l="28150" r="37359"/>
          <a:stretch>
            <a:fillRect/>
          </a:stretch>
        </p:blipFill>
        <p:spPr>
          <a:xfrm>
            <a:off x="9522774" y="6063208"/>
            <a:ext cx="1114620" cy="564466"/>
          </a:xfrm>
          <a:prstGeom prst="rect">
            <a:avLst/>
          </a:prstGeom>
        </p:spPr>
      </p:pic>
      <p:pic>
        <p:nvPicPr>
          <p:cNvPr id="6" name="Imagem 5">
            <a:extLst>
              <a:ext uri="{FF2B5EF4-FFF2-40B4-BE49-F238E27FC236}">
                <a16:creationId xmlns:a16="http://schemas.microsoft.com/office/drawing/2014/main" id="{8E92067A-F940-3BA2-C1CC-84DA37407CA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19582" y="5935930"/>
            <a:ext cx="746266" cy="746266"/>
          </a:xfrm>
          <a:prstGeom prst="rect">
            <a:avLst/>
          </a:prstGeom>
        </p:spPr>
      </p:pic>
    </p:spTree>
    <p:extLst>
      <p:ext uri="{BB962C8B-B14F-4D97-AF65-F5344CB8AC3E}">
        <p14:creationId xmlns:p14="http://schemas.microsoft.com/office/powerpoint/2010/main" val="37841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de comparação">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DFBAFA3-A1BC-3587-2D73-A81C432A30E7}"/>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5" name="Freeform 6">
            <a:extLst>
              <a:ext uri="{FF2B5EF4-FFF2-40B4-BE49-F238E27FC236}">
                <a16:creationId xmlns:a16="http://schemas.microsoft.com/office/drawing/2014/main" id="{320805A9-4FC1-0B69-D017-00FFB2B0DB05}"/>
              </a:ext>
            </a:extLst>
          </p:cNvPr>
          <p:cNvSpPr/>
          <p:nvPr userDrawn="1"/>
        </p:nvSpPr>
        <p:spPr>
          <a:xfrm rot="10800000">
            <a:off x="-3030746" y="-1272463"/>
            <a:ext cx="3387036" cy="4838622"/>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sp>
        <p:nvSpPr>
          <p:cNvPr id="7" name="Espaço Reservado para Texto 21">
            <a:extLst>
              <a:ext uri="{FF2B5EF4-FFF2-40B4-BE49-F238E27FC236}">
                <a16:creationId xmlns:a16="http://schemas.microsoft.com/office/drawing/2014/main" id="{14DC10B1-F5A1-FD69-6F2D-2C625544789D}"/>
              </a:ext>
            </a:extLst>
          </p:cNvPr>
          <p:cNvSpPr>
            <a:spLocks noGrp="1"/>
          </p:cNvSpPr>
          <p:nvPr>
            <p:ph type="body" sz="quarter" idx="11" hasCustomPrompt="1"/>
          </p:nvPr>
        </p:nvSpPr>
        <p:spPr>
          <a:xfrm>
            <a:off x="288645" y="514350"/>
            <a:ext cx="7988104" cy="682092"/>
          </a:xfrm>
        </p:spPr>
        <p:txBody>
          <a:bodyPr>
            <a:noAutofit/>
          </a:bodyPr>
          <a:lstStyle>
            <a:lvl1pPr marL="0" indent="0">
              <a:buNone/>
              <a:defRPr sz="3600" b="1">
                <a:latin typeface="+mj-lt"/>
              </a:defRPr>
            </a:lvl1pPr>
          </a:lstStyle>
          <a:p>
            <a:r>
              <a:rPr lang="pt-BR"/>
              <a:t>Layout de Comparação</a:t>
            </a:r>
          </a:p>
        </p:txBody>
      </p:sp>
      <p:sp>
        <p:nvSpPr>
          <p:cNvPr id="20" name="Freeform 6">
            <a:extLst>
              <a:ext uri="{FF2B5EF4-FFF2-40B4-BE49-F238E27FC236}">
                <a16:creationId xmlns:a16="http://schemas.microsoft.com/office/drawing/2014/main" id="{8F8A66E8-10AA-B2AA-32FF-A8868427478E}"/>
              </a:ext>
            </a:extLst>
          </p:cNvPr>
          <p:cNvSpPr/>
          <p:nvPr userDrawn="1"/>
        </p:nvSpPr>
        <p:spPr>
          <a:xfrm rot="10800000">
            <a:off x="11617851" y="2105196"/>
            <a:ext cx="2813285" cy="4048516"/>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sp>
        <p:nvSpPr>
          <p:cNvPr id="21" name="Freeform 11">
            <a:extLst>
              <a:ext uri="{FF2B5EF4-FFF2-40B4-BE49-F238E27FC236}">
                <a16:creationId xmlns:a16="http://schemas.microsoft.com/office/drawing/2014/main" id="{2BF32E8D-993E-3648-DC54-330AECB20CD2}"/>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grpSp>
        <p:nvGrpSpPr>
          <p:cNvPr id="35" name="Group 12">
            <a:extLst>
              <a:ext uri="{FF2B5EF4-FFF2-40B4-BE49-F238E27FC236}">
                <a16:creationId xmlns:a16="http://schemas.microsoft.com/office/drawing/2014/main" id="{4A26819A-EF5E-A7D4-6F3A-2D6FAA3F4292}"/>
              </a:ext>
            </a:extLst>
          </p:cNvPr>
          <p:cNvGrpSpPr/>
          <p:nvPr userDrawn="1"/>
        </p:nvGrpSpPr>
        <p:grpSpPr>
          <a:xfrm>
            <a:off x="6526002" y="1927772"/>
            <a:ext cx="4406780" cy="4632669"/>
            <a:chOff x="1912850" y="640644"/>
            <a:chExt cx="9189460" cy="9660507"/>
          </a:xfrm>
        </p:grpSpPr>
        <p:grpSp>
          <p:nvGrpSpPr>
            <p:cNvPr id="36" name="Group 13">
              <a:extLst>
                <a:ext uri="{FF2B5EF4-FFF2-40B4-BE49-F238E27FC236}">
                  <a16:creationId xmlns:a16="http://schemas.microsoft.com/office/drawing/2014/main" id="{FFA7993B-BDEB-9829-1A37-43E299275226}"/>
                </a:ext>
              </a:extLst>
            </p:cNvPr>
            <p:cNvGrpSpPr/>
            <p:nvPr/>
          </p:nvGrpSpPr>
          <p:grpSpPr>
            <a:xfrm>
              <a:off x="2247558" y="640644"/>
              <a:ext cx="8854752" cy="8854752"/>
              <a:chOff x="25639" y="-35503"/>
              <a:chExt cx="812800" cy="812800"/>
            </a:xfrm>
          </p:grpSpPr>
          <p:sp>
            <p:nvSpPr>
              <p:cNvPr id="40" name="Freeform 14">
                <a:extLst>
                  <a:ext uri="{FF2B5EF4-FFF2-40B4-BE49-F238E27FC236}">
                    <a16:creationId xmlns:a16="http://schemas.microsoft.com/office/drawing/2014/main" id="{2D61A1D4-8BDA-EF36-864D-956005D41038}"/>
                  </a:ext>
                </a:extLst>
              </p:cNvPr>
              <p:cNvSpPr/>
              <p:nvPr/>
            </p:nvSpPr>
            <p:spPr>
              <a:xfrm>
                <a:off x="25639" y="-3550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37" name="Group 15">
              <a:extLst>
                <a:ext uri="{FF2B5EF4-FFF2-40B4-BE49-F238E27FC236}">
                  <a16:creationId xmlns:a16="http://schemas.microsoft.com/office/drawing/2014/main" id="{A8392C5E-0E1C-F5D2-DCC0-E3D348DE6D1E}"/>
                </a:ext>
              </a:extLst>
            </p:cNvPr>
            <p:cNvGrpSpPr/>
            <p:nvPr/>
          </p:nvGrpSpPr>
          <p:grpSpPr>
            <a:xfrm>
              <a:off x="2070298" y="1353992"/>
              <a:ext cx="8741961" cy="8528178"/>
              <a:chOff x="0" y="0"/>
              <a:chExt cx="833175" cy="812800"/>
            </a:xfrm>
          </p:grpSpPr>
          <p:sp>
            <p:nvSpPr>
              <p:cNvPr id="39" name="Freeform 16">
                <a:extLst>
                  <a:ext uri="{FF2B5EF4-FFF2-40B4-BE49-F238E27FC236}">
                    <a16:creationId xmlns:a16="http://schemas.microsoft.com/office/drawing/2014/main" id="{BAEA5C00-4128-10D4-E612-D381CC5422EA}"/>
                  </a:ext>
                </a:extLst>
              </p:cNvPr>
              <p:cNvSpPr/>
              <p:nvPr/>
            </p:nvSpPr>
            <p:spPr>
              <a:xfrm>
                <a:off x="0" y="0"/>
                <a:ext cx="833175" cy="812800"/>
              </a:xfrm>
              <a:custGeom>
                <a:avLst/>
                <a:gdLst/>
                <a:ahLst/>
                <a:cxnLst/>
                <a:rect l="l" t="t" r="r" b="b"/>
                <a:pathLst>
                  <a:path w="833175" h="812800">
                    <a:moveTo>
                      <a:pt x="416588" y="0"/>
                    </a:moveTo>
                    <a:cubicBezTo>
                      <a:pt x="186513" y="0"/>
                      <a:pt x="0" y="181951"/>
                      <a:pt x="0" y="406400"/>
                    </a:cubicBezTo>
                    <a:cubicBezTo>
                      <a:pt x="0" y="630849"/>
                      <a:pt x="186513" y="812800"/>
                      <a:pt x="416588" y="812800"/>
                    </a:cubicBezTo>
                    <a:cubicBezTo>
                      <a:pt x="646663" y="812800"/>
                      <a:pt x="833175" y="630849"/>
                      <a:pt x="833175" y="406400"/>
                    </a:cubicBezTo>
                    <a:cubicBezTo>
                      <a:pt x="833175" y="181951"/>
                      <a:pt x="646663" y="0"/>
                      <a:pt x="416588" y="0"/>
                    </a:cubicBezTo>
                    <a:close/>
                  </a:path>
                </a:pathLst>
              </a:custGeom>
              <a:blipFill>
                <a:blip r:embed="rId4">
                  <a:alphaModFix amt="64000"/>
                </a:blip>
                <a:stretch>
                  <a:fillRect l="-121902" r="-121902"/>
                </a:stretch>
              </a:blipFill>
            </p:spPr>
            <p:txBody>
              <a:bodyPr/>
              <a:lstStyle/>
              <a:p>
                <a:endParaRPr lang="pt-BR"/>
              </a:p>
            </p:txBody>
          </p:sp>
        </p:grpSp>
        <p:sp>
          <p:nvSpPr>
            <p:cNvPr id="38" name="Freeform 17">
              <a:extLst>
                <a:ext uri="{FF2B5EF4-FFF2-40B4-BE49-F238E27FC236}">
                  <a16:creationId xmlns:a16="http://schemas.microsoft.com/office/drawing/2014/main" id="{0721AC1D-CF4D-921B-E710-F254859719E0}"/>
                </a:ext>
              </a:extLst>
            </p:cNvPr>
            <p:cNvSpPr/>
            <p:nvPr/>
          </p:nvSpPr>
          <p:spPr>
            <a:xfrm rot="14538042">
              <a:off x="1690843" y="1340127"/>
              <a:ext cx="9183031" cy="8739018"/>
            </a:xfrm>
            <a:custGeom>
              <a:avLst/>
              <a:gdLst/>
              <a:ahLst/>
              <a:cxnLst/>
              <a:rect l="l" t="t" r="r" b="b"/>
              <a:pathLst>
                <a:path w="9183031" h="8739019">
                  <a:moveTo>
                    <a:pt x="0" y="0"/>
                  </a:moveTo>
                  <a:lnTo>
                    <a:pt x="9183032" y="0"/>
                  </a:lnTo>
                  <a:lnTo>
                    <a:pt x="9183032" y="8739019"/>
                  </a:lnTo>
                  <a:lnTo>
                    <a:pt x="0" y="8739019"/>
                  </a:lnTo>
                  <a:lnTo>
                    <a:pt x="0" y="0"/>
                  </a:lnTo>
                  <a:close/>
                </a:path>
              </a:pathLst>
            </a:custGeom>
            <a:blipFill>
              <a:blip r:embed="rId5"/>
              <a:stretch>
                <a:fillRect t="-402" b="-402"/>
              </a:stretch>
            </a:blipFill>
          </p:spPr>
          <p:txBody>
            <a:bodyPr/>
            <a:lstStyle/>
            <a:p>
              <a:endParaRPr lang="pt-BR"/>
            </a:p>
          </p:txBody>
        </p:sp>
      </p:grpSp>
      <p:sp>
        <p:nvSpPr>
          <p:cNvPr id="41" name="Espaço Reservado para Imagem 40">
            <a:extLst>
              <a:ext uri="{FF2B5EF4-FFF2-40B4-BE49-F238E27FC236}">
                <a16:creationId xmlns:a16="http://schemas.microsoft.com/office/drawing/2014/main" id="{86258401-918E-57C3-F8D3-121944373044}"/>
              </a:ext>
            </a:extLst>
          </p:cNvPr>
          <p:cNvSpPr>
            <a:spLocks noGrp="1"/>
          </p:cNvSpPr>
          <p:nvPr>
            <p:ph type="pic" sz="quarter" idx="14"/>
          </p:nvPr>
        </p:nvSpPr>
        <p:spPr>
          <a:xfrm>
            <a:off x="6943655" y="1588325"/>
            <a:ext cx="4045405" cy="4137435"/>
          </a:xfrm>
          <a:prstGeom prst="roundRect">
            <a:avLst>
              <a:gd name="adj" fmla="val 50000"/>
            </a:avLst>
          </a:prstGeom>
        </p:spPr>
        <p:txBody>
          <a:bodyPr/>
          <a:lstStyle>
            <a:lvl1pPr marL="0" indent="0">
              <a:buNone/>
              <a:defRPr/>
            </a:lvl1pPr>
          </a:lstStyle>
          <a:p>
            <a:endParaRPr lang="pt-BR"/>
          </a:p>
        </p:txBody>
      </p:sp>
      <p:grpSp>
        <p:nvGrpSpPr>
          <p:cNvPr id="43" name="Group 12">
            <a:extLst>
              <a:ext uri="{FF2B5EF4-FFF2-40B4-BE49-F238E27FC236}">
                <a16:creationId xmlns:a16="http://schemas.microsoft.com/office/drawing/2014/main" id="{D4F01C4C-E234-870F-482C-BB4D44E29DC2}"/>
              </a:ext>
            </a:extLst>
          </p:cNvPr>
          <p:cNvGrpSpPr/>
          <p:nvPr userDrawn="1"/>
        </p:nvGrpSpPr>
        <p:grpSpPr>
          <a:xfrm>
            <a:off x="892851" y="1927772"/>
            <a:ext cx="4406780" cy="4632669"/>
            <a:chOff x="1912850" y="640644"/>
            <a:chExt cx="9189460" cy="9660507"/>
          </a:xfrm>
        </p:grpSpPr>
        <p:grpSp>
          <p:nvGrpSpPr>
            <p:cNvPr id="44" name="Group 13">
              <a:extLst>
                <a:ext uri="{FF2B5EF4-FFF2-40B4-BE49-F238E27FC236}">
                  <a16:creationId xmlns:a16="http://schemas.microsoft.com/office/drawing/2014/main" id="{C1E1E219-4848-4E81-6AF9-8356485C3CD8}"/>
                </a:ext>
              </a:extLst>
            </p:cNvPr>
            <p:cNvGrpSpPr/>
            <p:nvPr/>
          </p:nvGrpSpPr>
          <p:grpSpPr>
            <a:xfrm>
              <a:off x="2247558" y="640644"/>
              <a:ext cx="8854752" cy="8854752"/>
              <a:chOff x="25639" y="-35503"/>
              <a:chExt cx="812800" cy="812800"/>
            </a:xfrm>
          </p:grpSpPr>
          <p:sp>
            <p:nvSpPr>
              <p:cNvPr id="48" name="Freeform 14">
                <a:extLst>
                  <a:ext uri="{FF2B5EF4-FFF2-40B4-BE49-F238E27FC236}">
                    <a16:creationId xmlns:a16="http://schemas.microsoft.com/office/drawing/2014/main" id="{DEA4FF34-3545-1B94-57CC-7F7C30B04DA8}"/>
                  </a:ext>
                </a:extLst>
              </p:cNvPr>
              <p:cNvSpPr/>
              <p:nvPr/>
            </p:nvSpPr>
            <p:spPr>
              <a:xfrm>
                <a:off x="25639" y="-3550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45" name="Group 15">
              <a:extLst>
                <a:ext uri="{FF2B5EF4-FFF2-40B4-BE49-F238E27FC236}">
                  <a16:creationId xmlns:a16="http://schemas.microsoft.com/office/drawing/2014/main" id="{AFCCF270-BFB4-B396-59B9-0DFA28AB6935}"/>
                </a:ext>
              </a:extLst>
            </p:cNvPr>
            <p:cNvGrpSpPr/>
            <p:nvPr/>
          </p:nvGrpSpPr>
          <p:grpSpPr>
            <a:xfrm>
              <a:off x="2070298" y="1353992"/>
              <a:ext cx="8741961" cy="8528178"/>
              <a:chOff x="0" y="0"/>
              <a:chExt cx="833175" cy="812800"/>
            </a:xfrm>
          </p:grpSpPr>
          <p:sp>
            <p:nvSpPr>
              <p:cNvPr id="47" name="Freeform 16">
                <a:extLst>
                  <a:ext uri="{FF2B5EF4-FFF2-40B4-BE49-F238E27FC236}">
                    <a16:creationId xmlns:a16="http://schemas.microsoft.com/office/drawing/2014/main" id="{63C4CA66-7F33-C86D-64D7-E0A9CA42EBEB}"/>
                  </a:ext>
                </a:extLst>
              </p:cNvPr>
              <p:cNvSpPr/>
              <p:nvPr/>
            </p:nvSpPr>
            <p:spPr>
              <a:xfrm>
                <a:off x="0" y="0"/>
                <a:ext cx="833175" cy="812800"/>
              </a:xfrm>
              <a:custGeom>
                <a:avLst/>
                <a:gdLst/>
                <a:ahLst/>
                <a:cxnLst/>
                <a:rect l="l" t="t" r="r" b="b"/>
                <a:pathLst>
                  <a:path w="833175" h="812800">
                    <a:moveTo>
                      <a:pt x="416588" y="0"/>
                    </a:moveTo>
                    <a:cubicBezTo>
                      <a:pt x="186513" y="0"/>
                      <a:pt x="0" y="181951"/>
                      <a:pt x="0" y="406400"/>
                    </a:cubicBezTo>
                    <a:cubicBezTo>
                      <a:pt x="0" y="630849"/>
                      <a:pt x="186513" y="812800"/>
                      <a:pt x="416588" y="812800"/>
                    </a:cubicBezTo>
                    <a:cubicBezTo>
                      <a:pt x="646663" y="812800"/>
                      <a:pt x="833175" y="630849"/>
                      <a:pt x="833175" y="406400"/>
                    </a:cubicBezTo>
                    <a:cubicBezTo>
                      <a:pt x="833175" y="181951"/>
                      <a:pt x="646663" y="0"/>
                      <a:pt x="416588" y="0"/>
                    </a:cubicBezTo>
                    <a:close/>
                  </a:path>
                </a:pathLst>
              </a:custGeom>
              <a:blipFill>
                <a:blip r:embed="rId4">
                  <a:alphaModFix amt="64000"/>
                </a:blip>
                <a:stretch>
                  <a:fillRect l="-121902" r="-121902"/>
                </a:stretch>
              </a:blipFill>
            </p:spPr>
            <p:txBody>
              <a:bodyPr/>
              <a:lstStyle/>
              <a:p>
                <a:endParaRPr lang="pt-BR"/>
              </a:p>
            </p:txBody>
          </p:sp>
        </p:grpSp>
        <p:sp>
          <p:nvSpPr>
            <p:cNvPr id="46" name="Freeform 17">
              <a:extLst>
                <a:ext uri="{FF2B5EF4-FFF2-40B4-BE49-F238E27FC236}">
                  <a16:creationId xmlns:a16="http://schemas.microsoft.com/office/drawing/2014/main" id="{D5C23DAC-1B6D-864D-548B-8E47541D80E4}"/>
                </a:ext>
              </a:extLst>
            </p:cNvPr>
            <p:cNvSpPr/>
            <p:nvPr/>
          </p:nvSpPr>
          <p:spPr>
            <a:xfrm rot="14538042">
              <a:off x="1690843" y="1340127"/>
              <a:ext cx="9183031" cy="8739018"/>
            </a:xfrm>
            <a:custGeom>
              <a:avLst/>
              <a:gdLst/>
              <a:ahLst/>
              <a:cxnLst/>
              <a:rect l="l" t="t" r="r" b="b"/>
              <a:pathLst>
                <a:path w="9183031" h="8739019">
                  <a:moveTo>
                    <a:pt x="0" y="0"/>
                  </a:moveTo>
                  <a:lnTo>
                    <a:pt x="9183032" y="0"/>
                  </a:lnTo>
                  <a:lnTo>
                    <a:pt x="9183032" y="8739019"/>
                  </a:lnTo>
                  <a:lnTo>
                    <a:pt x="0" y="8739019"/>
                  </a:lnTo>
                  <a:lnTo>
                    <a:pt x="0" y="0"/>
                  </a:lnTo>
                  <a:close/>
                </a:path>
              </a:pathLst>
            </a:custGeom>
            <a:blipFill>
              <a:blip r:embed="rId5"/>
              <a:stretch>
                <a:fillRect t="-402" b="-402"/>
              </a:stretch>
            </a:blipFill>
          </p:spPr>
          <p:txBody>
            <a:bodyPr/>
            <a:lstStyle/>
            <a:p>
              <a:endParaRPr lang="pt-BR"/>
            </a:p>
          </p:txBody>
        </p:sp>
      </p:grpSp>
      <p:sp>
        <p:nvSpPr>
          <p:cNvPr id="49" name="Espaço Reservado para Imagem 40">
            <a:extLst>
              <a:ext uri="{FF2B5EF4-FFF2-40B4-BE49-F238E27FC236}">
                <a16:creationId xmlns:a16="http://schemas.microsoft.com/office/drawing/2014/main" id="{8A8E6130-C9E5-47E1-5007-3E13DB2E7B25}"/>
              </a:ext>
            </a:extLst>
          </p:cNvPr>
          <p:cNvSpPr>
            <a:spLocks noGrp="1"/>
          </p:cNvSpPr>
          <p:nvPr>
            <p:ph type="pic" sz="quarter" idx="15"/>
          </p:nvPr>
        </p:nvSpPr>
        <p:spPr>
          <a:xfrm>
            <a:off x="1310504" y="1588325"/>
            <a:ext cx="4045405" cy="4137435"/>
          </a:xfrm>
          <a:prstGeom prst="roundRect">
            <a:avLst>
              <a:gd name="adj" fmla="val 50000"/>
            </a:avLst>
          </a:prstGeom>
        </p:spPr>
        <p:txBody>
          <a:bodyPr/>
          <a:lstStyle>
            <a:lvl1pPr marL="0" indent="0">
              <a:buNone/>
              <a:defRPr/>
            </a:lvl1pPr>
          </a:lstStyle>
          <a:p>
            <a:endParaRPr lang="pt-BR"/>
          </a:p>
        </p:txBody>
      </p:sp>
      <p:sp>
        <p:nvSpPr>
          <p:cNvPr id="2" name="Retângulo 1">
            <a:extLst>
              <a:ext uri="{FF2B5EF4-FFF2-40B4-BE49-F238E27FC236}">
                <a16:creationId xmlns:a16="http://schemas.microsoft.com/office/drawing/2014/main" id="{F417E0F3-4564-E70B-C223-EBDA9FCC2ADA}"/>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5FA1DD7C-638E-F07A-36D2-233971297796}"/>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AA7691A-485A-58DA-7E6B-846E203A3CFA}"/>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F6F659BA-05A1-9146-385D-8B99F425A76E}"/>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908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DFBAFA3-A1BC-3587-2D73-A81C432A30E7}"/>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6" name="Group 12">
            <a:extLst>
              <a:ext uri="{FF2B5EF4-FFF2-40B4-BE49-F238E27FC236}">
                <a16:creationId xmlns:a16="http://schemas.microsoft.com/office/drawing/2014/main" id="{8936F5DE-2150-7D2D-A0F6-9475EE8BDD41}"/>
              </a:ext>
            </a:extLst>
          </p:cNvPr>
          <p:cNvGrpSpPr/>
          <p:nvPr userDrawn="1"/>
        </p:nvGrpSpPr>
        <p:grpSpPr>
          <a:xfrm rot="2125008">
            <a:off x="10304250" y="-1657964"/>
            <a:ext cx="3102074" cy="4212778"/>
            <a:chOff x="0" y="0"/>
            <a:chExt cx="4813452" cy="6536920"/>
          </a:xfrm>
        </p:grpSpPr>
        <p:sp>
          <p:nvSpPr>
            <p:cNvPr id="17" name="Freeform 13">
              <a:extLst>
                <a:ext uri="{FF2B5EF4-FFF2-40B4-BE49-F238E27FC236}">
                  <a16:creationId xmlns:a16="http://schemas.microsoft.com/office/drawing/2014/main" id="{4145E711-6924-2E08-9D53-2050E500D46E}"/>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21" name="Freeform 11">
            <a:extLst>
              <a:ext uri="{FF2B5EF4-FFF2-40B4-BE49-F238E27FC236}">
                <a16:creationId xmlns:a16="http://schemas.microsoft.com/office/drawing/2014/main" id="{2BF32E8D-993E-3648-DC54-330AECB20CD2}"/>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4" name="Espaço Reservado para Texto 21">
            <a:extLst>
              <a:ext uri="{FF2B5EF4-FFF2-40B4-BE49-F238E27FC236}">
                <a16:creationId xmlns:a16="http://schemas.microsoft.com/office/drawing/2014/main" id="{4F0F2C1F-938F-C305-494B-0768C62417D3}"/>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Gráfico</a:t>
            </a:r>
          </a:p>
        </p:txBody>
      </p:sp>
      <p:sp>
        <p:nvSpPr>
          <p:cNvPr id="8" name="Espaço Reservado para Texto 21">
            <a:extLst>
              <a:ext uri="{FF2B5EF4-FFF2-40B4-BE49-F238E27FC236}">
                <a16:creationId xmlns:a16="http://schemas.microsoft.com/office/drawing/2014/main" id="{9E5B2E18-5513-8F72-1548-72C2AACFCF6D}"/>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latin typeface="+mn-lt"/>
              </a:defRPr>
            </a:lvl1pPr>
          </a:lstStyle>
          <a:p>
            <a:r>
              <a:rPr lang="pt-BR"/>
              <a:t>Fonte: (escreva a sua fonte aqui)</a:t>
            </a:r>
          </a:p>
        </p:txBody>
      </p:sp>
      <p:sp>
        <p:nvSpPr>
          <p:cNvPr id="9" name="Espaço Reservado para Texto 21">
            <a:extLst>
              <a:ext uri="{FF2B5EF4-FFF2-40B4-BE49-F238E27FC236}">
                <a16:creationId xmlns:a16="http://schemas.microsoft.com/office/drawing/2014/main" id="{237D20AD-53D5-9781-3CA5-C59781DF2C4E}"/>
              </a:ext>
            </a:extLst>
          </p:cNvPr>
          <p:cNvSpPr>
            <a:spLocks noGrp="1"/>
          </p:cNvSpPr>
          <p:nvPr>
            <p:ph type="body" sz="quarter" idx="13" hasCustomPrompt="1"/>
          </p:nvPr>
        </p:nvSpPr>
        <p:spPr>
          <a:xfrm>
            <a:off x="912483" y="5801667"/>
            <a:ext cx="1366488" cy="297905"/>
          </a:xfrm>
        </p:spPr>
        <p:txBody>
          <a:bodyPr>
            <a:noAutofit/>
          </a:bodyPr>
          <a:lstStyle>
            <a:lvl1pPr marL="0" indent="0">
              <a:buNone/>
              <a:defRPr sz="1200" b="0">
                <a:latin typeface="+mn-lt"/>
              </a:defRPr>
            </a:lvl1pPr>
          </a:lstStyle>
          <a:p>
            <a:r>
              <a:rPr lang="pt-BR"/>
              <a:t>Informação 1</a:t>
            </a:r>
          </a:p>
        </p:txBody>
      </p:sp>
      <p:sp>
        <p:nvSpPr>
          <p:cNvPr id="10" name="Espaço Reservado para Texto 21">
            <a:extLst>
              <a:ext uri="{FF2B5EF4-FFF2-40B4-BE49-F238E27FC236}">
                <a16:creationId xmlns:a16="http://schemas.microsoft.com/office/drawing/2014/main" id="{BF7A23B3-FECA-8006-769C-C2C45AB88F15}"/>
              </a:ext>
            </a:extLst>
          </p:cNvPr>
          <p:cNvSpPr>
            <a:spLocks noGrp="1"/>
          </p:cNvSpPr>
          <p:nvPr>
            <p:ph type="body" sz="quarter" idx="14" hasCustomPrompt="1"/>
          </p:nvPr>
        </p:nvSpPr>
        <p:spPr>
          <a:xfrm>
            <a:off x="912482" y="6281559"/>
            <a:ext cx="1366488" cy="297905"/>
          </a:xfrm>
        </p:spPr>
        <p:txBody>
          <a:bodyPr>
            <a:noAutofit/>
          </a:bodyPr>
          <a:lstStyle>
            <a:lvl1pPr marL="0" indent="0">
              <a:buNone/>
              <a:defRPr sz="1200" b="0">
                <a:latin typeface="+mn-lt"/>
              </a:defRPr>
            </a:lvl1pPr>
          </a:lstStyle>
          <a:p>
            <a:r>
              <a:rPr lang="pt-BR"/>
              <a:t>Informação 2</a:t>
            </a:r>
          </a:p>
        </p:txBody>
      </p:sp>
      <p:grpSp>
        <p:nvGrpSpPr>
          <p:cNvPr id="11" name="Group 18">
            <a:extLst>
              <a:ext uri="{FF2B5EF4-FFF2-40B4-BE49-F238E27FC236}">
                <a16:creationId xmlns:a16="http://schemas.microsoft.com/office/drawing/2014/main" id="{7487DA89-FBB2-7D1E-59A2-BEFCDCC48ADD}"/>
              </a:ext>
            </a:extLst>
          </p:cNvPr>
          <p:cNvGrpSpPr/>
          <p:nvPr userDrawn="1"/>
        </p:nvGrpSpPr>
        <p:grpSpPr>
          <a:xfrm rot="5400000">
            <a:off x="-692141" y="1726303"/>
            <a:ext cx="1339262" cy="1978547"/>
            <a:chOff x="0" y="0"/>
            <a:chExt cx="3976160" cy="5820390"/>
          </a:xfrm>
        </p:grpSpPr>
        <p:sp>
          <p:nvSpPr>
            <p:cNvPr id="12" name="Freeform 19">
              <a:extLst>
                <a:ext uri="{FF2B5EF4-FFF2-40B4-BE49-F238E27FC236}">
                  <a16:creationId xmlns:a16="http://schemas.microsoft.com/office/drawing/2014/main" id="{1B7A3912-3575-8865-F0D4-4F6EFF162F45}"/>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13" name="Group 20">
            <a:extLst>
              <a:ext uri="{FF2B5EF4-FFF2-40B4-BE49-F238E27FC236}">
                <a16:creationId xmlns:a16="http://schemas.microsoft.com/office/drawing/2014/main" id="{C03FC405-BC3F-839B-01E4-79C9CD6F46A3}"/>
              </a:ext>
            </a:extLst>
          </p:cNvPr>
          <p:cNvGrpSpPr/>
          <p:nvPr userDrawn="1"/>
        </p:nvGrpSpPr>
        <p:grpSpPr>
          <a:xfrm rot="5400000">
            <a:off x="-994310" y="2522174"/>
            <a:ext cx="1339263" cy="1978546"/>
            <a:chOff x="0" y="0"/>
            <a:chExt cx="4445000" cy="6350000"/>
          </a:xfrm>
        </p:grpSpPr>
        <p:sp>
          <p:nvSpPr>
            <p:cNvPr id="14" name="Freeform 21">
              <a:extLst>
                <a:ext uri="{FF2B5EF4-FFF2-40B4-BE49-F238E27FC236}">
                  <a16:creationId xmlns:a16="http://schemas.microsoft.com/office/drawing/2014/main" id="{3FC7E37A-702A-865B-B360-4BC62DBDE8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15" name="Freeform 14">
            <a:extLst>
              <a:ext uri="{FF2B5EF4-FFF2-40B4-BE49-F238E27FC236}">
                <a16:creationId xmlns:a16="http://schemas.microsoft.com/office/drawing/2014/main" id="{9179F116-08A7-D558-F3BA-19656F777337}"/>
              </a:ext>
            </a:extLst>
          </p:cNvPr>
          <p:cNvSpPr/>
          <p:nvPr userDrawn="1"/>
        </p:nvSpPr>
        <p:spPr>
          <a:xfrm rot="-6676221">
            <a:off x="9818044" y="-651216"/>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4"/>
            <a:stretch>
              <a:fillRect/>
            </a:stretch>
          </a:blipFill>
        </p:spPr>
        <p:txBody>
          <a:bodyPr/>
          <a:lstStyle/>
          <a:p>
            <a:endParaRPr lang="pt-BR"/>
          </a:p>
        </p:txBody>
      </p:sp>
      <p:sp>
        <p:nvSpPr>
          <p:cNvPr id="28" name="Espaço Reservado para Gráfico 27">
            <a:extLst>
              <a:ext uri="{FF2B5EF4-FFF2-40B4-BE49-F238E27FC236}">
                <a16:creationId xmlns:a16="http://schemas.microsoft.com/office/drawing/2014/main" id="{90101508-2055-FC99-E16D-3F3D1207469B}"/>
              </a:ext>
            </a:extLst>
          </p:cNvPr>
          <p:cNvSpPr>
            <a:spLocks noGrp="1"/>
          </p:cNvSpPr>
          <p:nvPr>
            <p:ph type="chart" sz="quarter" idx="15"/>
          </p:nvPr>
        </p:nvSpPr>
        <p:spPr>
          <a:xfrm>
            <a:off x="2460625" y="1855788"/>
            <a:ext cx="7392988" cy="4010025"/>
          </a:xfrm>
        </p:spPr>
        <p:txBody>
          <a:bodyPr/>
          <a:lstStyle/>
          <a:p>
            <a:endParaRPr lang="pt-BR"/>
          </a:p>
        </p:txBody>
      </p:sp>
      <p:sp>
        <p:nvSpPr>
          <p:cNvPr id="5" name="Retângulo 4">
            <a:extLst>
              <a:ext uri="{FF2B5EF4-FFF2-40B4-BE49-F238E27FC236}">
                <a16:creationId xmlns:a16="http://schemas.microsoft.com/office/drawing/2014/main" id="{5352A45A-A864-A1A6-D6AA-3AC090F125C1}"/>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97C711C-E3F0-CED6-8F4F-771D685D0963}"/>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E5A3217-BA4E-5FBD-E2EE-3A9A125EB47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0A1FB2C3-9CAC-0492-F652-1FAC28169D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2303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áfico fundo azu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AC11C2-9574-2A43-9487-B4881581420E}"/>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oup 12">
            <a:extLst>
              <a:ext uri="{FF2B5EF4-FFF2-40B4-BE49-F238E27FC236}">
                <a16:creationId xmlns:a16="http://schemas.microsoft.com/office/drawing/2014/main" id="{8936F5DE-2150-7D2D-A0F6-9475EE8BDD41}"/>
              </a:ext>
            </a:extLst>
          </p:cNvPr>
          <p:cNvGrpSpPr/>
          <p:nvPr userDrawn="1"/>
        </p:nvGrpSpPr>
        <p:grpSpPr>
          <a:xfrm rot="2125008">
            <a:off x="10304250" y="-1657964"/>
            <a:ext cx="3102074" cy="4212778"/>
            <a:chOff x="0" y="0"/>
            <a:chExt cx="4813452" cy="6536920"/>
          </a:xfrm>
        </p:grpSpPr>
        <p:sp>
          <p:nvSpPr>
            <p:cNvPr id="17" name="Freeform 13">
              <a:extLst>
                <a:ext uri="{FF2B5EF4-FFF2-40B4-BE49-F238E27FC236}">
                  <a16:creationId xmlns:a16="http://schemas.microsoft.com/office/drawing/2014/main" id="{4145E711-6924-2E08-9D53-2050E500D46E}"/>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4" name="Espaço Reservado para Texto 21">
            <a:extLst>
              <a:ext uri="{FF2B5EF4-FFF2-40B4-BE49-F238E27FC236}">
                <a16:creationId xmlns:a16="http://schemas.microsoft.com/office/drawing/2014/main" id="{4F0F2C1F-938F-C305-494B-0768C62417D3}"/>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solidFill>
                  <a:schemeClr val="bg1"/>
                </a:solidFill>
                <a:latin typeface="+mj-lt"/>
              </a:defRPr>
            </a:lvl1pPr>
          </a:lstStyle>
          <a:p>
            <a:r>
              <a:rPr lang="pt-BR"/>
              <a:t>Título do Gráfico</a:t>
            </a:r>
          </a:p>
        </p:txBody>
      </p:sp>
      <p:sp>
        <p:nvSpPr>
          <p:cNvPr id="8" name="Espaço Reservado para Texto 21">
            <a:extLst>
              <a:ext uri="{FF2B5EF4-FFF2-40B4-BE49-F238E27FC236}">
                <a16:creationId xmlns:a16="http://schemas.microsoft.com/office/drawing/2014/main" id="{9E5B2E18-5513-8F72-1548-72C2AACFCF6D}"/>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solidFill>
                  <a:schemeClr val="bg1"/>
                </a:solidFill>
                <a:latin typeface="+mn-lt"/>
              </a:defRPr>
            </a:lvl1pPr>
          </a:lstStyle>
          <a:p>
            <a:r>
              <a:rPr lang="pt-BR"/>
              <a:t>Fonte: (escreva a sua fonte aqui)</a:t>
            </a:r>
          </a:p>
        </p:txBody>
      </p:sp>
      <p:sp>
        <p:nvSpPr>
          <p:cNvPr id="9" name="Espaço Reservado para Texto 21">
            <a:extLst>
              <a:ext uri="{FF2B5EF4-FFF2-40B4-BE49-F238E27FC236}">
                <a16:creationId xmlns:a16="http://schemas.microsoft.com/office/drawing/2014/main" id="{237D20AD-53D5-9781-3CA5-C59781DF2C4E}"/>
              </a:ext>
            </a:extLst>
          </p:cNvPr>
          <p:cNvSpPr>
            <a:spLocks noGrp="1"/>
          </p:cNvSpPr>
          <p:nvPr>
            <p:ph type="body" sz="quarter" idx="13" hasCustomPrompt="1"/>
          </p:nvPr>
        </p:nvSpPr>
        <p:spPr>
          <a:xfrm>
            <a:off x="912483" y="5801667"/>
            <a:ext cx="1366488" cy="297905"/>
          </a:xfrm>
        </p:spPr>
        <p:txBody>
          <a:bodyPr>
            <a:noAutofit/>
          </a:bodyPr>
          <a:lstStyle>
            <a:lvl1pPr marL="0" indent="0">
              <a:buNone/>
              <a:defRPr sz="1200" b="0">
                <a:solidFill>
                  <a:schemeClr val="bg1"/>
                </a:solidFill>
                <a:latin typeface="+mn-lt"/>
              </a:defRPr>
            </a:lvl1pPr>
          </a:lstStyle>
          <a:p>
            <a:r>
              <a:rPr lang="pt-BR"/>
              <a:t>Informação 1</a:t>
            </a:r>
          </a:p>
        </p:txBody>
      </p:sp>
      <p:sp>
        <p:nvSpPr>
          <p:cNvPr id="10" name="Espaço Reservado para Texto 21">
            <a:extLst>
              <a:ext uri="{FF2B5EF4-FFF2-40B4-BE49-F238E27FC236}">
                <a16:creationId xmlns:a16="http://schemas.microsoft.com/office/drawing/2014/main" id="{BF7A23B3-FECA-8006-769C-C2C45AB88F15}"/>
              </a:ext>
            </a:extLst>
          </p:cNvPr>
          <p:cNvSpPr>
            <a:spLocks noGrp="1"/>
          </p:cNvSpPr>
          <p:nvPr>
            <p:ph type="body" sz="quarter" idx="14" hasCustomPrompt="1"/>
          </p:nvPr>
        </p:nvSpPr>
        <p:spPr>
          <a:xfrm>
            <a:off x="912482" y="6281559"/>
            <a:ext cx="1366488" cy="297905"/>
          </a:xfrm>
        </p:spPr>
        <p:txBody>
          <a:bodyPr>
            <a:noAutofit/>
          </a:bodyPr>
          <a:lstStyle>
            <a:lvl1pPr marL="0" indent="0">
              <a:buNone/>
              <a:defRPr sz="1200" b="0">
                <a:solidFill>
                  <a:schemeClr val="bg1"/>
                </a:solidFill>
                <a:latin typeface="+mn-lt"/>
              </a:defRPr>
            </a:lvl1pPr>
          </a:lstStyle>
          <a:p>
            <a:r>
              <a:rPr lang="pt-BR"/>
              <a:t>Informação 2</a:t>
            </a:r>
          </a:p>
        </p:txBody>
      </p:sp>
      <p:grpSp>
        <p:nvGrpSpPr>
          <p:cNvPr id="11" name="Group 18">
            <a:extLst>
              <a:ext uri="{FF2B5EF4-FFF2-40B4-BE49-F238E27FC236}">
                <a16:creationId xmlns:a16="http://schemas.microsoft.com/office/drawing/2014/main" id="{7487DA89-FBB2-7D1E-59A2-BEFCDCC48ADD}"/>
              </a:ext>
            </a:extLst>
          </p:cNvPr>
          <p:cNvGrpSpPr/>
          <p:nvPr userDrawn="1"/>
        </p:nvGrpSpPr>
        <p:grpSpPr>
          <a:xfrm rot="5400000">
            <a:off x="-692141" y="1726303"/>
            <a:ext cx="1339262" cy="1978547"/>
            <a:chOff x="0" y="0"/>
            <a:chExt cx="3976160" cy="5820390"/>
          </a:xfrm>
        </p:grpSpPr>
        <p:sp>
          <p:nvSpPr>
            <p:cNvPr id="12" name="Freeform 19">
              <a:extLst>
                <a:ext uri="{FF2B5EF4-FFF2-40B4-BE49-F238E27FC236}">
                  <a16:creationId xmlns:a16="http://schemas.microsoft.com/office/drawing/2014/main" id="{1B7A3912-3575-8865-F0D4-4F6EFF162F45}"/>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13" name="Group 20">
            <a:extLst>
              <a:ext uri="{FF2B5EF4-FFF2-40B4-BE49-F238E27FC236}">
                <a16:creationId xmlns:a16="http://schemas.microsoft.com/office/drawing/2014/main" id="{C03FC405-BC3F-839B-01E4-79C9CD6F46A3}"/>
              </a:ext>
            </a:extLst>
          </p:cNvPr>
          <p:cNvGrpSpPr/>
          <p:nvPr userDrawn="1"/>
        </p:nvGrpSpPr>
        <p:grpSpPr>
          <a:xfrm rot="5400000">
            <a:off x="-994310" y="2522174"/>
            <a:ext cx="1339263" cy="1978546"/>
            <a:chOff x="0" y="0"/>
            <a:chExt cx="4445000" cy="6350000"/>
          </a:xfrm>
        </p:grpSpPr>
        <p:sp>
          <p:nvSpPr>
            <p:cNvPr id="14" name="Freeform 21">
              <a:extLst>
                <a:ext uri="{FF2B5EF4-FFF2-40B4-BE49-F238E27FC236}">
                  <a16:creationId xmlns:a16="http://schemas.microsoft.com/office/drawing/2014/main" id="{3FC7E37A-702A-865B-B360-4BC62DBDE8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15" name="Freeform 14">
            <a:extLst>
              <a:ext uri="{FF2B5EF4-FFF2-40B4-BE49-F238E27FC236}">
                <a16:creationId xmlns:a16="http://schemas.microsoft.com/office/drawing/2014/main" id="{9179F116-08A7-D558-F3BA-19656F777337}"/>
              </a:ext>
            </a:extLst>
          </p:cNvPr>
          <p:cNvSpPr/>
          <p:nvPr userDrawn="1"/>
        </p:nvSpPr>
        <p:spPr>
          <a:xfrm rot="-6676221">
            <a:off x="9818044" y="-651216"/>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2"/>
            <a:stretch>
              <a:fillRect/>
            </a:stretch>
          </a:blipFill>
        </p:spPr>
        <p:txBody>
          <a:bodyPr/>
          <a:lstStyle/>
          <a:p>
            <a:endParaRPr lang="pt-BR"/>
          </a:p>
        </p:txBody>
      </p:sp>
      <p:sp>
        <p:nvSpPr>
          <p:cNvPr id="28" name="Espaço Reservado para Gráfico 27">
            <a:extLst>
              <a:ext uri="{FF2B5EF4-FFF2-40B4-BE49-F238E27FC236}">
                <a16:creationId xmlns:a16="http://schemas.microsoft.com/office/drawing/2014/main" id="{90101508-2055-FC99-E16D-3F3D1207469B}"/>
              </a:ext>
            </a:extLst>
          </p:cNvPr>
          <p:cNvSpPr>
            <a:spLocks noGrp="1"/>
          </p:cNvSpPr>
          <p:nvPr>
            <p:ph type="chart" sz="quarter" idx="15"/>
          </p:nvPr>
        </p:nvSpPr>
        <p:spPr>
          <a:xfrm>
            <a:off x="2460625" y="1855788"/>
            <a:ext cx="7392988" cy="4010025"/>
          </a:xfrm>
        </p:spPr>
        <p:txBody>
          <a:bodyPr/>
          <a:lstStyle/>
          <a:p>
            <a:endParaRPr lang="pt-BR"/>
          </a:p>
        </p:txBody>
      </p:sp>
      <p:sp>
        <p:nvSpPr>
          <p:cNvPr id="5" name="Retângulo 4">
            <a:extLst>
              <a:ext uri="{FF2B5EF4-FFF2-40B4-BE49-F238E27FC236}">
                <a16:creationId xmlns:a16="http://schemas.microsoft.com/office/drawing/2014/main" id="{5352A45A-A864-A1A6-D6AA-3AC090F125C1}"/>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97C711C-E3F0-CED6-8F4F-771D685D0963}"/>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E5A3217-BA4E-5FBD-E2EE-3A9A125EB47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0A1FB2C3-9CAC-0492-F652-1FAC28169D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reeform 16">
            <a:extLst>
              <a:ext uri="{FF2B5EF4-FFF2-40B4-BE49-F238E27FC236}">
                <a16:creationId xmlns:a16="http://schemas.microsoft.com/office/drawing/2014/main" id="{13E39538-EF96-0BB5-0B17-1B099C3E54B7}"/>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Tree>
    <p:extLst>
      <p:ext uri="{BB962C8B-B14F-4D97-AF65-F5344CB8AC3E}">
        <p14:creationId xmlns:p14="http://schemas.microsoft.com/office/powerpoint/2010/main" val="305522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CD energia">
    <p:spTree>
      <p:nvGrpSpPr>
        <p:cNvPr id="1" name=""/>
        <p:cNvGrpSpPr/>
        <p:nvPr/>
      </p:nvGrpSpPr>
      <p:grpSpPr>
        <a:xfrm>
          <a:off x="0" y="0"/>
          <a:ext cx="0" cy="0"/>
          <a:chOff x="0" y="0"/>
          <a:chExt cx="0" cy="0"/>
        </a:xfrm>
      </p:grpSpPr>
      <p:grpSp>
        <p:nvGrpSpPr>
          <p:cNvPr id="22" name="Group 5">
            <a:extLst>
              <a:ext uri="{FF2B5EF4-FFF2-40B4-BE49-F238E27FC236}">
                <a16:creationId xmlns:a16="http://schemas.microsoft.com/office/drawing/2014/main" id="{2BA7C528-F761-24C1-A8E4-275BA89D9F62}"/>
              </a:ext>
            </a:extLst>
          </p:cNvPr>
          <p:cNvGrpSpPr/>
          <p:nvPr userDrawn="1"/>
        </p:nvGrpSpPr>
        <p:grpSpPr>
          <a:xfrm>
            <a:off x="-50089" y="3597694"/>
            <a:ext cx="12232080" cy="6598058"/>
            <a:chOff x="-3366" y="-60793"/>
            <a:chExt cx="2704797" cy="1890400"/>
          </a:xfrm>
        </p:grpSpPr>
        <p:sp>
          <p:nvSpPr>
            <p:cNvPr id="23" name="Freeform 6">
              <a:extLst>
                <a:ext uri="{FF2B5EF4-FFF2-40B4-BE49-F238E27FC236}">
                  <a16:creationId xmlns:a16="http://schemas.microsoft.com/office/drawing/2014/main" id="{607A6F0E-E19B-7A7E-B287-C163D72A83CC}"/>
                </a:ext>
              </a:extLst>
            </p:cNvPr>
            <p:cNvSpPr/>
            <p:nvPr/>
          </p:nvSpPr>
          <p:spPr>
            <a:xfrm>
              <a:off x="-3366" y="-60793"/>
              <a:ext cx="2701431" cy="1829607"/>
            </a:xfrm>
            <a:custGeom>
              <a:avLst/>
              <a:gdLst/>
              <a:ahLst/>
              <a:cxnLst/>
              <a:rect l="l" t="t" r="r" b="b"/>
              <a:pathLst>
                <a:path w="2701431" h="1829607">
                  <a:moveTo>
                    <a:pt x="0" y="0"/>
                  </a:moveTo>
                  <a:lnTo>
                    <a:pt x="2701431" y="0"/>
                  </a:lnTo>
                  <a:lnTo>
                    <a:pt x="2701431" y="1829607"/>
                  </a:lnTo>
                  <a:lnTo>
                    <a:pt x="0" y="1829607"/>
                  </a:lnTo>
                  <a:close/>
                </a:path>
              </a:pathLst>
            </a:custGeom>
            <a:gradFill rotWithShape="1">
              <a:gsLst>
                <a:gs pos="0">
                  <a:srgbClr val="FFFFFF">
                    <a:alpha val="51000"/>
                  </a:srgbClr>
                </a:gs>
                <a:gs pos="50000">
                  <a:srgbClr val="96C3E1">
                    <a:alpha val="51000"/>
                  </a:srgbClr>
                </a:gs>
                <a:gs pos="100000">
                  <a:srgbClr val="4D9ACF">
                    <a:alpha val="51000"/>
                  </a:srgbClr>
                </a:gs>
              </a:gsLst>
              <a:lin ang="5400000"/>
            </a:gradFill>
          </p:spPr>
          <p:txBody>
            <a:bodyPr/>
            <a:lstStyle/>
            <a:p>
              <a:endParaRPr lang="pt-BR"/>
            </a:p>
          </p:txBody>
        </p:sp>
        <p:sp>
          <p:nvSpPr>
            <p:cNvPr id="24" name="TextBox 7">
              <a:extLst>
                <a:ext uri="{FF2B5EF4-FFF2-40B4-BE49-F238E27FC236}">
                  <a16:creationId xmlns:a16="http://schemas.microsoft.com/office/drawing/2014/main" id="{D40EA47C-2B28-E20C-1691-8C7E2544BD42}"/>
                </a:ext>
              </a:extLst>
            </p:cNvPr>
            <p:cNvSpPr txBox="1"/>
            <p:nvPr/>
          </p:nvSpPr>
          <p:spPr>
            <a:xfrm>
              <a:off x="0" y="-38100"/>
              <a:ext cx="2701431" cy="1867707"/>
            </a:xfrm>
            <a:prstGeom prst="rect">
              <a:avLst/>
            </a:prstGeom>
          </p:spPr>
          <p:txBody>
            <a:bodyPr lIns="50800" tIns="50800" rIns="50800" bIns="50800" rtlCol="0" anchor="ctr"/>
            <a:lstStyle/>
            <a:p>
              <a:pPr algn="ctr">
                <a:lnSpc>
                  <a:spcPts val="2605"/>
                </a:lnSpc>
              </a:pPr>
              <a:endParaRPr/>
            </a:p>
          </p:txBody>
        </p:sp>
      </p:grpSp>
      <p:sp>
        <p:nvSpPr>
          <p:cNvPr id="8" name="Freeform 2">
            <a:extLst>
              <a:ext uri="{FF2B5EF4-FFF2-40B4-BE49-F238E27FC236}">
                <a16:creationId xmlns:a16="http://schemas.microsoft.com/office/drawing/2014/main" id="{E5AD8AF1-8BC2-CA01-0FD1-32EA8542CCCC}"/>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10" name="Freeform 3">
            <a:extLst>
              <a:ext uri="{FF2B5EF4-FFF2-40B4-BE49-F238E27FC236}">
                <a16:creationId xmlns:a16="http://schemas.microsoft.com/office/drawing/2014/main" id="{E8D77DEE-AEA4-8CF8-A8C3-C7DD09AC7F12}"/>
              </a:ext>
            </a:extLst>
          </p:cNvPr>
          <p:cNvSpPr/>
          <p:nvPr userDrawn="1"/>
        </p:nvSpPr>
        <p:spPr>
          <a:xfrm>
            <a:off x="157116" y="0"/>
            <a:ext cx="1978548" cy="1985089"/>
          </a:xfrm>
          <a:custGeom>
            <a:avLst/>
            <a:gdLst/>
            <a:ahLst/>
            <a:cxnLst/>
            <a:rect l="l" t="t" r="r" b="b"/>
            <a:pathLst>
              <a:path w="2899160" h="2908744">
                <a:moveTo>
                  <a:pt x="0" y="0"/>
                </a:moveTo>
                <a:lnTo>
                  <a:pt x="2899160" y="0"/>
                </a:lnTo>
                <a:lnTo>
                  <a:pt x="2899160" y="2908744"/>
                </a:lnTo>
                <a:lnTo>
                  <a:pt x="0" y="2908744"/>
                </a:lnTo>
                <a:lnTo>
                  <a:pt x="0" y="0"/>
                </a:lnTo>
                <a:close/>
              </a:path>
            </a:pathLst>
          </a:custGeom>
          <a:blipFill>
            <a:blip r:embed="rId3"/>
            <a:stretch>
              <a:fillRect/>
            </a:stretch>
          </a:blipFill>
        </p:spPr>
        <p:txBody>
          <a:bodyPr/>
          <a:lstStyle/>
          <a:p>
            <a:endParaRPr lang="pt-BR"/>
          </a:p>
        </p:txBody>
      </p:sp>
      <p:sp>
        <p:nvSpPr>
          <p:cNvPr id="11" name="Freeform 4">
            <a:extLst>
              <a:ext uri="{FF2B5EF4-FFF2-40B4-BE49-F238E27FC236}">
                <a16:creationId xmlns:a16="http://schemas.microsoft.com/office/drawing/2014/main" id="{229C84AC-4260-1B13-278D-C51CD0099722}"/>
              </a:ext>
            </a:extLst>
          </p:cNvPr>
          <p:cNvSpPr/>
          <p:nvPr userDrawn="1"/>
        </p:nvSpPr>
        <p:spPr>
          <a:xfrm>
            <a:off x="480061" y="1797781"/>
            <a:ext cx="316774" cy="316774"/>
          </a:xfrm>
          <a:custGeom>
            <a:avLst/>
            <a:gdLst/>
            <a:ahLst/>
            <a:cxnLst/>
            <a:rect l="l" t="t" r="r" b="b"/>
            <a:pathLst>
              <a:path w="440839" h="440839">
                <a:moveTo>
                  <a:pt x="0" y="0"/>
                </a:moveTo>
                <a:lnTo>
                  <a:pt x="440839" y="0"/>
                </a:lnTo>
                <a:lnTo>
                  <a:pt x="440839" y="440839"/>
                </a:lnTo>
                <a:lnTo>
                  <a:pt x="0" y="44083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5" name="Espaço Reservado para Texto 21">
            <a:extLst>
              <a:ext uri="{FF2B5EF4-FFF2-40B4-BE49-F238E27FC236}">
                <a16:creationId xmlns:a16="http://schemas.microsoft.com/office/drawing/2014/main" id="{EDFAA01A-C784-5F64-3B7C-D08FC4A97F93}"/>
              </a:ext>
            </a:extLst>
          </p:cNvPr>
          <p:cNvSpPr>
            <a:spLocks noGrp="1"/>
          </p:cNvSpPr>
          <p:nvPr>
            <p:ph type="body" sz="quarter" idx="13" hasCustomPrompt="1"/>
          </p:nvPr>
        </p:nvSpPr>
        <p:spPr>
          <a:xfrm>
            <a:off x="908971" y="1797781"/>
            <a:ext cx="3741406" cy="297905"/>
          </a:xfrm>
        </p:spPr>
        <p:txBody>
          <a:bodyPr>
            <a:noAutofit/>
          </a:bodyPr>
          <a:lstStyle>
            <a:lvl1pPr marL="0" indent="0">
              <a:buNone/>
              <a:defRPr sz="1600" b="0">
                <a:solidFill>
                  <a:srgbClr val="FFB61A"/>
                </a:solidFill>
                <a:latin typeface="+mn-lt"/>
              </a:defRPr>
            </a:lvl1pPr>
          </a:lstStyle>
          <a:p>
            <a:r>
              <a:rPr lang="pt-BR"/>
              <a:t>https://www.epe.gov.br/pt/adcdenergia</a:t>
            </a:r>
          </a:p>
        </p:txBody>
      </p:sp>
      <p:sp>
        <p:nvSpPr>
          <p:cNvPr id="16" name="Espaço Reservado para Texto 21">
            <a:extLst>
              <a:ext uri="{FF2B5EF4-FFF2-40B4-BE49-F238E27FC236}">
                <a16:creationId xmlns:a16="http://schemas.microsoft.com/office/drawing/2014/main" id="{FA3BFA3F-4C2F-0242-133A-D2AB5D98C731}"/>
              </a:ext>
            </a:extLst>
          </p:cNvPr>
          <p:cNvSpPr>
            <a:spLocks noGrp="1"/>
          </p:cNvSpPr>
          <p:nvPr>
            <p:ph type="body" sz="quarter" idx="11" hasCustomPrompt="1"/>
          </p:nvPr>
        </p:nvSpPr>
        <p:spPr>
          <a:xfrm>
            <a:off x="2483194" y="863211"/>
            <a:ext cx="9040809" cy="682092"/>
          </a:xfrm>
        </p:spPr>
        <p:txBody>
          <a:bodyPr>
            <a:noAutofit/>
          </a:bodyPr>
          <a:lstStyle>
            <a:lvl1pPr marL="0" indent="0">
              <a:buNone/>
              <a:defRPr sz="2400" b="1">
                <a:solidFill>
                  <a:srgbClr val="0C2340"/>
                </a:solidFill>
                <a:latin typeface="+mj-lt"/>
              </a:defRPr>
            </a:lvl1pPr>
          </a:lstStyle>
          <a:p>
            <a:r>
              <a:rPr lang="pt-BR"/>
              <a:t>Conhecimento sobre energia de forma simples e acessível!</a:t>
            </a:r>
          </a:p>
        </p:txBody>
      </p:sp>
      <p:sp>
        <p:nvSpPr>
          <p:cNvPr id="27" name="Espaço Reservado para Texto 21">
            <a:extLst>
              <a:ext uri="{FF2B5EF4-FFF2-40B4-BE49-F238E27FC236}">
                <a16:creationId xmlns:a16="http://schemas.microsoft.com/office/drawing/2014/main" id="{BB760094-B738-81FE-44FF-0C37F54FE5E7}"/>
              </a:ext>
            </a:extLst>
          </p:cNvPr>
          <p:cNvSpPr>
            <a:spLocks noGrp="1"/>
          </p:cNvSpPr>
          <p:nvPr>
            <p:ph type="body" sz="quarter" idx="15" hasCustomPrompt="1"/>
          </p:nvPr>
        </p:nvSpPr>
        <p:spPr>
          <a:xfrm>
            <a:off x="8568244" y="3690345"/>
            <a:ext cx="2398449" cy="429829"/>
          </a:xfrm>
        </p:spPr>
        <p:txBody>
          <a:bodyPr>
            <a:noAutofit/>
          </a:bodyPr>
          <a:lstStyle>
            <a:lvl1pPr marL="0" indent="0">
              <a:buNone/>
              <a:defRPr sz="2000" b="1">
                <a:solidFill>
                  <a:srgbClr val="0C2340"/>
                </a:solidFill>
                <a:latin typeface="+mj-lt"/>
              </a:defRPr>
            </a:lvl1pPr>
          </a:lstStyle>
          <a:p>
            <a:r>
              <a:rPr lang="pt-BR"/>
              <a:t>Séries de podcast</a:t>
            </a:r>
          </a:p>
        </p:txBody>
      </p:sp>
      <p:sp>
        <p:nvSpPr>
          <p:cNvPr id="28" name="Espaço Reservado para Imagem 25">
            <a:extLst>
              <a:ext uri="{FF2B5EF4-FFF2-40B4-BE49-F238E27FC236}">
                <a16:creationId xmlns:a16="http://schemas.microsoft.com/office/drawing/2014/main" id="{3C9DB2DD-E05C-9CDB-D034-16D3B51EC267}"/>
              </a:ext>
            </a:extLst>
          </p:cNvPr>
          <p:cNvSpPr>
            <a:spLocks noGrp="1"/>
          </p:cNvSpPr>
          <p:nvPr>
            <p:ph type="pic" sz="quarter" idx="16"/>
          </p:nvPr>
        </p:nvSpPr>
        <p:spPr>
          <a:xfrm>
            <a:off x="7461992" y="4260061"/>
            <a:ext cx="1590568" cy="534008"/>
          </a:xfrm>
        </p:spPr>
        <p:txBody>
          <a:bodyPr/>
          <a:lstStyle/>
          <a:p>
            <a:endParaRPr lang="pt-BR"/>
          </a:p>
        </p:txBody>
      </p:sp>
      <p:sp>
        <p:nvSpPr>
          <p:cNvPr id="29" name="Espaço Reservado para Imagem 25">
            <a:extLst>
              <a:ext uri="{FF2B5EF4-FFF2-40B4-BE49-F238E27FC236}">
                <a16:creationId xmlns:a16="http://schemas.microsoft.com/office/drawing/2014/main" id="{7C2B4DAD-F85C-6FD2-21D6-EF3E0E30441A}"/>
              </a:ext>
            </a:extLst>
          </p:cNvPr>
          <p:cNvSpPr>
            <a:spLocks noGrp="1"/>
          </p:cNvSpPr>
          <p:nvPr>
            <p:ph type="pic" sz="quarter" idx="17"/>
          </p:nvPr>
        </p:nvSpPr>
        <p:spPr>
          <a:xfrm>
            <a:off x="7461992" y="4933957"/>
            <a:ext cx="1590568" cy="1238256"/>
          </a:xfrm>
        </p:spPr>
        <p:txBody>
          <a:bodyPr/>
          <a:lstStyle/>
          <a:p>
            <a:endParaRPr lang="pt-BR"/>
          </a:p>
        </p:txBody>
      </p:sp>
      <p:grpSp>
        <p:nvGrpSpPr>
          <p:cNvPr id="18" name="Group 18">
            <a:extLst>
              <a:ext uri="{FF2B5EF4-FFF2-40B4-BE49-F238E27FC236}">
                <a16:creationId xmlns:a16="http://schemas.microsoft.com/office/drawing/2014/main" id="{412A5FBD-6774-C125-29BB-1AE63D2B7492}"/>
              </a:ext>
            </a:extLst>
          </p:cNvPr>
          <p:cNvGrpSpPr/>
          <p:nvPr userDrawn="1"/>
        </p:nvGrpSpPr>
        <p:grpSpPr>
          <a:xfrm rot="-5400000">
            <a:off x="11365253" y="1324244"/>
            <a:ext cx="1339262" cy="1978547"/>
            <a:chOff x="0" y="0"/>
            <a:chExt cx="3976160" cy="5820390"/>
          </a:xfrm>
        </p:grpSpPr>
        <p:sp>
          <p:nvSpPr>
            <p:cNvPr id="19" name="Freeform 19">
              <a:extLst>
                <a:ext uri="{FF2B5EF4-FFF2-40B4-BE49-F238E27FC236}">
                  <a16:creationId xmlns:a16="http://schemas.microsoft.com/office/drawing/2014/main" id="{ED255D75-839B-8ACC-A9C4-795D489A5178}"/>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20" name="Group 20">
            <a:extLst>
              <a:ext uri="{FF2B5EF4-FFF2-40B4-BE49-F238E27FC236}">
                <a16:creationId xmlns:a16="http://schemas.microsoft.com/office/drawing/2014/main" id="{58CD7DA9-1950-04BD-52F0-924FC9BF4A42}"/>
              </a:ext>
            </a:extLst>
          </p:cNvPr>
          <p:cNvGrpSpPr/>
          <p:nvPr userDrawn="1"/>
        </p:nvGrpSpPr>
        <p:grpSpPr>
          <a:xfrm rot="-5400000">
            <a:off x="11063084" y="2120115"/>
            <a:ext cx="1339263" cy="1978546"/>
            <a:chOff x="0" y="0"/>
            <a:chExt cx="4445000" cy="6350000"/>
          </a:xfrm>
        </p:grpSpPr>
        <p:sp>
          <p:nvSpPr>
            <p:cNvPr id="21" name="Freeform 21">
              <a:extLst>
                <a:ext uri="{FF2B5EF4-FFF2-40B4-BE49-F238E27FC236}">
                  <a16:creationId xmlns:a16="http://schemas.microsoft.com/office/drawing/2014/main" id="{76D300CD-DF95-03B3-9D64-7A469ED35F94}"/>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9" name="Freeform 11">
            <a:extLst>
              <a:ext uri="{FF2B5EF4-FFF2-40B4-BE49-F238E27FC236}">
                <a16:creationId xmlns:a16="http://schemas.microsoft.com/office/drawing/2014/main" id="{DC683E27-3987-6BB3-4A9D-E5E8CEFE40D9}"/>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 name="Espaço Reservado para Imagem 25">
            <a:extLst>
              <a:ext uri="{FF2B5EF4-FFF2-40B4-BE49-F238E27FC236}">
                <a16:creationId xmlns:a16="http://schemas.microsoft.com/office/drawing/2014/main" id="{B156BA5A-F78A-8A1C-363B-432F1CB1869E}"/>
              </a:ext>
            </a:extLst>
          </p:cNvPr>
          <p:cNvSpPr>
            <a:spLocks noGrp="1"/>
          </p:cNvSpPr>
          <p:nvPr>
            <p:ph type="pic" sz="quarter" idx="14"/>
          </p:nvPr>
        </p:nvSpPr>
        <p:spPr>
          <a:xfrm>
            <a:off x="426000" y="2743213"/>
            <a:ext cx="6148107" cy="3429000"/>
          </a:xfrm>
        </p:spPr>
        <p:txBody>
          <a:bodyPr/>
          <a:lstStyle/>
          <a:p>
            <a:endParaRPr lang="pt-BR"/>
          </a:p>
        </p:txBody>
      </p:sp>
      <p:sp>
        <p:nvSpPr>
          <p:cNvPr id="3" name="Espaço Reservado para Imagem 25">
            <a:extLst>
              <a:ext uri="{FF2B5EF4-FFF2-40B4-BE49-F238E27FC236}">
                <a16:creationId xmlns:a16="http://schemas.microsoft.com/office/drawing/2014/main" id="{7E93B6D2-0BFD-36B1-AA5A-0C3C5DC6C4D1}"/>
              </a:ext>
            </a:extLst>
          </p:cNvPr>
          <p:cNvSpPr>
            <a:spLocks noGrp="1"/>
          </p:cNvSpPr>
          <p:nvPr>
            <p:ph type="pic" sz="quarter" idx="18"/>
          </p:nvPr>
        </p:nvSpPr>
        <p:spPr>
          <a:xfrm>
            <a:off x="9165907" y="4258027"/>
            <a:ext cx="857121" cy="880793"/>
          </a:xfrm>
        </p:spPr>
        <p:txBody>
          <a:bodyPr/>
          <a:lstStyle/>
          <a:p>
            <a:endParaRPr lang="pt-BR"/>
          </a:p>
        </p:txBody>
      </p:sp>
      <p:sp>
        <p:nvSpPr>
          <p:cNvPr id="4" name="Espaço Reservado para Imagem 25">
            <a:extLst>
              <a:ext uri="{FF2B5EF4-FFF2-40B4-BE49-F238E27FC236}">
                <a16:creationId xmlns:a16="http://schemas.microsoft.com/office/drawing/2014/main" id="{485D9A85-5B48-ED9D-22A0-2ADD81005CAA}"/>
              </a:ext>
            </a:extLst>
          </p:cNvPr>
          <p:cNvSpPr>
            <a:spLocks noGrp="1"/>
          </p:cNvSpPr>
          <p:nvPr>
            <p:ph type="pic" sz="quarter" idx="19"/>
          </p:nvPr>
        </p:nvSpPr>
        <p:spPr>
          <a:xfrm>
            <a:off x="9165906" y="5277394"/>
            <a:ext cx="857122" cy="894819"/>
          </a:xfrm>
        </p:spPr>
        <p:txBody>
          <a:bodyPr/>
          <a:lstStyle/>
          <a:p>
            <a:endParaRPr lang="pt-BR"/>
          </a:p>
        </p:txBody>
      </p:sp>
      <p:sp>
        <p:nvSpPr>
          <p:cNvPr id="5" name="Espaço Reservado para Imagem 25">
            <a:extLst>
              <a:ext uri="{FF2B5EF4-FFF2-40B4-BE49-F238E27FC236}">
                <a16:creationId xmlns:a16="http://schemas.microsoft.com/office/drawing/2014/main" id="{9BED7E4B-64D4-E26F-8D32-4E1442DAA390}"/>
              </a:ext>
            </a:extLst>
          </p:cNvPr>
          <p:cNvSpPr>
            <a:spLocks noGrp="1"/>
          </p:cNvSpPr>
          <p:nvPr>
            <p:ph type="pic" sz="quarter" idx="20"/>
          </p:nvPr>
        </p:nvSpPr>
        <p:spPr>
          <a:xfrm>
            <a:off x="10144561" y="4258456"/>
            <a:ext cx="1621439" cy="1851355"/>
          </a:xfrm>
        </p:spPr>
        <p:txBody>
          <a:bodyPr/>
          <a:lstStyle/>
          <a:p>
            <a:endParaRPr lang="pt-BR"/>
          </a:p>
        </p:txBody>
      </p:sp>
      <p:sp>
        <p:nvSpPr>
          <p:cNvPr id="6" name="Retângulo 5">
            <a:extLst>
              <a:ext uri="{FF2B5EF4-FFF2-40B4-BE49-F238E27FC236}">
                <a16:creationId xmlns:a16="http://schemas.microsoft.com/office/drawing/2014/main" id="{8434C076-45A0-A9AB-7E04-EE5C1A972053}"/>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5906E6D-BC0D-62D9-46E4-41099C261E88}"/>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F15F60C1-5B0A-1B86-F997-889C427B2518}"/>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AF44864-715E-CC91-8412-18A57C6D8A8F}"/>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444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riga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0B92DFFC-D7DD-5532-4C0C-CBFC1AF2E0AE}"/>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reeform 7">
            <a:extLst>
              <a:ext uri="{FF2B5EF4-FFF2-40B4-BE49-F238E27FC236}">
                <a16:creationId xmlns:a16="http://schemas.microsoft.com/office/drawing/2014/main" id="{5C29050B-6923-43AE-A7B7-B6D3CD04245B}"/>
              </a:ext>
            </a:extLst>
          </p:cNvPr>
          <p:cNvSpPr/>
          <p:nvPr userDrawn="1"/>
        </p:nvSpPr>
        <p:spPr>
          <a:xfrm>
            <a:off x="754337" y="1090100"/>
            <a:ext cx="2438126" cy="2338900"/>
          </a:xfrm>
          <a:custGeom>
            <a:avLst/>
            <a:gdLst/>
            <a:ahLst/>
            <a:cxnLst/>
            <a:rect l="l" t="t" r="r" b="b"/>
            <a:pathLst>
              <a:path w="4179214" h="4009129">
                <a:moveTo>
                  <a:pt x="0" y="0"/>
                </a:moveTo>
                <a:lnTo>
                  <a:pt x="4179214" y="0"/>
                </a:lnTo>
                <a:lnTo>
                  <a:pt x="4179214" y="4009129"/>
                </a:lnTo>
                <a:lnTo>
                  <a:pt x="0" y="4009129"/>
                </a:lnTo>
                <a:lnTo>
                  <a:pt x="0" y="0"/>
                </a:lnTo>
                <a:close/>
              </a:path>
            </a:pathLst>
          </a:custGeom>
          <a:blipFill>
            <a:blip r:embed="rId2"/>
            <a:stretch>
              <a:fillRect/>
            </a:stretch>
          </a:blipFill>
        </p:spPr>
        <p:txBody>
          <a:bodyPr/>
          <a:lstStyle/>
          <a:p>
            <a:endParaRPr lang="pt-BR"/>
          </a:p>
        </p:txBody>
      </p:sp>
      <p:sp>
        <p:nvSpPr>
          <p:cNvPr id="10" name="Freeform 8">
            <a:extLst>
              <a:ext uri="{FF2B5EF4-FFF2-40B4-BE49-F238E27FC236}">
                <a16:creationId xmlns:a16="http://schemas.microsoft.com/office/drawing/2014/main" id="{70516CBA-9B59-2829-DEC9-242B4D075825}"/>
              </a:ext>
            </a:extLst>
          </p:cNvPr>
          <p:cNvSpPr/>
          <p:nvPr userDrawn="1"/>
        </p:nvSpPr>
        <p:spPr>
          <a:xfrm rot="2093357">
            <a:off x="1250035" y="1379467"/>
            <a:ext cx="1254171" cy="1760165"/>
          </a:xfrm>
          <a:custGeom>
            <a:avLst/>
            <a:gdLst/>
            <a:ahLst/>
            <a:cxnLst/>
            <a:rect l="l" t="t" r="r" b="b"/>
            <a:pathLst>
              <a:path w="2149785" h="3017113">
                <a:moveTo>
                  <a:pt x="0" y="0"/>
                </a:moveTo>
                <a:lnTo>
                  <a:pt x="2149785" y="0"/>
                </a:lnTo>
                <a:lnTo>
                  <a:pt x="2149785" y="3017113"/>
                </a:lnTo>
                <a:lnTo>
                  <a:pt x="0" y="3017113"/>
                </a:lnTo>
                <a:lnTo>
                  <a:pt x="0" y="0"/>
                </a:lnTo>
                <a:close/>
              </a:path>
            </a:pathLst>
          </a:custGeom>
          <a:blipFill>
            <a:blip r:embed="rId3"/>
            <a:stretch>
              <a:fillRect/>
            </a:stretch>
          </a:blipFill>
        </p:spPr>
        <p:txBody>
          <a:bodyPr/>
          <a:lstStyle/>
          <a:p>
            <a:endParaRPr lang="pt-BR"/>
          </a:p>
        </p:txBody>
      </p:sp>
      <p:sp>
        <p:nvSpPr>
          <p:cNvPr id="14" name="Espaço Reservado para Texto 21">
            <a:extLst>
              <a:ext uri="{FF2B5EF4-FFF2-40B4-BE49-F238E27FC236}">
                <a16:creationId xmlns:a16="http://schemas.microsoft.com/office/drawing/2014/main" id="{80023600-6E3B-C91C-279C-385CA1B6CFC6}"/>
              </a:ext>
            </a:extLst>
          </p:cNvPr>
          <p:cNvSpPr>
            <a:spLocks noGrp="1"/>
          </p:cNvSpPr>
          <p:nvPr>
            <p:ph type="body" sz="quarter" idx="13" hasCustomPrompt="1"/>
          </p:nvPr>
        </p:nvSpPr>
        <p:spPr>
          <a:xfrm>
            <a:off x="806658" y="5422737"/>
            <a:ext cx="3741406" cy="297905"/>
          </a:xfrm>
        </p:spPr>
        <p:txBody>
          <a:bodyPr>
            <a:noAutofit/>
          </a:bodyPr>
          <a:lstStyle>
            <a:lvl1pPr marL="0" indent="0">
              <a:buNone/>
              <a:defRPr sz="1400" b="0">
                <a:solidFill>
                  <a:schemeClr val="bg1"/>
                </a:solidFill>
                <a:latin typeface="+mn-lt"/>
              </a:defRPr>
            </a:lvl1pPr>
          </a:lstStyle>
          <a:p>
            <a:r>
              <a:rPr lang="pt-BR"/>
              <a:t>www.epe.gov.br</a:t>
            </a:r>
          </a:p>
        </p:txBody>
      </p:sp>
      <p:sp>
        <p:nvSpPr>
          <p:cNvPr id="15" name="Espaço Reservado para Texto 21">
            <a:extLst>
              <a:ext uri="{FF2B5EF4-FFF2-40B4-BE49-F238E27FC236}">
                <a16:creationId xmlns:a16="http://schemas.microsoft.com/office/drawing/2014/main" id="{49F43316-1E85-D7C1-88E3-42C9898229A7}"/>
              </a:ext>
            </a:extLst>
          </p:cNvPr>
          <p:cNvSpPr>
            <a:spLocks noGrp="1"/>
          </p:cNvSpPr>
          <p:nvPr>
            <p:ph type="body" sz="quarter" idx="14" hasCustomPrompt="1"/>
          </p:nvPr>
        </p:nvSpPr>
        <p:spPr>
          <a:xfrm>
            <a:off x="806658" y="5842463"/>
            <a:ext cx="3891508" cy="297905"/>
          </a:xfrm>
        </p:spPr>
        <p:txBody>
          <a:bodyPr>
            <a:noAutofit/>
          </a:bodyPr>
          <a:lstStyle>
            <a:lvl1pPr marL="0" indent="0">
              <a:buNone/>
              <a:defRPr sz="1400" b="0">
                <a:solidFill>
                  <a:schemeClr val="bg1"/>
                </a:solidFill>
                <a:latin typeface="+mn-lt"/>
              </a:defRPr>
            </a:lvl1pPr>
          </a:lstStyle>
          <a:p>
            <a:r>
              <a:rPr lang="pt-BR"/>
              <a:t>Praça Pio X, 54. Centro – Rio de Janeiro, RJ</a:t>
            </a:r>
          </a:p>
        </p:txBody>
      </p:sp>
      <p:sp>
        <p:nvSpPr>
          <p:cNvPr id="16" name="Freeform 16">
            <a:extLst>
              <a:ext uri="{FF2B5EF4-FFF2-40B4-BE49-F238E27FC236}">
                <a16:creationId xmlns:a16="http://schemas.microsoft.com/office/drawing/2014/main" id="{C683A301-4C29-9FEB-BAD8-853AAF0C9030}"/>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sp>
        <p:nvSpPr>
          <p:cNvPr id="17" name="Freeform 2">
            <a:extLst>
              <a:ext uri="{FF2B5EF4-FFF2-40B4-BE49-F238E27FC236}">
                <a16:creationId xmlns:a16="http://schemas.microsoft.com/office/drawing/2014/main" id="{7DD69CF4-B32A-341C-688B-B76A295A98C8}"/>
              </a:ext>
            </a:extLst>
          </p:cNvPr>
          <p:cNvSpPr/>
          <p:nvPr userDrawn="1"/>
        </p:nvSpPr>
        <p:spPr>
          <a:xfrm rot="-9096449">
            <a:off x="6915945" y="1042543"/>
            <a:ext cx="4882546" cy="4683838"/>
          </a:xfrm>
          <a:custGeom>
            <a:avLst/>
            <a:gdLst/>
            <a:ahLst/>
            <a:cxnLst/>
            <a:rect l="l" t="t" r="r" b="b"/>
            <a:pathLst>
              <a:path w="7716196" h="7402165">
                <a:moveTo>
                  <a:pt x="0" y="0"/>
                </a:moveTo>
                <a:lnTo>
                  <a:pt x="7716196" y="0"/>
                </a:lnTo>
                <a:lnTo>
                  <a:pt x="7716196" y="7402164"/>
                </a:lnTo>
                <a:lnTo>
                  <a:pt x="0" y="7402164"/>
                </a:lnTo>
                <a:lnTo>
                  <a:pt x="0" y="0"/>
                </a:lnTo>
                <a:close/>
              </a:path>
            </a:pathLst>
          </a:custGeom>
          <a:blipFill>
            <a:blip r:embed="rId2"/>
            <a:stretch>
              <a:fillRect/>
            </a:stretch>
          </a:blipFill>
        </p:spPr>
        <p:txBody>
          <a:bodyPr/>
          <a:lstStyle/>
          <a:p>
            <a:endParaRPr lang="pt-BR"/>
          </a:p>
        </p:txBody>
      </p:sp>
      <p:sp>
        <p:nvSpPr>
          <p:cNvPr id="18" name="Espaço Reservado para Imagem 40">
            <a:extLst>
              <a:ext uri="{FF2B5EF4-FFF2-40B4-BE49-F238E27FC236}">
                <a16:creationId xmlns:a16="http://schemas.microsoft.com/office/drawing/2014/main" id="{37F0A4F3-960D-A962-3CBB-A7E6C01419AD}"/>
              </a:ext>
            </a:extLst>
          </p:cNvPr>
          <p:cNvSpPr>
            <a:spLocks noGrp="1"/>
          </p:cNvSpPr>
          <p:nvPr>
            <p:ph type="pic" sz="quarter" idx="15"/>
          </p:nvPr>
        </p:nvSpPr>
        <p:spPr>
          <a:xfrm>
            <a:off x="7027817" y="-1867120"/>
            <a:ext cx="4637314" cy="7184219"/>
          </a:xfrm>
          <a:prstGeom prst="roundRect">
            <a:avLst>
              <a:gd name="adj" fmla="val 50000"/>
            </a:avLst>
          </a:prstGeom>
        </p:spPr>
        <p:txBody>
          <a:bodyPr/>
          <a:lstStyle/>
          <a:p>
            <a:endParaRPr lang="pt-BR"/>
          </a:p>
        </p:txBody>
      </p:sp>
      <p:sp>
        <p:nvSpPr>
          <p:cNvPr id="2" name="Espaço Reservado para Texto 21">
            <a:extLst>
              <a:ext uri="{FF2B5EF4-FFF2-40B4-BE49-F238E27FC236}">
                <a16:creationId xmlns:a16="http://schemas.microsoft.com/office/drawing/2014/main" id="{3E826CF8-2C4D-A822-1AE3-AD732E480809}"/>
              </a:ext>
            </a:extLst>
          </p:cNvPr>
          <p:cNvSpPr>
            <a:spLocks noGrp="1"/>
          </p:cNvSpPr>
          <p:nvPr>
            <p:ph type="body" sz="quarter" idx="16" hasCustomPrompt="1"/>
          </p:nvPr>
        </p:nvSpPr>
        <p:spPr>
          <a:xfrm>
            <a:off x="1590375" y="2200008"/>
            <a:ext cx="4637314" cy="682092"/>
          </a:xfrm>
        </p:spPr>
        <p:txBody>
          <a:bodyPr>
            <a:noAutofit/>
          </a:bodyPr>
          <a:lstStyle>
            <a:lvl1pPr marL="0" indent="0">
              <a:buNone/>
              <a:defRPr sz="4800" b="1">
                <a:solidFill>
                  <a:schemeClr val="bg1"/>
                </a:solidFill>
                <a:latin typeface="+mj-lt"/>
              </a:defRPr>
            </a:lvl1pPr>
          </a:lstStyle>
          <a:p>
            <a:r>
              <a:rPr lang="pt-BR"/>
              <a:t>OBRIGADO(a)!</a:t>
            </a:r>
          </a:p>
        </p:txBody>
      </p:sp>
      <p:sp>
        <p:nvSpPr>
          <p:cNvPr id="3" name="Freeform 9">
            <a:extLst>
              <a:ext uri="{FF2B5EF4-FFF2-40B4-BE49-F238E27FC236}">
                <a16:creationId xmlns:a16="http://schemas.microsoft.com/office/drawing/2014/main" id="{2F9E3A20-4B2E-8922-0C84-DA44BB911D8A}"/>
              </a:ext>
            </a:extLst>
          </p:cNvPr>
          <p:cNvSpPr/>
          <p:nvPr userDrawn="1"/>
        </p:nvSpPr>
        <p:spPr>
          <a:xfrm>
            <a:off x="429525" y="5410063"/>
            <a:ext cx="266731" cy="266731"/>
          </a:xfrm>
          <a:custGeom>
            <a:avLst/>
            <a:gdLst/>
            <a:ahLst/>
            <a:cxnLst/>
            <a:rect l="l" t="t" r="r" b="b"/>
            <a:pathLst>
              <a:path w="266731" h="266731">
                <a:moveTo>
                  <a:pt x="0" y="0"/>
                </a:moveTo>
                <a:lnTo>
                  <a:pt x="266731" y="0"/>
                </a:lnTo>
                <a:lnTo>
                  <a:pt x="266731" y="266731"/>
                </a:lnTo>
                <a:lnTo>
                  <a:pt x="0" y="2667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10">
            <a:extLst>
              <a:ext uri="{FF2B5EF4-FFF2-40B4-BE49-F238E27FC236}">
                <a16:creationId xmlns:a16="http://schemas.microsoft.com/office/drawing/2014/main" id="{1530DBD9-13E8-EA24-2A1E-73573C229DF9}"/>
              </a:ext>
            </a:extLst>
          </p:cNvPr>
          <p:cNvSpPr/>
          <p:nvPr userDrawn="1"/>
        </p:nvSpPr>
        <p:spPr>
          <a:xfrm>
            <a:off x="447137" y="5822759"/>
            <a:ext cx="231508" cy="326486"/>
          </a:xfrm>
          <a:custGeom>
            <a:avLst/>
            <a:gdLst/>
            <a:ahLst/>
            <a:cxnLst/>
            <a:rect l="l" t="t" r="r" b="b"/>
            <a:pathLst>
              <a:path w="231508" h="326486">
                <a:moveTo>
                  <a:pt x="0" y="0"/>
                </a:moveTo>
                <a:lnTo>
                  <a:pt x="231508" y="0"/>
                </a:lnTo>
                <a:lnTo>
                  <a:pt x="231508" y="326486"/>
                </a:lnTo>
                <a:lnTo>
                  <a:pt x="0" y="32648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pt-BR"/>
          </a:p>
        </p:txBody>
      </p:sp>
      <p:sp>
        <p:nvSpPr>
          <p:cNvPr id="5" name="Retângulo 4">
            <a:extLst>
              <a:ext uri="{FF2B5EF4-FFF2-40B4-BE49-F238E27FC236}">
                <a16:creationId xmlns:a16="http://schemas.microsoft.com/office/drawing/2014/main" id="{4096C844-CBA6-9F69-FB4A-F29577A1C68D}"/>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20CAC6C-79FB-F0F3-4214-D533AD1D9FB2}"/>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826BEF1-BDC0-085E-4FAB-BBF0BE5199F3}"/>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2B3C4C12-802B-3876-BD54-AF9DC4EA88F7}"/>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84806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zio branco (textura+logo)">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8DDA300-32B3-8D88-85ED-2574818D17A9}"/>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4" name="Freeform 11">
            <a:extLst>
              <a:ext uri="{FF2B5EF4-FFF2-40B4-BE49-F238E27FC236}">
                <a16:creationId xmlns:a16="http://schemas.microsoft.com/office/drawing/2014/main" id="{B01E6C61-CF73-951C-BCDE-0814FA9D67C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2" name="Retângulo 1">
            <a:extLst>
              <a:ext uri="{FF2B5EF4-FFF2-40B4-BE49-F238E27FC236}">
                <a16:creationId xmlns:a16="http://schemas.microsoft.com/office/drawing/2014/main" id="{4560984F-E2CD-A9FE-E399-603457BD7B0B}"/>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8C3E254-E06F-BD6C-EAD5-3FDBB0E9554C}"/>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A676829-AEA7-0522-340F-45F15EDFE2F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7053847-6123-EAAC-F334-576BAC186B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244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zio azul  (fundo+log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CEC327E-9318-6EB0-5D6D-979A23698B7D}"/>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reeform 16">
            <a:extLst>
              <a:ext uri="{FF2B5EF4-FFF2-40B4-BE49-F238E27FC236}">
                <a16:creationId xmlns:a16="http://schemas.microsoft.com/office/drawing/2014/main" id="{ABF58734-D8DA-9D56-CC96-52A8D8EEB9EB}"/>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2"/>
            <a:stretch>
              <a:fillRect/>
            </a:stretch>
          </a:blipFill>
        </p:spPr>
        <p:txBody>
          <a:bodyPr/>
          <a:lstStyle/>
          <a:p>
            <a:endParaRPr lang="pt-BR"/>
          </a:p>
        </p:txBody>
      </p:sp>
      <p:sp>
        <p:nvSpPr>
          <p:cNvPr id="3" name="Retângulo 2">
            <a:extLst>
              <a:ext uri="{FF2B5EF4-FFF2-40B4-BE49-F238E27FC236}">
                <a16:creationId xmlns:a16="http://schemas.microsoft.com/office/drawing/2014/main" id="{BA9964F6-8ED7-CBA3-2F5A-B237DFE67540}"/>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9DAE612-27DE-2625-2C58-17AF5D08E431}"/>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F7BA648-11EE-62F4-6E6F-D8E18146B92D}"/>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21F82B55-2601-90FA-44CD-0362019D7B3A}"/>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4066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cha Técnica">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B307DE5-AA76-8AAA-6DB0-2442B7606FC8}"/>
              </a:ext>
            </a:extLst>
          </p:cNvPr>
          <p:cNvSpPr>
            <a:spLocks noGrp="1" noRot="1" noMove="1" noResize="1" noEditPoints="1" noAdjustHandles="1" noChangeArrowheads="1" noChangeShapeType="1"/>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3" name="Group 5">
            <a:extLst>
              <a:ext uri="{FF2B5EF4-FFF2-40B4-BE49-F238E27FC236}">
                <a16:creationId xmlns:a16="http://schemas.microsoft.com/office/drawing/2014/main" id="{48ED9144-4F70-A37A-120A-7BB0A6806477}"/>
              </a:ext>
            </a:extLst>
          </p:cNvPr>
          <p:cNvGrpSpPr/>
          <p:nvPr userDrawn="1"/>
        </p:nvGrpSpPr>
        <p:grpSpPr>
          <a:xfrm>
            <a:off x="7380555" y="-45101"/>
            <a:ext cx="8690014" cy="6912695"/>
            <a:chOff x="23321" y="-17341"/>
            <a:chExt cx="4195695" cy="3708400"/>
          </a:xfrm>
        </p:grpSpPr>
        <p:sp>
          <p:nvSpPr>
            <p:cNvPr id="14" name="Freeform 6">
              <a:extLst>
                <a:ext uri="{FF2B5EF4-FFF2-40B4-BE49-F238E27FC236}">
                  <a16:creationId xmlns:a16="http://schemas.microsoft.com/office/drawing/2014/main" id="{DE134E84-4CEA-9FE2-73A6-A0CA30C2468B}"/>
                </a:ext>
              </a:extLst>
            </p:cNvPr>
            <p:cNvSpPr/>
            <p:nvPr/>
          </p:nvSpPr>
          <p:spPr>
            <a:xfrm>
              <a:off x="23321" y="-17341"/>
              <a:ext cx="4195695" cy="3708400"/>
            </a:xfrm>
            <a:custGeom>
              <a:avLst/>
              <a:gdLst/>
              <a:ahLst/>
              <a:cxnLst/>
              <a:rect l="l" t="t" r="r" b="b"/>
              <a:pathLst>
                <a:path w="4195695" h="3708400">
                  <a:moveTo>
                    <a:pt x="2940917" y="0"/>
                  </a:moveTo>
                  <a:lnTo>
                    <a:pt x="1254779" y="0"/>
                  </a:lnTo>
                  <a:cubicBezTo>
                    <a:pt x="1113975" y="0"/>
                    <a:pt x="983867" y="75115"/>
                    <a:pt x="913461" y="197052"/>
                  </a:cubicBezTo>
                  <a:lnTo>
                    <a:pt x="70405" y="1657148"/>
                  </a:lnTo>
                  <a:cubicBezTo>
                    <a:pt x="0" y="1779083"/>
                    <a:pt x="0" y="1929317"/>
                    <a:pt x="70405" y="2051252"/>
                  </a:cubicBezTo>
                  <a:lnTo>
                    <a:pt x="913461" y="3511348"/>
                  </a:lnTo>
                  <a:cubicBezTo>
                    <a:pt x="983867" y="3633285"/>
                    <a:pt x="1113975" y="3708400"/>
                    <a:pt x="1254779" y="3708400"/>
                  </a:cubicBezTo>
                  <a:lnTo>
                    <a:pt x="2940917" y="3708400"/>
                  </a:lnTo>
                  <a:cubicBezTo>
                    <a:pt x="3081721" y="3708400"/>
                    <a:pt x="3211829" y="3633285"/>
                    <a:pt x="3282235" y="3511348"/>
                  </a:cubicBezTo>
                  <a:lnTo>
                    <a:pt x="4125291" y="2051252"/>
                  </a:lnTo>
                  <a:cubicBezTo>
                    <a:pt x="4195696" y="1929317"/>
                    <a:pt x="4195696" y="1779083"/>
                    <a:pt x="4125291" y="1657148"/>
                  </a:cubicBezTo>
                  <a:lnTo>
                    <a:pt x="3282235" y="197052"/>
                  </a:lnTo>
                  <a:cubicBezTo>
                    <a:pt x="3211829" y="75115"/>
                    <a:pt x="3081721" y="0"/>
                    <a:pt x="2940917" y="0"/>
                  </a:cubicBezTo>
                  <a:close/>
                </a:path>
              </a:pathLst>
            </a:custGeom>
            <a:solidFill>
              <a:srgbClr val="0C2340"/>
            </a:solidFill>
            <a:ln w="12700">
              <a:solidFill>
                <a:srgbClr val="000000"/>
              </a:solidFill>
            </a:ln>
          </p:spPr>
          <p:txBody>
            <a:bodyPr/>
            <a:lstStyle/>
            <a:p>
              <a:endParaRPr lang="pt-BR"/>
            </a:p>
          </p:txBody>
        </p:sp>
      </p:grpSp>
      <p:grpSp>
        <p:nvGrpSpPr>
          <p:cNvPr id="17" name="Group 7">
            <a:extLst>
              <a:ext uri="{FF2B5EF4-FFF2-40B4-BE49-F238E27FC236}">
                <a16:creationId xmlns:a16="http://schemas.microsoft.com/office/drawing/2014/main" id="{120E2BC7-E2C8-4769-8CB9-BA42E4B7A6CD}"/>
              </a:ext>
            </a:extLst>
          </p:cNvPr>
          <p:cNvGrpSpPr/>
          <p:nvPr userDrawn="1"/>
        </p:nvGrpSpPr>
        <p:grpSpPr>
          <a:xfrm rot="5400000">
            <a:off x="7408818" y="2785505"/>
            <a:ext cx="1452679" cy="1346301"/>
            <a:chOff x="0" y="0"/>
            <a:chExt cx="812800" cy="812800"/>
          </a:xfrm>
        </p:grpSpPr>
        <p:sp>
          <p:nvSpPr>
            <p:cNvPr id="18" name="Freeform 8">
              <a:extLst>
                <a:ext uri="{FF2B5EF4-FFF2-40B4-BE49-F238E27FC236}">
                  <a16:creationId xmlns:a16="http://schemas.microsoft.com/office/drawing/2014/main" id="{C347A2D0-2F22-B04D-97C2-19C7F0B1F3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11" r="-126211"/>
              </a:stretch>
            </a:blipFill>
          </p:spPr>
          <p:txBody>
            <a:bodyPr/>
            <a:lstStyle/>
            <a:p>
              <a:endParaRPr lang="pt-BR"/>
            </a:p>
          </p:txBody>
        </p:sp>
      </p:grpSp>
      <p:sp>
        <p:nvSpPr>
          <p:cNvPr id="15" name="Freeform 9">
            <a:extLst>
              <a:ext uri="{FF2B5EF4-FFF2-40B4-BE49-F238E27FC236}">
                <a16:creationId xmlns:a16="http://schemas.microsoft.com/office/drawing/2014/main" id="{6AD852C2-2F54-6FE8-212B-F3E655CC12D7}"/>
              </a:ext>
            </a:extLst>
          </p:cNvPr>
          <p:cNvSpPr/>
          <p:nvPr userDrawn="1"/>
        </p:nvSpPr>
        <p:spPr>
          <a:xfrm rot="18326753">
            <a:off x="7322328" y="2752830"/>
            <a:ext cx="1380971" cy="1249675"/>
          </a:xfrm>
          <a:custGeom>
            <a:avLst/>
            <a:gdLst/>
            <a:ahLst/>
            <a:cxnLst/>
            <a:rect l="l" t="t" r="r" b="b"/>
            <a:pathLst>
              <a:path w="1876374" h="1800009">
                <a:moveTo>
                  <a:pt x="0" y="0"/>
                </a:moveTo>
                <a:lnTo>
                  <a:pt x="1876373" y="0"/>
                </a:lnTo>
                <a:lnTo>
                  <a:pt x="1876373" y="1800010"/>
                </a:lnTo>
                <a:lnTo>
                  <a:pt x="0" y="1800010"/>
                </a:lnTo>
                <a:lnTo>
                  <a:pt x="0" y="0"/>
                </a:lnTo>
                <a:close/>
              </a:path>
            </a:pathLst>
          </a:custGeom>
          <a:blipFill>
            <a:blip r:embed="rId4"/>
            <a:stretch>
              <a:fillRect/>
            </a:stretch>
          </a:blipFill>
        </p:spPr>
        <p:txBody>
          <a:bodyPr/>
          <a:lstStyle/>
          <a:p>
            <a:endParaRPr lang="pt-BR"/>
          </a:p>
        </p:txBody>
      </p:sp>
      <p:sp>
        <p:nvSpPr>
          <p:cNvPr id="16" name="Freeform 10">
            <a:extLst>
              <a:ext uri="{FF2B5EF4-FFF2-40B4-BE49-F238E27FC236}">
                <a16:creationId xmlns:a16="http://schemas.microsoft.com/office/drawing/2014/main" id="{88D0EB5E-B3F3-679A-5B60-E6D1021331D5}"/>
              </a:ext>
            </a:extLst>
          </p:cNvPr>
          <p:cNvSpPr/>
          <p:nvPr userDrawn="1"/>
        </p:nvSpPr>
        <p:spPr>
          <a:xfrm rot="-1425581">
            <a:off x="7759311" y="2929408"/>
            <a:ext cx="684060" cy="960043"/>
          </a:xfrm>
          <a:custGeom>
            <a:avLst/>
            <a:gdLst/>
            <a:ahLst/>
            <a:cxnLst/>
            <a:rect l="l" t="t" r="r" b="b"/>
            <a:pathLst>
              <a:path w="929455" h="1304442">
                <a:moveTo>
                  <a:pt x="0" y="0"/>
                </a:moveTo>
                <a:lnTo>
                  <a:pt x="929455" y="0"/>
                </a:lnTo>
                <a:lnTo>
                  <a:pt x="929455" y="1304442"/>
                </a:lnTo>
                <a:lnTo>
                  <a:pt x="0" y="1304442"/>
                </a:lnTo>
                <a:lnTo>
                  <a:pt x="0" y="0"/>
                </a:lnTo>
                <a:close/>
              </a:path>
            </a:pathLst>
          </a:custGeom>
          <a:blipFill>
            <a:blip r:embed="rId5"/>
            <a:stretch>
              <a:fillRect/>
            </a:stretch>
          </a:blipFill>
        </p:spPr>
        <p:txBody>
          <a:bodyPr/>
          <a:lstStyle/>
          <a:p>
            <a:endParaRPr lang="pt-BR"/>
          </a:p>
        </p:txBody>
      </p:sp>
      <p:sp>
        <p:nvSpPr>
          <p:cNvPr id="21" name="Espaço Reservado para Texto 19">
            <a:extLst>
              <a:ext uri="{FF2B5EF4-FFF2-40B4-BE49-F238E27FC236}">
                <a16:creationId xmlns:a16="http://schemas.microsoft.com/office/drawing/2014/main" id="{E1FE6371-E3A3-16E6-41BB-E3B8A84CB4A4}"/>
              </a:ext>
            </a:extLst>
          </p:cNvPr>
          <p:cNvSpPr>
            <a:spLocks noGrp="1"/>
          </p:cNvSpPr>
          <p:nvPr>
            <p:ph type="body" sz="quarter" idx="11" hasCustomPrompt="1"/>
          </p:nvPr>
        </p:nvSpPr>
        <p:spPr>
          <a:xfrm>
            <a:off x="495300" y="1034817"/>
            <a:ext cx="6642100" cy="362183"/>
          </a:xfrm>
        </p:spPr>
        <p:txBody>
          <a:bodyPr>
            <a:normAutofit/>
          </a:bodyPr>
          <a:lstStyle>
            <a:lvl1pPr marL="0" indent="0">
              <a:buNone/>
              <a:defRPr sz="1050">
                <a:latin typeface="+mn-lt"/>
              </a:defRPr>
            </a:lvl1pPr>
          </a:lstStyle>
          <a:p>
            <a:pPr lvl="0"/>
            <a:r>
              <a:rPr lang="en-US" sz="2000" err="1">
                <a:solidFill>
                  <a:srgbClr val="051D40"/>
                </a:solidFill>
                <a:latin typeface="+mn-lt"/>
                <a:ea typeface="Arial"/>
                <a:cs typeface="Arial"/>
                <a:sym typeface="Arial"/>
              </a:rPr>
              <a:t>subtítulo</a:t>
            </a:r>
            <a:endParaRPr lang="pt-BR"/>
          </a:p>
        </p:txBody>
      </p:sp>
      <p:sp>
        <p:nvSpPr>
          <p:cNvPr id="25" name="AutoShape 22">
            <a:extLst>
              <a:ext uri="{FF2B5EF4-FFF2-40B4-BE49-F238E27FC236}">
                <a16:creationId xmlns:a16="http://schemas.microsoft.com/office/drawing/2014/main" id="{E02B41D8-5246-B280-91D5-22BB31E92C6F}"/>
              </a:ext>
            </a:extLst>
          </p:cNvPr>
          <p:cNvSpPr/>
          <p:nvPr userDrawn="1"/>
        </p:nvSpPr>
        <p:spPr>
          <a:xfrm flipH="1">
            <a:off x="3854670" y="1293599"/>
            <a:ext cx="59076" cy="4892289"/>
          </a:xfrm>
          <a:prstGeom prst="line">
            <a:avLst/>
          </a:prstGeom>
          <a:ln w="47625" cap="rnd">
            <a:solidFill>
              <a:srgbClr val="898585">
                <a:alpha val="28627"/>
              </a:srgbClr>
            </a:solidFill>
            <a:prstDash val="solid"/>
            <a:headEnd type="none" w="sm" len="sm"/>
            <a:tailEnd type="none" w="sm" len="sm"/>
          </a:ln>
        </p:spPr>
        <p:txBody>
          <a:bodyPr/>
          <a:lstStyle/>
          <a:p>
            <a:endParaRPr lang="pt-BR"/>
          </a:p>
        </p:txBody>
      </p:sp>
      <p:sp>
        <p:nvSpPr>
          <p:cNvPr id="53" name="Espaço Reservado para Texto 31">
            <a:extLst>
              <a:ext uri="{FF2B5EF4-FFF2-40B4-BE49-F238E27FC236}">
                <a16:creationId xmlns:a16="http://schemas.microsoft.com/office/drawing/2014/main" id="{2C0E0411-9259-28A3-1D3F-85852935CA09}"/>
              </a:ext>
            </a:extLst>
          </p:cNvPr>
          <p:cNvSpPr>
            <a:spLocks noGrp="1"/>
          </p:cNvSpPr>
          <p:nvPr>
            <p:ph type="body" sz="quarter" idx="30" hasCustomPrompt="1"/>
          </p:nvPr>
        </p:nvSpPr>
        <p:spPr>
          <a:xfrm>
            <a:off x="4232961" y="2025628"/>
            <a:ext cx="2904439" cy="250139"/>
          </a:xfrm>
        </p:spPr>
        <p:txBody>
          <a:bodyPr>
            <a:normAutofit/>
          </a:bodyPr>
          <a:lstStyle>
            <a:lvl1pPr marL="0" indent="0">
              <a:buNone/>
              <a:defRPr sz="1200"/>
            </a:lvl1pPr>
          </a:lstStyle>
          <a:p>
            <a:pPr lvl="0"/>
            <a:r>
              <a:rPr lang="pt-BR"/>
              <a:t>Cargo</a:t>
            </a:r>
          </a:p>
        </p:txBody>
      </p:sp>
      <p:sp>
        <p:nvSpPr>
          <p:cNvPr id="54" name="Espaço Reservado para Texto 31">
            <a:extLst>
              <a:ext uri="{FF2B5EF4-FFF2-40B4-BE49-F238E27FC236}">
                <a16:creationId xmlns:a16="http://schemas.microsoft.com/office/drawing/2014/main" id="{C97779D8-4CE1-DF55-ADCB-3728DA4980EC}"/>
              </a:ext>
            </a:extLst>
          </p:cNvPr>
          <p:cNvSpPr>
            <a:spLocks noGrp="1"/>
          </p:cNvSpPr>
          <p:nvPr>
            <p:ph type="body" sz="quarter" idx="31" hasCustomPrompt="1"/>
          </p:nvPr>
        </p:nvSpPr>
        <p:spPr>
          <a:xfrm>
            <a:off x="4232961" y="2331969"/>
            <a:ext cx="2904439" cy="250139"/>
          </a:xfrm>
        </p:spPr>
        <p:txBody>
          <a:bodyPr>
            <a:noAutofit/>
          </a:bodyPr>
          <a:lstStyle>
            <a:lvl1pPr marL="0" indent="0">
              <a:buNone/>
              <a:defRPr sz="1200" b="1"/>
            </a:lvl1pPr>
          </a:lstStyle>
          <a:p>
            <a:pPr lvl="0"/>
            <a:r>
              <a:rPr lang="pt-BR"/>
              <a:t>Nome Sobrenome</a:t>
            </a:r>
          </a:p>
        </p:txBody>
      </p:sp>
      <p:sp>
        <p:nvSpPr>
          <p:cNvPr id="70" name="Espaço Reservado para Texto 31">
            <a:extLst>
              <a:ext uri="{FF2B5EF4-FFF2-40B4-BE49-F238E27FC236}">
                <a16:creationId xmlns:a16="http://schemas.microsoft.com/office/drawing/2014/main" id="{BCF8A9E8-8BC0-0EB8-EE28-E942B730466D}"/>
              </a:ext>
            </a:extLst>
          </p:cNvPr>
          <p:cNvSpPr>
            <a:spLocks noGrp="1"/>
          </p:cNvSpPr>
          <p:nvPr>
            <p:ph type="body" sz="quarter" idx="44" hasCustomPrompt="1"/>
          </p:nvPr>
        </p:nvSpPr>
        <p:spPr>
          <a:xfrm>
            <a:off x="9045374" y="4414612"/>
            <a:ext cx="2904439" cy="228820"/>
          </a:xfrm>
        </p:spPr>
        <p:txBody>
          <a:bodyPr>
            <a:noAutofit/>
          </a:bodyPr>
          <a:lstStyle>
            <a:lvl1pPr marL="0" indent="0">
              <a:buNone/>
              <a:defRPr sz="1200">
                <a:solidFill>
                  <a:schemeClr val="bg1"/>
                </a:solidFill>
              </a:defRPr>
            </a:lvl1pPr>
          </a:lstStyle>
          <a:p>
            <a:pPr lvl="0"/>
            <a:r>
              <a:rPr lang="pt-BR"/>
              <a:t>Cargo</a:t>
            </a:r>
          </a:p>
        </p:txBody>
      </p:sp>
      <p:sp>
        <p:nvSpPr>
          <p:cNvPr id="71" name="Espaço Reservado para Texto 31">
            <a:extLst>
              <a:ext uri="{FF2B5EF4-FFF2-40B4-BE49-F238E27FC236}">
                <a16:creationId xmlns:a16="http://schemas.microsoft.com/office/drawing/2014/main" id="{BD56E8A6-ACEC-15BD-CD73-76C26EFEB7A2}"/>
              </a:ext>
            </a:extLst>
          </p:cNvPr>
          <p:cNvSpPr>
            <a:spLocks noGrp="1"/>
          </p:cNvSpPr>
          <p:nvPr>
            <p:ph type="body" sz="quarter" idx="45" hasCustomPrompt="1"/>
          </p:nvPr>
        </p:nvSpPr>
        <p:spPr>
          <a:xfrm>
            <a:off x="9045373" y="4700101"/>
            <a:ext cx="2904439" cy="264030"/>
          </a:xfrm>
        </p:spPr>
        <p:txBody>
          <a:bodyPr>
            <a:noAutofit/>
          </a:bodyPr>
          <a:lstStyle>
            <a:lvl1pPr marL="0" indent="0">
              <a:buNone/>
              <a:defRPr sz="1200" b="1">
                <a:solidFill>
                  <a:schemeClr val="bg1"/>
                </a:solidFill>
              </a:defRPr>
            </a:lvl1pPr>
          </a:lstStyle>
          <a:p>
            <a:pPr lvl="0"/>
            <a:r>
              <a:rPr lang="pt-BR"/>
              <a:t>Nome Sobrenome</a:t>
            </a:r>
          </a:p>
        </p:txBody>
      </p:sp>
      <p:sp>
        <p:nvSpPr>
          <p:cNvPr id="72" name="Espaço Reservado para Texto 31">
            <a:extLst>
              <a:ext uri="{FF2B5EF4-FFF2-40B4-BE49-F238E27FC236}">
                <a16:creationId xmlns:a16="http://schemas.microsoft.com/office/drawing/2014/main" id="{3E827B4E-B08C-E6CB-1530-B9BBB4A622B2}"/>
              </a:ext>
            </a:extLst>
          </p:cNvPr>
          <p:cNvSpPr>
            <a:spLocks noGrp="1"/>
          </p:cNvSpPr>
          <p:nvPr>
            <p:ph type="body" sz="quarter" idx="46" hasCustomPrompt="1"/>
          </p:nvPr>
        </p:nvSpPr>
        <p:spPr>
          <a:xfrm>
            <a:off x="4220127" y="2821930"/>
            <a:ext cx="2904439" cy="250139"/>
          </a:xfrm>
        </p:spPr>
        <p:txBody>
          <a:bodyPr>
            <a:normAutofit/>
          </a:bodyPr>
          <a:lstStyle>
            <a:lvl1pPr marL="0" indent="0">
              <a:buNone/>
              <a:defRPr sz="1200"/>
            </a:lvl1pPr>
          </a:lstStyle>
          <a:p>
            <a:pPr lvl="0"/>
            <a:r>
              <a:rPr lang="pt-BR"/>
              <a:t>Cargo</a:t>
            </a:r>
          </a:p>
        </p:txBody>
      </p:sp>
      <p:sp>
        <p:nvSpPr>
          <p:cNvPr id="73" name="Espaço Reservado para Texto 31">
            <a:extLst>
              <a:ext uri="{FF2B5EF4-FFF2-40B4-BE49-F238E27FC236}">
                <a16:creationId xmlns:a16="http://schemas.microsoft.com/office/drawing/2014/main" id="{4227F16F-C7C3-0C54-9CD5-2506DAE80301}"/>
              </a:ext>
            </a:extLst>
          </p:cNvPr>
          <p:cNvSpPr>
            <a:spLocks noGrp="1"/>
          </p:cNvSpPr>
          <p:nvPr>
            <p:ph type="body" sz="quarter" idx="47" hasCustomPrompt="1"/>
          </p:nvPr>
        </p:nvSpPr>
        <p:spPr>
          <a:xfrm>
            <a:off x="4220127" y="3128271"/>
            <a:ext cx="2904439" cy="250139"/>
          </a:xfrm>
        </p:spPr>
        <p:txBody>
          <a:bodyPr>
            <a:noAutofit/>
          </a:bodyPr>
          <a:lstStyle>
            <a:lvl1pPr marL="0" indent="0">
              <a:buNone/>
              <a:defRPr sz="1200" b="1"/>
            </a:lvl1pPr>
          </a:lstStyle>
          <a:p>
            <a:pPr lvl="0"/>
            <a:r>
              <a:rPr lang="pt-BR"/>
              <a:t>Nome Sobrenome</a:t>
            </a:r>
          </a:p>
        </p:txBody>
      </p:sp>
      <p:sp>
        <p:nvSpPr>
          <p:cNvPr id="74" name="Espaço Reservado para Texto 31">
            <a:extLst>
              <a:ext uri="{FF2B5EF4-FFF2-40B4-BE49-F238E27FC236}">
                <a16:creationId xmlns:a16="http://schemas.microsoft.com/office/drawing/2014/main" id="{F007ED6C-DF05-39A5-949B-82566CCE7496}"/>
              </a:ext>
            </a:extLst>
          </p:cNvPr>
          <p:cNvSpPr>
            <a:spLocks noGrp="1"/>
          </p:cNvSpPr>
          <p:nvPr>
            <p:ph type="body" sz="quarter" idx="48" hasCustomPrompt="1"/>
          </p:nvPr>
        </p:nvSpPr>
        <p:spPr>
          <a:xfrm>
            <a:off x="4218093" y="3640145"/>
            <a:ext cx="2904439" cy="250139"/>
          </a:xfrm>
        </p:spPr>
        <p:txBody>
          <a:bodyPr>
            <a:normAutofit/>
          </a:bodyPr>
          <a:lstStyle>
            <a:lvl1pPr marL="0" indent="0">
              <a:buNone/>
              <a:defRPr sz="1200"/>
            </a:lvl1pPr>
          </a:lstStyle>
          <a:p>
            <a:pPr lvl="0"/>
            <a:r>
              <a:rPr lang="pt-BR"/>
              <a:t>Cargo</a:t>
            </a:r>
          </a:p>
        </p:txBody>
      </p:sp>
      <p:sp>
        <p:nvSpPr>
          <p:cNvPr id="75" name="Espaço Reservado para Texto 31">
            <a:extLst>
              <a:ext uri="{FF2B5EF4-FFF2-40B4-BE49-F238E27FC236}">
                <a16:creationId xmlns:a16="http://schemas.microsoft.com/office/drawing/2014/main" id="{30FEAB99-ED36-3F93-E374-651F0B6A6F80}"/>
              </a:ext>
            </a:extLst>
          </p:cNvPr>
          <p:cNvSpPr>
            <a:spLocks noGrp="1"/>
          </p:cNvSpPr>
          <p:nvPr>
            <p:ph type="body" sz="quarter" idx="49" hasCustomPrompt="1"/>
          </p:nvPr>
        </p:nvSpPr>
        <p:spPr>
          <a:xfrm>
            <a:off x="4218093" y="3946486"/>
            <a:ext cx="2904439" cy="250139"/>
          </a:xfrm>
        </p:spPr>
        <p:txBody>
          <a:bodyPr>
            <a:noAutofit/>
          </a:bodyPr>
          <a:lstStyle>
            <a:lvl1pPr marL="0" indent="0">
              <a:buNone/>
              <a:defRPr sz="1200" b="1"/>
            </a:lvl1pPr>
          </a:lstStyle>
          <a:p>
            <a:pPr lvl="0"/>
            <a:r>
              <a:rPr lang="pt-BR"/>
              <a:t>Nome Sobrenome</a:t>
            </a:r>
          </a:p>
        </p:txBody>
      </p:sp>
      <p:sp>
        <p:nvSpPr>
          <p:cNvPr id="76" name="Espaço Reservado para Texto 31">
            <a:extLst>
              <a:ext uri="{FF2B5EF4-FFF2-40B4-BE49-F238E27FC236}">
                <a16:creationId xmlns:a16="http://schemas.microsoft.com/office/drawing/2014/main" id="{A6B3D25D-44B5-8E9F-B337-730B779B5FDC}"/>
              </a:ext>
            </a:extLst>
          </p:cNvPr>
          <p:cNvSpPr>
            <a:spLocks noGrp="1"/>
          </p:cNvSpPr>
          <p:nvPr>
            <p:ph type="body" sz="quarter" idx="50" hasCustomPrompt="1"/>
          </p:nvPr>
        </p:nvSpPr>
        <p:spPr>
          <a:xfrm>
            <a:off x="4218872" y="4422359"/>
            <a:ext cx="2904439" cy="250139"/>
          </a:xfrm>
        </p:spPr>
        <p:txBody>
          <a:bodyPr>
            <a:normAutofit/>
          </a:bodyPr>
          <a:lstStyle>
            <a:lvl1pPr marL="0" indent="0">
              <a:buNone/>
              <a:defRPr sz="1200"/>
            </a:lvl1pPr>
          </a:lstStyle>
          <a:p>
            <a:pPr lvl="0"/>
            <a:r>
              <a:rPr lang="pt-BR"/>
              <a:t>Cargo</a:t>
            </a:r>
          </a:p>
        </p:txBody>
      </p:sp>
      <p:sp>
        <p:nvSpPr>
          <p:cNvPr id="77" name="Espaço Reservado para Texto 31">
            <a:extLst>
              <a:ext uri="{FF2B5EF4-FFF2-40B4-BE49-F238E27FC236}">
                <a16:creationId xmlns:a16="http://schemas.microsoft.com/office/drawing/2014/main" id="{1C547F5B-C70C-F573-CD52-6FC0766DA961}"/>
              </a:ext>
            </a:extLst>
          </p:cNvPr>
          <p:cNvSpPr>
            <a:spLocks noGrp="1"/>
          </p:cNvSpPr>
          <p:nvPr>
            <p:ph type="body" sz="quarter" idx="51" hasCustomPrompt="1"/>
          </p:nvPr>
        </p:nvSpPr>
        <p:spPr>
          <a:xfrm>
            <a:off x="4218872" y="4728700"/>
            <a:ext cx="2904439" cy="250139"/>
          </a:xfrm>
        </p:spPr>
        <p:txBody>
          <a:bodyPr>
            <a:noAutofit/>
          </a:bodyPr>
          <a:lstStyle>
            <a:lvl1pPr marL="0" indent="0">
              <a:buNone/>
              <a:defRPr sz="1200" b="1"/>
            </a:lvl1pPr>
          </a:lstStyle>
          <a:p>
            <a:pPr lvl="0"/>
            <a:r>
              <a:rPr lang="pt-BR"/>
              <a:t>Nome Sobrenome</a:t>
            </a:r>
          </a:p>
        </p:txBody>
      </p:sp>
      <p:sp>
        <p:nvSpPr>
          <p:cNvPr id="80" name="Espaço Reservado para Texto 31">
            <a:extLst>
              <a:ext uri="{FF2B5EF4-FFF2-40B4-BE49-F238E27FC236}">
                <a16:creationId xmlns:a16="http://schemas.microsoft.com/office/drawing/2014/main" id="{A5DA4589-CF14-B78E-45C9-E3C31F99887A}"/>
              </a:ext>
            </a:extLst>
          </p:cNvPr>
          <p:cNvSpPr>
            <a:spLocks noGrp="1"/>
          </p:cNvSpPr>
          <p:nvPr>
            <p:ph type="body" sz="quarter" idx="52" hasCustomPrompt="1"/>
          </p:nvPr>
        </p:nvSpPr>
        <p:spPr>
          <a:xfrm>
            <a:off x="4202862" y="5216113"/>
            <a:ext cx="2904439" cy="250139"/>
          </a:xfrm>
        </p:spPr>
        <p:txBody>
          <a:bodyPr>
            <a:normAutofit/>
          </a:bodyPr>
          <a:lstStyle>
            <a:lvl1pPr marL="0" indent="0">
              <a:buNone/>
              <a:defRPr sz="1200"/>
            </a:lvl1pPr>
          </a:lstStyle>
          <a:p>
            <a:pPr lvl="0"/>
            <a:r>
              <a:rPr lang="pt-BR"/>
              <a:t>Cargo</a:t>
            </a:r>
          </a:p>
        </p:txBody>
      </p:sp>
      <p:sp>
        <p:nvSpPr>
          <p:cNvPr id="81" name="Espaço Reservado para Texto 31">
            <a:extLst>
              <a:ext uri="{FF2B5EF4-FFF2-40B4-BE49-F238E27FC236}">
                <a16:creationId xmlns:a16="http://schemas.microsoft.com/office/drawing/2014/main" id="{08D66CF0-E6C1-5C68-1AC9-CAF672850A5B}"/>
              </a:ext>
            </a:extLst>
          </p:cNvPr>
          <p:cNvSpPr>
            <a:spLocks noGrp="1"/>
          </p:cNvSpPr>
          <p:nvPr>
            <p:ph type="body" sz="quarter" idx="53" hasCustomPrompt="1"/>
          </p:nvPr>
        </p:nvSpPr>
        <p:spPr>
          <a:xfrm>
            <a:off x="4202862" y="5522454"/>
            <a:ext cx="2904439" cy="250139"/>
          </a:xfrm>
        </p:spPr>
        <p:txBody>
          <a:bodyPr>
            <a:noAutofit/>
          </a:bodyPr>
          <a:lstStyle>
            <a:lvl1pPr marL="0" indent="0">
              <a:buNone/>
              <a:defRPr sz="1200" b="1"/>
            </a:lvl1pPr>
          </a:lstStyle>
          <a:p>
            <a:pPr lvl="0"/>
            <a:r>
              <a:rPr lang="pt-BR"/>
              <a:t>Nome Sobrenome</a:t>
            </a:r>
          </a:p>
        </p:txBody>
      </p:sp>
      <p:sp>
        <p:nvSpPr>
          <p:cNvPr id="82" name="Espaço Reservado para Texto 31">
            <a:extLst>
              <a:ext uri="{FF2B5EF4-FFF2-40B4-BE49-F238E27FC236}">
                <a16:creationId xmlns:a16="http://schemas.microsoft.com/office/drawing/2014/main" id="{33462985-1683-7021-4520-1C87881BA818}"/>
              </a:ext>
            </a:extLst>
          </p:cNvPr>
          <p:cNvSpPr>
            <a:spLocks noGrp="1"/>
          </p:cNvSpPr>
          <p:nvPr>
            <p:ph type="body" sz="quarter" idx="54" hasCustomPrompt="1"/>
          </p:nvPr>
        </p:nvSpPr>
        <p:spPr>
          <a:xfrm>
            <a:off x="525399" y="2020016"/>
            <a:ext cx="2904439" cy="250139"/>
          </a:xfrm>
        </p:spPr>
        <p:txBody>
          <a:bodyPr>
            <a:normAutofit/>
          </a:bodyPr>
          <a:lstStyle>
            <a:lvl1pPr marL="0" indent="0">
              <a:buNone/>
              <a:defRPr sz="1200"/>
            </a:lvl1pPr>
          </a:lstStyle>
          <a:p>
            <a:pPr lvl="0"/>
            <a:r>
              <a:rPr lang="pt-BR"/>
              <a:t>Cargo</a:t>
            </a:r>
          </a:p>
        </p:txBody>
      </p:sp>
      <p:sp>
        <p:nvSpPr>
          <p:cNvPr id="83" name="Espaço Reservado para Texto 31">
            <a:extLst>
              <a:ext uri="{FF2B5EF4-FFF2-40B4-BE49-F238E27FC236}">
                <a16:creationId xmlns:a16="http://schemas.microsoft.com/office/drawing/2014/main" id="{A02F3A1B-D24F-C6F5-6503-61C0657912D4}"/>
              </a:ext>
            </a:extLst>
          </p:cNvPr>
          <p:cNvSpPr>
            <a:spLocks noGrp="1"/>
          </p:cNvSpPr>
          <p:nvPr>
            <p:ph type="body" sz="quarter" idx="55" hasCustomPrompt="1"/>
          </p:nvPr>
        </p:nvSpPr>
        <p:spPr>
          <a:xfrm>
            <a:off x="525399" y="2326357"/>
            <a:ext cx="2904439" cy="250139"/>
          </a:xfrm>
        </p:spPr>
        <p:txBody>
          <a:bodyPr>
            <a:noAutofit/>
          </a:bodyPr>
          <a:lstStyle>
            <a:lvl1pPr marL="0" indent="0">
              <a:buNone/>
              <a:defRPr sz="1200" b="1"/>
            </a:lvl1pPr>
          </a:lstStyle>
          <a:p>
            <a:pPr lvl="0"/>
            <a:r>
              <a:rPr lang="pt-BR"/>
              <a:t>Nome Sobrenome</a:t>
            </a:r>
          </a:p>
        </p:txBody>
      </p:sp>
      <p:sp>
        <p:nvSpPr>
          <p:cNvPr id="84" name="Espaço Reservado para Texto 31">
            <a:extLst>
              <a:ext uri="{FF2B5EF4-FFF2-40B4-BE49-F238E27FC236}">
                <a16:creationId xmlns:a16="http://schemas.microsoft.com/office/drawing/2014/main" id="{F5897EE3-694A-41EF-D7BB-471C309D0F44}"/>
              </a:ext>
            </a:extLst>
          </p:cNvPr>
          <p:cNvSpPr>
            <a:spLocks noGrp="1"/>
          </p:cNvSpPr>
          <p:nvPr>
            <p:ph type="body" sz="quarter" idx="56" hasCustomPrompt="1"/>
          </p:nvPr>
        </p:nvSpPr>
        <p:spPr>
          <a:xfrm>
            <a:off x="512565" y="2816318"/>
            <a:ext cx="2904439" cy="250139"/>
          </a:xfrm>
        </p:spPr>
        <p:txBody>
          <a:bodyPr>
            <a:normAutofit/>
          </a:bodyPr>
          <a:lstStyle>
            <a:lvl1pPr marL="0" indent="0">
              <a:buNone/>
              <a:defRPr sz="1200"/>
            </a:lvl1pPr>
          </a:lstStyle>
          <a:p>
            <a:pPr lvl="0"/>
            <a:r>
              <a:rPr lang="pt-BR"/>
              <a:t>Cargo</a:t>
            </a:r>
          </a:p>
        </p:txBody>
      </p:sp>
      <p:sp>
        <p:nvSpPr>
          <p:cNvPr id="85" name="Espaço Reservado para Texto 31">
            <a:extLst>
              <a:ext uri="{FF2B5EF4-FFF2-40B4-BE49-F238E27FC236}">
                <a16:creationId xmlns:a16="http://schemas.microsoft.com/office/drawing/2014/main" id="{C7AEB655-C70E-1F45-D0B6-E62F47E48191}"/>
              </a:ext>
            </a:extLst>
          </p:cNvPr>
          <p:cNvSpPr>
            <a:spLocks noGrp="1"/>
          </p:cNvSpPr>
          <p:nvPr>
            <p:ph type="body" sz="quarter" idx="57" hasCustomPrompt="1"/>
          </p:nvPr>
        </p:nvSpPr>
        <p:spPr>
          <a:xfrm>
            <a:off x="512565" y="3122659"/>
            <a:ext cx="2904439" cy="250139"/>
          </a:xfrm>
        </p:spPr>
        <p:txBody>
          <a:bodyPr>
            <a:noAutofit/>
          </a:bodyPr>
          <a:lstStyle>
            <a:lvl1pPr marL="0" indent="0">
              <a:buNone/>
              <a:defRPr sz="1200" b="1"/>
            </a:lvl1pPr>
          </a:lstStyle>
          <a:p>
            <a:pPr lvl="0"/>
            <a:r>
              <a:rPr lang="pt-BR"/>
              <a:t>Nome Sobrenome</a:t>
            </a:r>
          </a:p>
        </p:txBody>
      </p:sp>
      <p:sp>
        <p:nvSpPr>
          <p:cNvPr id="86" name="Espaço Reservado para Texto 31">
            <a:extLst>
              <a:ext uri="{FF2B5EF4-FFF2-40B4-BE49-F238E27FC236}">
                <a16:creationId xmlns:a16="http://schemas.microsoft.com/office/drawing/2014/main" id="{4F52AFEA-2C24-C878-B6EC-06EC630A9E0E}"/>
              </a:ext>
            </a:extLst>
          </p:cNvPr>
          <p:cNvSpPr>
            <a:spLocks noGrp="1"/>
          </p:cNvSpPr>
          <p:nvPr>
            <p:ph type="body" sz="quarter" idx="58" hasCustomPrompt="1"/>
          </p:nvPr>
        </p:nvSpPr>
        <p:spPr>
          <a:xfrm>
            <a:off x="510531" y="3634533"/>
            <a:ext cx="2904439" cy="250139"/>
          </a:xfrm>
        </p:spPr>
        <p:txBody>
          <a:bodyPr>
            <a:normAutofit/>
          </a:bodyPr>
          <a:lstStyle>
            <a:lvl1pPr marL="0" indent="0">
              <a:buNone/>
              <a:defRPr sz="1200"/>
            </a:lvl1pPr>
          </a:lstStyle>
          <a:p>
            <a:pPr lvl="0"/>
            <a:r>
              <a:rPr lang="pt-BR"/>
              <a:t>Cargo</a:t>
            </a:r>
          </a:p>
        </p:txBody>
      </p:sp>
      <p:sp>
        <p:nvSpPr>
          <p:cNvPr id="87" name="Espaço Reservado para Texto 31">
            <a:extLst>
              <a:ext uri="{FF2B5EF4-FFF2-40B4-BE49-F238E27FC236}">
                <a16:creationId xmlns:a16="http://schemas.microsoft.com/office/drawing/2014/main" id="{2719D594-D78A-EAED-792B-BE8C78A29D9C}"/>
              </a:ext>
            </a:extLst>
          </p:cNvPr>
          <p:cNvSpPr>
            <a:spLocks noGrp="1"/>
          </p:cNvSpPr>
          <p:nvPr>
            <p:ph type="body" sz="quarter" idx="59" hasCustomPrompt="1"/>
          </p:nvPr>
        </p:nvSpPr>
        <p:spPr>
          <a:xfrm>
            <a:off x="510531" y="3940874"/>
            <a:ext cx="2904439" cy="250139"/>
          </a:xfrm>
        </p:spPr>
        <p:txBody>
          <a:bodyPr>
            <a:noAutofit/>
          </a:bodyPr>
          <a:lstStyle>
            <a:lvl1pPr marL="0" indent="0">
              <a:buNone/>
              <a:defRPr sz="1200" b="1"/>
            </a:lvl1pPr>
          </a:lstStyle>
          <a:p>
            <a:pPr lvl="0"/>
            <a:r>
              <a:rPr lang="pt-BR"/>
              <a:t>Nome Sobrenome</a:t>
            </a:r>
          </a:p>
        </p:txBody>
      </p:sp>
      <p:sp>
        <p:nvSpPr>
          <p:cNvPr id="88" name="Espaço Reservado para Texto 31">
            <a:extLst>
              <a:ext uri="{FF2B5EF4-FFF2-40B4-BE49-F238E27FC236}">
                <a16:creationId xmlns:a16="http://schemas.microsoft.com/office/drawing/2014/main" id="{287C6D59-C4DF-36D8-2779-9EC7293CF1C7}"/>
              </a:ext>
            </a:extLst>
          </p:cNvPr>
          <p:cNvSpPr>
            <a:spLocks noGrp="1"/>
          </p:cNvSpPr>
          <p:nvPr>
            <p:ph type="body" sz="quarter" idx="60" hasCustomPrompt="1"/>
          </p:nvPr>
        </p:nvSpPr>
        <p:spPr>
          <a:xfrm>
            <a:off x="511310" y="4416747"/>
            <a:ext cx="2904439" cy="250139"/>
          </a:xfrm>
        </p:spPr>
        <p:txBody>
          <a:bodyPr>
            <a:normAutofit/>
          </a:bodyPr>
          <a:lstStyle>
            <a:lvl1pPr marL="0" indent="0">
              <a:buNone/>
              <a:defRPr sz="1200"/>
            </a:lvl1pPr>
          </a:lstStyle>
          <a:p>
            <a:pPr lvl="0"/>
            <a:r>
              <a:rPr lang="pt-BR"/>
              <a:t>Cargo</a:t>
            </a:r>
          </a:p>
        </p:txBody>
      </p:sp>
      <p:sp>
        <p:nvSpPr>
          <p:cNvPr id="89" name="Espaço Reservado para Texto 31">
            <a:extLst>
              <a:ext uri="{FF2B5EF4-FFF2-40B4-BE49-F238E27FC236}">
                <a16:creationId xmlns:a16="http://schemas.microsoft.com/office/drawing/2014/main" id="{DE656315-4AF3-E574-CD5E-900C01889C9F}"/>
              </a:ext>
            </a:extLst>
          </p:cNvPr>
          <p:cNvSpPr>
            <a:spLocks noGrp="1"/>
          </p:cNvSpPr>
          <p:nvPr>
            <p:ph type="body" sz="quarter" idx="61" hasCustomPrompt="1"/>
          </p:nvPr>
        </p:nvSpPr>
        <p:spPr>
          <a:xfrm>
            <a:off x="511310" y="4723088"/>
            <a:ext cx="2904439" cy="250139"/>
          </a:xfrm>
        </p:spPr>
        <p:txBody>
          <a:bodyPr>
            <a:noAutofit/>
          </a:bodyPr>
          <a:lstStyle>
            <a:lvl1pPr marL="0" indent="0">
              <a:buNone/>
              <a:defRPr sz="1200" b="1"/>
            </a:lvl1pPr>
          </a:lstStyle>
          <a:p>
            <a:pPr lvl="0"/>
            <a:r>
              <a:rPr lang="pt-BR"/>
              <a:t>Nome Sobrenome</a:t>
            </a:r>
          </a:p>
        </p:txBody>
      </p:sp>
      <p:sp>
        <p:nvSpPr>
          <p:cNvPr id="90" name="Espaço Reservado para Texto 31">
            <a:extLst>
              <a:ext uri="{FF2B5EF4-FFF2-40B4-BE49-F238E27FC236}">
                <a16:creationId xmlns:a16="http://schemas.microsoft.com/office/drawing/2014/main" id="{76EF2504-639C-19D3-FBA3-C93FDF5A1E63}"/>
              </a:ext>
            </a:extLst>
          </p:cNvPr>
          <p:cNvSpPr>
            <a:spLocks noGrp="1"/>
          </p:cNvSpPr>
          <p:nvPr>
            <p:ph type="body" sz="quarter" idx="62" hasCustomPrompt="1"/>
          </p:nvPr>
        </p:nvSpPr>
        <p:spPr>
          <a:xfrm>
            <a:off x="495300" y="5210501"/>
            <a:ext cx="2904439" cy="250139"/>
          </a:xfrm>
        </p:spPr>
        <p:txBody>
          <a:bodyPr>
            <a:normAutofit/>
          </a:bodyPr>
          <a:lstStyle>
            <a:lvl1pPr marL="0" indent="0">
              <a:buNone/>
              <a:defRPr sz="1200"/>
            </a:lvl1pPr>
          </a:lstStyle>
          <a:p>
            <a:pPr lvl="0"/>
            <a:r>
              <a:rPr lang="pt-BR"/>
              <a:t>Cargo</a:t>
            </a:r>
          </a:p>
        </p:txBody>
      </p:sp>
      <p:sp>
        <p:nvSpPr>
          <p:cNvPr id="91" name="Espaço Reservado para Texto 31">
            <a:extLst>
              <a:ext uri="{FF2B5EF4-FFF2-40B4-BE49-F238E27FC236}">
                <a16:creationId xmlns:a16="http://schemas.microsoft.com/office/drawing/2014/main" id="{C83273B4-2BFE-162E-314D-DB14D1FB9DAB}"/>
              </a:ext>
            </a:extLst>
          </p:cNvPr>
          <p:cNvSpPr>
            <a:spLocks noGrp="1"/>
          </p:cNvSpPr>
          <p:nvPr>
            <p:ph type="body" sz="quarter" idx="63" hasCustomPrompt="1"/>
          </p:nvPr>
        </p:nvSpPr>
        <p:spPr>
          <a:xfrm>
            <a:off x="495300" y="5516842"/>
            <a:ext cx="2904439" cy="250139"/>
          </a:xfrm>
        </p:spPr>
        <p:txBody>
          <a:bodyPr>
            <a:noAutofit/>
          </a:bodyPr>
          <a:lstStyle>
            <a:lvl1pPr marL="0" indent="0">
              <a:buNone/>
              <a:defRPr sz="1200" b="1"/>
            </a:lvl1pPr>
          </a:lstStyle>
          <a:p>
            <a:pPr lvl="0"/>
            <a:r>
              <a:rPr lang="pt-BR"/>
              <a:t>Nome Sobrenome</a:t>
            </a:r>
          </a:p>
        </p:txBody>
      </p:sp>
      <p:sp>
        <p:nvSpPr>
          <p:cNvPr id="92" name="Espaço Reservado para Texto 31">
            <a:extLst>
              <a:ext uri="{FF2B5EF4-FFF2-40B4-BE49-F238E27FC236}">
                <a16:creationId xmlns:a16="http://schemas.microsoft.com/office/drawing/2014/main" id="{2715E9F6-EA30-6EF4-BB00-592315D9A2F9}"/>
              </a:ext>
            </a:extLst>
          </p:cNvPr>
          <p:cNvSpPr>
            <a:spLocks noGrp="1"/>
          </p:cNvSpPr>
          <p:nvPr>
            <p:ph type="body" sz="quarter" idx="64" hasCustomPrompt="1"/>
          </p:nvPr>
        </p:nvSpPr>
        <p:spPr>
          <a:xfrm>
            <a:off x="9045377" y="1670341"/>
            <a:ext cx="2904439" cy="250139"/>
          </a:xfrm>
        </p:spPr>
        <p:txBody>
          <a:bodyPr>
            <a:normAutofit/>
          </a:bodyPr>
          <a:lstStyle>
            <a:lvl1pPr marL="0" indent="0">
              <a:buNone/>
              <a:defRPr sz="1200" b="1">
                <a:solidFill>
                  <a:schemeClr val="bg1"/>
                </a:solidFill>
              </a:defRPr>
            </a:lvl1pPr>
          </a:lstStyle>
          <a:p>
            <a:pPr lvl="0"/>
            <a:r>
              <a:rPr lang="pt-BR"/>
              <a:t>Título aqui</a:t>
            </a:r>
          </a:p>
        </p:txBody>
      </p:sp>
      <p:sp>
        <p:nvSpPr>
          <p:cNvPr id="94" name="Espaço Reservado para Texto 31">
            <a:extLst>
              <a:ext uri="{FF2B5EF4-FFF2-40B4-BE49-F238E27FC236}">
                <a16:creationId xmlns:a16="http://schemas.microsoft.com/office/drawing/2014/main" id="{9D6A3CF6-1EEC-304B-D364-83F6BA75F113}"/>
              </a:ext>
            </a:extLst>
          </p:cNvPr>
          <p:cNvSpPr>
            <a:spLocks noGrp="1"/>
          </p:cNvSpPr>
          <p:nvPr>
            <p:ph type="body" sz="quarter" idx="66" hasCustomPrompt="1"/>
          </p:nvPr>
        </p:nvSpPr>
        <p:spPr>
          <a:xfrm>
            <a:off x="9045377" y="2341393"/>
            <a:ext cx="2904439" cy="250139"/>
          </a:xfrm>
        </p:spPr>
        <p:txBody>
          <a:bodyPr>
            <a:normAutofit/>
          </a:bodyPr>
          <a:lstStyle>
            <a:lvl1pPr marL="0" indent="0">
              <a:buNone/>
              <a:defRPr sz="1200" b="1">
                <a:solidFill>
                  <a:schemeClr val="bg1"/>
                </a:solidFill>
              </a:defRPr>
            </a:lvl1pPr>
          </a:lstStyle>
          <a:p>
            <a:pPr lvl="0"/>
            <a:r>
              <a:rPr lang="pt-BR"/>
              <a:t>Coordenação Executiva</a:t>
            </a:r>
          </a:p>
        </p:txBody>
      </p:sp>
      <p:sp>
        <p:nvSpPr>
          <p:cNvPr id="95" name="Espaço Reservado para Texto 31">
            <a:extLst>
              <a:ext uri="{FF2B5EF4-FFF2-40B4-BE49-F238E27FC236}">
                <a16:creationId xmlns:a16="http://schemas.microsoft.com/office/drawing/2014/main" id="{863D63E5-4536-1317-83FA-96D7769D79D7}"/>
              </a:ext>
            </a:extLst>
          </p:cNvPr>
          <p:cNvSpPr>
            <a:spLocks noGrp="1"/>
          </p:cNvSpPr>
          <p:nvPr>
            <p:ph type="body" sz="quarter" idx="67" hasCustomPrompt="1"/>
          </p:nvPr>
        </p:nvSpPr>
        <p:spPr>
          <a:xfrm>
            <a:off x="9045376" y="2659697"/>
            <a:ext cx="2904439" cy="250139"/>
          </a:xfrm>
        </p:spPr>
        <p:txBody>
          <a:bodyPr>
            <a:normAutofit/>
          </a:bodyPr>
          <a:lstStyle>
            <a:lvl1pPr marL="0" indent="0">
              <a:buNone/>
              <a:defRPr sz="1200" b="0">
                <a:solidFill>
                  <a:schemeClr val="bg1"/>
                </a:solidFill>
              </a:defRPr>
            </a:lvl1pPr>
          </a:lstStyle>
          <a:p>
            <a:pPr lvl="0"/>
            <a:r>
              <a:rPr lang="pt-BR"/>
              <a:t>Nome Sobrenome</a:t>
            </a:r>
          </a:p>
        </p:txBody>
      </p:sp>
      <p:sp>
        <p:nvSpPr>
          <p:cNvPr id="96" name="Espaço Reservado para Texto 31">
            <a:extLst>
              <a:ext uri="{FF2B5EF4-FFF2-40B4-BE49-F238E27FC236}">
                <a16:creationId xmlns:a16="http://schemas.microsoft.com/office/drawing/2014/main" id="{765B0DFE-5255-5E05-EBFC-0B5AE603B8D5}"/>
              </a:ext>
            </a:extLst>
          </p:cNvPr>
          <p:cNvSpPr>
            <a:spLocks noGrp="1"/>
          </p:cNvSpPr>
          <p:nvPr>
            <p:ph type="body" sz="quarter" idx="68" hasCustomPrompt="1"/>
          </p:nvPr>
        </p:nvSpPr>
        <p:spPr>
          <a:xfrm>
            <a:off x="9045375" y="3074826"/>
            <a:ext cx="2904439" cy="250139"/>
          </a:xfrm>
        </p:spPr>
        <p:txBody>
          <a:bodyPr>
            <a:normAutofit/>
          </a:bodyPr>
          <a:lstStyle>
            <a:lvl1pPr marL="0" indent="0">
              <a:buNone/>
              <a:defRPr sz="1200" b="1">
                <a:solidFill>
                  <a:schemeClr val="bg1"/>
                </a:solidFill>
              </a:defRPr>
            </a:lvl1pPr>
          </a:lstStyle>
          <a:p>
            <a:pPr lvl="0"/>
            <a:r>
              <a:rPr lang="pt-BR"/>
              <a:t>Coordenação Técnica</a:t>
            </a:r>
          </a:p>
        </p:txBody>
      </p:sp>
      <p:sp>
        <p:nvSpPr>
          <p:cNvPr id="97" name="Espaço Reservado para Texto 31">
            <a:extLst>
              <a:ext uri="{FF2B5EF4-FFF2-40B4-BE49-F238E27FC236}">
                <a16:creationId xmlns:a16="http://schemas.microsoft.com/office/drawing/2014/main" id="{3153F4B1-76E8-C482-4EF3-18633BB8DD09}"/>
              </a:ext>
            </a:extLst>
          </p:cNvPr>
          <p:cNvSpPr>
            <a:spLocks noGrp="1"/>
          </p:cNvSpPr>
          <p:nvPr>
            <p:ph type="body" sz="quarter" idx="69" hasCustomPrompt="1"/>
          </p:nvPr>
        </p:nvSpPr>
        <p:spPr>
          <a:xfrm>
            <a:off x="9045375" y="3366063"/>
            <a:ext cx="2904439" cy="250139"/>
          </a:xfrm>
        </p:spPr>
        <p:txBody>
          <a:bodyPr>
            <a:normAutofit/>
          </a:bodyPr>
          <a:lstStyle>
            <a:lvl1pPr marL="0" indent="0">
              <a:buNone/>
              <a:defRPr sz="1200" b="0">
                <a:solidFill>
                  <a:schemeClr val="bg1"/>
                </a:solidFill>
              </a:defRPr>
            </a:lvl1pPr>
          </a:lstStyle>
          <a:p>
            <a:pPr lvl="0"/>
            <a:r>
              <a:rPr lang="pt-BR"/>
              <a:t>Nome Sobrenome</a:t>
            </a:r>
          </a:p>
        </p:txBody>
      </p:sp>
      <p:sp>
        <p:nvSpPr>
          <p:cNvPr id="98" name="Espaço Reservado para Texto 31">
            <a:extLst>
              <a:ext uri="{FF2B5EF4-FFF2-40B4-BE49-F238E27FC236}">
                <a16:creationId xmlns:a16="http://schemas.microsoft.com/office/drawing/2014/main" id="{9F5F8840-B9C9-B730-F5F6-5A8FE4245657}"/>
              </a:ext>
            </a:extLst>
          </p:cNvPr>
          <p:cNvSpPr>
            <a:spLocks noGrp="1"/>
          </p:cNvSpPr>
          <p:nvPr>
            <p:ph type="body" sz="quarter" idx="70" hasCustomPrompt="1"/>
          </p:nvPr>
        </p:nvSpPr>
        <p:spPr>
          <a:xfrm>
            <a:off x="9045374" y="3862301"/>
            <a:ext cx="2904439" cy="250139"/>
          </a:xfrm>
        </p:spPr>
        <p:txBody>
          <a:bodyPr>
            <a:normAutofit/>
          </a:bodyPr>
          <a:lstStyle>
            <a:lvl1pPr marL="0" indent="0">
              <a:buNone/>
              <a:defRPr sz="1200" b="1">
                <a:solidFill>
                  <a:schemeClr val="bg1"/>
                </a:solidFill>
              </a:defRPr>
            </a:lvl1pPr>
          </a:lstStyle>
          <a:p>
            <a:pPr lvl="0"/>
            <a:r>
              <a:rPr lang="pt-BR"/>
              <a:t>Autores</a:t>
            </a:r>
          </a:p>
        </p:txBody>
      </p:sp>
      <p:sp>
        <p:nvSpPr>
          <p:cNvPr id="99" name="Espaço Reservado para Texto 31">
            <a:extLst>
              <a:ext uri="{FF2B5EF4-FFF2-40B4-BE49-F238E27FC236}">
                <a16:creationId xmlns:a16="http://schemas.microsoft.com/office/drawing/2014/main" id="{18377F18-D772-4906-931C-696B27C08E8A}"/>
              </a:ext>
            </a:extLst>
          </p:cNvPr>
          <p:cNvSpPr>
            <a:spLocks noGrp="1"/>
          </p:cNvSpPr>
          <p:nvPr>
            <p:ph type="body" sz="quarter" idx="71" hasCustomPrompt="1"/>
          </p:nvPr>
        </p:nvSpPr>
        <p:spPr>
          <a:xfrm>
            <a:off x="9045372" y="5200939"/>
            <a:ext cx="2904439" cy="228820"/>
          </a:xfrm>
        </p:spPr>
        <p:txBody>
          <a:bodyPr>
            <a:noAutofit/>
          </a:bodyPr>
          <a:lstStyle>
            <a:lvl1pPr marL="0" indent="0">
              <a:buNone/>
              <a:defRPr sz="1200" b="1">
                <a:solidFill>
                  <a:schemeClr val="bg1"/>
                </a:solidFill>
              </a:defRPr>
            </a:lvl1pPr>
          </a:lstStyle>
          <a:p>
            <a:pPr lvl="0"/>
            <a:r>
              <a:rPr lang="pt-BR"/>
              <a:t>Apoio Administrativo</a:t>
            </a:r>
          </a:p>
        </p:txBody>
      </p:sp>
      <p:sp>
        <p:nvSpPr>
          <p:cNvPr id="100" name="Espaço Reservado para Texto 31">
            <a:extLst>
              <a:ext uri="{FF2B5EF4-FFF2-40B4-BE49-F238E27FC236}">
                <a16:creationId xmlns:a16="http://schemas.microsoft.com/office/drawing/2014/main" id="{9C39C12D-2EAA-27AF-4422-860BD260C70D}"/>
              </a:ext>
            </a:extLst>
          </p:cNvPr>
          <p:cNvSpPr>
            <a:spLocks noGrp="1"/>
          </p:cNvSpPr>
          <p:nvPr>
            <p:ph type="body" sz="quarter" idx="72" hasCustomPrompt="1"/>
          </p:nvPr>
        </p:nvSpPr>
        <p:spPr>
          <a:xfrm>
            <a:off x="9045372" y="5475882"/>
            <a:ext cx="2904439" cy="264030"/>
          </a:xfrm>
        </p:spPr>
        <p:txBody>
          <a:bodyPr>
            <a:noAutofit/>
          </a:bodyPr>
          <a:lstStyle>
            <a:lvl1pPr marL="0" indent="0">
              <a:buNone/>
              <a:defRPr sz="1200" b="1">
                <a:solidFill>
                  <a:schemeClr val="bg1"/>
                </a:solidFill>
              </a:defRPr>
            </a:lvl1pPr>
          </a:lstStyle>
          <a:p>
            <a:pPr lvl="0"/>
            <a:r>
              <a:rPr lang="pt-BR"/>
              <a:t>Nome Sobrenome</a:t>
            </a:r>
          </a:p>
        </p:txBody>
      </p:sp>
      <p:sp>
        <p:nvSpPr>
          <p:cNvPr id="102" name="Espaço Reservado para Texto 101">
            <a:extLst>
              <a:ext uri="{FF2B5EF4-FFF2-40B4-BE49-F238E27FC236}">
                <a16:creationId xmlns:a16="http://schemas.microsoft.com/office/drawing/2014/main" id="{7EE67C08-00CD-D1AD-2877-D4F89BDDB5D3}"/>
              </a:ext>
            </a:extLst>
          </p:cNvPr>
          <p:cNvSpPr>
            <a:spLocks noGrp="1"/>
          </p:cNvSpPr>
          <p:nvPr>
            <p:ph type="body" sz="quarter" idx="73" hasCustomPrompt="1"/>
          </p:nvPr>
        </p:nvSpPr>
        <p:spPr>
          <a:xfrm>
            <a:off x="9048028" y="838200"/>
            <a:ext cx="2057400" cy="247650"/>
          </a:xfrm>
        </p:spPr>
        <p:txBody>
          <a:bodyPr>
            <a:noAutofit/>
          </a:bodyPr>
          <a:lstStyle>
            <a:lvl1pPr marL="0" indent="0">
              <a:buNone/>
              <a:defRPr sz="1400" b="1">
                <a:solidFill>
                  <a:schemeClr val="bg1"/>
                </a:solidFill>
                <a:latin typeface="+mj-lt"/>
              </a:defRPr>
            </a:lvl1pPr>
            <a:lvl2pPr marL="457200" indent="0" algn="l">
              <a:buNone/>
              <a:defRPr sz="1400" b="1">
                <a:solidFill>
                  <a:schemeClr val="bg1"/>
                </a:solidFill>
              </a:defRPr>
            </a:lvl2pPr>
          </a:lstStyle>
          <a:p>
            <a:pPr lvl="0"/>
            <a:r>
              <a:rPr lang="pt-BR"/>
              <a:t>EPE 2025</a:t>
            </a:r>
          </a:p>
        </p:txBody>
      </p:sp>
      <p:sp>
        <p:nvSpPr>
          <p:cNvPr id="103" name="Espaço Reservado para Texto 101">
            <a:extLst>
              <a:ext uri="{FF2B5EF4-FFF2-40B4-BE49-F238E27FC236}">
                <a16:creationId xmlns:a16="http://schemas.microsoft.com/office/drawing/2014/main" id="{EDD798C2-C2EC-88EE-288A-C3CCBE922DE8}"/>
              </a:ext>
            </a:extLst>
          </p:cNvPr>
          <p:cNvSpPr>
            <a:spLocks noGrp="1"/>
          </p:cNvSpPr>
          <p:nvPr>
            <p:ph type="body" sz="quarter" idx="74" hasCustomPrompt="1"/>
          </p:nvPr>
        </p:nvSpPr>
        <p:spPr>
          <a:xfrm>
            <a:off x="9048027" y="1113597"/>
            <a:ext cx="3106385" cy="264029"/>
          </a:xfrm>
        </p:spPr>
        <p:txBody>
          <a:bodyPr>
            <a:noAutofit/>
          </a:bodyPr>
          <a:lstStyle>
            <a:lvl1pPr marL="0" indent="0">
              <a:buNone/>
              <a:defRPr sz="1200" b="0">
                <a:solidFill>
                  <a:schemeClr val="bg1"/>
                </a:solidFill>
                <a:latin typeface="+mn-lt"/>
              </a:defRPr>
            </a:lvl1pPr>
            <a:lvl2pPr marL="457200" indent="0" algn="l">
              <a:buNone/>
              <a:defRPr sz="1400" b="1">
                <a:solidFill>
                  <a:schemeClr val="bg1"/>
                </a:solidFill>
              </a:defRPr>
            </a:lvl2pPr>
          </a:lstStyle>
          <a:p>
            <a:pPr lvl="0"/>
            <a:r>
              <a:rPr lang="pt-BR"/>
              <a:t>Empresa de Pesquisa Energética</a:t>
            </a:r>
          </a:p>
        </p:txBody>
      </p:sp>
      <p:sp>
        <p:nvSpPr>
          <p:cNvPr id="2" name="Freeform 16">
            <a:extLst>
              <a:ext uri="{FF2B5EF4-FFF2-40B4-BE49-F238E27FC236}">
                <a16:creationId xmlns:a16="http://schemas.microsoft.com/office/drawing/2014/main" id="{AA25FEDF-EB73-707D-1F9F-3B77E42D6ABD}"/>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6"/>
            <a:stretch>
              <a:fillRect/>
            </a:stretch>
          </a:blipFill>
        </p:spPr>
        <p:txBody>
          <a:bodyPr/>
          <a:lstStyle/>
          <a:p>
            <a:endParaRPr lang="pt-BR"/>
          </a:p>
        </p:txBody>
      </p:sp>
      <p:sp>
        <p:nvSpPr>
          <p:cNvPr id="4" name="Espaço Reservado para Texto 3">
            <a:extLst>
              <a:ext uri="{FF2B5EF4-FFF2-40B4-BE49-F238E27FC236}">
                <a16:creationId xmlns:a16="http://schemas.microsoft.com/office/drawing/2014/main" id="{3B30D89B-8B95-2463-AAC7-522C8995148A}"/>
              </a:ext>
            </a:extLst>
          </p:cNvPr>
          <p:cNvSpPr>
            <a:spLocks noGrp="1"/>
          </p:cNvSpPr>
          <p:nvPr>
            <p:ph type="body" sz="quarter" idx="75" hasCustomPrompt="1"/>
          </p:nvPr>
        </p:nvSpPr>
        <p:spPr>
          <a:xfrm>
            <a:off x="486642" y="483003"/>
            <a:ext cx="6642100" cy="517525"/>
          </a:xfrm>
        </p:spPr>
        <p:txBody>
          <a:bodyPr>
            <a:normAutofit/>
          </a:bodyPr>
          <a:lstStyle>
            <a:lvl1pPr marL="0" indent="0">
              <a:buNone/>
              <a:defRPr>
                <a:latin typeface="+mj-lt"/>
              </a:defRPr>
            </a:lvl1pPr>
            <a:lvl2pPr marL="457200" indent="0">
              <a:buNone/>
              <a:defRPr sz="2800">
                <a:latin typeface="+mj-lt"/>
              </a:defRPr>
            </a:lvl2pPr>
          </a:lstStyle>
          <a:p>
            <a:pPr lvl="0"/>
            <a:r>
              <a:rPr lang="pt-BR"/>
              <a:t>Ficha Técnica</a:t>
            </a:r>
          </a:p>
        </p:txBody>
      </p:sp>
      <p:sp>
        <p:nvSpPr>
          <p:cNvPr id="3" name="Retângulo 2">
            <a:extLst>
              <a:ext uri="{FF2B5EF4-FFF2-40B4-BE49-F238E27FC236}">
                <a16:creationId xmlns:a16="http://schemas.microsoft.com/office/drawing/2014/main" id="{29C5A11B-C15C-3FE6-6EC7-30A3D72F8346}"/>
              </a:ext>
            </a:extLst>
          </p:cNvPr>
          <p:cNvSpPr>
            <a:spLocks noGrp="1" noRot="1" noMove="1" noResize="1" noEditPoints="1" noAdjustHandles="1" noChangeArrowheads="1" noChangeShapeType="1"/>
          </p:cNvSpPr>
          <p:nvPr userDrawn="1"/>
        </p:nvSpPr>
        <p:spPr>
          <a:xfrm>
            <a:off x="12375251" y="-959335"/>
            <a:ext cx="754615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0E25391-C5FD-C08B-6332-D0EBFDC06FDC}"/>
              </a:ext>
            </a:extLst>
          </p:cNvPr>
          <p:cNvSpPr>
            <a:spLocks noGrp="1" noRot="1" noMove="1" noResize="1" noEditPoints="1" noAdjustHandles="1" noChangeArrowheads="1" noChangeShapeType="1"/>
          </p:cNvSpPr>
          <p:nvPr userDrawn="1"/>
        </p:nvSpPr>
        <p:spPr>
          <a:xfrm rot="5400000">
            <a:off x="3298684" y="2356793"/>
            <a:ext cx="5026426"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EFDF98C-F00D-D584-5DB2-4E9BA2DA1E2B}"/>
              </a:ext>
            </a:extLst>
          </p:cNvPr>
          <p:cNvSpPr>
            <a:spLocks noGrp="1" noRot="1" noMove="1" noResize="1" noEditPoints="1" noAdjustHandles="1" noChangeArrowheads="1" noChangeShapeType="1"/>
          </p:cNvSpPr>
          <p:nvPr userDrawn="1"/>
        </p:nvSpPr>
        <p:spPr>
          <a:xfrm rot="10800000">
            <a:off x="-6025172" y="-1662434"/>
            <a:ext cx="6000762"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20017155-163D-BAF4-5959-CB76FE12C888}"/>
              </a:ext>
            </a:extLst>
          </p:cNvPr>
          <p:cNvSpPr>
            <a:spLocks noGrp="1" noRot="1" noMove="1" noResize="1" noEditPoints="1" noAdjustHandles="1" noChangeArrowheads="1" noChangeShapeType="1"/>
          </p:cNvSpPr>
          <p:nvPr userDrawn="1"/>
        </p:nvSpPr>
        <p:spPr>
          <a:xfrm rot="16200000">
            <a:off x="8446788" y="-12551744"/>
            <a:ext cx="3824882" cy="20960263"/>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4437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bre a epe">
    <p:spTree>
      <p:nvGrpSpPr>
        <p:cNvPr id="1" name=""/>
        <p:cNvGrpSpPr/>
        <p:nvPr/>
      </p:nvGrpSpPr>
      <p:grpSpPr>
        <a:xfrm>
          <a:off x="0" y="0"/>
          <a:ext cx="0" cy="0"/>
          <a:chOff x="0" y="0"/>
          <a:chExt cx="0" cy="0"/>
        </a:xfrm>
      </p:grpSpPr>
      <p:sp>
        <p:nvSpPr>
          <p:cNvPr id="59" name="Freeform 2">
            <a:extLst>
              <a:ext uri="{FF2B5EF4-FFF2-40B4-BE49-F238E27FC236}">
                <a16:creationId xmlns:a16="http://schemas.microsoft.com/office/drawing/2014/main" id="{FFB4FE9F-349C-7736-C81C-F028047DBEB2}"/>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37" name="Group 10">
            <a:extLst>
              <a:ext uri="{FF2B5EF4-FFF2-40B4-BE49-F238E27FC236}">
                <a16:creationId xmlns:a16="http://schemas.microsoft.com/office/drawing/2014/main" id="{69675B25-C239-0891-A55C-A344FCA32062}"/>
              </a:ext>
            </a:extLst>
          </p:cNvPr>
          <p:cNvGrpSpPr/>
          <p:nvPr userDrawn="1"/>
        </p:nvGrpSpPr>
        <p:grpSpPr>
          <a:xfrm rot="-4048518">
            <a:off x="6339714" y="1214056"/>
            <a:ext cx="5440063" cy="5416469"/>
            <a:chOff x="0" y="0"/>
            <a:chExt cx="796727" cy="781117"/>
          </a:xfrm>
        </p:grpSpPr>
        <p:sp>
          <p:nvSpPr>
            <p:cNvPr id="38" name="Freeform 11">
              <a:extLst>
                <a:ext uri="{FF2B5EF4-FFF2-40B4-BE49-F238E27FC236}">
                  <a16:creationId xmlns:a16="http://schemas.microsoft.com/office/drawing/2014/main" id="{C43302D5-0E65-107D-010A-DED51E9CC8A6}"/>
                </a:ext>
              </a:extLst>
            </p:cNvPr>
            <p:cNvSpPr/>
            <p:nvPr/>
          </p:nvSpPr>
          <p:spPr>
            <a:xfrm>
              <a:off x="0" y="0"/>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3" name="Group 8">
            <a:extLst>
              <a:ext uri="{FF2B5EF4-FFF2-40B4-BE49-F238E27FC236}">
                <a16:creationId xmlns:a16="http://schemas.microsoft.com/office/drawing/2014/main" id="{7B6C7CB5-13B1-0425-8BE0-6DBC3AAFD4B6}"/>
              </a:ext>
            </a:extLst>
          </p:cNvPr>
          <p:cNvGrpSpPr/>
          <p:nvPr userDrawn="1"/>
        </p:nvGrpSpPr>
        <p:grpSpPr>
          <a:xfrm rot="-10800000">
            <a:off x="10770752" y="-625487"/>
            <a:ext cx="1122655" cy="1557472"/>
            <a:chOff x="0" y="0"/>
            <a:chExt cx="4445000" cy="6350000"/>
          </a:xfrm>
        </p:grpSpPr>
        <p:sp>
          <p:nvSpPr>
            <p:cNvPr id="24" name="Freeform 9">
              <a:extLst>
                <a:ext uri="{FF2B5EF4-FFF2-40B4-BE49-F238E27FC236}">
                  <a16:creationId xmlns:a16="http://schemas.microsoft.com/office/drawing/2014/main" id="{195CE4EB-BF68-4ADE-B9A1-50E546C9BEEE}"/>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grpSp>
        <p:nvGrpSpPr>
          <p:cNvPr id="25" name="Group 10">
            <a:extLst>
              <a:ext uri="{FF2B5EF4-FFF2-40B4-BE49-F238E27FC236}">
                <a16:creationId xmlns:a16="http://schemas.microsoft.com/office/drawing/2014/main" id="{603BEDFC-5971-4382-C8E7-480EAE6F9AB0}"/>
              </a:ext>
            </a:extLst>
          </p:cNvPr>
          <p:cNvGrpSpPr/>
          <p:nvPr userDrawn="1"/>
        </p:nvGrpSpPr>
        <p:grpSpPr>
          <a:xfrm rot="-4048518">
            <a:off x="6153700" y="967172"/>
            <a:ext cx="5854234" cy="5910237"/>
            <a:chOff x="-238334" y="-780396"/>
            <a:chExt cx="796727" cy="781117"/>
          </a:xfrm>
        </p:grpSpPr>
        <p:sp>
          <p:nvSpPr>
            <p:cNvPr id="26" name="Freeform 11">
              <a:extLst>
                <a:ext uri="{FF2B5EF4-FFF2-40B4-BE49-F238E27FC236}">
                  <a16:creationId xmlns:a16="http://schemas.microsoft.com/office/drawing/2014/main" id="{6F7CB854-B673-655E-FA85-74ACBEDBE30E}"/>
                </a:ext>
              </a:extLst>
            </p:cNvPr>
            <p:cNvSpPr/>
            <p:nvPr/>
          </p:nvSpPr>
          <p:spPr>
            <a:xfrm>
              <a:off x="-238334" y="-780396"/>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7" name="Group 12">
            <a:extLst>
              <a:ext uri="{FF2B5EF4-FFF2-40B4-BE49-F238E27FC236}">
                <a16:creationId xmlns:a16="http://schemas.microsoft.com/office/drawing/2014/main" id="{973D19BD-A04B-F074-F303-97C47F0D9FE3}"/>
              </a:ext>
            </a:extLst>
          </p:cNvPr>
          <p:cNvGrpSpPr/>
          <p:nvPr userDrawn="1"/>
        </p:nvGrpSpPr>
        <p:grpSpPr>
          <a:xfrm rot="-4048518">
            <a:off x="6556837" y="1446419"/>
            <a:ext cx="5047963" cy="4923099"/>
            <a:chOff x="14424" y="6618"/>
            <a:chExt cx="812800" cy="812800"/>
          </a:xfrm>
        </p:grpSpPr>
        <p:sp>
          <p:nvSpPr>
            <p:cNvPr id="28" name="Freeform 13">
              <a:extLst>
                <a:ext uri="{FF2B5EF4-FFF2-40B4-BE49-F238E27FC236}">
                  <a16:creationId xmlns:a16="http://schemas.microsoft.com/office/drawing/2014/main" id="{A7C7D691-900F-6E40-F542-9A9605E97F8A}"/>
                </a:ext>
              </a:extLst>
            </p:cNvPr>
            <p:cNvSpPr/>
            <p:nvPr/>
          </p:nvSpPr>
          <p:spPr>
            <a:xfrm>
              <a:off x="14424" y="66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sp>
        <p:nvSpPr>
          <p:cNvPr id="29" name="Freeform 14">
            <a:extLst>
              <a:ext uri="{FF2B5EF4-FFF2-40B4-BE49-F238E27FC236}">
                <a16:creationId xmlns:a16="http://schemas.microsoft.com/office/drawing/2014/main" id="{831401DE-75F2-86B7-D249-46FA593E60E3}"/>
              </a:ext>
            </a:extLst>
          </p:cNvPr>
          <p:cNvSpPr/>
          <p:nvPr userDrawn="1"/>
        </p:nvSpPr>
        <p:spPr>
          <a:xfrm>
            <a:off x="1125149" y="3180864"/>
            <a:ext cx="4643666" cy="1753086"/>
          </a:xfrm>
          <a:custGeom>
            <a:avLst/>
            <a:gdLst/>
            <a:ahLst/>
            <a:cxnLst/>
            <a:rect l="l" t="t" r="r" b="b"/>
            <a:pathLst>
              <a:path w="6965499" h="2707838">
                <a:moveTo>
                  <a:pt x="0" y="0"/>
                </a:moveTo>
                <a:lnTo>
                  <a:pt x="6965499" y="0"/>
                </a:lnTo>
                <a:lnTo>
                  <a:pt x="6965499" y="2707838"/>
                </a:lnTo>
                <a:lnTo>
                  <a:pt x="0" y="2707838"/>
                </a:lnTo>
                <a:lnTo>
                  <a:pt x="0" y="0"/>
                </a:lnTo>
                <a:close/>
              </a:path>
            </a:pathLst>
          </a:custGeom>
          <a:blipFill>
            <a:blip r:embed="rId3"/>
            <a:stretch>
              <a:fillRect/>
            </a:stretch>
          </a:blipFill>
        </p:spPr>
        <p:txBody>
          <a:bodyPr/>
          <a:lstStyle/>
          <a:p>
            <a:endParaRPr lang="pt-BR"/>
          </a:p>
        </p:txBody>
      </p:sp>
      <p:sp>
        <p:nvSpPr>
          <p:cNvPr id="30" name="Freeform 15">
            <a:extLst>
              <a:ext uri="{FF2B5EF4-FFF2-40B4-BE49-F238E27FC236}">
                <a16:creationId xmlns:a16="http://schemas.microsoft.com/office/drawing/2014/main" id="{564B46FB-0BAE-7D40-E0EB-F766CB9C1E91}"/>
              </a:ext>
            </a:extLst>
          </p:cNvPr>
          <p:cNvSpPr/>
          <p:nvPr userDrawn="1"/>
        </p:nvSpPr>
        <p:spPr>
          <a:xfrm>
            <a:off x="7012106" y="2754153"/>
            <a:ext cx="439403" cy="426712"/>
          </a:xfrm>
          <a:custGeom>
            <a:avLst/>
            <a:gdLst/>
            <a:ahLst/>
            <a:cxnLst/>
            <a:rect l="l" t="t" r="r" b="b"/>
            <a:pathLst>
              <a:path w="773989" h="773989">
                <a:moveTo>
                  <a:pt x="0" y="0"/>
                </a:moveTo>
                <a:lnTo>
                  <a:pt x="773989" y="0"/>
                </a:lnTo>
                <a:lnTo>
                  <a:pt x="773989" y="773989"/>
                </a:lnTo>
                <a:lnTo>
                  <a:pt x="0" y="773989"/>
                </a:lnTo>
                <a:lnTo>
                  <a:pt x="0" y="0"/>
                </a:lnTo>
                <a:close/>
              </a:path>
            </a:pathLst>
          </a:custGeom>
          <a:blipFill>
            <a:blip r:embed="rId4"/>
            <a:stretch>
              <a:fillRect/>
            </a:stretch>
          </a:blipFill>
        </p:spPr>
        <p:txBody>
          <a:bodyPr/>
          <a:lstStyle/>
          <a:p>
            <a:endParaRPr lang="pt-BR"/>
          </a:p>
        </p:txBody>
      </p:sp>
      <p:sp>
        <p:nvSpPr>
          <p:cNvPr id="31" name="Freeform 16">
            <a:extLst>
              <a:ext uri="{FF2B5EF4-FFF2-40B4-BE49-F238E27FC236}">
                <a16:creationId xmlns:a16="http://schemas.microsoft.com/office/drawing/2014/main" id="{36C470F5-FE93-2AC9-0A5C-E1BABBAD9334}"/>
              </a:ext>
            </a:extLst>
          </p:cNvPr>
          <p:cNvSpPr/>
          <p:nvPr userDrawn="1"/>
        </p:nvSpPr>
        <p:spPr>
          <a:xfrm>
            <a:off x="7012106" y="3869837"/>
            <a:ext cx="356146" cy="375139"/>
          </a:xfrm>
          <a:custGeom>
            <a:avLst/>
            <a:gdLst/>
            <a:ahLst/>
            <a:cxnLst/>
            <a:rect l="l" t="t" r="r" b="b"/>
            <a:pathLst>
              <a:path w="606239" h="657561">
                <a:moveTo>
                  <a:pt x="0" y="0"/>
                </a:moveTo>
                <a:lnTo>
                  <a:pt x="606240" y="0"/>
                </a:lnTo>
                <a:lnTo>
                  <a:pt x="606240" y="657561"/>
                </a:lnTo>
                <a:lnTo>
                  <a:pt x="0" y="657561"/>
                </a:lnTo>
                <a:lnTo>
                  <a:pt x="0" y="0"/>
                </a:lnTo>
                <a:close/>
              </a:path>
            </a:pathLst>
          </a:custGeom>
          <a:blipFill>
            <a:blip r:embed="rId5"/>
            <a:stretch>
              <a:fillRect/>
            </a:stretch>
          </a:blipFill>
        </p:spPr>
        <p:txBody>
          <a:bodyPr/>
          <a:lstStyle/>
          <a:p>
            <a:endParaRPr lang="pt-BR"/>
          </a:p>
        </p:txBody>
      </p:sp>
      <p:grpSp>
        <p:nvGrpSpPr>
          <p:cNvPr id="35" name="Group 8">
            <a:extLst>
              <a:ext uri="{FF2B5EF4-FFF2-40B4-BE49-F238E27FC236}">
                <a16:creationId xmlns:a16="http://schemas.microsoft.com/office/drawing/2014/main" id="{0F3184D8-2569-9B8B-21E4-04A6B831D614}"/>
              </a:ext>
            </a:extLst>
          </p:cNvPr>
          <p:cNvGrpSpPr/>
          <p:nvPr userDrawn="1"/>
        </p:nvGrpSpPr>
        <p:grpSpPr>
          <a:xfrm rot="-10800000">
            <a:off x="-2106675" y="2851103"/>
            <a:ext cx="3413012" cy="4699947"/>
            <a:chOff x="0" y="0"/>
            <a:chExt cx="4445000" cy="6350000"/>
          </a:xfrm>
        </p:grpSpPr>
        <p:sp>
          <p:nvSpPr>
            <p:cNvPr id="36" name="Freeform 9">
              <a:extLst>
                <a:ext uri="{FF2B5EF4-FFF2-40B4-BE49-F238E27FC236}">
                  <a16:creationId xmlns:a16="http://schemas.microsoft.com/office/drawing/2014/main" id="{BBAE455A-1CC2-03AE-539F-0A884D1C2D7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sp>
        <p:nvSpPr>
          <p:cNvPr id="51" name="Espaço Reservado para Texto 49">
            <a:extLst>
              <a:ext uri="{FF2B5EF4-FFF2-40B4-BE49-F238E27FC236}">
                <a16:creationId xmlns:a16="http://schemas.microsoft.com/office/drawing/2014/main" id="{A7A207CD-043E-DB3A-7680-55CEB573264A}"/>
              </a:ext>
            </a:extLst>
          </p:cNvPr>
          <p:cNvSpPr>
            <a:spLocks noGrp="1"/>
          </p:cNvSpPr>
          <p:nvPr>
            <p:ph type="body" sz="quarter" idx="12" hasCustomPrompt="1"/>
          </p:nvPr>
        </p:nvSpPr>
        <p:spPr>
          <a:xfrm>
            <a:off x="7498842" y="2680979"/>
            <a:ext cx="3550753" cy="764055"/>
          </a:xfrm>
        </p:spPr>
        <p:txBody>
          <a:bodyPr>
            <a:normAutofit/>
          </a:bodyPr>
          <a:lstStyle>
            <a:lvl1pPr marL="0" indent="0" algn="l">
              <a:lnSpc>
                <a:spcPts val="2664"/>
              </a:lnSpc>
              <a:spcBef>
                <a:spcPct val="0"/>
              </a:spcBef>
              <a:buNone/>
              <a:defRPr sz="1400">
                <a:solidFill>
                  <a:schemeClr val="bg1"/>
                </a:solidFill>
              </a:defRPr>
            </a:lvl1pPr>
          </a:lstStyle>
          <a:p>
            <a:pPr marL="0" lvl="0" indent="0" algn="l">
              <a:lnSpc>
                <a:spcPts val="2664"/>
              </a:lnSpc>
              <a:spcBef>
                <a:spcPct val="0"/>
              </a:spcBef>
            </a:pPr>
            <a:r>
              <a:rPr lang="en-US" sz="1400" err="1">
                <a:solidFill>
                  <a:srgbClr val="FFFFFF"/>
                </a:solidFill>
                <a:latin typeface="+mn-lt"/>
                <a:ea typeface="Arial"/>
                <a:cs typeface="Arial"/>
                <a:sym typeface="Arial"/>
              </a:rPr>
              <a:t>Emp</a:t>
            </a:r>
            <a:r>
              <a:rPr lang="en-US" sz="1400" u="none" strike="noStrike" err="1">
                <a:solidFill>
                  <a:srgbClr val="FFFFFF"/>
                </a:solidFill>
                <a:latin typeface="+mn-lt"/>
                <a:ea typeface="Arial"/>
                <a:cs typeface="Arial"/>
                <a:sym typeface="Arial"/>
              </a:rPr>
              <a:t>resa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pública</a:t>
            </a:r>
            <a:r>
              <a:rPr lang="en-US" sz="1400" u="none" strike="noStrike">
                <a:solidFill>
                  <a:srgbClr val="FFFFFF"/>
                </a:solidFill>
                <a:latin typeface="+mn-lt"/>
                <a:ea typeface="Arial"/>
                <a:cs typeface="Arial"/>
                <a:sym typeface="Arial"/>
              </a:rPr>
              <a:t> federal </a:t>
            </a:r>
            <a:r>
              <a:rPr lang="en-US" sz="1400" u="none" strike="noStrike" err="1">
                <a:solidFill>
                  <a:srgbClr val="FFFFFF"/>
                </a:solidFill>
                <a:latin typeface="+mn-lt"/>
                <a:ea typeface="Arial"/>
                <a:cs typeface="Arial"/>
                <a:sym typeface="Arial"/>
              </a:rPr>
              <a:t>vinculada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ao</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Ministério</a:t>
            </a:r>
            <a:r>
              <a:rPr lang="en-US" sz="1400" u="none" strike="noStrike">
                <a:solidFill>
                  <a:srgbClr val="FFFFFF"/>
                </a:solidFill>
                <a:latin typeface="+mn-lt"/>
                <a:ea typeface="Arial"/>
                <a:cs typeface="Arial"/>
                <a:sym typeface="Arial"/>
              </a:rPr>
              <a:t> de Minas e Energia</a:t>
            </a:r>
          </a:p>
        </p:txBody>
      </p:sp>
      <p:sp>
        <p:nvSpPr>
          <p:cNvPr id="52" name="Espaço Reservado para Texto 49">
            <a:extLst>
              <a:ext uri="{FF2B5EF4-FFF2-40B4-BE49-F238E27FC236}">
                <a16:creationId xmlns:a16="http://schemas.microsoft.com/office/drawing/2014/main" id="{5272AA4C-5336-403F-054C-A8C78E5D37BC}"/>
              </a:ext>
            </a:extLst>
          </p:cNvPr>
          <p:cNvSpPr>
            <a:spLocks noGrp="1"/>
          </p:cNvSpPr>
          <p:nvPr>
            <p:ph type="body" sz="quarter" idx="13" hasCustomPrompt="1"/>
          </p:nvPr>
        </p:nvSpPr>
        <p:spPr>
          <a:xfrm>
            <a:off x="7498842" y="3774105"/>
            <a:ext cx="3550753" cy="1529415"/>
          </a:xfrm>
        </p:spPr>
        <p:txBody>
          <a:bodyPr>
            <a:normAutofit/>
          </a:bodyPr>
          <a:lstStyle>
            <a:lvl1pPr marL="0" indent="0" algn="l">
              <a:lnSpc>
                <a:spcPts val="2664"/>
              </a:lnSpc>
              <a:spcBef>
                <a:spcPct val="0"/>
              </a:spcBef>
              <a:buNone/>
              <a:defRPr sz="1400">
                <a:solidFill>
                  <a:schemeClr val="bg1"/>
                </a:solidFill>
              </a:defRPr>
            </a:lvl1pPr>
          </a:lstStyle>
          <a:p>
            <a:pPr marL="0" lvl="0" indent="0" algn="l">
              <a:lnSpc>
                <a:spcPts val="2664"/>
              </a:lnSpc>
              <a:spcBef>
                <a:spcPct val="0"/>
              </a:spcBef>
            </a:pPr>
            <a:r>
              <a:rPr lang="en-US" sz="1400" err="1">
                <a:solidFill>
                  <a:srgbClr val="FFFFFF"/>
                </a:solidFill>
                <a:latin typeface="+mn-lt"/>
                <a:ea typeface="Arial"/>
                <a:cs typeface="Arial"/>
                <a:sym typeface="Arial"/>
              </a:rPr>
              <a:t>D</a:t>
            </a:r>
            <a:r>
              <a:rPr lang="en-US" sz="1400" u="none" strike="noStrike" err="1">
                <a:solidFill>
                  <a:srgbClr val="FFFFFF"/>
                </a:solidFill>
                <a:latin typeface="+mn-lt"/>
                <a:ea typeface="Arial"/>
                <a:cs typeface="Arial"/>
                <a:sym typeface="Arial"/>
              </a:rPr>
              <a:t>esenvolvemos</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estudos</a:t>
            </a:r>
            <a:r>
              <a:rPr lang="en-US" sz="1400" u="none" strike="noStrike">
                <a:solidFill>
                  <a:srgbClr val="FFFFFF"/>
                </a:solidFill>
                <a:latin typeface="+mn-lt"/>
                <a:ea typeface="Arial"/>
                <a:cs typeface="Arial"/>
                <a:sym typeface="Arial"/>
              </a:rPr>
              <a:t> e </a:t>
            </a:r>
            <a:r>
              <a:rPr lang="en-US" sz="1400" u="none" strike="noStrike" err="1">
                <a:solidFill>
                  <a:srgbClr val="FFFFFF"/>
                </a:solidFill>
                <a:latin typeface="+mn-lt"/>
                <a:ea typeface="Arial"/>
                <a:cs typeface="Arial"/>
                <a:sym typeface="Arial"/>
              </a:rPr>
              <a:t>estatísticas</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energéticas</a:t>
            </a:r>
            <a:r>
              <a:rPr lang="en-US" sz="1400" u="none" strike="noStrike">
                <a:solidFill>
                  <a:srgbClr val="FFFFFF"/>
                </a:solidFill>
                <a:latin typeface="+mn-lt"/>
                <a:ea typeface="Arial"/>
                <a:cs typeface="Arial"/>
                <a:sym typeface="Arial"/>
              </a:rPr>
              <a:t> para </a:t>
            </a:r>
            <a:r>
              <a:rPr lang="en-US" sz="1400" u="none" strike="noStrike" err="1">
                <a:solidFill>
                  <a:srgbClr val="FFFFFF"/>
                </a:solidFill>
                <a:latin typeface="+mn-lt"/>
                <a:ea typeface="Arial"/>
                <a:cs typeface="Arial"/>
                <a:sym typeface="Arial"/>
              </a:rPr>
              <a:t>subsidiar</a:t>
            </a:r>
            <a:r>
              <a:rPr lang="en-US" sz="1400" u="none" strike="noStrike">
                <a:solidFill>
                  <a:srgbClr val="FFFFFF"/>
                </a:solidFill>
                <a:latin typeface="+mn-lt"/>
                <a:ea typeface="Arial"/>
                <a:cs typeface="Arial"/>
                <a:sym typeface="Arial"/>
              </a:rPr>
              <a:t> a </a:t>
            </a:r>
            <a:r>
              <a:rPr lang="en-US" sz="1400" u="none" strike="noStrike" err="1">
                <a:solidFill>
                  <a:srgbClr val="FFFFFF"/>
                </a:solidFill>
                <a:latin typeface="+mn-lt"/>
                <a:ea typeface="Arial"/>
                <a:cs typeface="Arial"/>
                <a:sym typeface="Arial"/>
              </a:rPr>
              <a:t>formulação</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implementação</a:t>
            </a:r>
            <a:r>
              <a:rPr lang="en-US" sz="1400" u="none" strike="noStrike">
                <a:solidFill>
                  <a:srgbClr val="FFFFFF"/>
                </a:solidFill>
                <a:latin typeface="+mn-lt"/>
                <a:ea typeface="Arial"/>
                <a:cs typeface="Arial"/>
                <a:sym typeface="Arial"/>
              </a:rPr>
              <a:t> e </a:t>
            </a:r>
            <a:r>
              <a:rPr lang="en-US" sz="1400" u="none" strike="noStrike" err="1">
                <a:solidFill>
                  <a:srgbClr val="FFFFFF"/>
                </a:solidFill>
                <a:latin typeface="+mn-lt"/>
                <a:ea typeface="Arial"/>
                <a:cs typeface="Arial"/>
                <a:sym typeface="Arial"/>
              </a:rPr>
              <a:t>avaliação</a:t>
            </a:r>
            <a:r>
              <a:rPr lang="en-US" sz="1400" u="none" strike="noStrike">
                <a:solidFill>
                  <a:srgbClr val="FFFFFF"/>
                </a:solidFill>
                <a:latin typeface="+mn-lt"/>
                <a:ea typeface="Arial"/>
                <a:cs typeface="Arial"/>
                <a:sym typeface="Arial"/>
              </a:rPr>
              <a:t> da </a:t>
            </a:r>
            <a:r>
              <a:rPr lang="en-US" sz="1400" u="none" strike="noStrike" err="1">
                <a:solidFill>
                  <a:srgbClr val="FFFFFF"/>
                </a:solidFill>
                <a:latin typeface="+mn-lt"/>
                <a:ea typeface="Arial"/>
                <a:cs typeface="Arial"/>
                <a:sym typeface="Arial"/>
              </a:rPr>
              <a:t>política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energética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nacional</a:t>
            </a:r>
            <a:endParaRPr lang="en-US" sz="1400" u="none" strike="noStrike">
              <a:solidFill>
                <a:srgbClr val="FFFFFF"/>
              </a:solidFill>
              <a:latin typeface="+mn-lt"/>
              <a:ea typeface="Arial"/>
              <a:cs typeface="Arial"/>
              <a:sym typeface="Arial"/>
            </a:endParaRPr>
          </a:p>
        </p:txBody>
      </p:sp>
      <p:sp>
        <p:nvSpPr>
          <p:cNvPr id="2" name="Espaço Reservado para Texto 49">
            <a:extLst>
              <a:ext uri="{FF2B5EF4-FFF2-40B4-BE49-F238E27FC236}">
                <a16:creationId xmlns:a16="http://schemas.microsoft.com/office/drawing/2014/main" id="{C51DECDD-14FA-0550-2935-A0E55FADFBC4}"/>
              </a:ext>
            </a:extLst>
          </p:cNvPr>
          <p:cNvSpPr>
            <a:spLocks noGrp="1"/>
          </p:cNvSpPr>
          <p:nvPr>
            <p:ph type="body" sz="quarter" idx="14" hasCustomPrompt="1"/>
          </p:nvPr>
        </p:nvSpPr>
        <p:spPr>
          <a:xfrm>
            <a:off x="402389" y="514393"/>
            <a:ext cx="7409200" cy="458787"/>
          </a:xfrm>
        </p:spPr>
        <p:txBody>
          <a:bodyPr>
            <a:noAutofit/>
          </a:bodyPr>
          <a:lstStyle>
            <a:lvl1pPr marL="0" indent="0">
              <a:buNone/>
              <a:defRPr sz="2400" b="1">
                <a:solidFill>
                  <a:srgbClr val="0C2340"/>
                </a:solidFill>
                <a:latin typeface="+mj-lt"/>
              </a:defRPr>
            </a:lvl1pPr>
          </a:lstStyle>
          <a:p>
            <a:pPr lvl="0"/>
            <a:r>
              <a:rPr lang="pt-BR"/>
              <a:t>Sobre a EPE – Empresa de Pesquisa Energética</a:t>
            </a:r>
          </a:p>
        </p:txBody>
      </p:sp>
      <p:sp>
        <p:nvSpPr>
          <p:cNvPr id="3" name="Retângulo 2">
            <a:extLst>
              <a:ext uri="{FF2B5EF4-FFF2-40B4-BE49-F238E27FC236}">
                <a16:creationId xmlns:a16="http://schemas.microsoft.com/office/drawing/2014/main" id="{BA736F34-C1E5-7231-AFAD-E86BE564D847}"/>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D380FD1-10A6-4D22-C261-2409C29A8111}"/>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09DB27A-D3AE-C2EA-4A85-AC1632997ED4}"/>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430C04C-5CC3-C16B-E4EE-1A4886EAF0DC}"/>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005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or publico">
    <p:spTree>
      <p:nvGrpSpPr>
        <p:cNvPr id="1" name=""/>
        <p:cNvGrpSpPr/>
        <p:nvPr/>
      </p:nvGrpSpPr>
      <p:grpSpPr>
        <a:xfrm>
          <a:off x="0" y="0"/>
          <a:ext cx="0" cy="0"/>
          <a:chOff x="0" y="0"/>
          <a:chExt cx="0" cy="0"/>
        </a:xfrm>
      </p:grpSpPr>
      <p:sp>
        <p:nvSpPr>
          <p:cNvPr id="59" name="Freeform 2">
            <a:extLst>
              <a:ext uri="{FF2B5EF4-FFF2-40B4-BE49-F238E27FC236}">
                <a16:creationId xmlns:a16="http://schemas.microsoft.com/office/drawing/2014/main" id="{FFB4FE9F-349C-7736-C81C-F028047DBEB2}"/>
              </a:ext>
            </a:extLst>
          </p:cNvPr>
          <p:cNvSpPr/>
          <p:nvPr userDrawn="1"/>
        </p:nvSpPr>
        <p:spPr>
          <a:xfrm>
            <a:off x="-29712" y="30930"/>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37" name="Group 10">
            <a:extLst>
              <a:ext uri="{FF2B5EF4-FFF2-40B4-BE49-F238E27FC236}">
                <a16:creationId xmlns:a16="http://schemas.microsoft.com/office/drawing/2014/main" id="{69675B25-C239-0891-A55C-A344FCA32062}"/>
              </a:ext>
            </a:extLst>
          </p:cNvPr>
          <p:cNvGrpSpPr/>
          <p:nvPr userDrawn="1"/>
        </p:nvGrpSpPr>
        <p:grpSpPr>
          <a:xfrm rot="-4048518">
            <a:off x="7835704" y="-2778950"/>
            <a:ext cx="5440063" cy="5416469"/>
            <a:chOff x="0" y="0"/>
            <a:chExt cx="796727" cy="781117"/>
          </a:xfrm>
        </p:grpSpPr>
        <p:sp>
          <p:nvSpPr>
            <p:cNvPr id="38" name="Freeform 11">
              <a:extLst>
                <a:ext uri="{FF2B5EF4-FFF2-40B4-BE49-F238E27FC236}">
                  <a16:creationId xmlns:a16="http://schemas.microsoft.com/office/drawing/2014/main" id="{C43302D5-0E65-107D-010A-DED51E9CC8A6}"/>
                </a:ext>
              </a:extLst>
            </p:cNvPr>
            <p:cNvSpPr/>
            <p:nvPr/>
          </p:nvSpPr>
          <p:spPr>
            <a:xfrm>
              <a:off x="0" y="0"/>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5" name="Group 10">
            <a:extLst>
              <a:ext uri="{FF2B5EF4-FFF2-40B4-BE49-F238E27FC236}">
                <a16:creationId xmlns:a16="http://schemas.microsoft.com/office/drawing/2014/main" id="{603BEDFC-5971-4382-C8E7-480EAE6F9AB0}"/>
              </a:ext>
            </a:extLst>
          </p:cNvPr>
          <p:cNvGrpSpPr/>
          <p:nvPr userDrawn="1"/>
        </p:nvGrpSpPr>
        <p:grpSpPr>
          <a:xfrm rot="-4048518">
            <a:off x="7490082" y="-2900303"/>
            <a:ext cx="5854234" cy="5910237"/>
            <a:chOff x="-648723" y="-1171414"/>
            <a:chExt cx="796727" cy="781117"/>
          </a:xfrm>
        </p:grpSpPr>
        <p:sp>
          <p:nvSpPr>
            <p:cNvPr id="26" name="Freeform 11">
              <a:extLst>
                <a:ext uri="{FF2B5EF4-FFF2-40B4-BE49-F238E27FC236}">
                  <a16:creationId xmlns:a16="http://schemas.microsoft.com/office/drawing/2014/main" id="{6F7CB854-B673-655E-FA85-74ACBEDBE30E}"/>
                </a:ext>
              </a:extLst>
            </p:cNvPr>
            <p:cNvSpPr/>
            <p:nvPr/>
          </p:nvSpPr>
          <p:spPr>
            <a:xfrm>
              <a:off x="-648723" y="-1171414"/>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7" name="Group 12">
            <a:extLst>
              <a:ext uri="{FF2B5EF4-FFF2-40B4-BE49-F238E27FC236}">
                <a16:creationId xmlns:a16="http://schemas.microsoft.com/office/drawing/2014/main" id="{973D19BD-A04B-F074-F303-97C47F0D9FE3}"/>
              </a:ext>
            </a:extLst>
          </p:cNvPr>
          <p:cNvGrpSpPr/>
          <p:nvPr userDrawn="1"/>
        </p:nvGrpSpPr>
        <p:grpSpPr>
          <a:xfrm rot="-4048518">
            <a:off x="-3984783" y="4439782"/>
            <a:ext cx="5036979" cy="4799061"/>
            <a:chOff x="14424" y="6618"/>
            <a:chExt cx="812800" cy="812800"/>
          </a:xfrm>
        </p:grpSpPr>
        <p:sp>
          <p:nvSpPr>
            <p:cNvPr id="28" name="Freeform 13">
              <a:extLst>
                <a:ext uri="{FF2B5EF4-FFF2-40B4-BE49-F238E27FC236}">
                  <a16:creationId xmlns:a16="http://schemas.microsoft.com/office/drawing/2014/main" id="{A7C7D691-900F-6E40-F542-9A9605E97F8A}"/>
                </a:ext>
              </a:extLst>
            </p:cNvPr>
            <p:cNvSpPr/>
            <p:nvPr/>
          </p:nvSpPr>
          <p:spPr>
            <a:xfrm>
              <a:off x="14424" y="66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35" name="Group 8">
            <a:extLst>
              <a:ext uri="{FF2B5EF4-FFF2-40B4-BE49-F238E27FC236}">
                <a16:creationId xmlns:a16="http://schemas.microsoft.com/office/drawing/2014/main" id="{0F3184D8-2569-9B8B-21E4-04A6B831D614}"/>
              </a:ext>
            </a:extLst>
          </p:cNvPr>
          <p:cNvGrpSpPr/>
          <p:nvPr userDrawn="1"/>
        </p:nvGrpSpPr>
        <p:grpSpPr>
          <a:xfrm rot="-10800000">
            <a:off x="-2894462" y="2415398"/>
            <a:ext cx="3413012" cy="4699947"/>
            <a:chOff x="0" y="0"/>
            <a:chExt cx="4445000" cy="6350000"/>
          </a:xfrm>
        </p:grpSpPr>
        <p:sp>
          <p:nvSpPr>
            <p:cNvPr id="36" name="Freeform 9">
              <a:extLst>
                <a:ext uri="{FF2B5EF4-FFF2-40B4-BE49-F238E27FC236}">
                  <a16:creationId xmlns:a16="http://schemas.microsoft.com/office/drawing/2014/main" id="{BBAE455A-1CC2-03AE-539F-0A884D1C2D7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sp>
        <p:nvSpPr>
          <p:cNvPr id="53" name="Espaço Reservado para Texto 49">
            <a:extLst>
              <a:ext uri="{FF2B5EF4-FFF2-40B4-BE49-F238E27FC236}">
                <a16:creationId xmlns:a16="http://schemas.microsoft.com/office/drawing/2014/main" id="{C6B2B87E-1287-9DE6-275A-3CB3041208CF}"/>
              </a:ext>
            </a:extLst>
          </p:cNvPr>
          <p:cNvSpPr>
            <a:spLocks noGrp="1"/>
          </p:cNvSpPr>
          <p:nvPr>
            <p:ph type="body" sz="quarter" idx="14" hasCustomPrompt="1"/>
          </p:nvPr>
        </p:nvSpPr>
        <p:spPr>
          <a:xfrm>
            <a:off x="402389" y="514393"/>
            <a:ext cx="4498965" cy="458787"/>
          </a:xfrm>
        </p:spPr>
        <p:txBody>
          <a:bodyPr>
            <a:noAutofit/>
          </a:bodyPr>
          <a:lstStyle>
            <a:lvl1pPr marL="0" indent="0">
              <a:buNone/>
              <a:defRPr sz="2400" b="1">
                <a:solidFill>
                  <a:srgbClr val="0C2340"/>
                </a:solidFill>
                <a:latin typeface="+mj-lt"/>
              </a:defRPr>
            </a:lvl1pPr>
          </a:lstStyle>
          <a:p>
            <a:pPr lvl="0"/>
            <a:r>
              <a:rPr lang="pt-BR"/>
              <a:t>Valor Público</a:t>
            </a:r>
          </a:p>
        </p:txBody>
      </p:sp>
      <p:sp>
        <p:nvSpPr>
          <p:cNvPr id="68" name="Freeform 9">
            <a:extLst>
              <a:ext uri="{FF2B5EF4-FFF2-40B4-BE49-F238E27FC236}">
                <a16:creationId xmlns:a16="http://schemas.microsoft.com/office/drawing/2014/main" id="{898A1600-B55F-90F5-65A6-B62ACC9FE040}"/>
              </a:ext>
            </a:extLst>
          </p:cNvPr>
          <p:cNvSpPr/>
          <p:nvPr userDrawn="1"/>
        </p:nvSpPr>
        <p:spPr>
          <a:xfrm rot="11865336">
            <a:off x="-1439178" y="5127925"/>
            <a:ext cx="2421384" cy="3398288"/>
          </a:xfrm>
          <a:custGeom>
            <a:avLst/>
            <a:gdLst/>
            <a:ahLst/>
            <a:cxnLst/>
            <a:rect l="l" t="t" r="r" b="b"/>
            <a:pathLst>
              <a:path w="4571166" h="6415396">
                <a:moveTo>
                  <a:pt x="0" y="0"/>
                </a:moveTo>
                <a:lnTo>
                  <a:pt x="4571166" y="0"/>
                </a:lnTo>
                <a:lnTo>
                  <a:pt x="4571166" y="6415396"/>
                </a:lnTo>
                <a:lnTo>
                  <a:pt x="0" y="6415396"/>
                </a:lnTo>
                <a:lnTo>
                  <a:pt x="0" y="0"/>
                </a:lnTo>
                <a:close/>
              </a:path>
            </a:pathLst>
          </a:custGeom>
          <a:blipFill>
            <a:blip r:embed="rId3"/>
            <a:stretch>
              <a:fillRect/>
            </a:stretch>
          </a:blipFill>
        </p:spPr>
        <p:txBody>
          <a:bodyPr/>
          <a:lstStyle/>
          <a:p>
            <a:endParaRPr lang="pt-BR"/>
          </a:p>
        </p:txBody>
      </p:sp>
      <p:sp>
        <p:nvSpPr>
          <p:cNvPr id="61" name="Freeform 16">
            <a:extLst>
              <a:ext uri="{FF2B5EF4-FFF2-40B4-BE49-F238E27FC236}">
                <a16:creationId xmlns:a16="http://schemas.microsoft.com/office/drawing/2014/main" id="{1DC57211-3D0B-CCA9-1821-68ECE6D78923}"/>
              </a:ext>
            </a:extLst>
          </p:cNvPr>
          <p:cNvSpPr/>
          <p:nvPr userDrawn="1"/>
        </p:nvSpPr>
        <p:spPr>
          <a:xfrm>
            <a:off x="8377903" y="321386"/>
            <a:ext cx="3524377" cy="1370103"/>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grpSp>
        <p:nvGrpSpPr>
          <p:cNvPr id="64" name="Group 18">
            <a:extLst>
              <a:ext uri="{FF2B5EF4-FFF2-40B4-BE49-F238E27FC236}">
                <a16:creationId xmlns:a16="http://schemas.microsoft.com/office/drawing/2014/main" id="{D9F776CC-CC90-B94B-6382-DA234EE01BD7}"/>
              </a:ext>
            </a:extLst>
          </p:cNvPr>
          <p:cNvGrpSpPr/>
          <p:nvPr userDrawn="1"/>
        </p:nvGrpSpPr>
        <p:grpSpPr>
          <a:xfrm rot="-5400000">
            <a:off x="11522369" y="3218093"/>
            <a:ext cx="1339262" cy="1978547"/>
            <a:chOff x="28148" y="183056"/>
            <a:chExt cx="3976160" cy="5820390"/>
          </a:xfrm>
        </p:grpSpPr>
        <p:sp>
          <p:nvSpPr>
            <p:cNvPr id="65" name="Freeform 19">
              <a:extLst>
                <a:ext uri="{FF2B5EF4-FFF2-40B4-BE49-F238E27FC236}">
                  <a16:creationId xmlns:a16="http://schemas.microsoft.com/office/drawing/2014/main" id="{093557AC-09F5-B9EF-782C-E356EEBD1E54}"/>
                </a:ext>
              </a:extLst>
            </p:cNvPr>
            <p:cNvSpPr/>
            <p:nvPr/>
          </p:nvSpPr>
          <p:spPr>
            <a:xfrm>
              <a:off x="28148" y="183056"/>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66" name="Group 20">
            <a:extLst>
              <a:ext uri="{FF2B5EF4-FFF2-40B4-BE49-F238E27FC236}">
                <a16:creationId xmlns:a16="http://schemas.microsoft.com/office/drawing/2014/main" id="{30259DE8-9F98-B544-FDAA-18A674F7E7AB}"/>
              </a:ext>
            </a:extLst>
          </p:cNvPr>
          <p:cNvGrpSpPr/>
          <p:nvPr userDrawn="1"/>
        </p:nvGrpSpPr>
        <p:grpSpPr>
          <a:xfrm rot="-5400000">
            <a:off x="11157973" y="4023445"/>
            <a:ext cx="1339263" cy="1978546"/>
            <a:chOff x="0" y="0"/>
            <a:chExt cx="4445000" cy="6350000"/>
          </a:xfrm>
        </p:grpSpPr>
        <p:sp>
          <p:nvSpPr>
            <p:cNvPr id="67" name="Freeform 21">
              <a:extLst>
                <a:ext uri="{FF2B5EF4-FFF2-40B4-BE49-F238E27FC236}">
                  <a16:creationId xmlns:a16="http://schemas.microsoft.com/office/drawing/2014/main" id="{FA58ACE1-DB7B-71B2-60DE-97135BBEF416}"/>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2" name="Espaço Reservado para Texto 21">
            <a:extLst>
              <a:ext uri="{FF2B5EF4-FFF2-40B4-BE49-F238E27FC236}">
                <a16:creationId xmlns:a16="http://schemas.microsoft.com/office/drawing/2014/main" id="{7B786DB8-7E6C-FC99-C8F4-F47259ED6D28}"/>
              </a:ext>
            </a:extLst>
          </p:cNvPr>
          <p:cNvSpPr>
            <a:spLocks noGrp="1"/>
          </p:cNvSpPr>
          <p:nvPr>
            <p:ph type="body" sz="quarter" idx="10" hasCustomPrompt="1"/>
          </p:nvPr>
        </p:nvSpPr>
        <p:spPr>
          <a:xfrm>
            <a:off x="643965" y="1461240"/>
            <a:ext cx="8036018" cy="4543775"/>
          </a:xfrm>
        </p:spPr>
        <p:txBody>
          <a:bodyPr>
            <a:noAutofit/>
          </a:bodyPr>
          <a:lstStyle>
            <a:lvl1pPr marL="0" indent="0">
              <a:buNone/>
              <a:defRPr sz="1500">
                <a:solidFill>
                  <a:srgbClr val="0C2340"/>
                </a:solidFill>
              </a:defRPr>
            </a:lvl1pPr>
          </a:lstStyle>
          <a:p>
            <a:r>
              <a:rPr lang="pt-BR"/>
              <a:t>SIGA ESSE EXEMPLO ADEQUADO</a:t>
            </a:r>
          </a:p>
          <a:p>
            <a:r>
              <a:rPr lang="pt-BR"/>
              <a:t>A EPE estima as emissões de gases de efeito estufa (GEE) do setor de  energia - ano anterior ao ano corrente e anos futuros, de acordo com os cenários estabelecidos nos planos de energia - </a:t>
            </a:r>
            <a:r>
              <a:rPr lang="pt-BR" err="1"/>
              <a:t>Plano_Decenal</a:t>
            </a:r>
            <a:r>
              <a:rPr lang="pt-BR"/>
              <a:t> de Expansão_ de Energia (PDE) e Plano Nacional de Energia _(PNE) </a:t>
            </a:r>
            <a:br>
              <a:rPr lang="pt-BR"/>
            </a:br>
            <a:r>
              <a:rPr lang="pt-BR"/>
              <a:t>Com este Caderno a EPE traz transparência e diminui a assimetria de informações sobre os inventários de emissões de GEE, as diferentes escalas de impacto das emissões de poluentes locais e GEE, as relações com o licenciamento ambiental de termelétricas e os diferentes contextos para abordagem de estratégias de mitigação das emissões de GEE em nível nacional.</a:t>
            </a:r>
          </a:p>
          <a:p>
            <a:endParaRPr lang="pt-BR"/>
          </a:p>
          <a:p>
            <a:r>
              <a:rPr lang="pt-BR"/>
              <a:t>COMPLEMENTEADE QUANDO TAMBÉM O TEXTO </a:t>
            </a:r>
            <a:r>
              <a:rPr lang="pt-BR" err="1"/>
              <a:t>ABAIXOda</a:t>
            </a:r>
            <a:endParaRPr lang="pt-BR"/>
          </a:p>
          <a:p>
            <a:r>
              <a:rPr lang="pt-BR"/>
              <a:t>Com este Caderno a EPE traz transparência e diminui a assimetria de informações sobre os inventários de emissões de GEE, as diferentes escalas de impacto das emissões de poluentes locais e GEE, as relações com o licenciamento ambiental de termelétricas e os diferentes contextos para abordagem de estratégias de mitigação das emissões de GEE em nível nacional.</a:t>
            </a:r>
          </a:p>
          <a:p>
            <a:endParaRPr lang="pt-BR"/>
          </a:p>
        </p:txBody>
      </p:sp>
      <p:sp>
        <p:nvSpPr>
          <p:cNvPr id="7" name="Retângulo 6">
            <a:extLst>
              <a:ext uri="{FF2B5EF4-FFF2-40B4-BE49-F238E27FC236}">
                <a16:creationId xmlns:a16="http://schemas.microsoft.com/office/drawing/2014/main" id="{B6E72E51-1528-BD49-ABA8-DAC6B2FF2BC6}"/>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7FEF478-09DA-E183-4301-B674AAEF57F0}"/>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9D3F7A21-21DC-511A-DF2C-308EE36E4FB6}"/>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A68997E6-0822-F297-5F3B-68DA76739988}"/>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0974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va seção">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0A14C068-EFBF-8B85-ED6D-8AF214833327}"/>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Group 4">
            <a:extLst>
              <a:ext uri="{FF2B5EF4-FFF2-40B4-BE49-F238E27FC236}">
                <a16:creationId xmlns:a16="http://schemas.microsoft.com/office/drawing/2014/main" id="{71B4D04A-0659-04CF-9C84-B8C8B19CAFAD}"/>
              </a:ext>
            </a:extLst>
          </p:cNvPr>
          <p:cNvGrpSpPr>
            <a:grpSpLocks noChangeAspect="1"/>
          </p:cNvGrpSpPr>
          <p:nvPr userDrawn="1"/>
        </p:nvGrpSpPr>
        <p:grpSpPr>
          <a:xfrm>
            <a:off x="439963" y="939619"/>
            <a:ext cx="4411672" cy="4586033"/>
            <a:chOff x="0" y="0"/>
            <a:chExt cx="6108573" cy="6350000"/>
          </a:xfrm>
        </p:grpSpPr>
        <p:sp>
          <p:nvSpPr>
            <p:cNvPr id="11" name="Freeform 5">
              <a:extLst>
                <a:ext uri="{FF2B5EF4-FFF2-40B4-BE49-F238E27FC236}">
                  <a16:creationId xmlns:a16="http://schemas.microsoft.com/office/drawing/2014/main" id="{57965D5A-6C8E-4F0A-5522-E8336ACF4D1B}"/>
                </a:ext>
              </a:extLst>
            </p:cNvPr>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alphaModFix amt="64000"/>
              </a:blip>
              <a:stretch>
                <a:fillRect l="-133175" r="-133175"/>
              </a:stretch>
            </a:blipFill>
          </p:spPr>
          <p:txBody>
            <a:bodyPr/>
            <a:lstStyle/>
            <a:p>
              <a:endParaRPr lang="pt-BR"/>
            </a:p>
          </p:txBody>
        </p:sp>
      </p:grpSp>
      <p:grpSp>
        <p:nvGrpSpPr>
          <p:cNvPr id="12" name="Group 6">
            <a:extLst>
              <a:ext uri="{FF2B5EF4-FFF2-40B4-BE49-F238E27FC236}">
                <a16:creationId xmlns:a16="http://schemas.microsoft.com/office/drawing/2014/main" id="{1067F051-499F-21B3-672C-DFD231CE31B9}"/>
              </a:ext>
            </a:extLst>
          </p:cNvPr>
          <p:cNvGrpSpPr/>
          <p:nvPr userDrawn="1"/>
        </p:nvGrpSpPr>
        <p:grpSpPr>
          <a:xfrm>
            <a:off x="11448283" y="1522503"/>
            <a:ext cx="3353780" cy="4791114"/>
            <a:chOff x="108255" y="-721509"/>
            <a:chExt cx="4445000" cy="6350000"/>
          </a:xfrm>
        </p:grpSpPr>
        <p:sp>
          <p:nvSpPr>
            <p:cNvPr id="13" name="Freeform 7">
              <a:extLst>
                <a:ext uri="{FF2B5EF4-FFF2-40B4-BE49-F238E27FC236}">
                  <a16:creationId xmlns:a16="http://schemas.microsoft.com/office/drawing/2014/main" id="{4EA0ADF3-DD99-6F12-4EC6-C270458A8876}"/>
                </a:ext>
              </a:extLst>
            </p:cNvPr>
            <p:cNvSpPr/>
            <p:nvPr/>
          </p:nvSpPr>
          <p:spPr>
            <a:xfrm>
              <a:off x="108255" y="-721509"/>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16" name="Group 10">
            <a:extLst>
              <a:ext uri="{FF2B5EF4-FFF2-40B4-BE49-F238E27FC236}">
                <a16:creationId xmlns:a16="http://schemas.microsoft.com/office/drawing/2014/main" id="{9689DA69-1B97-122E-888F-BE5A411941BB}"/>
              </a:ext>
            </a:extLst>
          </p:cNvPr>
          <p:cNvGrpSpPr/>
          <p:nvPr userDrawn="1"/>
        </p:nvGrpSpPr>
        <p:grpSpPr>
          <a:xfrm rot="1277816">
            <a:off x="5278130" y="947462"/>
            <a:ext cx="1675393" cy="1691225"/>
            <a:chOff x="0" y="0"/>
            <a:chExt cx="2309488" cy="2331311"/>
          </a:xfrm>
        </p:grpSpPr>
        <p:grpSp>
          <p:nvGrpSpPr>
            <p:cNvPr id="17" name="Group 11">
              <a:extLst>
                <a:ext uri="{FF2B5EF4-FFF2-40B4-BE49-F238E27FC236}">
                  <a16:creationId xmlns:a16="http://schemas.microsoft.com/office/drawing/2014/main" id="{6CCB90EF-01D3-96C1-E171-9CB95DFFFACE}"/>
                </a:ext>
              </a:extLst>
            </p:cNvPr>
            <p:cNvGrpSpPr/>
            <p:nvPr/>
          </p:nvGrpSpPr>
          <p:grpSpPr>
            <a:xfrm rot="5400000">
              <a:off x="452328" y="349107"/>
              <a:ext cx="1633098" cy="1633098"/>
              <a:chOff x="0" y="0"/>
              <a:chExt cx="812800" cy="812800"/>
            </a:xfrm>
          </p:grpSpPr>
          <p:sp>
            <p:nvSpPr>
              <p:cNvPr id="20" name="Freeform 12">
                <a:extLst>
                  <a:ext uri="{FF2B5EF4-FFF2-40B4-BE49-F238E27FC236}">
                    <a16:creationId xmlns:a16="http://schemas.microsoft.com/office/drawing/2014/main" id="{83C218A6-F6BF-4118-1A24-790DF37A24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txBody>
              <a:bodyPr/>
              <a:lstStyle/>
              <a:p>
                <a:endParaRPr lang="pt-BR"/>
              </a:p>
            </p:txBody>
          </p:sp>
        </p:grpSp>
        <p:sp>
          <p:nvSpPr>
            <p:cNvPr id="18" name="Freeform 13">
              <a:extLst>
                <a:ext uri="{FF2B5EF4-FFF2-40B4-BE49-F238E27FC236}">
                  <a16:creationId xmlns:a16="http://schemas.microsoft.com/office/drawing/2014/main" id="{1DF5CCB1-14A9-751E-ABD7-DCDFD735C935}"/>
                </a:ext>
              </a:extLst>
            </p:cNvPr>
            <p:cNvSpPr/>
            <p:nvPr/>
          </p:nvSpPr>
          <p:spPr>
            <a:xfrm rot="-3465382">
              <a:off x="296126" y="341981"/>
              <a:ext cx="1717237" cy="1647349"/>
            </a:xfrm>
            <a:custGeom>
              <a:avLst/>
              <a:gdLst/>
              <a:ahLst/>
              <a:cxnLst/>
              <a:rect l="l" t="t" r="r" b="b"/>
              <a:pathLst>
                <a:path w="1717237" h="1647349">
                  <a:moveTo>
                    <a:pt x="0" y="0"/>
                  </a:moveTo>
                  <a:lnTo>
                    <a:pt x="1717236" y="0"/>
                  </a:lnTo>
                  <a:lnTo>
                    <a:pt x="1717236" y="1647349"/>
                  </a:lnTo>
                  <a:lnTo>
                    <a:pt x="0" y="1647349"/>
                  </a:lnTo>
                  <a:lnTo>
                    <a:pt x="0" y="0"/>
                  </a:lnTo>
                  <a:close/>
                </a:path>
              </a:pathLst>
            </a:custGeom>
            <a:blipFill>
              <a:blip r:embed="rId3"/>
              <a:stretch>
                <a:fillRect/>
              </a:stretch>
            </a:blipFill>
          </p:spPr>
          <p:txBody>
            <a:bodyPr/>
            <a:lstStyle/>
            <a:p>
              <a:endParaRPr lang="pt-BR"/>
            </a:p>
          </p:txBody>
        </p:sp>
        <p:sp>
          <p:nvSpPr>
            <p:cNvPr id="19" name="Freeform 14">
              <a:extLst>
                <a:ext uri="{FF2B5EF4-FFF2-40B4-BE49-F238E27FC236}">
                  <a16:creationId xmlns:a16="http://schemas.microsoft.com/office/drawing/2014/main" id="{79DF2250-DEC5-6626-8CED-4EF8E6618C21}"/>
                </a:ext>
              </a:extLst>
            </p:cNvPr>
            <p:cNvSpPr/>
            <p:nvPr/>
          </p:nvSpPr>
          <p:spPr>
            <a:xfrm rot="-725911">
              <a:off x="721200" y="608631"/>
              <a:ext cx="850627" cy="1193811"/>
            </a:xfrm>
            <a:custGeom>
              <a:avLst/>
              <a:gdLst/>
              <a:ahLst/>
              <a:cxnLst/>
              <a:rect l="l" t="t" r="r" b="b"/>
              <a:pathLst>
                <a:path w="850627" h="1193811">
                  <a:moveTo>
                    <a:pt x="0" y="0"/>
                  </a:moveTo>
                  <a:lnTo>
                    <a:pt x="850627" y="0"/>
                  </a:lnTo>
                  <a:lnTo>
                    <a:pt x="850627" y="1193811"/>
                  </a:lnTo>
                  <a:lnTo>
                    <a:pt x="0" y="1193811"/>
                  </a:lnTo>
                  <a:lnTo>
                    <a:pt x="0" y="0"/>
                  </a:lnTo>
                  <a:close/>
                </a:path>
              </a:pathLst>
            </a:custGeom>
            <a:blipFill>
              <a:blip r:embed="rId4"/>
              <a:stretch>
                <a:fillRect/>
              </a:stretch>
            </a:blipFill>
          </p:spPr>
          <p:txBody>
            <a:bodyPr/>
            <a:lstStyle/>
            <a:p>
              <a:endParaRPr lang="pt-BR"/>
            </a:p>
          </p:txBody>
        </p:sp>
      </p:grpSp>
      <p:sp>
        <p:nvSpPr>
          <p:cNvPr id="24" name="Espaço Reservado para Texto 23">
            <a:extLst>
              <a:ext uri="{FF2B5EF4-FFF2-40B4-BE49-F238E27FC236}">
                <a16:creationId xmlns:a16="http://schemas.microsoft.com/office/drawing/2014/main" id="{AB566E9B-C78A-7A01-FBF0-92F2EAD2E3FA}"/>
              </a:ext>
            </a:extLst>
          </p:cNvPr>
          <p:cNvSpPr>
            <a:spLocks noGrp="1"/>
          </p:cNvSpPr>
          <p:nvPr>
            <p:ph type="body" sz="quarter" idx="10" hasCustomPrompt="1"/>
          </p:nvPr>
        </p:nvSpPr>
        <p:spPr>
          <a:xfrm>
            <a:off x="6199188" y="1670050"/>
            <a:ext cx="5461000" cy="10255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bg1"/>
                </a:solidFill>
                <a:latin typeface="+mj-lt"/>
              </a:defRPr>
            </a:lvl1pPr>
          </a:lstStyle>
          <a:p>
            <a:pPr lvl="0"/>
            <a:r>
              <a:rPr lang="pt-BR"/>
              <a:t>TÍTULO DA SEÇÃO</a:t>
            </a:r>
          </a:p>
        </p:txBody>
      </p:sp>
      <p:sp>
        <p:nvSpPr>
          <p:cNvPr id="25" name="Espaço Reservado para Imagem 40">
            <a:extLst>
              <a:ext uri="{FF2B5EF4-FFF2-40B4-BE49-F238E27FC236}">
                <a16:creationId xmlns:a16="http://schemas.microsoft.com/office/drawing/2014/main" id="{8F84B4D3-F6CA-90DA-22B5-853E1BB2AD2B}"/>
              </a:ext>
            </a:extLst>
          </p:cNvPr>
          <p:cNvSpPr>
            <a:spLocks noGrp="1"/>
          </p:cNvSpPr>
          <p:nvPr>
            <p:ph type="pic" sz="quarter" idx="12"/>
          </p:nvPr>
        </p:nvSpPr>
        <p:spPr>
          <a:xfrm>
            <a:off x="461473" y="-1944676"/>
            <a:ext cx="4411671" cy="6407119"/>
          </a:xfrm>
          <a:prstGeom prst="roundRect">
            <a:avLst>
              <a:gd name="adj" fmla="val 50000"/>
            </a:avLst>
          </a:prstGeom>
        </p:spPr>
        <p:txBody>
          <a:bodyPr/>
          <a:lstStyle/>
          <a:p>
            <a:endParaRPr lang="pt-BR"/>
          </a:p>
        </p:txBody>
      </p:sp>
      <p:sp>
        <p:nvSpPr>
          <p:cNvPr id="31" name="Freeform 16">
            <a:extLst>
              <a:ext uri="{FF2B5EF4-FFF2-40B4-BE49-F238E27FC236}">
                <a16:creationId xmlns:a16="http://schemas.microsoft.com/office/drawing/2014/main" id="{1E43C89B-B53E-FE94-D585-744F9AE00BEC}"/>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 name="Retângulo 1">
            <a:extLst>
              <a:ext uri="{FF2B5EF4-FFF2-40B4-BE49-F238E27FC236}">
                <a16:creationId xmlns:a16="http://schemas.microsoft.com/office/drawing/2014/main" id="{1794B9A9-7E6D-0892-6B65-40F5AD2C51DB}"/>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D7E3FB0C-94BF-F9F2-7068-0E69451AEEA7}"/>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446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udo">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46FB213E-1C68-73B7-9311-717856A39AC0}"/>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0" name="Group 12">
            <a:extLst>
              <a:ext uri="{FF2B5EF4-FFF2-40B4-BE49-F238E27FC236}">
                <a16:creationId xmlns:a16="http://schemas.microsoft.com/office/drawing/2014/main" id="{690F5629-31DD-6664-B195-3576B928DCC0}"/>
              </a:ext>
            </a:extLst>
          </p:cNvPr>
          <p:cNvGrpSpPr/>
          <p:nvPr userDrawn="1"/>
        </p:nvGrpSpPr>
        <p:grpSpPr>
          <a:xfrm>
            <a:off x="8582007" y="-3097420"/>
            <a:ext cx="3102074" cy="4212778"/>
            <a:chOff x="0" y="0"/>
            <a:chExt cx="4813452" cy="6536920"/>
          </a:xfrm>
        </p:grpSpPr>
        <p:sp>
          <p:nvSpPr>
            <p:cNvPr id="11" name="Freeform 13">
              <a:extLst>
                <a:ext uri="{FF2B5EF4-FFF2-40B4-BE49-F238E27FC236}">
                  <a16:creationId xmlns:a16="http://schemas.microsoft.com/office/drawing/2014/main" id="{1AF9320D-6E0C-B346-4329-2853E7746675}"/>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12" name="Freeform 14">
            <a:extLst>
              <a:ext uri="{FF2B5EF4-FFF2-40B4-BE49-F238E27FC236}">
                <a16:creationId xmlns:a16="http://schemas.microsoft.com/office/drawing/2014/main" id="{BF351493-7896-6BF5-E213-0049B37D996A}"/>
              </a:ext>
            </a:extLst>
          </p:cNvPr>
          <p:cNvSpPr/>
          <p:nvPr userDrawn="1"/>
        </p:nvSpPr>
        <p:spPr>
          <a:xfrm rot="-6676221">
            <a:off x="8335243" y="-1971440"/>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3"/>
            <a:stretch>
              <a:fillRect/>
            </a:stretch>
          </a:blipFill>
        </p:spPr>
        <p:txBody>
          <a:bodyPr/>
          <a:lstStyle/>
          <a:p>
            <a:endParaRPr lang="pt-BR"/>
          </a:p>
        </p:txBody>
      </p:sp>
      <p:grpSp>
        <p:nvGrpSpPr>
          <p:cNvPr id="13" name="Group 3">
            <a:extLst>
              <a:ext uri="{FF2B5EF4-FFF2-40B4-BE49-F238E27FC236}">
                <a16:creationId xmlns:a16="http://schemas.microsoft.com/office/drawing/2014/main" id="{BDC5E1DF-7464-61E5-4AC5-3865A8AB2BA9}"/>
              </a:ext>
            </a:extLst>
          </p:cNvPr>
          <p:cNvGrpSpPr/>
          <p:nvPr userDrawn="1"/>
        </p:nvGrpSpPr>
        <p:grpSpPr>
          <a:xfrm>
            <a:off x="-1233655" y="2900556"/>
            <a:ext cx="5472424" cy="5465518"/>
            <a:chOff x="0" y="0"/>
            <a:chExt cx="8512524" cy="8501783"/>
          </a:xfrm>
        </p:grpSpPr>
        <p:sp>
          <p:nvSpPr>
            <p:cNvPr id="14" name="Freeform 4">
              <a:extLst>
                <a:ext uri="{FF2B5EF4-FFF2-40B4-BE49-F238E27FC236}">
                  <a16:creationId xmlns:a16="http://schemas.microsoft.com/office/drawing/2014/main" id="{8117C4EC-A141-2928-8BF6-BB0BCD388C16}"/>
                </a:ext>
              </a:extLst>
            </p:cNvPr>
            <p:cNvSpPr/>
            <p:nvPr/>
          </p:nvSpPr>
          <p:spPr>
            <a:xfrm>
              <a:off x="0" y="0"/>
              <a:ext cx="8512525" cy="8501783"/>
            </a:xfrm>
            <a:custGeom>
              <a:avLst/>
              <a:gdLst/>
              <a:ahLst/>
              <a:cxnLst/>
              <a:rect l="l" t="t" r="r" b="b"/>
              <a:pathLst>
                <a:path w="8512525" h="8501783">
                  <a:moveTo>
                    <a:pt x="4256262" y="8501783"/>
                  </a:moveTo>
                  <a:cubicBezTo>
                    <a:pt x="1906806" y="8501783"/>
                    <a:pt x="0" y="7168704"/>
                    <a:pt x="0" y="5526159"/>
                  </a:cubicBezTo>
                  <a:lnTo>
                    <a:pt x="0" y="2975624"/>
                  </a:lnTo>
                  <a:cubicBezTo>
                    <a:pt x="0" y="1333080"/>
                    <a:pt x="1906806" y="0"/>
                    <a:pt x="4256262" y="0"/>
                  </a:cubicBezTo>
                  <a:cubicBezTo>
                    <a:pt x="6605719" y="0"/>
                    <a:pt x="8512525" y="1333080"/>
                    <a:pt x="8512525" y="2975624"/>
                  </a:cubicBezTo>
                  <a:lnTo>
                    <a:pt x="8512525" y="5526159"/>
                  </a:lnTo>
                  <a:cubicBezTo>
                    <a:pt x="8512525" y="7168704"/>
                    <a:pt x="6605719" y="8501783"/>
                    <a:pt x="4256262" y="8501783"/>
                  </a:cubicBezTo>
                  <a:close/>
                </a:path>
              </a:pathLst>
            </a:custGeom>
            <a:solidFill>
              <a:srgbClr val="0C2340"/>
            </a:solidFill>
            <a:ln w="12700">
              <a:solidFill>
                <a:srgbClr val="000000"/>
              </a:solidFill>
            </a:ln>
          </p:spPr>
          <p:txBody>
            <a:bodyPr/>
            <a:lstStyle/>
            <a:p>
              <a:endParaRPr lang="pt-BR"/>
            </a:p>
          </p:txBody>
        </p:sp>
      </p:grpSp>
      <p:sp>
        <p:nvSpPr>
          <p:cNvPr id="15" name="Freeform 8">
            <a:extLst>
              <a:ext uri="{FF2B5EF4-FFF2-40B4-BE49-F238E27FC236}">
                <a16:creationId xmlns:a16="http://schemas.microsoft.com/office/drawing/2014/main" id="{F452F2EE-59C8-6150-A5F1-FDD969093062}"/>
              </a:ext>
            </a:extLst>
          </p:cNvPr>
          <p:cNvSpPr/>
          <p:nvPr userDrawn="1"/>
        </p:nvSpPr>
        <p:spPr>
          <a:xfrm rot="5113382">
            <a:off x="-1324772" y="2734856"/>
            <a:ext cx="6042849" cy="5796919"/>
          </a:xfrm>
          <a:custGeom>
            <a:avLst/>
            <a:gdLst/>
            <a:ahLst/>
            <a:cxnLst/>
            <a:rect l="l" t="t" r="r" b="b"/>
            <a:pathLst>
              <a:path w="8886413" h="8524757">
                <a:moveTo>
                  <a:pt x="0" y="0"/>
                </a:moveTo>
                <a:lnTo>
                  <a:pt x="8886413" y="0"/>
                </a:lnTo>
                <a:lnTo>
                  <a:pt x="8886413" y="8524756"/>
                </a:lnTo>
                <a:lnTo>
                  <a:pt x="0" y="8524756"/>
                </a:lnTo>
                <a:lnTo>
                  <a:pt x="0" y="0"/>
                </a:lnTo>
                <a:close/>
              </a:path>
            </a:pathLst>
          </a:custGeom>
          <a:blipFill>
            <a:blip r:embed="rId3"/>
            <a:stretch>
              <a:fillRect/>
            </a:stretch>
          </a:blipFill>
        </p:spPr>
        <p:txBody>
          <a:bodyPr/>
          <a:lstStyle/>
          <a:p>
            <a:endParaRPr lang="pt-BR"/>
          </a:p>
        </p:txBody>
      </p:sp>
      <p:sp>
        <p:nvSpPr>
          <p:cNvPr id="16" name="Freeform 9">
            <a:extLst>
              <a:ext uri="{FF2B5EF4-FFF2-40B4-BE49-F238E27FC236}">
                <a16:creationId xmlns:a16="http://schemas.microsoft.com/office/drawing/2014/main" id="{8F6ABC2F-F04C-B013-ED24-1B8F9EC7F5B3}"/>
              </a:ext>
            </a:extLst>
          </p:cNvPr>
          <p:cNvSpPr/>
          <p:nvPr userDrawn="1"/>
        </p:nvSpPr>
        <p:spPr>
          <a:xfrm rot="7646697">
            <a:off x="-111120" y="3279450"/>
            <a:ext cx="3108438" cy="4362533"/>
          </a:xfrm>
          <a:custGeom>
            <a:avLst/>
            <a:gdLst/>
            <a:ahLst/>
            <a:cxnLst/>
            <a:rect l="l" t="t" r="r" b="b"/>
            <a:pathLst>
              <a:path w="4571166" h="6415396">
                <a:moveTo>
                  <a:pt x="0" y="0"/>
                </a:moveTo>
                <a:lnTo>
                  <a:pt x="4571166" y="0"/>
                </a:lnTo>
                <a:lnTo>
                  <a:pt x="4571166" y="6415396"/>
                </a:lnTo>
                <a:lnTo>
                  <a:pt x="0" y="6415396"/>
                </a:lnTo>
                <a:lnTo>
                  <a:pt x="0" y="0"/>
                </a:lnTo>
                <a:close/>
              </a:path>
            </a:pathLst>
          </a:custGeom>
          <a:blipFill>
            <a:blip r:embed="rId4"/>
            <a:stretch>
              <a:fillRect/>
            </a:stretch>
          </a:blipFill>
        </p:spPr>
        <p:txBody>
          <a:bodyPr/>
          <a:lstStyle/>
          <a:p>
            <a:endParaRPr lang="pt-BR"/>
          </a:p>
        </p:txBody>
      </p:sp>
      <p:sp>
        <p:nvSpPr>
          <p:cNvPr id="20" name="AutoShape 10">
            <a:extLst>
              <a:ext uri="{FF2B5EF4-FFF2-40B4-BE49-F238E27FC236}">
                <a16:creationId xmlns:a16="http://schemas.microsoft.com/office/drawing/2014/main" id="{B53CA42E-9FD3-CD68-6760-D51D3965ABD1}"/>
              </a:ext>
            </a:extLst>
          </p:cNvPr>
          <p:cNvSpPr/>
          <p:nvPr userDrawn="1"/>
        </p:nvSpPr>
        <p:spPr>
          <a:xfrm flipH="1">
            <a:off x="5119865" y="2026469"/>
            <a:ext cx="10493" cy="3875958"/>
          </a:xfrm>
          <a:prstGeom prst="line">
            <a:avLst/>
          </a:prstGeom>
          <a:ln w="47625" cap="rnd">
            <a:solidFill>
              <a:srgbClr val="0C2340"/>
            </a:solidFill>
            <a:prstDash val="solid"/>
            <a:headEnd type="none" w="sm" len="sm"/>
            <a:tailEnd type="none" w="sm" len="sm"/>
          </a:ln>
        </p:spPr>
        <p:txBody>
          <a:bodyPr/>
          <a:lstStyle/>
          <a:p>
            <a:endParaRPr lang="pt-B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25" name="Espaço Reservado para Texto 21">
            <a:extLst>
              <a:ext uri="{FF2B5EF4-FFF2-40B4-BE49-F238E27FC236}">
                <a16:creationId xmlns:a16="http://schemas.microsoft.com/office/drawing/2014/main" id="{846B203D-D543-8445-F250-475F33C4B5CF}"/>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latin typeface="+mn-lt"/>
              </a:defRPr>
            </a:lvl1pPr>
          </a:lstStyle>
          <a:p>
            <a:r>
              <a:rPr lang="pt-BR"/>
              <a:t>Subtítulo do Slide</a:t>
            </a:r>
          </a:p>
        </p:txBody>
      </p:sp>
      <p:sp>
        <p:nvSpPr>
          <p:cNvPr id="4" name="Espaço Reservado para Texto 21">
            <a:extLst>
              <a:ext uri="{FF2B5EF4-FFF2-40B4-BE49-F238E27FC236}">
                <a16:creationId xmlns:a16="http://schemas.microsoft.com/office/drawing/2014/main" id="{F57D02F8-D159-0DF2-4DDA-59CDE8685805}"/>
              </a:ext>
            </a:extLst>
          </p:cNvPr>
          <p:cNvSpPr>
            <a:spLocks noGrp="1"/>
          </p:cNvSpPr>
          <p:nvPr>
            <p:ph type="body" sz="quarter" idx="10" hasCustomPrompt="1"/>
          </p:nvPr>
        </p:nvSpPr>
        <p:spPr>
          <a:xfrm>
            <a:off x="5520992" y="1964010"/>
            <a:ext cx="5916613" cy="4021138"/>
          </a:xfrm>
        </p:spPr>
        <p:txBody>
          <a:bodyPr>
            <a:noAutofit/>
          </a:bodyPr>
          <a:lstStyle>
            <a:lvl1pPr marL="0" indent="0">
              <a:buNone/>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p:txBody>
      </p:sp>
      <p:sp>
        <p:nvSpPr>
          <p:cNvPr id="2" name="Retângulo 1">
            <a:extLst>
              <a:ext uri="{FF2B5EF4-FFF2-40B4-BE49-F238E27FC236}">
                <a16:creationId xmlns:a16="http://schemas.microsoft.com/office/drawing/2014/main" id="{A79BACC0-8BC9-A989-9854-65410EEF3EAD}"/>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A79E3612-CCA7-E33E-B99B-FBF1B055B1C0}"/>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3BAEDA0-1581-10E4-1F01-5C80C3B4187F}"/>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B73DEE8-2C67-C1C1-75A0-C3DF76AF374D}"/>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3150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udo 2">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46FB213E-1C68-73B7-9311-717856A39AC0}"/>
              </a:ext>
            </a:extLst>
          </p:cNvPr>
          <p:cNvSpPr/>
          <p:nvPr userDrawn="1"/>
        </p:nvSpPr>
        <p:spPr>
          <a:xfrm>
            <a:off x="-29712" y="-159656"/>
            <a:ext cx="12221712" cy="7072574"/>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0" name="Group 12">
            <a:extLst>
              <a:ext uri="{FF2B5EF4-FFF2-40B4-BE49-F238E27FC236}">
                <a16:creationId xmlns:a16="http://schemas.microsoft.com/office/drawing/2014/main" id="{690F5629-31DD-6664-B195-3576B928DCC0}"/>
              </a:ext>
            </a:extLst>
          </p:cNvPr>
          <p:cNvGrpSpPr/>
          <p:nvPr userDrawn="1"/>
        </p:nvGrpSpPr>
        <p:grpSpPr>
          <a:xfrm>
            <a:off x="8582007" y="-3097420"/>
            <a:ext cx="3102074" cy="4212778"/>
            <a:chOff x="0" y="0"/>
            <a:chExt cx="4813452" cy="6536920"/>
          </a:xfrm>
        </p:grpSpPr>
        <p:sp>
          <p:nvSpPr>
            <p:cNvPr id="11" name="Freeform 13">
              <a:extLst>
                <a:ext uri="{FF2B5EF4-FFF2-40B4-BE49-F238E27FC236}">
                  <a16:creationId xmlns:a16="http://schemas.microsoft.com/office/drawing/2014/main" id="{1AF9320D-6E0C-B346-4329-2853E7746675}"/>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12" name="Freeform 14">
            <a:extLst>
              <a:ext uri="{FF2B5EF4-FFF2-40B4-BE49-F238E27FC236}">
                <a16:creationId xmlns:a16="http://schemas.microsoft.com/office/drawing/2014/main" id="{BF351493-7896-6BF5-E213-0049B37D996A}"/>
              </a:ext>
            </a:extLst>
          </p:cNvPr>
          <p:cNvSpPr/>
          <p:nvPr userDrawn="1"/>
        </p:nvSpPr>
        <p:spPr>
          <a:xfrm rot="-6676221">
            <a:off x="8335243" y="-1971440"/>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3"/>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17" name="TextBox 16">
            <a:extLst>
              <a:ext uri="{FF2B5EF4-FFF2-40B4-BE49-F238E27FC236}">
                <a16:creationId xmlns:a16="http://schemas.microsoft.com/office/drawing/2014/main" id="{A7B278B6-B80A-4A8B-F15E-A2460B37BB0A}"/>
              </a:ext>
            </a:extLst>
          </p:cNvPr>
          <p:cNvSpPr txBox="1"/>
          <p:nvPr/>
        </p:nvSpPr>
        <p:spPr>
          <a:xfrm rot="5400000">
            <a:off x="1777761" y="-1005834"/>
            <a:ext cx="4898330" cy="10640911"/>
          </a:xfrm>
          <a:prstGeom prst="rect">
            <a:avLst/>
          </a:prstGeom>
        </p:spPr>
        <p:txBody>
          <a:bodyPr lIns="50800" tIns="50800" rIns="50800" bIns="50800" rtlCol="0" anchor="ctr"/>
          <a:lstStyle/>
          <a:p>
            <a:pPr marL="0" lvl="0" indent="0" algn="ctr">
              <a:lnSpc>
                <a:spcPts val="3360"/>
              </a:lnSpc>
              <a:spcBef>
                <a:spcPct val="0"/>
              </a:spcBef>
            </a:pPr>
            <a:endParaRP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sp>
        <p:nvSpPr>
          <p:cNvPr id="9" name="Freeform 8">
            <a:extLst>
              <a:ext uri="{FF2B5EF4-FFF2-40B4-BE49-F238E27FC236}">
                <a16:creationId xmlns:a16="http://schemas.microsoft.com/office/drawing/2014/main" id="{5EAD8C67-3DA6-A93A-8370-DFE83F5815A4}"/>
              </a:ext>
            </a:extLst>
          </p:cNvPr>
          <p:cNvSpPr/>
          <p:nvPr userDrawn="1"/>
        </p:nvSpPr>
        <p:spPr>
          <a:xfrm rot="9581297">
            <a:off x="4499168" y="1823236"/>
            <a:ext cx="4446163" cy="4265215"/>
          </a:xfrm>
          <a:custGeom>
            <a:avLst/>
            <a:gdLst/>
            <a:ahLst/>
            <a:cxnLst/>
            <a:rect l="l" t="t" r="r" b="b"/>
            <a:pathLst>
              <a:path w="8886413" h="8524757">
                <a:moveTo>
                  <a:pt x="0" y="0"/>
                </a:moveTo>
                <a:lnTo>
                  <a:pt x="8886413" y="0"/>
                </a:lnTo>
                <a:lnTo>
                  <a:pt x="8886413" y="8524756"/>
                </a:lnTo>
                <a:lnTo>
                  <a:pt x="0" y="8524756"/>
                </a:lnTo>
                <a:lnTo>
                  <a:pt x="0" y="0"/>
                </a:lnTo>
                <a:close/>
              </a:path>
            </a:pathLst>
          </a:custGeom>
          <a:blipFill>
            <a:blip r:embed="rId3"/>
            <a:stretch>
              <a:fillRect/>
            </a:stretch>
          </a:blipFill>
        </p:spPr>
        <p:txBody>
          <a:bodyPr/>
          <a:lstStyle/>
          <a:p>
            <a:endParaRPr lang="pt-BR"/>
          </a:p>
        </p:txBody>
      </p:sp>
      <p:grpSp>
        <p:nvGrpSpPr>
          <p:cNvPr id="31" name="Agrupar 30">
            <a:extLst>
              <a:ext uri="{FF2B5EF4-FFF2-40B4-BE49-F238E27FC236}">
                <a16:creationId xmlns:a16="http://schemas.microsoft.com/office/drawing/2014/main" id="{B67465E9-7935-2122-0C9A-51F7BC1032E0}"/>
              </a:ext>
            </a:extLst>
          </p:cNvPr>
          <p:cNvGrpSpPr/>
          <p:nvPr userDrawn="1"/>
        </p:nvGrpSpPr>
        <p:grpSpPr>
          <a:xfrm>
            <a:off x="-437960" y="1569108"/>
            <a:ext cx="9073870" cy="4419824"/>
            <a:chOff x="-3136922" y="1724708"/>
            <a:chExt cx="9073870" cy="4419824"/>
          </a:xfrm>
        </p:grpSpPr>
        <p:grpSp>
          <p:nvGrpSpPr>
            <p:cNvPr id="19" name="Group 4">
              <a:extLst>
                <a:ext uri="{FF2B5EF4-FFF2-40B4-BE49-F238E27FC236}">
                  <a16:creationId xmlns:a16="http://schemas.microsoft.com/office/drawing/2014/main" id="{D6B1BEA7-B460-D6D1-61E1-D047AC0104AB}"/>
                </a:ext>
              </a:extLst>
            </p:cNvPr>
            <p:cNvGrpSpPr>
              <a:grpSpLocks noChangeAspect="1"/>
            </p:cNvGrpSpPr>
            <p:nvPr userDrawn="1"/>
          </p:nvGrpSpPr>
          <p:grpSpPr>
            <a:xfrm rot="16200000">
              <a:off x="1433064" y="1640645"/>
              <a:ext cx="4419822" cy="4587947"/>
              <a:chOff x="53150" y="-417302"/>
              <a:chExt cx="6119858" cy="6352650"/>
            </a:xfrm>
            <a:solidFill>
              <a:srgbClr val="0C2340"/>
            </a:solidFill>
          </p:grpSpPr>
          <p:sp>
            <p:nvSpPr>
              <p:cNvPr id="21" name="Freeform 5">
                <a:extLst>
                  <a:ext uri="{FF2B5EF4-FFF2-40B4-BE49-F238E27FC236}">
                    <a16:creationId xmlns:a16="http://schemas.microsoft.com/office/drawing/2014/main" id="{1F3C092F-99DA-D501-C931-6596EA7AF457}"/>
                  </a:ext>
                </a:extLst>
              </p:cNvPr>
              <p:cNvSpPr/>
              <p:nvPr/>
            </p:nvSpPr>
            <p:spPr>
              <a:xfrm>
                <a:off x="53150" y="-417302"/>
                <a:ext cx="6119858" cy="635265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grpFill/>
            </p:spPr>
            <p:txBody>
              <a:bodyPr/>
              <a:lstStyle/>
              <a:p>
                <a:endParaRPr lang="pt-BR"/>
              </a:p>
            </p:txBody>
          </p:sp>
        </p:grpSp>
        <p:sp>
          <p:nvSpPr>
            <p:cNvPr id="24" name="Retângulo 23">
              <a:extLst>
                <a:ext uri="{FF2B5EF4-FFF2-40B4-BE49-F238E27FC236}">
                  <a16:creationId xmlns:a16="http://schemas.microsoft.com/office/drawing/2014/main" id="{4928E1AD-357B-B3A9-8180-F00A1C147D5C}"/>
                </a:ext>
              </a:extLst>
            </p:cNvPr>
            <p:cNvSpPr/>
            <p:nvPr userDrawn="1"/>
          </p:nvSpPr>
          <p:spPr>
            <a:xfrm>
              <a:off x="-3136922" y="1724711"/>
              <a:ext cx="4930176" cy="4419821"/>
            </a:xfrm>
            <a:prstGeom prst="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Espaço Reservado para Texto 21">
            <a:extLst>
              <a:ext uri="{FF2B5EF4-FFF2-40B4-BE49-F238E27FC236}">
                <a16:creationId xmlns:a16="http://schemas.microsoft.com/office/drawing/2014/main" id="{532FA537-5C3E-86FE-19D5-C6BD451A1F8E}"/>
              </a:ext>
            </a:extLst>
          </p:cNvPr>
          <p:cNvSpPr>
            <a:spLocks noGrp="1"/>
          </p:cNvSpPr>
          <p:nvPr>
            <p:ph type="body" sz="quarter" idx="10" hasCustomPrompt="1"/>
          </p:nvPr>
        </p:nvSpPr>
        <p:spPr>
          <a:xfrm>
            <a:off x="288645" y="2010895"/>
            <a:ext cx="7096545" cy="39961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chemeClr val="bg1"/>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grpSp>
        <p:nvGrpSpPr>
          <p:cNvPr id="22" name="Group 18">
            <a:extLst>
              <a:ext uri="{FF2B5EF4-FFF2-40B4-BE49-F238E27FC236}">
                <a16:creationId xmlns:a16="http://schemas.microsoft.com/office/drawing/2014/main" id="{A2BA3527-8BFD-2434-A26B-9D3961A2CABD}"/>
              </a:ext>
            </a:extLst>
          </p:cNvPr>
          <p:cNvGrpSpPr/>
          <p:nvPr userDrawn="1"/>
        </p:nvGrpSpPr>
        <p:grpSpPr>
          <a:xfrm rot="-5400000">
            <a:off x="11365253" y="1324244"/>
            <a:ext cx="1339262" cy="1978547"/>
            <a:chOff x="0" y="0"/>
            <a:chExt cx="3976160" cy="5820390"/>
          </a:xfrm>
        </p:grpSpPr>
        <p:sp>
          <p:nvSpPr>
            <p:cNvPr id="33" name="Freeform 19">
              <a:extLst>
                <a:ext uri="{FF2B5EF4-FFF2-40B4-BE49-F238E27FC236}">
                  <a16:creationId xmlns:a16="http://schemas.microsoft.com/office/drawing/2014/main" id="{CD754D2C-9647-E475-0A90-E6A9E3705F6F}"/>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34" name="Group 20">
            <a:extLst>
              <a:ext uri="{FF2B5EF4-FFF2-40B4-BE49-F238E27FC236}">
                <a16:creationId xmlns:a16="http://schemas.microsoft.com/office/drawing/2014/main" id="{526042FC-057D-80ED-B639-9EEE287A5D1B}"/>
              </a:ext>
            </a:extLst>
          </p:cNvPr>
          <p:cNvGrpSpPr/>
          <p:nvPr userDrawn="1"/>
        </p:nvGrpSpPr>
        <p:grpSpPr>
          <a:xfrm rot="-5400000">
            <a:off x="11063084" y="2120115"/>
            <a:ext cx="1339263" cy="1978546"/>
            <a:chOff x="0" y="0"/>
            <a:chExt cx="4445000" cy="6350000"/>
          </a:xfrm>
        </p:grpSpPr>
        <p:sp>
          <p:nvSpPr>
            <p:cNvPr id="35" name="Freeform 21">
              <a:extLst>
                <a:ext uri="{FF2B5EF4-FFF2-40B4-BE49-F238E27FC236}">
                  <a16:creationId xmlns:a16="http://schemas.microsoft.com/office/drawing/2014/main" id="{6712CCD3-92CB-98B0-203F-05955EAB53E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2" name="Retângulo 1">
            <a:extLst>
              <a:ext uri="{FF2B5EF4-FFF2-40B4-BE49-F238E27FC236}">
                <a16:creationId xmlns:a16="http://schemas.microsoft.com/office/drawing/2014/main" id="{9E896F92-1AAC-12FC-3094-FFA1A5214A22}"/>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7E96182B-DDE6-0A20-C9E1-21E5674022C8}"/>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306DCA9-84D0-01C5-4360-60D061778820}"/>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4489A92-CC21-026B-8B96-0ABAFB22C1A2}"/>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1859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udo 3">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BC1C2070-29E7-091F-44AD-4B665EF0764D}"/>
              </a:ext>
            </a:extLst>
          </p:cNvPr>
          <p:cNvGrpSpPr/>
          <p:nvPr userDrawn="1"/>
        </p:nvGrpSpPr>
        <p:grpSpPr>
          <a:xfrm>
            <a:off x="-20040" y="2879542"/>
            <a:ext cx="12232080" cy="6598058"/>
            <a:chOff x="-3366" y="-60793"/>
            <a:chExt cx="2704797" cy="1890400"/>
          </a:xfrm>
        </p:grpSpPr>
        <p:sp>
          <p:nvSpPr>
            <p:cNvPr id="13" name="Freeform 6">
              <a:extLst>
                <a:ext uri="{FF2B5EF4-FFF2-40B4-BE49-F238E27FC236}">
                  <a16:creationId xmlns:a16="http://schemas.microsoft.com/office/drawing/2014/main" id="{6B3FCE7D-EF99-50A5-84D8-B82657B92EF1}"/>
                </a:ext>
              </a:extLst>
            </p:cNvPr>
            <p:cNvSpPr/>
            <p:nvPr/>
          </p:nvSpPr>
          <p:spPr>
            <a:xfrm>
              <a:off x="-3366" y="-60793"/>
              <a:ext cx="2701431" cy="1829607"/>
            </a:xfrm>
            <a:custGeom>
              <a:avLst/>
              <a:gdLst/>
              <a:ahLst/>
              <a:cxnLst/>
              <a:rect l="l" t="t" r="r" b="b"/>
              <a:pathLst>
                <a:path w="2701431" h="1829607">
                  <a:moveTo>
                    <a:pt x="0" y="0"/>
                  </a:moveTo>
                  <a:lnTo>
                    <a:pt x="2701431" y="0"/>
                  </a:lnTo>
                  <a:lnTo>
                    <a:pt x="2701431" y="1829607"/>
                  </a:lnTo>
                  <a:lnTo>
                    <a:pt x="0" y="1829607"/>
                  </a:lnTo>
                  <a:close/>
                </a:path>
              </a:pathLst>
            </a:custGeom>
            <a:gradFill rotWithShape="1">
              <a:gsLst>
                <a:gs pos="0">
                  <a:srgbClr val="FFFFFF">
                    <a:alpha val="51000"/>
                  </a:srgbClr>
                </a:gs>
                <a:gs pos="50000">
                  <a:srgbClr val="96C3E1">
                    <a:alpha val="51000"/>
                  </a:srgbClr>
                </a:gs>
                <a:gs pos="100000">
                  <a:srgbClr val="4D9ACF">
                    <a:alpha val="51000"/>
                  </a:srgbClr>
                </a:gs>
              </a:gsLst>
              <a:lin ang="5400000"/>
            </a:gradFill>
          </p:spPr>
          <p:txBody>
            <a:bodyPr/>
            <a:lstStyle/>
            <a:p>
              <a:endParaRPr lang="pt-BR"/>
            </a:p>
          </p:txBody>
        </p:sp>
        <p:sp>
          <p:nvSpPr>
            <p:cNvPr id="14" name="TextBox 7">
              <a:extLst>
                <a:ext uri="{FF2B5EF4-FFF2-40B4-BE49-F238E27FC236}">
                  <a16:creationId xmlns:a16="http://schemas.microsoft.com/office/drawing/2014/main" id="{477F2A39-20AC-F598-2CA2-469470248BF5}"/>
                </a:ext>
              </a:extLst>
            </p:cNvPr>
            <p:cNvSpPr txBox="1"/>
            <p:nvPr/>
          </p:nvSpPr>
          <p:spPr>
            <a:xfrm>
              <a:off x="0" y="-38100"/>
              <a:ext cx="2701431" cy="1867707"/>
            </a:xfrm>
            <a:prstGeom prst="rect">
              <a:avLst/>
            </a:prstGeom>
          </p:spPr>
          <p:txBody>
            <a:bodyPr lIns="50800" tIns="50800" rIns="50800" bIns="50800" rtlCol="0" anchor="ctr"/>
            <a:lstStyle/>
            <a:p>
              <a:pPr algn="ctr">
                <a:lnSpc>
                  <a:spcPts val="2605"/>
                </a:lnSpc>
              </a:pPr>
              <a:endParaRPr/>
            </a:p>
          </p:txBody>
        </p:sp>
      </p:grpSp>
      <p:sp>
        <p:nvSpPr>
          <p:cNvPr id="32" name="Freeform 2">
            <a:extLst>
              <a:ext uri="{FF2B5EF4-FFF2-40B4-BE49-F238E27FC236}">
                <a16:creationId xmlns:a16="http://schemas.microsoft.com/office/drawing/2014/main" id="{46FB213E-1C68-73B7-9311-717856A39AC0}"/>
              </a:ext>
            </a:extLst>
          </p:cNvPr>
          <p:cNvSpPr/>
          <p:nvPr userDrawn="1"/>
        </p:nvSpPr>
        <p:spPr>
          <a:xfrm>
            <a:off x="-29712" y="-62030"/>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17" name="TextBox 16">
            <a:extLst>
              <a:ext uri="{FF2B5EF4-FFF2-40B4-BE49-F238E27FC236}">
                <a16:creationId xmlns:a16="http://schemas.microsoft.com/office/drawing/2014/main" id="{A7B278B6-B80A-4A8B-F15E-A2460B37BB0A}"/>
              </a:ext>
            </a:extLst>
          </p:cNvPr>
          <p:cNvSpPr txBox="1"/>
          <p:nvPr/>
        </p:nvSpPr>
        <p:spPr>
          <a:xfrm rot="5400000">
            <a:off x="1777761" y="-1005834"/>
            <a:ext cx="4898330" cy="10640911"/>
          </a:xfrm>
          <a:prstGeom prst="rect">
            <a:avLst/>
          </a:prstGeom>
        </p:spPr>
        <p:txBody>
          <a:bodyPr lIns="50800" tIns="50800" rIns="50800" bIns="50800" rtlCol="0" anchor="ctr"/>
          <a:lstStyle/>
          <a:p>
            <a:pPr marL="0" lvl="0" indent="0" algn="ctr">
              <a:lnSpc>
                <a:spcPts val="3360"/>
              </a:lnSpc>
              <a:spcBef>
                <a:spcPct val="0"/>
              </a:spcBef>
            </a:pPr>
            <a:endParaRP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4" name="Espaço Reservado para Texto 21">
            <a:extLst>
              <a:ext uri="{FF2B5EF4-FFF2-40B4-BE49-F238E27FC236}">
                <a16:creationId xmlns:a16="http://schemas.microsoft.com/office/drawing/2014/main" id="{532FA537-5C3E-86FE-19D5-C6BD451A1F8E}"/>
              </a:ext>
            </a:extLst>
          </p:cNvPr>
          <p:cNvSpPr>
            <a:spLocks noGrp="1"/>
          </p:cNvSpPr>
          <p:nvPr>
            <p:ph type="body" sz="quarter" idx="10" hasCustomPrompt="1"/>
          </p:nvPr>
        </p:nvSpPr>
        <p:spPr>
          <a:xfrm>
            <a:off x="256077" y="1709435"/>
            <a:ext cx="5684925" cy="410667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sp>
        <p:nvSpPr>
          <p:cNvPr id="2" name="Espaço Reservado para Texto 21">
            <a:extLst>
              <a:ext uri="{FF2B5EF4-FFF2-40B4-BE49-F238E27FC236}">
                <a16:creationId xmlns:a16="http://schemas.microsoft.com/office/drawing/2014/main" id="{6FBAFE39-4652-4DD5-9A86-6F9CD1CBF066}"/>
              </a:ext>
            </a:extLst>
          </p:cNvPr>
          <p:cNvSpPr>
            <a:spLocks noGrp="1"/>
          </p:cNvSpPr>
          <p:nvPr>
            <p:ph type="body" sz="quarter" idx="13" hasCustomPrompt="1"/>
          </p:nvPr>
        </p:nvSpPr>
        <p:spPr>
          <a:xfrm>
            <a:off x="6190900" y="1709436"/>
            <a:ext cx="5684925" cy="41066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grpSp>
        <p:nvGrpSpPr>
          <p:cNvPr id="3" name="Group 18">
            <a:extLst>
              <a:ext uri="{FF2B5EF4-FFF2-40B4-BE49-F238E27FC236}">
                <a16:creationId xmlns:a16="http://schemas.microsoft.com/office/drawing/2014/main" id="{712AD07F-7940-DEF8-1E5A-2B1236D9BD6E}"/>
              </a:ext>
            </a:extLst>
          </p:cNvPr>
          <p:cNvGrpSpPr/>
          <p:nvPr userDrawn="1"/>
        </p:nvGrpSpPr>
        <p:grpSpPr>
          <a:xfrm>
            <a:off x="10327882" y="-1216792"/>
            <a:ext cx="1339262" cy="1978547"/>
            <a:chOff x="0" y="0"/>
            <a:chExt cx="3976160" cy="5820390"/>
          </a:xfrm>
        </p:grpSpPr>
        <p:sp>
          <p:nvSpPr>
            <p:cNvPr id="5" name="Freeform 19">
              <a:extLst>
                <a:ext uri="{FF2B5EF4-FFF2-40B4-BE49-F238E27FC236}">
                  <a16:creationId xmlns:a16="http://schemas.microsoft.com/office/drawing/2014/main" id="{087F6EB9-406A-62C3-140B-769531E62AA7}"/>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6" name="Group 20">
            <a:extLst>
              <a:ext uri="{FF2B5EF4-FFF2-40B4-BE49-F238E27FC236}">
                <a16:creationId xmlns:a16="http://schemas.microsoft.com/office/drawing/2014/main" id="{AF8EF9EC-08E0-22BE-D75F-1882D4CCBD80}"/>
              </a:ext>
            </a:extLst>
          </p:cNvPr>
          <p:cNvGrpSpPr/>
          <p:nvPr userDrawn="1"/>
        </p:nvGrpSpPr>
        <p:grpSpPr>
          <a:xfrm rot="10800000">
            <a:off x="9658250" y="-823949"/>
            <a:ext cx="1339263" cy="1978546"/>
            <a:chOff x="0" y="0"/>
            <a:chExt cx="4445000" cy="6350000"/>
          </a:xfrm>
        </p:grpSpPr>
        <p:sp>
          <p:nvSpPr>
            <p:cNvPr id="7" name="Freeform 21">
              <a:extLst>
                <a:ext uri="{FF2B5EF4-FFF2-40B4-BE49-F238E27FC236}">
                  <a16:creationId xmlns:a16="http://schemas.microsoft.com/office/drawing/2014/main" id="{2190E046-1A6A-21DA-BA8C-A98F0DD1D3B5}"/>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9" name="Retângulo 8">
            <a:extLst>
              <a:ext uri="{FF2B5EF4-FFF2-40B4-BE49-F238E27FC236}">
                <a16:creationId xmlns:a16="http://schemas.microsoft.com/office/drawing/2014/main" id="{BE03851F-3B52-049E-6A74-A4A08566DD12}"/>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F4C876B-C43C-960C-80E8-6830D548B2FB}"/>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1711A1F2-FAB9-B2DB-AD15-6D7D528BC097}"/>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461FF047-85BF-0E41-19AC-71B34633558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14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tens">
    <p:spTree>
      <p:nvGrpSpPr>
        <p:cNvPr id="1" name=""/>
        <p:cNvGrpSpPr/>
        <p:nvPr/>
      </p:nvGrpSpPr>
      <p:grpSpPr>
        <a:xfrm>
          <a:off x="0" y="0"/>
          <a:ext cx="0" cy="0"/>
          <a:chOff x="0" y="0"/>
          <a:chExt cx="0" cy="0"/>
        </a:xfrm>
      </p:grpSpPr>
      <p:sp>
        <p:nvSpPr>
          <p:cNvPr id="40" name="Retângulo 39">
            <a:extLst>
              <a:ext uri="{FF2B5EF4-FFF2-40B4-BE49-F238E27FC236}">
                <a16:creationId xmlns:a16="http://schemas.microsoft.com/office/drawing/2014/main" id="{88E20E7E-51D3-3D0C-38EC-61A5689B245B}"/>
              </a:ext>
            </a:extLst>
          </p:cNvPr>
          <p:cNvSpPr/>
          <p:nvPr userDrawn="1"/>
        </p:nvSpPr>
        <p:spPr>
          <a:xfrm>
            <a:off x="0" y="-38723"/>
            <a:ext cx="12192000" cy="6926958"/>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4" name="Group 18">
            <a:extLst>
              <a:ext uri="{FF2B5EF4-FFF2-40B4-BE49-F238E27FC236}">
                <a16:creationId xmlns:a16="http://schemas.microsoft.com/office/drawing/2014/main" id="{6CD5EC13-7060-9745-5B70-40F879303573}"/>
              </a:ext>
            </a:extLst>
          </p:cNvPr>
          <p:cNvGrpSpPr/>
          <p:nvPr userDrawn="1"/>
        </p:nvGrpSpPr>
        <p:grpSpPr>
          <a:xfrm>
            <a:off x="7803514" y="-457335"/>
            <a:ext cx="2830100" cy="3856101"/>
            <a:chOff x="0" y="0"/>
            <a:chExt cx="4445000" cy="6350000"/>
          </a:xfrm>
        </p:grpSpPr>
        <p:sp>
          <p:nvSpPr>
            <p:cNvPr id="55" name="Freeform 19">
              <a:extLst>
                <a:ext uri="{FF2B5EF4-FFF2-40B4-BE49-F238E27FC236}">
                  <a16:creationId xmlns:a16="http://schemas.microsoft.com/office/drawing/2014/main" id="{44134EFC-3F25-0AA3-2C7F-247CAF269ACE}"/>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41" name="Group 18">
            <a:extLst>
              <a:ext uri="{FF2B5EF4-FFF2-40B4-BE49-F238E27FC236}">
                <a16:creationId xmlns:a16="http://schemas.microsoft.com/office/drawing/2014/main" id="{BFF490C9-A887-B28D-91FA-3DD56E6906E3}"/>
              </a:ext>
            </a:extLst>
          </p:cNvPr>
          <p:cNvGrpSpPr/>
          <p:nvPr userDrawn="1"/>
        </p:nvGrpSpPr>
        <p:grpSpPr>
          <a:xfrm>
            <a:off x="-3251789" y="-1469124"/>
            <a:ext cx="3870768" cy="5529669"/>
            <a:chOff x="0" y="0"/>
            <a:chExt cx="4445000" cy="6350000"/>
          </a:xfrm>
        </p:grpSpPr>
        <p:sp>
          <p:nvSpPr>
            <p:cNvPr id="42" name="Freeform 19">
              <a:extLst>
                <a:ext uri="{FF2B5EF4-FFF2-40B4-BE49-F238E27FC236}">
                  <a16:creationId xmlns:a16="http://schemas.microsoft.com/office/drawing/2014/main" id="{DA29A7A9-1BB9-F2BC-688C-AE1DDA53C3BC}"/>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50" name="Group 14">
            <a:extLst>
              <a:ext uri="{FF2B5EF4-FFF2-40B4-BE49-F238E27FC236}">
                <a16:creationId xmlns:a16="http://schemas.microsoft.com/office/drawing/2014/main" id="{1459E05B-5AF3-BCCF-B2D2-117D9BB5B87A}"/>
              </a:ext>
            </a:extLst>
          </p:cNvPr>
          <p:cNvGrpSpPr/>
          <p:nvPr userDrawn="1"/>
        </p:nvGrpSpPr>
        <p:grpSpPr>
          <a:xfrm>
            <a:off x="7446824" y="4761841"/>
            <a:ext cx="2263054" cy="3232934"/>
            <a:chOff x="-489801" y="1278338"/>
            <a:chExt cx="3530305" cy="5043293"/>
          </a:xfrm>
        </p:grpSpPr>
        <p:sp>
          <p:nvSpPr>
            <p:cNvPr id="51" name="Freeform 15">
              <a:extLst>
                <a:ext uri="{FF2B5EF4-FFF2-40B4-BE49-F238E27FC236}">
                  <a16:creationId xmlns:a16="http://schemas.microsoft.com/office/drawing/2014/main" id="{084371D5-38A9-380F-67DA-B80DBC2D1938}"/>
                </a:ext>
              </a:extLst>
            </p:cNvPr>
            <p:cNvSpPr/>
            <p:nvPr/>
          </p:nvSpPr>
          <p:spPr>
            <a:xfrm>
              <a:off x="-489801" y="1278338"/>
              <a:ext cx="3530305" cy="5043293"/>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FFB81C"/>
            </a:solidFill>
            <a:ln w="12700">
              <a:noFill/>
            </a:ln>
          </p:spPr>
          <p:txBody>
            <a:bodyPr/>
            <a:lstStyle/>
            <a:p>
              <a:endParaRPr lang="pt-BR"/>
            </a:p>
          </p:txBody>
        </p:sp>
      </p:grpSp>
      <p:sp>
        <p:nvSpPr>
          <p:cNvPr id="52" name="Freeform 16">
            <a:extLst>
              <a:ext uri="{FF2B5EF4-FFF2-40B4-BE49-F238E27FC236}">
                <a16:creationId xmlns:a16="http://schemas.microsoft.com/office/drawing/2014/main" id="{8F271CDF-3501-F8A2-0A90-1C76CF6A19C3}"/>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53" name="Espaço Reservado para Imagem 40">
            <a:extLst>
              <a:ext uri="{FF2B5EF4-FFF2-40B4-BE49-F238E27FC236}">
                <a16:creationId xmlns:a16="http://schemas.microsoft.com/office/drawing/2014/main" id="{EE35A8AA-96E1-75CA-C241-EACE9A44A099}"/>
              </a:ext>
            </a:extLst>
          </p:cNvPr>
          <p:cNvSpPr>
            <a:spLocks noGrp="1"/>
          </p:cNvSpPr>
          <p:nvPr>
            <p:ph type="pic" sz="quarter" idx="13"/>
          </p:nvPr>
        </p:nvSpPr>
        <p:spPr>
          <a:xfrm>
            <a:off x="8326841" y="1228262"/>
            <a:ext cx="3215807" cy="4670353"/>
          </a:xfrm>
          <a:prstGeom prst="roundRect">
            <a:avLst>
              <a:gd name="adj" fmla="val 50000"/>
            </a:avLst>
          </a:prstGeom>
        </p:spPr>
        <p:txBody>
          <a:bodyPr/>
          <a:lstStyle/>
          <a:p>
            <a:endParaRPr lang="pt-BR"/>
          </a:p>
        </p:txBody>
      </p:sp>
      <p:grpSp>
        <p:nvGrpSpPr>
          <p:cNvPr id="56" name="Group 18">
            <a:extLst>
              <a:ext uri="{FF2B5EF4-FFF2-40B4-BE49-F238E27FC236}">
                <a16:creationId xmlns:a16="http://schemas.microsoft.com/office/drawing/2014/main" id="{59985B8B-6754-8282-F195-036D48AB91D6}"/>
              </a:ext>
            </a:extLst>
          </p:cNvPr>
          <p:cNvGrpSpPr/>
          <p:nvPr userDrawn="1"/>
        </p:nvGrpSpPr>
        <p:grpSpPr>
          <a:xfrm rot="10800000">
            <a:off x="10966693" y="1295710"/>
            <a:ext cx="2459493" cy="3543575"/>
            <a:chOff x="0" y="0"/>
            <a:chExt cx="4445000" cy="6350000"/>
          </a:xfrm>
        </p:grpSpPr>
        <p:sp>
          <p:nvSpPr>
            <p:cNvPr id="57" name="Freeform 19">
              <a:extLst>
                <a:ext uri="{FF2B5EF4-FFF2-40B4-BE49-F238E27FC236}">
                  <a16:creationId xmlns:a16="http://schemas.microsoft.com/office/drawing/2014/main" id="{2B039ACA-DBF0-772E-D80F-448E77EDA71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31" name="Group 25">
            <a:extLst>
              <a:ext uri="{FF2B5EF4-FFF2-40B4-BE49-F238E27FC236}">
                <a16:creationId xmlns:a16="http://schemas.microsoft.com/office/drawing/2014/main" id="{342DB16B-6764-27D6-E85A-58EBDB9FA82A}"/>
              </a:ext>
            </a:extLst>
          </p:cNvPr>
          <p:cNvGrpSpPr/>
          <p:nvPr/>
        </p:nvGrpSpPr>
        <p:grpSpPr>
          <a:xfrm rot="6677816">
            <a:off x="800131" y="209670"/>
            <a:ext cx="887240" cy="887240"/>
            <a:chOff x="0" y="0"/>
            <a:chExt cx="812800" cy="812800"/>
          </a:xfrm>
        </p:grpSpPr>
        <p:sp>
          <p:nvSpPr>
            <p:cNvPr id="34" name="Freeform 26">
              <a:extLst>
                <a:ext uri="{FF2B5EF4-FFF2-40B4-BE49-F238E27FC236}">
                  <a16:creationId xmlns:a16="http://schemas.microsoft.com/office/drawing/2014/main" id="{1E58A3B4-148B-0584-3C4B-E7E5479528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txBody>
            <a:bodyPr/>
            <a:lstStyle/>
            <a:p>
              <a:endParaRPr lang="pt-BR"/>
            </a:p>
          </p:txBody>
        </p:sp>
      </p:grpSp>
      <p:sp>
        <p:nvSpPr>
          <p:cNvPr id="32" name="Freeform 27">
            <a:extLst>
              <a:ext uri="{FF2B5EF4-FFF2-40B4-BE49-F238E27FC236}">
                <a16:creationId xmlns:a16="http://schemas.microsoft.com/office/drawing/2014/main" id="{AEED05CF-BA9D-2A94-61CF-03C1345B03F0}"/>
              </a:ext>
            </a:extLst>
          </p:cNvPr>
          <p:cNvSpPr/>
          <p:nvPr/>
        </p:nvSpPr>
        <p:spPr>
          <a:xfrm rot="19412434">
            <a:off x="719503" y="183278"/>
            <a:ext cx="932952" cy="894982"/>
          </a:xfrm>
          <a:custGeom>
            <a:avLst/>
            <a:gdLst/>
            <a:ahLst/>
            <a:cxnLst/>
            <a:rect l="l" t="t" r="r" b="b"/>
            <a:pathLst>
              <a:path w="1717237" h="1647349">
                <a:moveTo>
                  <a:pt x="0" y="0"/>
                </a:moveTo>
                <a:lnTo>
                  <a:pt x="1717236" y="0"/>
                </a:lnTo>
                <a:lnTo>
                  <a:pt x="1717236" y="1647349"/>
                </a:lnTo>
                <a:lnTo>
                  <a:pt x="0" y="1647349"/>
                </a:lnTo>
                <a:lnTo>
                  <a:pt x="0" y="0"/>
                </a:lnTo>
                <a:close/>
              </a:path>
            </a:pathLst>
          </a:custGeom>
          <a:blipFill>
            <a:blip r:embed="rId4"/>
            <a:stretch>
              <a:fillRect/>
            </a:stretch>
          </a:blipFill>
        </p:spPr>
        <p:txBody>
          <a:bodyPr/>
          <a:lstStyle/>
          <a:p>
            <a:endParaRPr lang="pt-BR"/>
          </a:p>
        </p:txBody>
      </p:sp>
      <p:sp>
        <p:nvSpPr>
          <p:cNvPr id="33" name="Freeform 28">
            <a:extLst>
              <a:ext uri="{FF2B5EF4-FFF2-40B4-BE49-F238E27FC236}">
                <a16:creationId xmlns:a16="http://schemas.microsoft.com/office/drawing/2014/main" id="{B82CA2DE-D97E-DE9B-B7D9-F7A664268402}"/>
              </a:ext>
            </a:extLst>
          </p:cNvPr>
          <p:cNvSpPr/>
          <p:nvPr/>
        </p:nvSpPr>
        <p:spPr>
          <a:xfrm rot="551905">
            <a:off x="942876" y="325041"/>
            <a:ext cx="462134" cy="648582"/>
          </a:xfrm>
          <a:custGeom>
            <a:avLst/>
            <a:gdLst/>
            <a:ahLst/>
            <a:cxnLst/>
            <a:rect l="l" t="t" r="r" b="b"/>
            <a:pathLst>
              <a:path w="850627" h="1193811">
                <a:moveTo>
                  <a:pt x="0" y="0"/>
                </a:moveTo>
                <a:lnTo>
                  <a:pt x="850627" y="0"/>
                </a:lnTo>
                <a:lnTo>
                  <a:pt x="850627" y="1193811"/>
                </a:lnTo>
                <a:lnTo>
                  <a:pt x="0" y="1193811"/>
                </a:lnTo>
                <a:lnTo>
                  <a:pt x="0" y="0"/>
                </a:lnTo>
                <a:close/>
              </a:path>
            </a:pathLst>
          </a:custGeom>
          <a:blipFill>
            <a:blip r:embed="rId5"/>
            <a:stretch>
              <a:fillRect/>
            </a:stretch>
          </a:blipFill>
        </p:spPr>
        <p:txBody>
          <a:bodyPr/>
          <a:lstStyle/>
          <a:p>
            <a:endParaRPr lang="pt-BR"/>
          </a:p>
        </p:txBody>
      </p:sp>
      <p:sp>
        <p:nvSpPr>
          <p:cNvPr id="35" name="Espaço Reservado para Texto 21">
            <a:extLst>
              <a:ext uri="{FF2B5EF4-FFF2-40B4-BE49-F238E27FC236}">
                <a16:creationId xmlns:a16="http://schemas.microsoft.com/office/drawing/2014/main" id="{16DB5AEF-617D-A7AF-6AD5-72771BD02915}"/>
              </a:ext>
            </a:extLst>
          </p:cNvPr>
          <p:cNvSpPr>
            <a:spLocks noGrp="1"/>
          </p:cNvSpPr>
          <p:nvPr userDrawn="1">
            <p:ph type="body" sz="quarter" idx="11" hasCustomPrompt="1"/>
          </p:nvPr>
        </p:nvSpPr>
        <p:spPr>
          <a:xfrm>
            <a:off x="1243751" y="514320"/>
            <a:ext cx="6494060" cy="682092"/>
          </a:xfrm>
        </p:spPr>
        <p:txBody>
          <a:bodyPr>
            <a:noAutofit/>
          </a:bodyPr>
          <a:lstStyle>
            <a:lvl1pPr marL="0" indent="0">
              <a:buNone/>
              <a:defRPr sz="3600" b="1">
                <a:solidFill>
                  <a:schemeClr val="bg1"/>
                </a:solidFill>
                <a:latin typeface="+mj-lt"/>
              </a:defRPr>
            </a:lvl1pPr>
          </a:lstStyle>
          <a:p>
            <a:r>
              <a:rPr lang="pt-BR"/>
              <a:t>Título do slide</a:t>
            </a:r>
          </a:p>
        </p:txBody>
      </p:sp>
      <p:sp>
        <p:nvSpPr>
          <p:cNvPr id="36" name="Espaço Reservado para Texto 21">
            <a:extLst>
              <a:ext uri="{FF2B5EF4-FFF2-40B4-BE49-F238E27FC236}">
                <a16:creationId xmlns:a16="http://schemas.microsoft.com/office/drawing/2014/main" id="{83EABA9E-1251-A310-6089-76E64750E4C7}"/>
              </a:ext>
            </a:extLst>
          </p:cNvPr>
          <p:cNvSpPr>
            <a:spLocks noGrp="1"/>
          </p:cNvSpPr>
          <p:nvPr userDrawn="1">
            <p:ph type="body" sz="quarter" idx="12" hasCustomPrompt="1"/>
          </p:nvPr>
        </p:nvSpPr>
        <p:spPr>
          <a:xfrm>
            <a:off x="1243751" y="1235336"/>
            <a:ext cx="6502939" cy="302315"/>
          </a:xfrm>
        </p:spPr>
        <p:txBody>
          <a:bodyPr>
            <a:noAutofit/>
          </a:bodyPr>
          <a:lstStyle>
            <a:lvl1pPr marL="0" indent="0">
              <a:buNone/>
              <a:defRPr sz="1600" b="0">
                <a:solidFill>
                  <a:schemeClr val="bg1"/>
                </a:solidFill>
                <a:latin typeface="+mn-lt"/>
              </a:defRPr>
            </a:lvl1pPr>
          </a:lstStyle>
          <a:p>
            <a:r>
              <a:rPr lang="pt-BR"/>
              <a:t>Subtítulo do Slide</a:t>
            </a:r>
          </a:p>
        </p:txBody>
      </p:sp>
      <p:sp>
        <p:nvSpPr>
          <p:cNvPr id="91" name="Espaço Reservado para Texto 21">
            <a:extLst>
              <a:ext uri="{FF2B5EF4-FFF2-40B4-BE49-F238E27FC236}">
                <a16:creationId xmlns:a16="http://schemas.microsoft.com/office/drawing/2014/main" id="{5A537FB6-FB26-125B-EEB9-667754A9FD06}"/>
              </a:ext>
            </a:extLst>
          </p:cNvPr>
          <p:cNvSpPr>
            <a:spLocks noGrp="1"/>
          </p:cNvSpPr>
          <p:nvPr userDrawn="1">
            <p:ph type="body" sz="quarter" idx="14" hasCustomPrompt="1"/>
          </p:nvPr>
        </p:nvSpPr>
        <p:spPr>
          <a:xfrm>
            <a:off x="1039909" y="2121939"/>
            <a:ext cx="492945" cy="394123"/>
          </a:xfrm>
        </p:spPr>
        <p:txBody>
          <a:bodyPr>
            <a:noAutofit/>
          </a:bodyPr>
          <a:lstStyle>
            <a:lvl1pPr marL="0" indent="0">
              <a:buNone/>
              <a:defRPr sz="2000" b="1">
                <a:solidFill>
                  <a:srgbClr val="0C2340"/>
                </a:solidFill>
                <a:latin typeface="+mj-lt"/>
              </a:defRPr>
            </a:lvl1pPr>
          </a:lstStyle>
          <a:p>
            <a:r>
              <a:rPr lang="pt-BR"/>
              <a:t>01</a:t>
            </a:r>
          </a:p>
        </p:txBody>
      </p:sp>
      <p:sp>
        <p:nvSpPr>
          <p:cNvPr id="92" name="Espaço Reservado para Texto 21">
            <a:extLst>
              <a:ext uri="{FF2B5EF4-FFF2-40B4-BE49-F238E27FC236}">
                <a16:creationId xmlns:a16="http://schemas.microsoft.com/office/drawing/2014/main" id="{47FE5145-B5AB-6E1E-6D31-B13C84309E0D}"/>
              </a:ext>
            </a:extLst>
          </p:cNvPr>
          <p:cNvSpPr>
            <a:spLocks noGrp="1"/>
          </p:cNvSpPr>
          <p:nvPr userDrawn="1">
            <p:ph type="body" sz="quarter" idx="15" hasCustomPrompt="1"/>
          </p:nvPr>
        </p:nvSpPr>
        <p:spPr>
          <a:xfrm>
            <a:off x="1402908" y="2927677"/>
            <a:ext cx="492945" cy="394123"/>
          </a:xfrm>
        </p:spPr>
        <p:txBody>
          <a:bodyPr>
            <a:noAutofit/>
          </a:bodyPr>
          <a:lstStyle>
            <a:lvl1pPr marL="0" indent="0">
              <a:buNone/>
              <a:defRPr sz="2000" b="1">
                <a:solidFill>
                  <a:srgbClr val="0C2340"/>
                </a:solidFill>
                <a:latin typeface="+mj-lt"/>
              </a:defRPr>
            </a:lvl1pPr>
          </a:lstStyle>
          <a:p>
            <a:r>
              <a:rPr lang="pt-BR"/>
              <a:t>02</a:t>
            </a:r>
          </a:p>
        </p:txBody>
      </p:sp>
      <p:sp>
        <p:nvSpPr>
          <p:cNvPr id="93" name="Espaço Reservado para Texto 21">
            <a:extLst>
              <a:ext uri="{FF2B5EF4-FFF2-40B4-BE49-F238E27FC236}">
                <a16:creationId xmlns:a16="http://schemas.microsoft.com/office/drawing/2014/main" id="{5DD5C542-EDE7-1472-5A9E-26ED9210BC09}"/>
              </a:ext>
            </a:extLst>
          </p:cNvPr>
          <p:cNvSpPr>
            <a:spLocks noGrp="1"/>
          </p:cNvSpPr>
          <p:nvPr userDrawn="1">
            <p:ph type="body" sz="quarter" idx="16" hasCustomPrompt="1"/>
          </p:nvPr>
        </p:nvSpPr>
        <p:spPr>
          <a:xfrm>
            <a:off x="1816213" y="3729169"/>
            <a:ext cx="492945" cy="394123"/>
          </a:xfrm>
        </p:spPr>
        <p:txBody>
          <a:bodyPr>
            <a:noAutofit/>
          </a:bodyPr>
          <a:lstStyle>
            <a:lvl1pPr marL="0" indent="0">
              <a:buNone/>
              <a:defRPr sz="2000" b="1">
                <a:solidFill>
                  <a:srgbClr val="0C2340"/>
                </a:solidFill>
                <a:latin typeface="+mj-lt"/>
              </a:defRPr>
            </a:lvl1pPr>
          </a:lstStyle>
          <a:p>
            <a:r>
              <a:rPr lang="pt-BR"/>
              <a:t>03</a:t>
            </a:r>
          </a:p>
        </p:txBody>
      </p:sp>
      <p:sp>
        <p:nvSpPr>
          <p:cNvPr id="94" name="Espaço Reservado para Texto 21">
            <a:extLst>
              <a:ext uri="{FF2B5EF4-FFF2-40B4-BE49-F238E27FC236}">
                <a16:creationId xmlns:a16="http://schemas.microsoft.com/office/drawing/2014/main" id="{58AA7685-B67E-8B04-8515-38AD4368DFB7}"/>
              </a:ext>
            </a:extLst>
          </p:cNvPr>
          <p:cNvSpPr>
            <a:spLocks noGrp="1"/>
          </p:cNvSpPr>
          <p:nvPr userDrawn="1">
            <p:ph type="body" sz="quarter" idx="17" hasCustomPrompt="1"/>
          </p:nvPr>
        </p:nvSpPr>
        <p:spPr>
          <a:xfrm>
            <a:off x="2254533" y="4514979"/>
            <a:ext cx="492945" cy="394123"/>
          </a:xfrm>
        </p:spPr>
        <p:txBody>
          <a:bodyPr>
            <a:noAutofit/>
          </a:bodyPr>
          <a:lstStyle>
            <a:lvl1pPr marL="0" indent="0">
              <a:buNone/>
              <a:defRPr sz="2000" b="1">
                <a:solidFill>
                  <a:srgbClr val="0C2340"/>
                </a:solidFill>
                <a:latin typeface="+mj-lt"/>
              </a:defRPr>
            </a:lvl1pPr>
          </a:lstStyle>
          <a:p>
            <a:r>
              <a:rPr lang="pt-BR"/>
              <a:t>04</a:t>
            </a:r>
          </a:p>
        </p:txBody>
      </p:sp>
      <p:sp>
        <p:nvSpPr>
          <p:cNvPr id="95" name="Espaço Reservado para Texto 21">
            <a:extLst>
              <a:ext uri="{FF2B5EF4-FFF2-40B4-BE49-F238E27FC236}">
                <a16:creationId xmlns:a16="http://schemas.microsoft.com/office/drawing/2014/main" id="{FF5F104B-5286-1028-6227-AF3591848817}"/>
              </a:ext>
            </a:extLst>
          </p:cNvPr>
          <p:cNvSpPr>
            <a:spLocks noGrp="1"/>
          </p:cNvSpPr>
          <p:nvPr userDrawn="1">
            <p:ph type="body" sz="quarter" idx="18" hasCustomPrompt="1"/>
          </p:nvPr>
        </p:nvSpPr>
        <p:spPr>
          <a:xfrm>
            <a:off x="1764094" y="2159170"/>
            <a:ext cx="6039420" cy="297905"/>
          </a:xfrm>
        </p:spPr>
        <p:txBody>
          <a:bodyPr>
            <a:noAutofit/>
          </a:bodyPr>
          <a:lstStyle>
            <a:lvl1pPr marL="0" indent="0">
              <a:buNone/>
              <a:defRPr sz="1600" b="0">
                <a:solidFill>
                  <a:schemeClr val="bg1"/>
                </a:solidFill>
                <a:latin typeface="+mn-lt"/>
              </a:defRPr>
            </a:lvl1pPr>
          </a:lstStyle>
          <a:p>
            <a:r>
              <a:rPr lang="pt-BR"/>
              <a:t>Item 01</a:t>
            </a:r>
          </a:p>
        </p:txBody>
      </p:sp>
      <p:sp>
        <p:nvSpPr>
          <p:cNvPr id="96" name="Espaço Reservado para Texto 21">
            <a:extLst>
              <a:ext uri="{FF2B5EF4-FFF2-40B4-BE49-F238E27FC236}">
                <a16:creationId xmlns:a16="http://schemas.microsoft.com/office/drawing/2014/main" id="{40150FD7-A096-5709-D969-A7FE6C99FDCD}"/>
              </a:ext>
            </a:extLst>
          </p:cNvPr>
          <p:cNvSpPr>
            <a:spLocks noGrp="1"/>
          </p:cNvSpPr>
          <p:nvPr userDrawn="1">
            <p:ph type="body" sz="quarter" idx="20" hasCustomPrompt="1"/>
          </p:nvPr>
        </p:nvSpPr>
        <p:spPr>
          <a:xfrm>
            <a:off x="2433074" y="3729169"/>
            <a:ext cx="5445257" cy="313061"/>
          </a:xfrm>
        </p:spPr>
        <p:txBody>
          <a:bodyPr>
            <a:noAutofit/>
          </a:bodyPr>
          <a:lstStyle>
            <a:lvl1pPr marL="0" indent="0">
              <a:buNone/>
              <a:defRPr sz="1600" b="0">
                <a:solidFill>
                  <a:schemeClr val="bg1"/>
                </a:solidFill>
                <a:latin typeface="+mn-lt"/>
              </a:defRPr>
            </a:lvl1pPr>
          </a:lstStyle>
          <a:p>
            <a:r>
              <a:rPr lang="pt-BR"/>
              <a:t>Item 03</a:t>
            </a:r>
          </a:p>
        </p:txBody>
      </p:sp>
      <p:sp>
        <p:nvSpPr>
          <p:cNvPr id="97" name="Espaço Reservado para Texto 21">
            <a:extLst>
              <a:ext uri="{FF2B5EF4-FFF2-40B4-BE49-F238E27FC236}">
                <a16:creationId xmlns:a16="http://schemas.microsoft.com/office/drawing/2014/main" id="{2AD3FB83-CCEC-32F3-22B9-54DBAE2F8A7D}"/>
              </a:ext>
            </a:extLst>
          </p:cNvPr>
          <p:cNvSpPr>
            <a:spLocks noGrp="1"/>
          </p:cNvSpPr>
          <p:nvPr userDrawn="1">
            <p:ph type="body" sz="quarter" idx="21" hasCustomPrompt="1"/>
          </p:nvPr>
        </p:nvSpPr>
        <p:spPr>
          <a:xfrm>
            <a:off x="2835650" y="4508001"/>
            <a:ext cx="5377485" cy="320039"/>
          </a:xfrm>
        </p:spPr>
        <p:txBody>
          <a:bodyPr>
            <a:noAutofit/>
          </a:bodyPr>
          <a:lstStyle>
            <a:lvl1pPr marL="0" indent="0">
              <a:buNone/>
              <a:defRPr sz="1600" b="0">
                <a:solidFill>
                  <a:schemeClr val="bg1"/>
                </a:solidFill>
                <a:latin typeface="+mn-lt"/>
              </a:defRPr>
            </a:lvl1pPr>
          </a:lstStyle>
          <a:p>
            <a:r>
              <a:rPr lang="pt-BR"/>
              <a:t>Item 04</a:t>
            </a:r>
          </a:p>
        </p:txBody>
      </p:sp>
      <p:sp>
        <p:nvSpPr>
          <p:cNvPr id="101" name="Espaço Reservado para Texto 21">
            <a:extLst>
              <a:ext uri="{FF2B5EF4-FFF2-40B4-BE49-F238E27FC236}">
                <a16:creationId xmlns:a16="http://schemas.microsoft.com/office/drawing/2014/main" id="{6A8A8A53-C961-C243-7224-E545CD91BE7D}"/>
              </a:ext>
            </a:extLst>
          </p:cNvPr>
          <p:cNvSpPr>
            <a:spLocks noGrp="1"/>
          </p:cNvSpPr>
          <p:nvPr userDrawn="1">
            <p:ph type="body" sz="quarter" idx="22" hasCustomPrompt="1"/>
          </p:nvPr>
        </p:nvSpPr>
        <p:spPr>
          <a:xfrm>
            <a:off x="2705831" y="5328367"/>
            <a:ext cx="492945" cy="394123"/>
          </a:xfrm>
        </p:spPr>
        <p:txBody>
          <a:bodyPr>
            <a:noAutofit/>
          </a:bodyPr>
          <a:lstStyle>
            <a:lvl1pPr marL="0" indent="0">
              <a:buNone/>
              <a:defRPr sz="2000" b="1">
                <a:solidFill>
                  <a:srgbClr val="0C2340"/>
                </a:solidFill>
                <a:latin typeface="+mj-lt"/>
              </a:defRPr>
            </a:lvl1pPr>
          </a:lstStyle>
          <a:p>
            <a:r>
              <a:rPr lang="pt-BR"/>
              <a:t>05</a:t>
            </a:r>
          </a:p>
        </p:txBody>
      </p:sp>
      <p:sp>
        <p:nvSpPr>
          <p:cNvPr id="102" name="Espaço Reservado para Texto 21">
            <a:extLst>
              <a:ext uri="{FF2B5EF4-FFF2-40B4-BE49-F238E27FC236}">
                <a16:creationId xmlns:a16="http://schemas.microsoft.com/office/drawing/2014/main" id="{CA8A3180-33E8-0EED-04A7-6A9B88C58A36}"/>
              </a:ext>
            </a:extLst>
          </p:cNvPr>
          <p:cNvSpPr>
            <a:spLocks noGrp="1"/>
          </p:cNvSpPr>
          <p:nvPr userDrawn="1">
            <p:ph type="body" sz="quarter" idx="23" hasCustomPrompt="1"/>
          </p:nvPr>
        </p:nvSpPr>
        <p:spPr>
          <a:xfrm>
            <a:off x="3286949" y="5321389"/>
            <a:ext cx="4109692" cy="320039"/>
          </a:xfrm>
        </p:spPr>
        <p:txBody>
          <a:bodyPr>
            <a:noAutofit/>
          </a:bodyPr>
          <a:lstStyle>
            <a:lvl1pPr marL="0" indent="0">
              <a:buNone/>
              <a:defRPr sz="1600" b="0">
                <a:solidFill>
                  <a:schemeClr val="bg1"/>
                </a:solidFill>
                <a:latin typeface="+mn-lt"/>
              </a:defRPr>
            </a:lvl1pPr>
          </a:lstStyle>
          <a:p>
            <a:r>
              <a:rPr lang="pt-BR"/>
              <a:t>Item 05</a:t>
            </a:r>
          </a:p>
        </p:txBody>
      </p:sp>
      <p:sp>
        <p:nvSpPr>
          <p:cNvPr id="103" name="Espaço Reservado para Texto 21">
            <a:extLst>
              <a:ext uri="{FF2B5EF4-FFF2-40B4-BE49-F238E27FC236}">
                <a16:creationId xmlns:a16="http://schemas.microsoft.com/office/drawing/2014/main" id="{F7EB5640-8CC0-112A-96AD-A26BD1ECA095}"/>
              </a:ext>
            </a:extLst>
          </p:cNvPr>
          <p:cNvSpPr>
            <a:spLocks noGrp="1"/>
          </p:cNvSpPr>
          <p:nvPr userDrawn="1">
            <p:ph type="body" sz="quarter" idx="19" hasCustomPrompt="1"/>
          </p:nvPr>
        </p:nvSpPr>
        <p:spPr>
          <a:xfrm>
            <a:off x="1981780" y="2907115"/>
            <a:ext cx="5890508" cy="297905"/>
          </a:xfrm>
        </p:spPr>
        <p:txBody>
          <a:bodyPr>
            <a:noAutofit/>
          </a:bodyPr>
          <a:lstStyle>
            <a:lvl1pPr marL="0" indent="0">
              <a:buNone/>
              <a:defRPr sz="1600" b="0">
                <a:solidFill>
                  <a:schemeClr val="bg1"/>
                </a:solidFill>
                <a:latin typeface="+mn-lt"/>
              </a:defRPr>
            </a:lvl1pPr>
          </a:lstStyle>
          <a:p>
            <a:r>
              <a:rPr lang="pt-BR"/>
              <a:t>Item 02</a:t>
            </a:r>
          </a:p>
        </p:txBody>
      </p:sp>
      <p:sp>
        <p:nvSpPr>
          <p:cNvPr id="2" name="Retângulo 1">
            <a:extLst>
              <a:ext uri="{FF2B5EF4-FFF2-40B4-BE49-F238E27FC236}">
                <a16:creationId xmlns:a16="http://schemas.microsoft.com/office/drawing/2014/main" id="{20A5ED10-695A-0538-7D75-3C925231FBD9}"/>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2B9C65D1-A608-174D-B1BF-B456CA588C79}"/>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5EB5CB8A-1BDC-0C39-E28F-5D1674848AD8}"/>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CF0B05D-D744-6A90-C655-B8642F928E83}"/>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2007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4400E13-3C42-BE8D-94FE-345A4811F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D916328-4A1D-4F9F-2517-EA06DE421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AE7D24-6C2D-AAF8-83C0-E3F2CF6CD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CFF4C2-19FB-4CCA-A607-C4A60FBED913}" type="datetimeFigureOut">
              <a:rPr lang="pt-BR" smtClean="0"/>
              <a:t>26/06/2026</a:t>
            </a:fld>
            <a:endParaRPr lang="pt-BR"/>
          </a:p>
        </p:txBody>
      </p:sp>
      <p:sp>
        <p:nvSpPr>
          <p:cNvPr id="5" name="Espaço Reservado para Rodapé 4">
            <a:extLst>
              <a:ext uri="{FF2B5EF4-FFF2-40B4-BE49-F238E27FC236}">
                <a16:creationId xmlns:a16="http://schemas.microsoft.com/office/drawing/2014/main" id="{C6A84A14-9B43-8090-4279-B7665542B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294F0C0-9105-2872-BB51-1D53294F4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9CBA89-82B0-4189-B5D7-48A0882B1F0D}" type="slidenum">
              <a:rPr lang="pt-BR" smtClean="0"/>
              <a:t>‹nº›</a:t>
            </a:fld>
            <a:endParaRPr lang="pt-BR"/>
          </a:p>
        </p:txBody>
      </p:sp>
    </p:spTree>
    <p:extLst>
      <p:ext uri="{BB962C8B-B14F-4D97-AF65-F5344CB8AC3E}">
        <p14:creationId xmlns:p14="http://schemas.microsoft.com/office/powerpoint/2010/main" val="989369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9" r:id="rId7"/>
    <p:sldLayoutId id="2147483660" r:id="rId8"/>
    <p:sldLayoutId id="2147483654" r:id="rId9"/>
    <p:sldLayoutId id="2147483655" r:id="rId10"/>
    <p:sldLayoutId id="2147483663" r:id="rId11"/>
    <p:sldLayoutId id="2147483664" r:id="rId12"/>
    <p:sldLayoutId id="2147483656" r:id="rId13"/>
    <p:sldLayoutId id="2147483657" r:id="rId14"/>
    <p:sldLayoutId id="2147483661" r:id="rId15"/>
    <p:sldLayoutId id="214748366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e.gov.br/sites-pt/publicacoes-dados-abertos/publicacoes/PublicacoesArquivos/publicacao-639/ZNMT2019_2021_Relatorio_Final.pdf" TargetMode="External"/><Relationship Id="rId2" Type="http://schemas.openxmlformats.org/officeDocument/2006/relationships/hyperlink" Target="https://www.epe.gov.br/sites-pt/publicacoes-dados-abertos/publicacoes/PublicacoesArquivos/publicacao-435/EPE_DPG_ZNMT_2017-2019_18dez2019.pdf" TargetMode="Externa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hyperlink" Target="https://www.epe.gov.br/sites-pt/publicacoes-dados-abertos/publicacoes/PublicacoesArquivos/publicacao-787/ZNMT2021_2023_Relatorio_Final_compacta.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1C_D697BF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26.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observador.pt/seccao/economia/energia/gas-natural/" TargetMode="External"/><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file:///\\epe.lan\Arquivos\Projetos\E&amp;P\PROJETOS%20EXTERNOS\REATE%202020\Subcomit&#234;%203\Relat&#243;rio%20Final\Relat&#243;rio%20REATE%202020%20-%20Estocagem%20Subterr&#226;nea_FRENTE-3.pdf"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sv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hyperlink" Target="https://dashboard.epe.gov.br/apps/zoneamento-og/"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dx.doi.org/10.1190/image2024-4098655.1" TargetMode="External"/><Relationship Id="rId2" Type="http://schemas.openxmlformats.org/officeDocument/2006/relationships/hyperlink" Target="https://www.gov.br/anp/pt-br/rodadas-anp/oferta-permanente/opc/arquivos/sg/sumario_geologico_op_pelotas.pdf"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png"/><Relationship Id="rId7" Type="http://schemas.openxmlformats.org/officeDocument/2006/relationships/image" Target="../media/image79.jpeg"/><Relationship Id="rId12" Type="http://schemas.openxmlformats.org/officeDocument/2006/relationships/hyperlink" Target="https://www.epe.gov.br/pt" TargetMode="External"/><Relationship Id="rId2"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hyperlink" Target="https://www.facebook.com/EPE.Brasil/?locale=pt_BR" TargetMode="External"/><Relationship Id="rId11" Type="http://schemas.openxmlformats.org/officeDocument/2006/relationships/image" Target="../media/image82.png"/><Relationship Id="rId5" Type="http://schemas.openxmlformats.org/officeDocument/2006/relationships/image" Target="../media/image78.png"/><Relationship Id="rId10" Type="http://schemas.openxmlformats.org/officeDocument/2006/relationships/hyperlink" Target="https://www.instagram.com/epe_brasil?igsh=enlscXNleDFtcWtn" TargetMode="External"/><Relationship Id="rId4" Type="http://schemas.openxmlformats.org/officeDocument/2006/relationships/hyperlink" Target="https://www.linkedin.com/company/empresa-de-pesquisa-energetica/posts/?feedView=all" TargetMode="External"/><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391ED-DEFC-3DF4-5F06-DE90F0513547}"/>
              </a:ext>
            </a:extLst>
          </p:cNvPr>
          <p:cNvSpPr>
            <a:spLocks noGrp="1"/>
          </p:cNvSpPr>
          <p:nvPr>
            <p:ph type="ctrTitle"/>
          </p:nvPr>
        </p:nvSpPr>
        <p:spPr/>
        <p:txBody>
          <a:bodyPr/>
          <a:lstStyle/>
          <a:p>
            <a:r>
              <a:rPr lang="pt-BR" dirty="0"/>
              <a:t>ZNMT 2023-2025</a:t>
            </a:r>
          </a:p>
        </p:txBody>
      </p:sp>
      <p:sp>
        <p:nvSpPr>
          <p:cNvPr id="3" name="Subtítulo 2">
            <a:extLst>
              <a:ext uri="{FF2B5EF4-FFF2-40B4-BE49-F238E27FC236}">
                <a16:creationId xmlns:a16="http://schemas.microsoft.com/office/drawing/2014/main" id="{D52FCCD4-5C02-CEC5-5DEE-507FE96A38F1}"/>
              </a:ext>
            </a:extLst>
          </p:cNvPr>
          <p:cNvSpPr>
            <a:spLocks noGrp="1"/>
          </p:cNvSpPr>
          <p:nvPr>
            <p:ph type="subTitle" idx="1"/>
          </p:nvPr>
        </p:nvSpPr>
        <p:spPr/>
        <p:txBody>
          <a:bodyPr/>
          <a:lstStyle/>
          <a:p>
            <a:r>
              <a:rPr lang="en-US" dirty="0"/>
              <a:t>National Zoning of Oil and Gas Resources</a:t>
            </a:r>
            <a:endParaRPr lang="pt-BR" dirty="0"/>
          </a:p>
        </p:txBody>
      </p:sp>
      <p:sp>
        <p:nvSpPr>
          <p:cNvPr id="4" name="Espaço Reservado para Texto 3">
            <a:extLst>
              <a:ext uri="{FF2B5EF4-FFF2-40B4-BE49-F238E27FC236}">
                <a16:creationId xmlns:a16="http://schemas.microsoft.com/office/drawing/2014/main" id="{9276C106-9CAB-B589-F877-DD5A54A90E93}"/>
              </a:ext>
            </a:extLst>
          </p:cNvPr>
          <p:cNvSpPr>
            <a:spLocks noGrp="1"/>
          </p:cNvSpPr>
          <p:nvPr>
            <p:ph type="body" idx="10"/>
          </p:nvPr>
        </p:nvSpPr>
        <p:spPr/>
        <p:txBody>
          <a:bodyPr>
            <a:normAutofit/>
          </a:bodyPr>
          <a:lstStyle/>
          <a:p>
            <a:r>
              <a:rPr lang="en-US" dirty="0"/>
              <a:t>Exploration and Production Team (E&amp;P)</a:t>
            </a:r>
            <a:endParaRPr lang="pt-BR" dirty="0"/>
          </a:p>
        </p:txBody>
      </p:sp>
      <p:sp>
        <p:nvSpPr>
          <p:cNvPr id="5" name="Espaço Reservado para Texto 4">
            <a:extLst>
              <a:ext uri="{FF2B5EF4-FFF2-40B4-BE49-F238E27FC236}">
                <a16:creationId xmlns:a16="http://schemas.microsoft.com/office/drawing/2014/main" id="{CD6ADA95-95E7-29D3-1F45-A8AF07AEF105}"/>
              </a:ext>
            </a:extLst>
          </p:cNvPr>
          <p:cNvSpPr>
            <a:spLocks noGrp="1"/>
          </p:cNvSpPr>
          <p:nvPr>
            <p:ph type="body" idx="11"/>
          </p:nvPr>
        </p:nvSpPr>
        <p:spPr/>
        <p:txBody>
          <a:bodyPr>
            <a:normAutofit/>
          </a:bodyPr>
          <a:lstStyle/>
          <a:p>
            <a:r>
              <a:rPr lang="en-US" dirty="0"/>
              <a:t>Superintendence of Oil and Natural Gas (SPG)</a:t>
            </a:r>
            <a:endParaRPr lang="pt-BR" dirty="0"/>
          </a:p>
        </p:txBody>
      </p:sp>
      <p:pic>
        <p:nvPicPr>
          <p:cNvPr id="10" name="Espaço Reservado para Imagem 9">
            <a:extLst>
              <a:ext uri="{FF2B5EF4-FFF2-40B4-BE49-F238E27FC236}">
                <a16:creationId xmlns:a16="http://schemas.microsoft.com/office/drawing/2014/main" id="{EA616461-FE6B-0802-2D81-E5F136FB316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568" r="23568"/>
          <a:stretch/>
        </p:blipFill>
        <p:spPr/>
      </p:pic>
    </p:spTree>
    <p:extLst>
      <p:ext uri="{BB962C8B-B14F-4D97-AF65-F5344CB8AC3E}">
        <p14:creationId xmlns:p14="http://schemas.microsoft.com/office/powerpoint/2010/main" val="279691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36595C3D-9C07-D8F4-6A53-952189FDBF94}"/>
              </a:ext>
            </a:extLst>
          </p:cNvPr>
          <p:cNvGrpSpPr/>
          <p:nvPr/>
        </p:nvGrpSpPr>
        <p:grpSpPr>
          <a:xfrm>
            <a:off x="11754" y="1778057"/>
            <a:ext cx="12197473" cy="4658416"/>
            <a:chOff x="11754" y="1617282"/>
            <a:chExt cx="12197473" cy="4658416"/>
          </a:xfrm>
        </p:grpSpPr>
        <p:sp>
          <p:nvSpPr>
            <p:cNvPr id="13" name="Retângulo 12">
              <a:extLst>
                <a:ext uri="{FF2B5EF4-FFF2-40B4-BE49-F238E27FC236}">
                  <a16:creationId xmlns:a16="http://schemas.microsoft.com/office/drawing/2014/main" id="{90BD0B60-F617-C1CB-9AA8-EE3D96F87256}"/>
                </a:ext>
              </a:extLst>
            </p:cNvPr>
            <p:cNvSpPr/>
            <p:nvPr/>
          </p:nvSpPr>
          <p:spPr>
            <a:xfrm>
              <a:off x="11754" y="3917374"/>
              <a:ext cx="12131524" cy="58230"/>
            </a:xfrm>
            <a:prstGeom prst="rect">
              <a:avLst/>
            </a:prstGeom>
            <a:gradFill rotWithShape="0">
              <a:gsLst>
                <a:gs pos="0">
                  <a:schemeClr val="accent2">
                    <a:tint val="76000"/>
                  </a:schemeClr>
                </a:gs>
                <a:gs pos="100000">
                  <a:schemeClr val="accent2">
                    <a:tint val="76000"/>
                  </a:schemeClr>
                </a:gs>
              </a:gsLst>
              <a:lin ang="0" scaled="0"/>
            </a:gradFill>
            <a:ln>
              <a:noFill/>
            </a:ln>
            <a:effectLst>
              <a:outerShdw blurRad="57150" dist="19050" dir="5400000" algn="ctr" rotWithShape="0">
                <a:srgbClr val="000000">
                  <a:alpha val="63000"/>
                </a:srgbClr>
              </a:outerShdw>
            </a:effectLst>
          </p:spPr>
          <p:style>
            <a:lnRef idx="0">
              <a:scrgbClr r="0" g="0" b="0"/>
            </a:lnRef>
            <a:fillRef idx="1">
              <a:scrgbClr r="0" g="0" b="0"/>
            </a:fillRef>
            <a:effectRef idx="3">
              <a:scrgbClr r="0" g="0" b="0"/>
            </a:effectRef>
            <a:fontRef idx="minor">
              <a:schemeClr val="lt1">
                <a:hueOff val="0"/>
                <a:satOff val="0"/>
                <a:lumOff val="0"/>
                <a:alphaOff val="0"/>
              </a:schemeClr>
            </a:fontRef>
          </p:style>
          <p:txBody>
            <a:bodyPr/>
            <a:lstStyle/>
            <a:p>
              <a:endParaRPr lang="pt-BR"/>
            </a:p>
          </p:txBody>
        </p:sp>
        <p:sp>
          <p:nvSpPr>
            <p:cNvPr id="14" name="Seta: Divisa 13">
              <a:extLst>
                <a:ext uri="{FF2B5EF4-FFF2-40B4-BE49-F238E27FC236}">
                  <a16:creationId xmlns:a16="http://schemas.microsoft.com/office/drawing/2014/main" id="{B88AA597-FC8C-53E7-EFA3-3D25269A6A2C}"/>
                </a:ext>
              </a:extLst>
            </p:cNvPr>
            <p:cNvSpPr/>
            <p:nvPr/>
          </p:nvSpPr>
          <p:spPr>
            <a:xfrm>
              <a:off x="11842617" y="3713569"/>
              <a:ext cx="349381" cy="465841"/>
            </a:xfrm>
            <a:prstGeom prst="chevron">
              <a:avLst>
                <a:gd name="adj" fmla="val 75000"/>
              </a:avLst>
            </a:prstGeom>
            <a:gradFill rotWithShape="0">
              <a:gsLst>
                <a:gs pos="0">
                  <a:schemeClr val="accent2">
                    <a:tint val="76000"/>
                  </a:schemeClr>
                </a:gs>
                <a:gs pos="100000">
                  <a:schemeClr val="accent2">
                    <a:tint val="76000"/>
                  </a:schemeClr>
                </a:gs>
              </a:gsLst>
              <a:lin ang="0" scaled="0"/>
            </a:gradFill>
            <a:ln>
              <a:noFill/>
            </a:ln>
            <a:effectLst>
              <a:outerShdw blurRad="57150" dist="19050" dir="5400000" algn="ctr" rotWithShape="0">
                <a:srgbClr val="000000">
                  <a:alpha val="63000"/>
                </a:srgbClr>
              </a:outerShdw>
            </a:effectLst>
          </p:spPr>
          <p:style>
            <a:lnRef idx="0">
              <a:scrgbClr r="0" g="0" b="0"/>
            </a:lnRef>
            <a:fillRef idx="1">
              <a:scrgbClr r="0" g="0" b="0"/>
            </a:fillRef>
            <a:effectRef idx="3">
              <a:scrgbClr r="0" g="0" b="0"/>
            </a:effectRef>
            <a:fontRef idx="minor">
              <a:schemeClr val="lt1">
                <a:hueOff val="0"/>
                <a:satOff val="0"/>
                <a:lumOff val="0"/>
                <a:alphaOff val="0"/>
              </a:schemeClr>
            </a:fontRef>
          </p:style>
          <p:txBody>
            <a:bodyPr/>
            <a:lstStyle/>
            <a:p>
              <a:endParaRPr lang="pt-BR"/>
            </a:p>
          </p:txBody>
        </p:sp>
        <p:sp>
          <p:nvSpPr>
            <p:cNvPr id="15" name="Forma Livre: Forma 14">
              <a:extLst>
                <a:ext uri="{FF2B5EF4-FFF2-40B4-BE49-F238E27FC236}">
                  <a16:creationId xmlns:a16="http://schemas.microsoft.com/office/drawing/2014/main" id="{558D4616-60CA-6E52-B48E-222FE5103209}"/>
                </a:ext>
              </a:extLst>
            </p:cNvPr>
            <p:cNvSpPr/>
            <p:nvPr/>
          </p:nvSpPr>
          <p:spPr>
            <a:xfrm>
              <a:off x="418927" y="2881749"/>
              <a:ext cx="1430151" cy="736087"/>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err="1"/>
                <a:t>Structuring</a:t>
              </a:r>
              <a:r>
                <a:rPr lang="pt-BR" sz="1300" kern="1200" dirty="0"/>
                <a:t> </a:t>
              </a:r>
              <a:r>
                <a:rPr lang="pt-BR" sz="1300" kern="1200" dirty="0" err="1"/>
                <a:t>of</a:t>
              </a:r>
              <a:r>
                <a:rPr lang="pt-BR" sz="1300" kern="1200" dirty="0"/>
                <a:t> </a:t>
              </a:r>
              <a:r>
                <a:rPr lang="pt-BR" sz="1300" kern="1200" dirty="0" err="1"/>
                <a:t>primary</a:t>
              </a:r>
              <a:r>
                <a:rPr lang="pt-BR" sz="1300" kern="1200" dirty="0"/>
                <a:t> </a:t>
              </a:r>
              <a:r>
                <a:rPr lang="pt-BR" sz="1300" kern="1200" dirty="0" err="1"/>
                <a:t>datasets</a:t>
              </a:r>
              <a:endParaRPr lang="pt-BR" sz="1300" kern="1200" dirty="0"/>
            </a:p>
          </p:txBody>
        </p:sp>
        <p:sp>
          <p:nvSpPr>
            <p:cNvPr id="16" name="Forma Livre: Forma 15">
              <a:extLst>
                <a:ext uri="{FF2B5EF4-FFF2-40B4-BE49-F238E27FC236}">
                  <a16:creationId xmlns:a16="http://schemas.microsoft.com/office/drawing/2014/main" id="{9EA995EA-A2C8-1CD7-849A-77C9D2ADB480}"/>
                </a:ext>
              </a:extLst>
            </p:cNvPr>
            <p:cNvSpPr/>
            <p:nvPr/>
          </p:nvSpPr>
          <p:spPr>
            <a:xfrm>
              <a:off x="437842" y="3219876"/>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2009</a:t>
              </a:r>
            </a:p>
          </p:txBody>
        </p:sp>
        <p:sp>
          <p:nvSpPr>
            <p:cNvPr id="17" name="Retângulo 16">
              <a:extLst>
                <a:ext uri="{FF2B5EF4-FFF2-40B4-BE49-F238E27FC236}">
                  <a16:creationId xmlns:a16="http://schemas.microsoft.com/office/drawing/2014/main" id="{F077844F-6F37-1A65-A702-B00C9EAA3A90}"/>
                </a:ext>
              </a:extLst>
            </p:cNvPr>
            <p:cNvSpPr/>
            <p:nvPr/>
          </p:nvSpPr>
          <p:spPr>
            <a:xfrm>
              <a:off x="304176"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18" name="Forma Livre: Forma 17">
              <a:extLst>
                <a:ext uri="{FF2B5EF4-FFF2-40B4-BE49-F238E27FC236}">
                  <a16:creationId xmlns:a16="http://schemas.microsoft.com/office/drawing/2014/main" id="{74715B3A-A6F4-7A0E-0C68-DDF74590E175}"/>
                </a:ext>
              </a:extLst>
            </p:cNvPr>
            <p:cNvSpPr/>
            <p:nvPr/>
          </p:nvSpPr>
          <p:spPr>
            <a:xfrm>
              <a:off x="1304739" y="4754684"/>
              <a:ext cx="1414894"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Free </a:t>
              </a:r>
              <a:r>
                <a:rPr lang="pt-BR" sz="1300" kern="1200" dirty="0" err="1"/>
                <a:t>seismic</a:t>
              </a:r>
              <a:r>
                <a:rPr lang="pt-BR" sz="1300" kern="1200" dirty="0"/>
                <a:t> </a:t>
              </a:r>
              <a:r>
                <a:rPr lang="pt-BR" sz="1300" kern="1200" dirty="0" err="1"/>
                <a:t>interpretation</a:t>
              </a:r>
              <a:r>
                <a:rPr lang="pt-BR" sz="1300" kern="1200" dirty="0"/>
                <a:t> software </a:t>
              </a:r>
              <a:r>
                <a:rPr lang="pt-BR" sz="1300" kern="1200" dirty="0" err="1"/>
                <a:t>utilization</a:t>
              </a:r>
              <a:endParaRPr lang="pt-BR" sz="1300" kern="1200" dirty="0"/>
            </a:p>
          </p:txBody>
        </p:sp>
        <p:sp>
          <p:nvSpPr>
            <p:cNvPr id="19" name="Forma Livre: Forma 18">
              <a:extLst>
                <a:ext uri="{FF2B5EF4-FFF2-40B4-BE49-F238E27FC236}">
                  <a16:creationId xmlns:a16="http://schemas.microsoft.com/office/drawing/2014/main" id="{68AD21D0-A2F1-341E-380D-ABBE89CB7AFE}"/>
                </a:ext>
              </a:extLst>
            </p:cNvPr>
            <p:cNvSpPr/>
            <p:nvPr/>
          </p:nvSpPr>
          <p:spPr>
            <a:xfrm>
              <a:off x="1368413" y="408168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2011</a:t>
              </a:r>
            </a:p>
          </p:txBody>
        </p:sp>
        <p:sp>
          <p:nvSpPr>
            <p:cNvPr id="20" name="Retângulo 19">
              <a:extLst>
                <a:ext uri="{FF2B5EF4-FFF2-40B4-BE49-F238E27FC236}">
                  <a16:creationId xmlns:a16="http://schemas.microsoft.com/office/drawing/2014/main" id="{6C6A9DA8-8A43-CDB8-6BFE-7D1450D1AC88}"/>
                </a:ext>
              </a:extLst>
            </p:cNvPr>
            <p:cNvSpPr/>
            <p:nvPr/>
          </p:nvSpPr>
          <p:spPr>
            <a:xfrm>
              <a:off x="1173981"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1" name="Elipse 20">
              <a:extLst>
                <a:ext uri="{FF2B5EF4-FFF2-40B4-BE49-F238E27FC236}">
                  <a16:creationId xmlns:a16="http://schemas.microsoft.com/office/drawing/2014/main" id="{C39EE979-6D02-C9D2-630C-E76D0736257B}"/>
                </a:ext>
              </a:extLst>
            </p:cNvPr>
            <p:cNvSpPr/>
            <p:nvPr/>
          </p:nvSpPr>
          <p:spPr>
            <a:xfrm>
              <a:off x="226441" y="3850246"/>
              <a:ext cx="192487" cy="192487"/>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pt-BR"/>
            </a:p>
          </p:txBody>
        </p:sp>
        <p:sp>
          <p:nvSpPr>
            <p:cNvPr id="22" name="Elipse 21">
              <a:extLst>
                <a:ext uri="{FF2B5EF4-FFF2-40B4-BE49-F238E27FC236}">
                  <a16:creationId xmlns:a16="http://schemas.microsoft.com/office/drawing/2014/main" id="{286FD113-310E-8DE7-6E8C-2A22EB1798D6}"/>
                </a:ext>
              </a:extLst>
            </p:cNvPr>
            <p:cNvSpPr/>
            <p:nvPr/>
          </p:nvSpPr>
          <p:spPr>
            <a:xfrm>
              <a:off x="1096246" y="3850246"/>
              <a:ext cx="192487" cy="192487"/>
            </a:xfrm>
            <a:prstGeom prst="ellipse">
              <a:avLst/>
            </a:prstGeom>
          </p:spPr>
          <p:style>
            <a:lnRef idx="0">
              <a:schemeClr val="lt1">
                <a:hueOff val="0"/>
                <a:satOff val="0"/>
                <a:lumOff val="0"/>
                <a:alphaOff val="0"/>
              </a:schemeClr>
            </a:lnRef>
            <a:fillRef idx="3">
              <a:schemeClr val="accent2">
                <a:hueOff val="536968"/>
                <a:satOff val="-1541"/>
                <a:lumOff val="-2467"/>
                <a:alphaOff val="0"/>
              </a:schemeClr>
            </a:fillRef>
            <a:effectRef idx="3">
              <a:schemeClr val="accent2">
                <a:hueOff val="536968"/>
                <a:satOff val="-1541"/>
                <a:lumOff val="-2467"/>
                <a:alphaOff val="0"/>
              </a:schemeClr>
            </a:effectRef>
            <a:fontRef idx="minor">
              <a:schemeClr val="lt1"/>
            </a:fontRef>
          </p:style>
          <p:txBody>
            <a:bodyPr/>
            <a:lstStyle/>
            <a:p>
              <a:endParaRPr lang="pt-BR"/>
            </a:p>
          </p:txBody>
        </p:sp>
        <p:sp>
          <p:nvSpPr>
            <p:cNvPr id="23" name="Forma Livre: Forma 22">
              <a:extLst>
                <a:ext uri="{FF2B5EF4-FFF2-40B4-BE49-F238E27FC236}">
                  <a16:creationId xmlns:a16="http://schemas.microsoft.com/office/drawing/2014/main" id="{AEE293BF-3D35-1084-76B3-42363B6488D8}"/>
                </a:ext>
              </a:extLst>
            </p:cNvPr>
            <p:cNvSpPr/>
            <p:nvPr/>
          </p:nvSpPr>
          <p:spPr>
            <a:xfrm>
              <a:off x="2215189" y="2402207"/>
              <a:ext cx="1430151" cy="736087"/>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1st </a:t>
              </a:r>
              <a:r>
                <a:rPr lang="pt-BR" sz="1300" kern="1200" dirty="0" err="1"/>
                <a:t>external</a:t>
              </a:r>
              <a:r>
                <a:rPr lang="pt-BR" sz="1300" kern="1200" dirty="0"/>
                <a:t> Consultancy (</a:t>
              </a:r>
              <a:r>
                <a:rPr lang="pt-BR" sz="1300" kern="1200" dirty="0" err="1"/>
                <a:t>analysis</a:t>
              </a:r>
              <a:r>
                <a:rPr lang="pt-BR" sz="1300" kern="1200" dirty="0"/>
                <a:t> in Barreirinhas, Parnaíba </a:t>
              </a:r>
              <a:r>
                <a:rPr lang="pt-BR" sz="1300" kern="1200" dirty="0" err="1"/>
                <a:t>and</a:t>
              </a:r>
              <a:r>
                <a:rPr lang="pt-BR" sz="1300" kern="1200" dirty="0"/>
                <a:t> SEAL </a:t>
              </a:r>
              <a:r>
                <a:rPr lang="pt-BR" sz="1300" kern="1200" dirty="0" err="1"/>
                <a:t>basins</a:t>
              </a:r>
              <a:r>
                <a:rPr lang="pt-BR" sz="1300" kern="1200" dirty="0"/>
                <a:t>)</a:t>
              </a:r>
              <a:endParaRPr lang="pt-BR" sz="1300" kern="1200" dirty="0">
                <a:latin typeface="Arial"/>
                <a:ea typeface="+mn-ea"/>
                <a:cs typeface="+mn-cs"/>
              </a:endParaRPr>
            </a:p>
          </p:txBody>
        </p:sp>
        <p:sp>
          <p:nvSpPr>
            <p:cNvPr id="24" name="Forma Livre: Forma 23">
              <a:extLst>
                <a:ext uri="{FF2B5EF4-FFF2-40B4-BE49-F238E27FC236}">
                  <a16:creationId xmlns:a16="http://schemas.microsoft.com/office/drawing/2014/main" id="{0F5B16FC-0201-317C-2B19-15B964838022}"/>
                </a:ext>
              </a:extLst>
            </p:cNvPr>
            <p:cNvSpPr/>
            <p:nvPr/>
          </p:nvSpPr>
          <p:spPr>
            <a:xfrm>
              <a:off x="2266650" y="3250654"/>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2016</a:t>
              </a:r>
            </a:p>
          </p:txBody>
        </p:sp>
        <p:sp>
          <p:nvSpPr>
            <p:cNvPr id="25" name="Retângulo 24">
              <a:extLst>
                <a:ext uri="{FF2B5EF4-FFF2-40B4-BE49-F238E27FC236}">
                  <a16:creationId xmlns:a16="http://schemas.microsoft.com/office/drawing/2014/main" id="{C16C0E7B-19A1-06C5-C158-00CF4D5A7C9A}"/>
                </a:ext>
              </a:extLst>
            </p:cNvPr>
            <p:cNvSpPr/>
            <p:nvPr/>
          </p:nvSpPr>
          <p:spPr>
            <a:xfrm>
              <a:off x="204378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6" name="Forma Livre: Forma 25">
              <a:extLst>
                <a:ext uri="{FF2B5EF4-FFF2-40B4-BE49-F238E27FC236}">
                  <a16:creationId xmlns:a16="http://schemas.microsoft.com/office/drawing/2014/main" id="{5717260C-0343-FB47-88F9-42C48C273CCE}"/>
                </a:ext>
              </a:extLst>
            </p:cNvPr>
            <p:cNvSpPr/>
            <p:nvPr/>
          </p:nvSpPr>
          <p:spPr>
            <a:xfrm>
              <a:off x="3065453" y="4754684"/>
              <a:ext cx="1439114"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1st </a:t>
              </a:r>
              <a:r>
                <a:rPr lang="pt-BR" sz="1300" dirty="0"/>
                <a:t>complete </a:t>
              </a:r>
              <a:r>
                <a:rPr lang="pt-BR" sz="1300" kern="1200" dirty="0"/>
                <a:t>ZNMT </a:t>
              </a:r>
              <a:r>
                <a:rPr lang="pt-BR" sz="1300" kern="1200" dirty="0" err="1"/>
                <a:t>publication</a:t>
              </a:r>
              <a:endParaRPr lang="pt-BR" sz="1300" kern="1200" dirty="0"/>
            </a:p>
          </p:txBody>
        </p:sp>
        <p:sp>
          <p:nvSpPr>
            <p:cNvPr id="27" name="Forma Livre: Forma 26">
              <a:extLst>
                <a:ext uri="{FF2B5EF4-FFF2-40B4-BE49-F238E27FC236}">
                  <a16:creationId xmlns:a16="http://schemas.microsoft.com/office/drawing/2014/main" id="{76B37F29-B1D2-C0D7-7029-9DAC001A6615}"/>
                </a:ext>
              </a:extLst>
            </p:cNvPr>
            <p:cNvSpPr/>
            <p:nvPr/>
          </p:nvSpPr>
          <p:spPr>
            <a:xfrm>
              <a:off x="3075015" y="4087909"/>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2017</a:t>
              </a:r>
            </a:p>
          </p:txBody>
        </p:sp>
        <p:sp>
          <p:nvSpPr>
            <p:cNvPr id="28" name="Retângulo 27">
              <a:extLst>
                <a:ext uri="{FF2B5EF4-FFF2-40B4-BE49-F238E27FC236}">
                  <a16:creationId xmlns:a16="http://schemas.microsoft.com/office/drawing/2014/main" id="{B3F17826-AB6C-A360-25A5-573E10EEA1D0}"/>
                </a:ext>
              </a:extLst>
            </p:cNvPr>
            <p:cNvSpPr/>
            <p:nvPr/>
          </p:nvSpPr>
          <p:spPr>
            <a:xfrm>
              <a:off x="291359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9" name="Elipse 28">
              <a:extLst>
                <a:ext uri="{FF2B5EF4-FFF2-40B4-BE49-F238E27FC236}">
                  <a16:creationId xmlns:a16="http://schemas.microsoft.com/office/drawing/2014/main" id="{89402FB2-7A5A-17E8-D727-1B7923CD0113}"/>
                </a:ext>
              </a:extLst>
            </p:cNvPr>
            <p:cNvSpPr/>
            <p:nvPr/>
          </p:nvSpPr>
          <p:spPr>
            <a:xfrm>
              <a:off x="1966051" y="3850246"/>
              <a:ext cx="192487" cy="192487"/>
            </a:xfrm>
            <a:prstGeom prst="ellipse">
              <a:avLst/>
            </a:prstGeom>
          </p:spPr>
          <p:style>
            <a:lnRef idx="0">
              <a:schemeClr val="lt1">
                <a:hueOff val="0"/>
                <a:satOff val="0"/>
                <a:lumOff val="0"/>
                <a:alphaOff val="0"/>
              </a:schemeClr>
            </a:lnRef>
            <a:fillRef idx="3">
              <a:schemeClr val="accent2">
                <a:hueOff val="1073936"/>
                <a:satOff val="-3082"/>
                <a:lumOff val="-4935"/>
                <a:alphaOff val="0"/>
              </a:schemeClr>
            </a:fillRef>
            <a:effectRef idx="3">
              <a:schemeClr val="accent2">
                <a:hueOff val="1073936"/>
                <a:satOff val="-3082"/>
                <a:lumOff val="-4935"/>
                <a:alphaOff val="0"/>
              </a:schemeClr>
            </a:effectRef>
            <a:fontRef idx="minor">
              <a:schemeClr val="lt1"/>
            </a:fontRef>
          </p:style>
          <p:txBody>
            <a:bodyPr/>
            <a:lstStyle/>
            <a:p>
              <a:endParaRPr lang="pt-BR"/>
            </a:p>
          </p:txBody>
        </p:sp>
        <p:sp>
          <p:nvSpPr>
            <p:cNvPr id="30" name="Elipse 29">
              <a:extLst>
                <a:ext uri="{FF2B5EF4-FFF2-40B4-BE49-F238E27FC236}">
                  <a16:creationId xmlns:a16="http://schemas.microsoft.com/office/drawing/2014/main" id="{4C3558C1-E0F8-5EFD-B9E5-E061B5A4A3BA}"/>
                </a:ext>
              </a:extLst>
            </p:cNvPr>
            <p:cNvSpPr/>
            <p:nvPr/>
          </p:nvSpPr>
          <p:spPr>
            <a:xfrm>
              <a:off x="2835856" y="3850246"/>
              <a:ext cx="192487" cy="192487"/>
            </a:xfrm>
            <a:prstGeom prst="ellipse">
              <a:avLst/>
            </a:prstGeom>
          </p:spPr>
          <p:style>
            <a:lnRef idx="0">
              <a:schemeClr val="lt1">
                <a:hueOff val="0"/>
                <a:satOff val="0"/>
                <a:lumOff val="0"/>
                <a:alphaOff val="0"/>
              </a:schemeClr>
            </a:lnRef>
            <a:fillRef idx="3">
              <a:schemeClr val="accent2">
                <a:hueOff val="1610903"/>
                <a:satOff val="-4623"/>
                <a:lumOff val="-7402"/>
                <a:alphaOff val="0"/>
              </a:schemeClr>
            </a:fillRef>
            <a:effectRef idx="3">
              <a:schemeClr val="accent2">
                <a:hueOff val="1610903"/>
                <a:satOff val="-4623"/>
                <a:lumOff val="-7402"/>
                <a:alphaOff val="0"/>
              </a:schemeClr>
            </a:effectRef>
            <a:fontRef idx="minor">
              <a:schemeClr val="lt1"/>
            </a:fontRef>
          </p:style>
          <p:txBody>
            <a:bodyPr/>
            <a:lstStyle/>
            <a:p>
              <a:endParaRPr lang="pt-BR"/>
            </a:p>
          </p:txBody>
        </p:sp>
        <p:sp>
          <p:nvSpPr>
            <p:cNvPr id="31" name="Forma Livre: Forma 30">
              <a:extLst>
                <a:ext uri="{FF2B5EF4-FFF2-40B4-BE49-F238E27FC236}">
                  <a16:creationId xmlns:a16="http://schemas.microsoft.com/office/drawing/2014/main" id="{FD74796A-7643-6D1D-3FB0-C6C4DF1380FD}"/>
                </a:ext>
              </a:extLst>
            </p:cNvPr>
            <p:cNvSpPr/>
            <p:nvPr/>
          </p:nvSpPr>
          <p:spPr>
            <a:xfrm>
              <a:off x="3955619" y="2106416"/>
              <a:ext cx="1510892"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err="1">
                  <a:latin typeface="Arial"/>
                  <a:ea typeface="+mn-ea"/>
                  <a:cs typeface="+mn-cs"/>
                </a:rPr>
                <a:t>Seismic</a:t>
              </a:r>
              <a:r>
                <a:rPr lang="pt-BR" sz="1300" kern="1200" dirty="0">
                  <a:latin typeface="Arial"/>
                  <a:ea typeface="+mn-ea"/>
                  <a:cs typeface="+mn-cs"/>
                </a:rPr>
                <a:t> </a:t>
              </a:r>
              <a:r>
                <a:rPr lang="pt-BR" sz="1300" kern="1200" dirty="0" err="1">
                  <a:latin typeface="Arial"/>
                  <a:ea typeface="+mn-ea"/>
                  <a:cs typeface="+mn-cs"/>
                </a:rPr>
                <a:t>Interpretation</a:t>
              </a:r>
              <a:r>
                <a:rPr lang="pt-BR" sz="1300" kern="1200" dirty="0">
                  <a:latin typeface="Arial"/>
                  <a:ea typeface="+mn-ea"/>
                  <a:cs typeface="+mn-cs"/>
                </a:rPr>
                <a:t> Training</a:t>
              </a:r>
            </a:p>
            <a:p>
              <a:pPr marL="0" lvl="0" indent="0" algn="l" defTabSz="577850">
                <a:lnSpc>
                  <a:spcPct val="90000"/>
                </a:lnSpc>
                <a:spcBef>
                  <a:spcPct val="0"/>
                </a:spcBef>
                <a:spcAft>
                  <a:spcPct val="35000"/>
                </a:spcAft>
                <a:buNone/>
              </a:pPr>
              <a:r>
                <a:rPr lang="pt-BR" sz="1300" kern="1200" dirty="0">
                  <a:latin typeface="Arial"/>
                  <a:ea typeface="+mn-ea"/>
                  <a:cs typeface="+mn-cs"/>
                </a:rPr>
                <a:t>ANP </a:t>
              </a:r>
              <a:r>
                <a:rPr lang="pt-BR" sz="1300" kern="1200" dirty="0" err="1">
                  <a:latin typeface="Arial"/>
                  <a:ea typeface="+mn-ea"/>
                  <a:cs typeface="+mn-cs"/>
                </a:rPr>
                <a:t>Agreement</a:t>
              </a:r>
              <a:endParaRPr lang="pt-BR" sz="1300" kern="1200" dirty="0">
                <a:latin typeface="Arial"/>
                <a:ea typeface="+mn-ea"/>
                <a:cs typeface="+mn-cs"/>
              </a:endParaRPr>
            </a:p>
            <a:p>
              <a:pPr marL="0" lvl="0" indent="0" algn="l" defTabSz="577850">
                <a:lnSpc>
                  <a:spcPct val="90000"/>
                </a:lnSpc>
                <a:spcBef>
                  <a:spcPct val="0"/>
                </a:spcBef>
                <a:spcAft>
                  <a:spcPct val="35000"/>
                </a:spcAft>
                <a:buNone/>
              </a:pPr>
              <a:r>
                <a:rPr lang="pt-BR" sz="1300" kern="1200" dirty="0"/>
                <a:t>Kingdom Software Acquisition</a:t>
              </a:r>
              <a:endParaRPr lang="pt-BR" sz="1300" kern="1200" dirty="0">
                <a:latin typeface="Arial"/>
                <a:ea typeface="+mn-ea"/>
                <a:cs typeface="+mn-cs"/>
              </a:endParaRPr>
            </a:p>
          </p:txBody>
        </p:sp>
        <p:sp>
          <p:nvSpPr>
            <p:cNvPr id="32" name="Forma Livre: Forma 31">
              <a:extLst>
                <a:ext uri="{FF2B5EF4-FFF2-40B4-BE49-F238E27FC236}">
                  <a16:creationId xmlns:a16="http://schemas.microsoft.com/office/drawing/2014/main" id="{F8B9185B-A92D-764A-5B7C-29FD1452BC30}"/>
                </a:ext>
              </a:extLst>
            </p:cNvPr>
            <p:cNvSpPr/>
            <p:nvPr/>
          </p:nvSpPr>
          <p:spPr>
            <a:xfrm>
              <a:off x="3977828" y="3256542"/>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2018</a:t>
              </a:r>
            </a:p>
          </p:txBody>
        </p:sp>
        <p:sp>
          <p:nvSpPr>
            <p:cNvPr id="33" name="Retângulo 32">
              <a:extLst>
                <a:ext uri="{FF2B5EF4-FFF2-40B4-BE49-F238E27FC236}">
                  <a16:creationId xmlns:a16="http://schemas.microsoft.com/office/drawing/2014/main" id="{9DF142C2-C03B-5327-904E-63674AE78383}"/>
                </a:ext>
              </a:extLst>
            </p:cNvPr>
            <p:cNvSpPr/>
            <p:nvPr/>
          </p:nvSpPr>
          <p:spPr>
            <a:xfrm>
              <a:off x="378339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34" name="Forma Livre: Forma 33">
              <a:extLst>
                <a:ext uri="{FF2B5EF4-FFF2-40B4-BE49-F238E27FC236}">
                  <a16:creationId xmlns:a16="http://schemas.microsoft.com/office/drawing/2014/main" id="{8900C2E9-DC69-5264-67F7-276A6A2BE6C3}"/>
                </a:ext>
              </a:extLst>
            </p:cNvPr>
            <p:cNvSpPr/>
            <p:nvPr/>
          </p:nvSpPr>
          <p:spPr>
            <a:xfrm>
              <a:off x="4805063" y="4754684"/>
              <a:ext cx="1504552"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IHS Training</a:t>
              </a:r>
            </a:p>
            <a:p>
              <a:pPr marL="0" lvl="0" indent="0" algn="l" defTabSz="577850">
                <a:lnSpc>
                  <a:spcPct val="90000"/>
                </a:lnSpc>
                <a:spcBef>
                  <a:spcPct val="0"/>
                </a:spcBef>
                <a:spcAft>
                  <a:spcPct val="35000"/>
                </a:spcAft>
                <a:buNone/>
              </a:pPr>
              <a:r>
                <a:rPr lang="pt-BR" sz="1300" kern="1200" dirty="0" err="1">
                  <a:latin typeface="Arial"/>
                  <a:ea typeface="+mn-ea"/>
                  <a:cs typeface="+mn-cs"/>
                </a:rPr>
                <a:t>Seismic</a:t>
              </a:r>
              <a:r>
                <a:rPr lang="pt-BR" sz="1300" kern="1200" dirty="0">
                  <a:latin typeface="Arial"/>
                  <a:ea typeface="+mn-ea"/>
                  <a:cs typeface="+mn-cs"/>
                </a:rPr>
                <a:t> </a:t>
              </a:r>
              <a:r>
                <a:rPr lang="pt-BR" sz="1300" kern="1200" dirty="0" err="1">
                  <a:latin typeface="Arial"/>
                  <a:ea typeface="+mn-ea"/>
                  <a:cs typeface="+mn-cs"/>
                </a:rPr>
                <a:t>Interpretation</a:t>
              </a:r>
              <a:r>
                <a:rPr lang="pt-BR" sz="1300" kern="1200" dirty="0">
                  <a:latin typeface="Arial"/>
                  <a:ea typeface="+mn-ea"/>
                  <a:cs typeface="+mn-cs"/>
                </a:rPr>
                <a:t> x </a:t>
              </a:r>
              <a:r>
                <a:rPr lang="pt-BR" sz="1300" kern="1200" dirty="0" err="1">
                  <a:latin typeface="Arial"/>
                  <a:ea typeface="+mn-ea"/>
                  <a:cs typeface="+mn-cs"/>
                </a:rPr>
                <a:t>Opportunities</a:t>
              </a:r>
              <a:r>
                <a:rPr lang="pt-BR" sz="1300" kern="1200" dirty="0">
                  <a:latin typeface="Arial"/>
                  <a:ea typeface="+mn-ea"/>
                  <a:cs typeface="+mn-cs"/>
                </a:rPr>
                <a:t> </a:t>
              </a:r>
              <a:r>
                <a:rPr lang="pt-BR" sz="1300" kern="1200" dirty="0" err="1">
                  <a:latin typeface="Arial"/>
                  <a:ea typeface="+mn-ea"/>
                  <a:cs typeface="+mn-cs"/>
                </a:rPr>
                <a:t>Course</a:t>
              </a:r>
              <a:endParaRPr lang="pt-BR" sz="1300" kern="1200" dirty="0">
                <a:latin typeface="Arial"/>
                <a:ea typeface="+mn-ea"/>
                <a:cs typeface="+mn-cs"/>
              </a:endParaRPr>
            </a:p>
          </p:txBody>
        </p:sp>
        <p:sp>
          <p:nvSpPr>
            <p:cNvPr id="35" name="Forma Livre: Forma 34">
              <a:extLst>
                <a:ext uri="{FF2B5EF4-FFF2-40B4-BE49-F238E27FC236}">
                  <a16:creationId xmlns:a16="http://schemas.microsoft.com/office/drawing/2014/main" id="{23FBF2A8-336D-9452-AC44-E0F6DF6FEAFA}"/>
                </a:ext>
              </a:extLst>
            </p:cNvPr>
            <p:cNvSpPr/>
            <p:nvPr/>
          </p:nvSpPr>
          <p:spPr>
            <a:xfrm>
              <a:off x="4838853" y="409759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2019</a:t>
              </a:r>
            </a:p>
          </p:txBody>
        </p:sp>
        <p:sp>
          <p:nvSpPr>
            <p:cNvPr id="36" name="Retângulo 35">
              <a:extLst>
                <a:ext uri="{FF2B5EF4-FFF2-40B4-BE49-F238E27FC236}">
                  <a16:creationId xmlns:a16="http://schemas.microsoft.com/office/drawing/2014/main" id="{B382BCB1-7D23-DACD-2DB8-AF7A967ED14C}"/>
                </a:ext>
              </a:extLst>
            </p:cNvPr>
            <p:cNvSpPr/>
            <p:nvPr/>
          </p:nvSpPr>
          <p:spPr>
            <a:xfrm>
              <a:off x="465320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37" name="Elipse 36">
              <a:extLst>
                <a:ext uri="{FF2B5EF4-FFF2-40B4-BE49-F238E27FC236}">
                  <a16:creationId xmlns:a16="http://schemas.microsoft.com/office/drawing/2014/main" id="{02316F2C-9551-6926-5B7D-F9B8F3E5C50E}"/>
                </a:ext>
              </a:extLst>
            </p:cNvPr>
            <p:cNvSpPr/>
            <p:nvPr/>
          </p:nvSpPr>
          <p:spPr>
            <a:xfrm>
              <a:off x="3705661" y="3850246"/>
              <a:ext cx="192487" cy="192487"/>
            </a:xfrm>
            <a:prstGeom prst="ellipse">
              <a:avLst/>
            </a:prstGeom>
          </p:spPr>
          <p:style>
            <a:lnRef idx="0">
              <a:schemeClr val="lt1">
                <a:hueOff val="0"/>
                <a:satOff val="0"/>
                <a:lumOff val="0"/>
                <a:alphaOff val="0"/>
              </a:schemeClr>
            </a:lnRef>
            <a:fillRef idx="3">
              <a:schemeClr val="accent2">
                <a:hueOff val="2147871"/>
                <a:satOff val="-6164"/>
                <a:lumOff val="-9870"/>
                <a:alphaOff val="0"/>
              </a:schemeClr>
            </a:fillRef>
            <a:effectRef idx="3">
              <a:schemeClr val="accent2">
                <a:hueOff val="2147871"/>
                <a:satOff val="-6164"/>
                <a:lumOff val="-9870"/>
                <a:alphaOff val="0"/>
              </a:schemeClr>
            </a:effectRef>
            <a:fontRef idx="minor">
              <a:schemeClr val="lt1"/>
            </a:fontRef>
          </p:style>
          <p:txBody>
            <a:bodyPr/>
            <a:lstStyle/>
            <a:p>
              <a:endParaRPr lang="pt-BR"/>
            </a:p>
          </p:txBody>
        </p:sp>
        <p:sp>
          <p:nvSpPr>
            <p:cNvPr id="38" name="Elipse 37">
              <a:extLst>
                <a:ext uri="{FF2B5EF4-FFF2-40B4-BE49-F238E27FC236}">
                  <a16:creationId xmlns:a16="http://schemas.microsoft.com/office/drawing/2014/main" id="{B83ACC69-7CFC-C606-E991-5EE743718EA3}"/>
                </a:ext>
              </a:extLst>
            </p:cNvPr>
            <p:cNvSpPr/>
            <p:nvPr/>
          </p:nvSpPr>
          <p:spPr>
            <a:xfrm>
              <a:off x="4575466" y="3850246"/>
              <a:ext cx="192487" cy="192487"/>
            </a:xfrm>
            <a:prstGeom prst="ellipse">
              <a:avLst/>
            </a:prstGeom>
          </p:spPr>
          <p:style>
            <a:lnRef idx="0">
              <a:schemeClr val="lt1">
                <a:hueOff val="0"/>
                <a:satOff val="0"/>
                <a:lumOff val="0"/>
                <a:alphaOff val="0"/>
              </a:schemeClr>
            </a:lnRef>
            <a:fillRef idx="3">
              <a:schemeClr val="accent2">
                <a:hueOff val="2684839"/>
                <a:satOff val="-7705"/>
                <a:lumOff val="-12337"/>
                <a:alphaOff val="0"/>
              </a:schemeClr>
            </a:fillRef>
            <a:effectRef idx="3">
              <a:schemeClr val="accent2">
                <a:hueOff val="2684839"/>
                <a:satOff val="-7705"/>
                <a:lumOff val="-12337"/>
                <a:alphaOff val="0"/>
              </a:schemeClr>
            </a:effectRef>
            <a:fontRef idx="minor">
              <a:schemeClr val="lt1"/>
            </a:fontRef>
          </p:style>
          <p:txBody>
            <a:bodyPr/>
            <a:lstStyle/>
            <a:p>
              <a:endParaRPr lang="pt-BR"/>
            </a:p>
          </p:txBody>
        </p:sp>
        <p:sp>
          <p:nvSpPr>
            <p:cNvPr id="39" name="Forma Livre: Forma 38">
              <a:extLst>
                <a:ext uri="{FF2B5EF4-FFF2-40B4-BE49-F238E27FC236}">
                  <a16:creationId xmlns:a16="http://schemas.microsoft.com/office/drawing/2014/main" id="{8B0CBAC7-FFAC-26F3-BAC2-AFA0AEE82F16}"/>
                </a:ext>
              </a:extLst>
            </p:cNvPr>
            <p:cNvSpPr/>
            <p:nvPr/>
          </p:nvSpPr>
          <p:spPr>
            <a:xfrm>
              <a:off x="5690669" y="1954836"/>
              <a:ext cx="1502919"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IHS Training</a:t>
              </a:r>
            </a:p>
            <a:p>
              <a:pPr marL="0" lvl="0" indent="0" algn="l" defTabSz="577850">
                <a:lnSpc>
                  <a:spcPct val="90000"/>
                </a:lnSpc>
                <a:spcBef>
                  <a:spcPct val="0"/>
                </a:spcBef>
                <a:spcAft>
                  <a:spcPct val="35000"/>
                </a:spcAft>
                <a:buNone/>
              </a:pPr>
              <a:r>
                <a:rPr lang="pt-BR" sz="1300" kern="1200" dirty="0" err="1">
                  <a:latin typeface="Arial"/>
                  <a:ea typeface="+mn-ea"/>
                  <a:cs typeface="+mn-cs"/>
                </a:rPr>
                <a:t>Seismic</a:t>
              </a:r>
              <a:r>
                <a:rPr lang="pt-BR" sz="1300" kern="1200" dirty="0">
                  <a:latin typeface="Arial"/>
                  <a:ea typeface="+mn-ea"/>
                  <a:cs typeface="+mn-cs"/>
                </a:rPr>
                <a:t> </a:t>
              </a:r>
              <a:r>
                <a:rPr lang="pt-BR" sz="1300" kern="1200" dirty="0" err="1">
                  <a:latin typeface="Arial"/>
                  <a:ea typeface="+mn-ea"/>
                  <a:cs typeface="+mn-cs"/>
                </a:rPr>
                <a:t>Interpretation</a:t>
              </a:r>
              <a:r>
                <a:rPr lang="pt-BR" sz="1300" kern="1200" dirty="0">
                  <a:latin typeface="Arial"/>
                  <a:ea typeface="+mn-ea"/>
                  <a:cs typeface="+mn-cs"/>
                </a:rPr>
                <a:t> </a:t>
              </a:r>
              <a:r>
                <a:rPr lang="pt-BR" sz="1300" kern="1200" dirty="0" err="1">
                  <a:latin typeface="Arial"/>
                  <a:ea typeface="+mn-ea"/>
                  <a:cs typeface="+mn-cs"/>
                </a:rPr>
                <a:t>Course</a:t>
              </a:r>
              <a:endParaRPr lang="pt-BR" sz="1300" kern="1200" dirty="0">
                <a:latin typeface="Arial"/>
                <a:ea typeface="+mn-ea"/>
                <a:cs typeface="+mn-cs"/>
              </a:endParaRPr>
            </a:p>
            <a:p>
              <a:pPr marL="0" lvl="0" indent="0" algn="l" defTabSz="577850">
                <a:lnSpc>
                  <a:spcPct val="90000"/>
                </a:lnSpc>
                <a:spcBef>
                  <a:spcPct val="0"/>
                </a:spcBef>
                <a:spcAft>
                  <a:spcPct val="35000"/>
                </a:spcAft>
                <a:buNone/>
              </a:pPr>
              <a:r>
                <a:rPr lang="pt-BR" sz="1300" kern="1200" dirty="0">
                  <a:latin typeface="Arial"/>
                  <a:ea typeface="+mn-ea"/>
                  <a:cs typeface="+mn-cs"/>
                </a:rPr>
                <a:t>ROG </a:t>
              </a:r>
              <a:r>
                <a:rPr lang="pt-BR" sz="1300" kern="1200" dirty="0" err="1">
                  <a:latin typeface="Arial"/>
                  <a:ea typeface="+mn-ea"/>
                  <a:cs typeface="+mn-cs"/>
                </a:rPr>
                <a:t>Article</a:t>
              </a:r>
              <a:r>
                <a:rPr lang="pt-BR" sz="1300" kern="1200" dirty="0">
                  <a:latin typeface="Arial"/>
                  <a:ea typeface="+mn-ea"/>
                  <a:cs typeface="+mn-cs"/>
                </a:rPr>
                <a:t> (</a:t>
              </a:r>
              <a:r>
                <a:rPr lang="pt-BR" sz="1300" kern="1200" dirty="0" err="1">
                  <a:latin typeface="Arial"/>
                  <a:ea typeface="+mn-ea"/>
                  <a:cs typeface="+mn-cs"/>
                </a:rPr>
                <a:t>Seismic</a:t>
              </a:r>
              <a:r>
                <a:rPr lang="pt-BR" sz="1300" kern="1200" dirty="0">
                  <a:latin typeface="Arial"/>
                  <a:ea typeface="+mn-ea"/>
                  <a:cs typeface="+mn-cs"/>
                </a:rPr>
                <a:t> </a:t>
              </a:r>
              <a:r>
                <a:rPr lang="pt-BR" sz="1300" kern="1200" dirty="0" err="1">
                  <a:latin typeface="Arial"/>
                  <a:ea typeface="+mn-ea"/>
                  <a:cs typeface="+mn-cs"/>
                </a:rPr>
                <a:t>interpretation</a:t>
              </a:r>
              <a:r>
                <a:rPr lang="pt-BR" sz="1300" kern="1200" dirty="0">
                  <a:latin typeface="Arial"/>
                  <a:ea typeface="+mn-ea"/>
                  <a:cs typeface="+mn-cs"/>
                </a:rPr>
                <a:t> in Parecis </a:t>
              </a:r>
              <a:r>
                <a:rPr lang="pt-BR" sz="1300" kern="1200" dirty="0" err="1">
                  <a:latin typeface="Arial"/>
                  <a:ea typeface="+mn-ea"/>
                  <a:cs typeface="+mn-cs"/>
                </a:rPr>
                <a:t>Basin</a:t>
              </a:r>
              <a:r>
                <a:rPr lang="pt-BR" sz="1300" kern="1200" dirty="0">
                  <a:latin typeface="Arial"/>
                  <a:ea typeface="+mn-ea"/>
                  <a:cs typeface="+mn-cs"/>
                </a:rPr>
                <a:t>)</a:t>
              </a:r>
            </a:p>
          </p:txBody>
        </p:sp>
        <p:sp>
          <p:nvSpPr>
            <p:cNvPr id="40" name="Forma Livre: Forma 39">
              <a:extLst>
                <a:ext uri="{FF2B5EF4-FFF2-40B4-BE49-F238E27FC236}">
                  <a16:creationId xmlns:a16="http://schemas.microsoft.com/office/drawing/2014/main" id="{9794C5B7-4345-60A2-1BA0-9E1995A47E2E}"/>
                </a:ext>
              </a:extLst>
            </p:cNvPr>
            <p:cNvSpPr/>
            <p:nvPr/>
          </p:nvSpPr>
          <p:spPr>
            <a:xfrm>
              <a:off x="5709704" y="3288595"/>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2020</a:t>
              </a:r>
            </a:p>
          </p:txBody>
        </p:sp>
        <p:sp>
          <p:nvSpPr>
            <p:cNvPr id="41" name="Retângulo 40">
              <a:extLst>
                <a:ext uri="{FF2B5EF4-FFF2-40B4-BE49-F238E27FC236}">
                  <a16:creationId xmlns:a16="http://schemas.microsoft.com/office/drawing/2014/main" id="{4982C509-659F-9C10-F0F3-FBA3F83CF5E2}"/>
                </a:ext>
              </a:extLst>
            </p:cNvPr>
            <p:cNvSpPr/>
            <p:nvPr/>
          </p:nvSpPr>
          <p:spPr>
            <a:xfrm>
              <a:off x="552300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42" name="Forma Livre: Forma 41">
              <a:extLst>
                <a:ext uri="{FF2B5EF4-FFF2-40B4-BE49-F238E27FC236}">
                  <a16:creationId xmlns:a16="http://schemas.microsoft.com/office/drawing/2014/main" id="{D1D4744C-8D2F-4298-7DC5-92D987F63D8C}"/>
                </a:ext>
              </a:extLst>
            </p:cNvPr>
            <p:cNvSpPr/>
            <p:nvPr/>
          </p:nvSpPr>
          <p:spPr>
            <a:xfrm>
              <a:off x="6541447" y="4754684"/>
              <a:ext cx="1474752"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IHS Training</a:t>
              </a:r>
            </a:p>
            <a:p>
              <a:pPr marL="0" lvl="0" indent="0" algn="l" defTabSz="577850">
                <a:lnSpc>
                  <a:spcPct val="90000"/>
                </a:lnSpc>
                <a:spcBef>
                  <a:spcPct val="0"/>
                </a:spcBef>
                <a:spcAft>
                  <a:spcPct val="35000"/>
                </a:spcAft>
                <a:buNone/>
              </a:pPr>
              <a:r>
                <a:rPr lang="pt-BR" sz="1300" kern="1200" dirty="0" err="1">
                  <a:latin typeface="Arial"/>
                  <a:ea typeface="+mn-ea"/>
                  <a:cs typeface="+mn-cs"/>
                </a:rPr>
                <a:t>Interpretation</a:t>
              </a:r>
              <a:r>
                <a:rPr lang="pt-BR" sz="1300" kern="1200" dirty="0">
                  <a:latin typeface="Arial"/>
                  <a:ea typeface="+mn-ea"/>
                  <a:cs typeface="+mn-cs"/>
                </a:rPr>
                <a:t> </a:t>
              </a:r>
              <a:r>
                <a:rPr lang="pt-BR" sz="1300" kern="1200" dirty="0" err="1">
                  <a:latin typeface="Arial"/>
                  <a:ea typeface="+mn-ea"/>
                  <a:cs typeface="+mn-cs"/>
                </a:rPr>
                <a:t>Projects</a:t>
              </a:r>
              <a:r>
                <a:rPr lang="pt-BR" sz="1300" kern="1200" dirty="0">
                  <a:latin typeface="Arial"/>
                  <a:ea typeface="+mn-ea"/>
                  <a:cs typeface="+mn-cs"/>
                </a:rPr>
                <a:t> in Barreirinhas </a:t>
              </a:r>
              <a:r>
                <a:rPr lang="pt-BR" sz="1300" kern="1200" dirty="0" err="1">
                  <a:latin typeface="Arial"/>
                  <a:ea typeface="+mn-ea"/>
                  <a:cs typeface="+mn-cs"/>
                </a:rPr>
                <a:t>and</a:t>
              </a:r>
              <a:r>
                <a:rPr lang="pt-BR" sz="1300" kern="1200" dirty="0">
                  <a:latin typeface="Arial"/>
                  <a:ea typeface="+mn-ea"/>
                  <a:cs typeface="+mn-cs"/>
                </a:rPr>
                <a:t> Parnaíba </a:t>
              </a:r>
              <a:r>
                <a:rPr lang="pt-BR" sz="1300" kern="1200" dirty="0" err="1">
                  <a:latin typeface="Arial"/>
                  <a:ea typeface="+mn-ea"/>
                  <a:cs typeface="+mn-cs"/>
                </a:rPr>
                <a:t>basins</a:t>
              </a:r>
              <a:endParaRPr lang="pt-BR" sz="1300" kern="1200" dirty="0">
                <a:latin typeface="Arial"/>
                <a:ea typeface="+mn-ea"/>
                <a:cs typeface="+mn-cs"/>
              </a:endParaRPr>
            </a:p>
          </p:txBody>
        </p:sp>
        <p:sp>
          <p:nvSpPr>
            <p:cNvPr id="43" name="Forma Livre: Forma 42">
              <a:extLst>
                <a:ext uri="{FF2B5EF4-FFF2-40B4-BE49-F238E27FC236}">
                  <a16:creationId xmlns:a16="http://schemas.microsoft.com/office/drawing/2014/main" id="{7EF2B517-9DE6-B5AA-291B-872312B1F0E1}"/>
                </a:ext>
              </a:extLst>
            </p:cNvPr>
            <p:cNvSpPr/>
            <p:nvPr/>
          </p:nvSpPr>
          <p:spPr>
            <a:xfrm>
              <a:off x="6587243" y="409759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2021</a:t>
              </a:r>
            </a:p>
          </p:txBody>
        </p:sp>
        <p:sp>
          <p:nvSpPr>
            <p:cNvPr id="44" name="Retângulo 43">
              <a:extLst>
                <a:ext uri="{FF2B5EF4-FFF2-40B4-BE49-F238E27FC236}">
                  <a16:creationId xmlns:a16="http://schemas.microsoft.com/office/drawing/2014/main" id="{31ACFD93-0A8E-8881-00F8-26CA82D9AAAD}"/>
                </a:ext>
              </a:extLst>
            </p:cNvPr>
            <p:cNvSpPr/>
            <p:nvPr/>
          </p:nvSpPr>
          <p:spPr>
            <a:xfrm>
              <a:off x="639281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45" name="Elipse 44">
              <a:extLst>
                <a:ext uri="{FF2B5EF4-FFF2-40B4-BE49-F238E27FC236}">
                  <a16:creationId xmlns:a16="http://schemas.microsoft.com/office/drawing/2014/main" id="{199A708B-1244-68F5-1ED8-0AEC993DD125}"/>
                </a:ext>
              </a:extLst>
            </p:cNvPr>
            <p:cNvSpPr/>
            <p:nvPr/>
          </p:nvSpPr>
          <p:spPr>
            <a:xfrm>
              <a:off x="5445271" y="3850246"/>
              <a:ext cx="192487" cy="192487"/>
            </a:xfrm>
            <a:prstGeom prst="ellipse">
              <a:avLst/>
            </a:prstGeom>
          </p:spPr>
          <p:style>
            <a:lnRef idx="0">
              <a:schemeClr val="lt1">
                <a:hueOff val="0"/>
                <a:satOff val="0"/>
                <a:lumOff val="0"/>
                <a:alphaOff val="0"/>
              </a:schemeClr>
            </a:lnRef>
            <a:fillRef idx="3">
              <a:schemeClr val="accent2">
                <a:hueOff val="3221807"/>
                <a:satOff val="-9246"/>
                <a:lumOff val="-14805"/>
                <a:alphaOff val="0"/>
              </a:schemeClr>
            </a:fillRef>
            <a:effectRef idx="3">
              <a:schemeClr val="accent2">
                <a:hueOff val="3221807"/>
                <a:satOff val="-9246"/>
                <a:lumOff val="-14805"/>
                <a:alphaOff val="0"/>
              </a:schemeClr>
            </a:effectRef>
            <a:fontRef idx="minor">
              <a:schemeClr val="lt1"/>
            </a:fontRef>
          </p:style>
          <p:txBody>
            <a:bodyPr/>
            <a:lstStyle/>
            <a:p>
              <a:endParaRPr lang="pt-BR"/>
            </a:p>
          </p:txBody>
        </p:sp>
        <p:sp>
          <p:nvSpPr>
            <p:cNvPr id="46" name="Elipse 45">
              <a:extLst>
                <a:ext uri="{FF2B5EF4-FFF2-40B4-BE49-F238E27FC236}">
                  <a16:creationId xmlns:a16="http://schemas.microsoft.com/office/drawing/2014/main" id="{BD35E1BE-1A4C-A5BC-80D2-2DDF8E3E4C5B}"/>
                </a:ext>
              </a:extLst>
            </p:cNvPr>
            <p:cNvSpPr/>
            <p:nvPr/>
          </p:nvSpPr>
          <p:spPr>
            <a:xfrm>
              <a:off x="6315076" y="3850246"/>
              <a:ext cx="192487" cy="192487"/>
            </a:xfrm>
            <a:prstGeom prst="ellipse">
              <a:avLst/>
            </a:prstGeom>
          </p:spPr>
          <p:style>
            <a:lnRef idx="0">
              <a:schemeClr val="lt1">
                <a:hueOff val="0"/>
                <a:satOff val="0"/>
                <a:lumOff val="0"/>
                <a:alphaOff val="0"/>
              </a:schemeClr>
            </a:lnRef>
            <a:fillRef idx="3">
              <a:schemeClr val="accent2">
                <a:hueOff val="3758775"/>
                <a:satOff val="-10788"/>
                <a:lumOff val="-17272"/>
                <a:alphaOff val="0"/>
              </a:schemeClr>
            </a:fillRef>
            <a:effectRef idx="3">
              <a:schemeClr val="accent2">
                <a:hueOff val="3758775"/>
                <a:satOff val="-10788"/>
                <a:lumOff val="-17272"/>
                <a:alphaOff val="0"/>
              </a:schemeClr>
            </a:effectRef>
            <a:fontRef idx="minor">
              <a:schemeClr val="lt1"/>
            </a:fontRef>
          </p:style>
          <p:txBody>
            <a:bodyPr/>
            <a:lstStyle/>
            <a:p>
              <a:endParaRPr lang="pt-BR"/>
            </a:p>
          </p:txBody>
        </p:sp>
        <p:sp>
          <p:nvSpPr>
            <p:cNvPr id="47" name="Forma Livre: Forma 46">
              <a:extLst>
                <a:ext uri="{FF2B5EF4-FFF2-40B4-BE49-F238E27FC236}">
                  <a16:creationId xmlns:a16="http://schemas.microsoft.com/office/drawing/2014/main" id="{D1248657-EED2-449A-5AC2-652B67093DE7}"/>
                </a:ext>
              </a:extLst>
            </p:cNvPr>
            <p:cNvSpPr/>
            <p:nvPr/>
          </p:nvSpPr>
          <p:spPr>
            <a:xfrm>
              <a:off x="7437690" y="1954836"/>
              <a:ext cx="1486801"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err="1">
                  <a:latin typeface="Arial"/>
                  <a:ea typeface="+mn-ea"/>
                  <a:cs typeface="+mn-cs"/>
                </a:rPr>
                <a:t>Seismic</a:t>
              </a:r>
              <a:r>
                <a:rPr lang="pt-BR" sz="1300" kern="1200" dirty="0">
                  <a:latin typeface="Arial"/>
                  <a:ea typeface="+mn-ea"/>
                  <a:cs typeface="+mn-cs"/>
                </a:rPr>
                <a:t> Room </a:t>
              </a:r>
              <a:r>
                <a:rPr lang="pt-BR" sz="1300" kern="1200" dirty="0" err="1">
                  <a:latin typeface="Arial"/>
                  <a:ea typeface="+mn-ea"/>
                  <a:cs typeface="+mn-cs"/>
                </a:rPr>
                <a:t>Inauguration</a:t>
              </a:r>
              <a:endParaRPr lang="pt-BR" sz="1300" kern="1200" dirty="0">
                <a:latin typeface="Arial"/>
                <a:ea typeface="+mn-ea"/>
                <a:cs typeface="+mn-cs"/>
              </a:endParaRPr>
            </a:p>
            <a:p>
              <a:pPr lvl="0" defTabSz="577850">
                <a:lnSpc>
                  <a:spcPct val="90000"/>
                </a:lnSpc>
                <a:spcBef>
                  <a:spcPct val="0"/>
                </a:spcBef>
                <a:spcAft>
                  <a:spcPct val="35000"/>
                </a:spcAft>
              </a:pPr>
              <a:r>
                <a:rPr lang="pt-BR" sz="1300" dirty="0" err="1">
                  <a:latin typeface="Arial"/>
                </a:rPr>
                <a:t>Interpretation</a:t>
              </a:r>
              <a:r>
                <a:rPr lang="pt-BR" sz="1300" dirty="0">
                  <a:latin typeface="Arial"/>
                </a:rPr>
                <a:t> </a:t>
              </a:r>
              <a:r>
                <a:rPr lang="pt-BR" sz="1300" dirty="0" err="1">
                  <a:latin typeface="Arial"/>
                </a:rPr>
                <a:t>Projects</a:t>
              </a:r>
              <a:r>
                <a:rPr lang="pt-BR" sz="1300" dirty="0">
                  <a:latin typeface="Arial"/>
                </a:rPr>
                <a:t> in Pará-Maranhão </a:t>
              </a:r>
              <a:r>
                <a:rPr lang="pt-BR" sz="1300" dirty="0" err="1">
                  <a:latin typeface="Arial"/>
                </a:rPr>
                <a:t>and</a:t>
              </a:r>
              <a:r>
                <a:rPr lang="pt-BR" sz="1300" dirty="0">
                  <a:latin typeface="Arial"/>
                </a:rPr>
                <a:t> Parnaíba </a:t>
              </a:r>
              <a:r>
                <a:rPr lang="pt-BR" sz="1300" dirty="0" err="1">
                  <a:latin typeface="Arial"/>
                </a:rPr>
                <a:t>basins</a:t>
              </a:r>
              <a:endParaRPr lang="pt-BR" sz="1300" dirty="0">
                <a:latin typeface="Arial"/>
              </a:endParaRPr>
            </a:p>
          </p:txBody>
        </p:sp>
        <p:sp>
          <p:nvSpPr>
            <p:cNvPr id="48" name="Forma Livre: Forma 47">
              <a:extLst>
                <a:ext uri="{FF2B5EF4-FFF2-40B4-BE49-F238E27FC236}">
                  <a16:creationId xmlns:a16="http://schemas.microsoft.com/office/drawing/2014/main" id="{8338230A-D976-3E81-6D64-E430F72CA7D1}"/>
                </a:ext>
              </a:extLst>
            </p:cNvPr>
            <p:cNvSpPr/>
            <p:nvPr/>
          </p:nvSpPr>
          <p:spPr>
            <a:xfrm>
              <a:off x="7434839" y="3256542"/>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2022</a:t>
              </a:r>
            </a:p>
          </p:txBody>
        </p:sp>
        <p:sp>
          <p:nvSpPr>
            <p:cNvPr id="49" name="Retângulo 48">
              <a:extLst>
                <a:ext uri="{FF2B5EF4-FFF2-40B4-BE49-F238E27FC236}">
                  <a16:creationId xmlns:a16="http://schemas.microsoft.com/office/drawing/2014/main" id="{9F6C2B24-DED8-400C-D3D5-0F6FE06C60A3}"/>
                </a:ext>
              </a:extLst>
            </p:cNvPr>
            <p:cNvSpPr/>
            <p:nvPr/>
          </p:nvSpPr>
          <p:spPr>
            <a:xfrm>
              <a:off x="726261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0" name="Forma Livre: Forma 49">
              <a:extLst>
                <a:ext uri="{FF2B5EF4-FFF2-40B4-BE49-F238E27FC236}">
                  <a16:creationId xmlns:a16="http://schemas.microsoft.com/office/drawing/2014/main" id="{419C6F6B-4005-5F07-8382-9BD60FD016C9}"/>
                </a:ext>
              </a:extLst>
            </p:cNvPr>
            <p:cNvSpPr/>
            <p:nvPr/>
          </p:nvSpPr>
          <p:spPr>
            <a:xfrm>
              <a:off x="8324529" y="4754684"/>
              <a:ext cx="1431280"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Parnaíba </a:t>
              </a:r>
              <a:r>
                <a:rPr lang="pt-BR" sz="1300" kern="1200" dirty="0" err="1">
                  <a:latin typeface="Arial"/>
                  <a:ea typeface="+mn-ea"/>
                  <a:cs typeface="+mn-cs"/>
                </a:rPr>
                <a:t>Basin</a:t>
              </a:r>
              <a:r>
                <a:rPr lang="pt-BR" sz="1300" kern="1200" dirty="0">
                  <a:latin typeface="Arial"/>
                  <a:ea typeface="+mn-ea"/>
                  <a:cs typeface="+mn-cs"/>
                </a:rPr>
                <a:t> </a:t>
              </a:r>
              <a:r>
                <a:rPr lang="pt-BR" sz="1300" kern="1200" dirty="0" err="1">
                  <a:latin typeface="Arial"/>
                  <a:ea typeface="+mn-ea"/>
                  <a:cs typeface="+mn-cs"/>
                </a:rPr>
                <a:t>Volumetric</a:t>
              </a:r>
              <a:r>
                <a:rPr lang="pt-BR" sz="1300" kern="1200" dirty="0">
                  <a:latin typeface="Arial"/>
                  <a:ea typeface="+mn-ea"/>
                  <a:cs typeface="+mn-cs"/>
                </a:rPr>
                <a:t> Assessment</a:t>
              </a:r>
            </a:p>
            <a:p>
              <a:pPr marL="0" lvl="0" indent="0" algn="l" defTabSz="577850">
                <a:lnSpc>
                  <a:spcPct val="90000"/>
                </a:lnSpc>
                <a:spcBef>
                  <a:spcPct val="0"/>
                </a:spcBef>
                <a:spcAft>
                  <a:spcPct val="35000"/>
                </a:spcAft>
                <a:buNone/>
              </a:pPr>
              <a:r>
                <a:rPr lang="pt-BR" sz="1300" kern="1200" dirty="0" err="1"/>
                <a:t>External</a:t>
              </a:r>
              <a:r>
                <a:rPr lang="pt-BR" sz="1300" kern="1200" dirty="0"/>
                <a:t> Consultancy (</a:t>
              </a:r>
              <a:r>
                <a:rPr lang="pt-BR" sz="1300" kern="1200" dirty="0" err="1"/>
                <a:t>Analyses</a:t>
              </a:r>
              <a:r>
                <a:rPr lang="pt-BR" sz="1300" kern="1200" dirty="0"/>
                <a:t> </a:t>
              </a:r>
              <a:r>
                <a:rPr lang="pt-BR" sz="1300" kern="1200" dirty="0" err="1"/>
                <a:t>of</a:t>
              </a:r>
              <a:r>
                <a:rPr lang="pt-BR" sz="1300" kern="1200" dirty="0"/>
                <a:t> </a:t>
              </a:r>
              <a:r>
                <a:rPr lang="pt-BR" sz="1300" kern="1200" dirty="0">
                  <a:latin typeface="Arial"/>
                  <a:ea typeface="+mn-ea"/>
                  <a:cs typeface="+mn-cs"/>
                </a:rPr>
                <a:t>Amazonas </a:t>
              </a:r>
              <a:r>
                <a:rPr lang="pt-BR" sz="1300" kern="1200" dirty="0" err="1">
                  <a:latin typeface="Arial"/>
                  <a:ea typeface="+mn-ea"/>
                  <a:cs typeface="+mn-cs"/>
                </a:rPr>
                <a:t>and</a:t>
              </a:r>
              <a:r>
                <a:rPr lang="pt-BR" sz="1300" kern="1200" dirty="0">
                  <a:latin typeface="Arial"/>
                  <a:ea typeface="+mn-ea"/>
                  <a:cs typeface="+mn-cs"/>
                </a:rPr>
                <a:t> Foz do Amazonas </a:t>
              </a:r>
              <a:r>
                <a:rPr lang="pt-BR" sz="1300" kern="1200" dirty="0" err="1">
                  <a:latin typeface="Arial"/>
                  <a:ea typeface="+mn-ea"/>
                  <a:cs typeface="+mn-cs"/>
                </a:rPr>
                <a:t>basins</a:t>
              </a:r>
              <a:r>
                <a:rPr lang="pt-BR" sz="1300" kern="1200" dirty="0">
                  <a:latin typeface="Arial"/>
                  <a:ea typeface="+mn-ea"/>
                  <a:cs typeface="+mn-cs"/>
                </a:rPr>
                <a:t>)</a:t>
              </a:r>
            </a:p>
          </p:txBody>
        </p:sp>
        <p:sp>
          <p:nvSpPr>
            <p:cNvPr id="51" name="Forma Livre: Forma 50">
              <a:extLst>
                <a:ext uri="{FF2B5EF4-FFF2-40B4-BE49-F238E27FC236}">
                  <a16:creationId xmlns:a16="http://schemas.microsoft.com/office/drawing/2014/main" id="{80794ED6-BA06-C08A-E588-296CD86770B6}"/>
                </a:ext>
              </a:extLst>
            </p:cNvPr>
            <p:cNvSpPr/>
            <p:nvPr/>
          </p:nvSpPr>
          <p:spPr>
            <a:xfrm>
              <a:off x="8285661" y="4067812"/>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2023</a:t>
              </a:r>
            </a:p>
          </p:txBody>
        </p:sp>
        <p:sp>
          <p:nvSpPr>
            <p:cNvPr id="52" name="Retângulo 51">
              <a:extLst>
                <a:ext uri="{FF2B5EF4-FFF2-40B4-BE49-F238E27FC236}">
                  <a16:creationId xmlns:a16="http://schemas.microsoft.com/office/drawing/2014/main" id="{771E402A-A7F2-57EA-A3A4-1EF5C4DEC7E9}"/>
                </a:ext>
              </a:extLst>
            </p:cNvPr>
            <p:cNvSpPr/>
            <p:nvPr/>
          </p:nvSpPr>
          <p:spPr>
            <a:xfrm>
              <a:off x="813242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3" name="Elipse 52">
              <a:extLst>
                <a:ext uri="{FF2B5EF4-FFF2-40B4-BE49-F238E27FC236}">
                  <a16:creationId xmlns:a16="http://schemas.microsoft.com/office/drawing/2014/main" id="{E9213459-AF4D-690A-D6F4-C278109CF48B}"/>
                </a:ext>
              </a:extLst>
            </p:cNvPr>
            <p:cNvSpPr/>
            <p:nvPr/>
          </p:nvSpPr>
          <p:spPr>
            <a:xfrm>
              <a:off x="7184882" y="3850246"/>
              <a:ext cx="192487" cy="192487"/>
            </a:xfrm>
            <a:prstGeom prst="ellipse">
              <a:avLst/>
            </a:prstGeom>
          </p:spPr>
          <p:style>
            <a:lnRef idx="0">
              <a:schemeClr val="lt1">
                <a:hueOff val="0"/>
                <a:satOff val="0"/>
                <a:lumOff val="0"/>
                <a:alphaOff val="0"/>
              </a:schemeClr>
            </a:lnRef>
            <a:fillRef idx="3">
              <a:schemeClr val="accent2">
                <a:hueOff val="4295743"/>
                <a:satOff val="-12329"/>
                <a:lumOff val="-19739"/>
                <a:alphaOff val="0"/>
              </a:schemeClr>
            </a:fillRef>
            <a:effectRef idx="3">
              <a:schemeClr val="accent2">
                <a:hueOff val="4295743"/>
                <a:satOff val="-12329"/>
                <a:lumOff val="-19739"/>
                <a:alphaOff val="0"/>
              </a:schemeClr>
            </a:effectRef>
            <a:fontRef idx="minor">
              <a:schemeClr val="lt1"/>
            </a:fontRef>
          </p:style>
          <p:txBody>
            <a:bodyPr/>
            <a:lstStyle/>
            <a:p>
              <a:endParaRPr lang="pt-BR"/>
            </a:p>
          </p:txBody>
        </p:sp>
        <p:sp>
          <p:nvSpPr>
            <p:cNvPr id="54" name="Elipse 53">
              <a:extLst>
                <a:ext uri="{FF2B5EF4-FFF2-40B4-BE49-F238E27FC236}">
                  <a16:creationId xmlns:a16="http://schemas.microsoft.com/office/drawing/2014/main" id="{B7482515-E437-E9B2-4807-00C4BAEFF0C9}"/>
                </a:ext>
              </a:extLst>
            </p:cNvPr>
            <p:cNvSpPr/>
            <p:nvPr/>
          </p:nvSpPr>
          <p:spPr>
            <a:xfrm>
              <a:off x="8054687" y="3850246"/>
              <a:ext cx="192487" cy="192487"/>
            </a:xfrm>
            <a:prstGeom prst="ellipse">
              <a:avLst/>
            </a:prstGeom>
          </p:spPr>
          <p:style>
            <a:lnRef idx="0">
              <a:schemeClr val="lt1">
                <a:hueOff val="0"/>
                <a:satOff val="0"/>
                <a:lumOff val="0"/>
                <a:alphaOff val="0"/>
              </a:schemeClr>
            </a:lnRef>
            <a:fillRef idx="3">
              <a:schemeClr val="accent2">
                <a:hueOff val="4832710"/>
                <a:satOff val="-13870"/>
                <a:lumOff val="-22207"/>
                <a:alphaOff val="0"/>
              </a:schemeClr>
            </a:fillRef>
            <a:effectRef idx="3">
              <a:schemeClr val="accent2">
                <a:hueOff val="4832710"/>
                <a:satOff val="-13870"/>
                <a:lumOff val="-22207"/>
                <a:alphaOff val="0"/>
              </a:schemeClr>
            </a:effectRef>
            <a:fontRef idx="minor">
              <a:schemeClr val="lt1"/>
            </a:fontRef>
          </p:style>
          <p:txBody>
            <a:bodyPr/>
            <a:lstStyle/>
            <a:p>
              <a:endParaRPr lang="pt-BR"/>
            </a:p>
          </p:txBody>
        </p:sp>
        <p:sp>
          <p:nvSpPr>
            <p:cNvPr id="55" name="Forma Livre: Forma 54">
              <a:extLst>
                <a:ext uri="{FF2B5EF4-FFF2-40B4-BE49-F238E27FC236}">
                  <a16:creationId xmlns:a16="http://schemas.microsoft.com/office/drawing/2014/main" id="{1B5BEF87-CE30-378B-4BE6-69D1248AEABA}"/>
                </a:ext>
              </a:extLst>
            </p:cNvPr>
            <p:cNvSpPr/>
            <p:nvPr/>
          </p:nvSpPr>
          <p:spPr>
            <a:xfrm>
              <a:off x="9184773" y="2750638"/>
              <a:ext cx="1461982" cy="555138"/>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Pelotas </a:t>
              </a:r>
              <a:r>
                <a:rPr lang="pt-BR" sz="1300" kern="1200" dirty="0" err="1">
                  <a:latin typeface="Arial"/>
                  <a:ea typeface="+mn-ea"/>
                  <a:cs typeface="+mn-cs"/>
                </a:rPr>
                <a:t>Basin</a:t>
              </a:r>
              <a:r>
                <a:rPr lang="pt-BR" sz="1300" kern="1200" dirty="0">
                  <a:latin typeface="Arial"/>
                  <a:ea typeface="+mn-ea"/>
                  <a:cs typeface="+mn-cs"/>
                </a:rPr>
                <a:t> </a:t>
              </a:r>
              <a:r>
                <a:rPr lang="pt-BR" sz="1300" kern="1200" dirty="0" err="1">
                  <a:latin typeface="Arial"/>
                  <a:ea typeface="+mn-ea"/>
                  <a:cs typeface="+mn-cs"/>
                </a:rPr>
                <a:t>seismic</a:t>
              </a:r>
              <a:r>
                <a:rPr lang="pt-BR" sz="1300" kern="1200" dirty="0">
                  <a:latin typeface="Arial"/>
                  <a:ea typeface="+mn-ea"/>
                  <a:cs typeface="+mn-cs"/>
                </a:rPr>
                <a:t> </a:t>
              </a:r>
              <a:r>
                <a:rPr lang="pt-BR" sz="1300" kern="1200" dirty="0" err="1">
                  <a:latin typeface="Arial"/>
                  <a:ea typeface="+mn-ea"/>
                  <a:cs typeface="+mn-cs"/>
                </a:rPr>
                <a:t>interpretation</a:t>
              </a:r>
              <a:endParaRPr lang="pt-BR" sz="1300" kern="1200" dirty="0">
                <a:latin typeface="Arial"/>
                <a:ea typeface="+mn-ea"/>
                <a:cs typeface="+mn-cs"/>
              </a:endParaRPr>
            </a:p>
          </p:txBody>
        </p:sp>
        <p:sp>
          <p:nvSpPr>
            <p:cNvPr id="56" name="Forma Livre: Forma 55">
              <a:extLst>
                <a:ext uri="{FF2B5EF4-FFF2-40B4-BE49-F238E27FC236}">
                  <a16:creationId xmlns:a16="http://schemas.microsoft.com/office/drawing/2014/main" id="{116D1E64-6CB9-07B4-B61E-5F111E0D19F8}"/>
                </a:ext>
              </a:extLst>
            </p:cNvPr>
            <p:cNvSpPr/>
            <p:nvPr/>
          </p:nvSpPr>
          <p:spPr>
            <a:xfrm>
              <a:off x="9209968" y="3233170"/>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2024</a:t>
              </a:r>
            </a:p>
          </p:txBody>
        </p:sp>
        <p:sp>
          <p:nvSpPr>
            <p:cNvPr id="57" name="Retângulo 56">
              <a:extLst>
                <a:ext uri="{FF2B5EF4-FFF2-40B4-BE49-F238E27FC236}">
                  <a16:creationId xmlns:a16="http://schemas.microsoft.com/office/drawing/2014/main" id="{95D1C23F-E6A9-B665-F76F-A5D92F7D0550}"/>
                </a:ext>
              </a:extLst>
            </p:cNvPr>
            <p:cNvSpPr/>
            <p:nvPr/>
          </p:nvSpPr>
          <p:spPr>
            <a:xfrm>
              <a:off x="900222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8" name="Forma Livre: Forma 57">
              <a:extLst>
                <a:ext uri="{FF2B5EF4-FFF2-40B4-BE49-F238E27FC236}">
                  <a16:creationId xmlns:a16="http://schemas.microsoft.com/office/drawing/2014/main" id="{03802605-6CD9-3A39-95D4-C863D449DD8C}"/>
                </a:ext>
              </a:extLst>
            </p:cNvPr>
            <p:cNvSpPr/>
            <p:nvPr/>
          </p:nvSpPr>
          <p:spPr>
            <a:xfrm>
              <a:off x="10025271" y="4754684"/>
              <a:ext cx="1817346"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err="1">
                  <a:latin typeface="Arial"/>
                  <a:ea typeface="+mn-ea"/>
                  <a:cs typeface="+mn-cs"/>
                </a:rPr>
                <a:t>Projects</a:t>
              </a:r>
              <a:r>
                <a:rPr lang="pt-BR" sz="1300" kern="1200" dirty="0">
                  <a:latin typeface="Arial"/>
                  <a:ea typeface="+mn-ea"/>
                  <a:cs typeface="+mn-cs"/>
                </a:rPr>
                <a:t> in Pelotas, Tucano Sul, Foz do Amazonas </a:t>
              </a:r>
              <a:r>
                <a:rPr lang="pt-BR" sz="1300" kern="1200" dirty="0" err="1">
                  <a:latin typeface="Arial"/>
                  <a:ea typeface="+mn-ea"/>
                  <a:cs typeface="+mn-cs"/>
                </a:rPr>
                <a:t>and</a:t>
              </a:r>
              <a:r>
                <a:rPr lang="pt-BR" sz="1300" kern="1200" dirty="0">
                  <a:latin typeface="Arial"/>
                  <a:ea typeface="+mn-ea"/>
                  <a:cs typeface="+mn-cs"/>
                </a:rPr>
                <a:t> Parecis </a:t>
              </a:r>
              <a:r>
                <a:rPr lang="pt-BR" sz="1300" kern="1200" dirty="0" err="1">
                  <a:latin typeface="Arial"/>
                  <a:ea typeface="+mn-ea"/>
                  <a:cs typeface="+mn-cs"/>
                </a:rPr>
                <a:t>basins</a:t>
              </a:r>
              <a:endParaRPr lang="pt-BR" sz="1300" kern="1200" dirty="0">
                <a:latin typeface="Arial"/>
                <a:ea typeface="+mn-ea"/>
                <a:cs typeface="+mn-cs"/>
              </a:endParaRPr>
            </a:p>
            <a:p>
              <a:pPr marL="0" lvl="0" indent="0" algn="l" defTabSz="577850">
                <a:lnSpc>
                  <a:spcPct val="90000"/>
                </a:lnSpc>
                <a:spcBef>
                  <a:spcPct val="0"/>
                </a:spcBef>
                <a:spcAft>
                  <a:spcPct val="35000"/>
                </a:spcAft>
                <a:buNone/>
              </a:pPr>
              <a:r>
                <a:rPr lang="pt-BR" sz="1300" kern="1200" dirty="0" err="1">
                  <a:latin typeface="Arial"/>
                  <a:ea typeface="+mn-ea"/>
                  <a:cs typeface="+mn-cs"/>
                </a:rPr>
                <a:t>Temis</a:t>
              </a:r>
              <a:r>
                <a:rPr lang="pt-BR" sz="1300" kern="1200" dirty="0">
                  <a:latin typeface="Arial"/>
                  <a:ea typeface="+mn-ea"/>
                  <a:cs typeface="+mn-cs"/>
                </a:rPr>
                <a:t> Flow </a:t>
              </a:r>
              <a:r>
                <a:rPr lang="pt-BR" sz="1300" kern="1200" dirty="0" err="1">
                  <a:latin typeface="Arial"/>
                  <a:ea typeface="+mn-ea"/>
                  <a:cs typeface="+mn-cs"/>
                </a:rPr>
                <a:t>geological</a:t>
              </a:r>
              <a:r>
                <a:rPr lang="pt-BR" sz="1300" kern="1200" dirty="0">
                  <a:latin typeface="Arial"/>
                  <a:ea typeface="+mn-ea"/>
                  <a:cs typeface="+mn-cs"/>
                </a:rPr>
                <a:t> </a:t>
              </a:r>
              <a:r>
                <a:rPr lang="pt-BR" sz="1300" kern="1200" dirty="0" err="1">
                  <a:latin typeface="Arial"/>
                  <a:ea typeface="+mn-ea"/>
                  <a:cs typeface="+mn-cs"/>
                </a:rPr>
                <a:t>modeling</a:t>
              </a:r>
              <a:r>
                <a:rPr lang="pt-BR" sz="1300" kern="1200" dirty="0">
                  <a:latin typeface="Arial"/>
                  <a:ea typeface="+mn-ea"/>
                  <a:cs typeface="+mn-cs"/>
                </a:rPr>
                <a:t> software </a:t>
              </a:r>
              <a:r>
                <a:rPr lang="pt-BR" sz="1300" kern="1200" dirty="0" err="1">
                  <a:latin typeface="Arial"/>
                  <a:ea typeface="+mn-ea"/>
                  <a:cs typeface="+mn-cs"/>
                </a:rPr>
                <a:t>acquisition</a:t>
              </a:r>
              <a:endParaRPr lang="pt-BR" sz="1300" kern="1200" dirty="0">
                <a:latin typeface="Arial"/>
                <a:ea typeface="+mn-ea"/>
                <a:cs typeface="+mn-cs"/>
              </a:endParaRPr>
            </a:p>
          </p:txBody>
        </p:sp>
        <p:sp>
          <p:nvSpPr>
            <p:cNvPr id="59" name="Forma Livre: Forma 58">
              <a:extLst>
                <a:ext uri="{FF2B5EF4-FFF2-40B4-BE49-F238E27FC236}">
                  <a16:creationId xmlns:a16="http://schemas.microsoft.com/office/drawing/2014/main" id="{D22FB4EB-A244-A4B8-2EEB-4B66C4D9CCC2}"/>
                </a:ext>
              </a:extLst>
            </p:cNvPr>
            <p:cNvSpPr/>
            <p:nvPr/>
          </p:nvSpPr>
          <p:spPr>
            <a:xfrm>
              <a:off x="10025271" y="4093460"/>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2025</a:t>
              </a:r>
            </a:p>
          </p:txBody>
        </p:sp>
        <p:sp>
          <p:nvSpPr>
            <p:cNvPr id="60" name="Retângulo 59">
              <a:extLst>
                <a:ext uri="{FF2B5EF4-FFF2-40B4-BE49-F238E27FC236}">
                  <a16:creationId xmlns:a16="http://schemas.microsoft.com/office/drawing/2014/main" id="{AFBAF7AB-A303-A21C-42FD-CC06676328AC}"/>
                </a:ext>
              </a:extLst>
            </p:cNvPr>
            <p:cNvSpPr/>
            <p:nvPr/>
          </p:nvSpPr>
          <p:spPr>
            <a:xfrm>
              <a:off x="987203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61" name="Elipse 60">
              <a:extLst>
                <a:ext uri="{FF2B5EF4-FFF2-40B4-BE49-F238E27FC236}">
                  <a16:creationId xmlns:a16="http://schemas.microsoft.com/office/drawing/2014/main" id="{0AE617E3-3559-92C3-0406-260E4F44B477}"/>
                </a:ext>
              </a:extLst>
            </p:cNvPr>
            <p:cNvSpPr/>
            <p:nvPr/>
          </p:nvSpPr>
          <p:spPr>
            <a:xfrm>
              <a:off x="8924492" y="3850246"/>
              <a:ext cx="192487" cy="192487"/>
            </a:xfrm>
            <a:prstGeom prst="ellipse">
              <a:avLst/>
            </a:prstGeom>
          </p:spPr>
          <p:style>
            <a:lnRef idx="0">
              <a:schemeClr val="lt1">
                <a:hueOff val="0"/>
                <a:satOff val="0"/>
                <a:lumOff val="0"/>
                <a:alphaOff val="0"/>
              </a:schemeClr>
            </a:lnRef>
            <a:fillRef idx="3">
              <a:schemeClr val="accent2">
                <a:hueOff val="5369678"/>
                <a:satOff val="-15411"/>
                <a:lumOff val="-24674"/>
                <a:alphaOff val="0"/>
              </a:schemeClr>
            </a:fillRef>
            <a:effectRef idx="3">
              <a:schemeClr val="accent2">
                <a:hueOff val="5369678"/>
                <a:satOff val="-15411"/>
                <a:lumOff val="-24674"/>
                <a:alphaOff val="0"/>
              </a:schemeClr>
            </a:effectRef>
            <a:fontRef idx="minor">
              <a:schemeClr val="lt1"/>
            </a:fontRef>
          </p:style>
          <p:txBody>
            <a:bodyPr/>
            <a:lstStyle/>
            <a:p>
              <a:endParaRPr lang="pt-BR"/>
            </a:p>
          </p:txBody>
        </p:sp>
        <p:sp>
          <p:nvSpPr>
            <p:cNvPr id="62" name="Elipse 61">
              <a:extLst>
                <a:ext uri="{FF2B5EF4-FFF2-40B4-BE49-F238E27FC236}">
                  <a16:creationId xmlns:a16="http://schemas.microsoft.com/office/drawing/2014/main" id="{B3104BFA-6CC8-B81A-A630-9BC876957C64}"/>
                </a:ext>
              </a:extLst>
            </p:cNvPr>
            <p:cNvSpPr/>
            <p:nvPr/>
          </p:nvSpPr>
          <p:spPr>
            <a:xfrm>
              <a:off x="9794297" y="3850246"/>
              <a:ext cx="192487" cy="192487"/>
            </a:xfrm>
            <a:prstGeom prst="ellipse">
              <a:avLst/>
            </a:prstGeom>
          </p:spPr>
          <p:style>
            <a:lnRef idx="0">
              <a:schemeClr val="lt1">
                <a:hueOff val="0"/>
                <a:satOff val="0"/>
                <a:lumOff val="0"/>
                <a:alphaOff val="0"/>
              </a:schemeClr>
            </a:lnRef>
            <a:fillRef idx="3">
              <a:schemeClr val="accent2">
                <a:hueOff val="5906646"/>
                <a:satOff val="-16952"/>
                <a:lumOff val="-27142"/>
                <a:alphaOff val="0"/>
              </a:schemeClr>
            </a:fillRef>
            <a:effectRef idx="3">
              <a:schemeClr val="accent2">
                <a:hueOff val="5906646"/>
                <a:satOff val="-16952"/>
                <a:lumOff val="-27142"/>
                <a:alphaOff val="0"/>
              </a:schemeClr>
            </a:effectRef>
            <a:fontRef idx="minor">
              <a:schemeClr val="lt1"/>
            </a:fontRef>
          </p:style>
          <p:txBody>
            <a:bodyPr/>
            <a:lstStyle/>
            <a:p>
              <a:endParaRPr lang="pt-BR"/>
            </a:p>
          </p:txBody>
        </p:sp>
        <p:sp>
          <p:nvSpPr>
            <p:cNvPr id="63" name="Forma Livre: Forma 62">
              <a:extLst>
                <a:ext uri="{FF2B5EF4-FFF2-40B4-BE49-F238E27FC236}">
                  <a16:creationId xmlns:a16="http://schemas.microsoft.com/office/drawing/2014/main" id="{6FFACD22-CFCB-5F8F-5498-6D482455F731}"/>
                </a:ext>
              </a:extLst>
            </p:cNvPr>
            <p:cNvSpPr/>
            <p:nvPr/>
          </p:nvSpPr>
          <p:spPr>
            <a:xfrm>
              <a:off x="10888612" y="2227281"/>
              <a:ext cx="1320615" cy="1350940"/>
            </a:xfrm>
            <a:custGeom>
              <a:avLst/>
              <a:gdLst>
                <a:gd name="csX0" fmla="*/ 0 w 1094103"/>
                <a:gd name="csY0" fmla="*/ 0 h 1350940"/>
                <a:gd name="csX1" fmla="*/ 1094103 w 1094103"/>
                <a:gd name="csY1" fmla="*/ 0 h 1350940"/>
                <a:gd name="csX2" fmla="*/ 1094103 w 1094103"/>
                <a:gd name="csY2" fmla="*/ 1350940 h 1350940"/>
                <a:gd name="csX3" fmla="*/ 0 w 1094103"/>
                <a:gd name="csY3" fmla="*/ 1350940 h 1350940"/>
                <a:gd name="csX4" fmla="*/ 0 w 1094103"/>
                <a:gd name="csY4" fmla="*/ 0 h 1350940"/>
              </a:gdLst>
              <a:ahLst/>
              <a:cxnLst>
                <a:cxn ang="0">
                  <a:pos x="csX0" y="csY0"/>
                </a:cxn>
                <a:cxn ang="0">
                  <a:pos x="csX1" y="csY1"/>
                </a:cxn>
                <a:cxn ang="0">
                  <a:pos x="csX2" y="csY2"/>
                </a:cxn>
                <a:cxn ang="0">
                  <a:pos x="csX3" y="csY3"/>
                </a:cxn>
                <a:cxn ang="0">
                  <a:pos x="csX4" y="csY4"/>
                </a:cxn>
              </a:cxnLst>
              <a:rect l="l" t="t" r="r" b="b"/>
              <a:pathLst>
                <a:path w="1094103" h="1350940">
                  <a:moveTo>
                    <a:pt x="0" y="0"/>
                  </a:moveTo>
                  <a:lnTo>
                    <a:pt x="1094103" y="0"/>
                  </a:lnTo>
                  <a:lnTo>
                    <a:pt x="1094103"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err="1">
                  <a:latin typeface="Arial"/>
                  <a:ea typeface="+mn-ea"/>
                  <a:cs typeface="+mn-cs"/>
                </a:rPr>
                <a:t>Projects</a:t>
              </a:r>
              <a:r>
                <a:rPr lang="pt-BR" sz="1300" kern="1200" dirty="0">
                  <a:latin typeface="Arial"/>
                  <a:ea typeface="+mn-ea"/>
                  <a:cs typeface="+mn-cs"/>
                </a:rPr>
                <a:t> in Pelotas, Foz do Amazonas, Tucano Sul </a:t>
              </a:r>
              <a:r>
                <a:rPr lang="pt-BR" sz="1300" kern="1200" dirty="0" err="1">
                  <a:latin typeface="Arial"/>
                  <a:ea typeface="+mn-ea"/>
                  <a:cs typeface="+mn-cs"/>
                </a:rPr>
                <a:t>and</a:t>
              </a:r>
              <a:r>
                <a:rPr lang="pt-BR" sz="1300" kern="1200" dirty="0">
                  <a:latin typeface="Arial"/>
                  <a:ea typeface="+mn-ea"/>
                  <a:cs typeface="+mn-cs"/>
                </a:rPr>
                <a:t> Amazonas </a:t>
              </a:r>
              <a:r>
                <a:rPr lang="pt-BR" sz="1300" kern="1200" dirty="0" err="1">
                  <a:latin typeface="Arial"/>
                  <a:ea typeface="+mn-ea"/>
                  <a:cs typeface="+mn-cs"/>
                </a:rPr>
                <a:t>basins</a:t>
              </a:r>
              <a:r>
                <a:rPr lang="pt-BR" sz="1300" kern="1200" dirty="0">
                  <a:latin typeface="Arial"/>
                  <a:ea typeface="+mn-ea"/>
                  <a:cs typeface="+mn-cs"/>
                </a:rPr>
                <a:t>.</a:t>
              </a:r>
            </a:p>
            <a:p>
              <a:pPr marL="0" lvl="0" indent="0" algn="l" defTabSz="577850">
                <a:lnSpc>
                  <a:spcPct val="90000"/>
                </a:lnSpc>
                <a:spcBef>
                  <a:spcPct val="0"/>
                </a:spcBef>
                <a:spcAft>
                  <a:spcPct val="35000"/>
                </a:spcAft>
                <a:buNone/>
              </a:pPr>
              <a:endParaRPr lang="pt-BR" sz="1300" kern="1200" dirty="0">
                <a:latin typeface="Arial"/>
                <a:ea typeface="+mn-ea"/>
                <a:cs typeface="+mn-cs"/>
              </a:endParaRPr>
            </a:p>
          </p:txBody>
        </p:sp>
        <p:sp>
          <p:nvSpPr>
            <p:cNvPr id="64" name="Forma Livre: Forma 63">
              <a:extLst>
                <a:ext uri="{FF2B5EF4-FFF2-40B4-BE49-F238E27FC236}">
                  <a16:creationId xmlns:a16="http://schemas.microsoft.com/office/drawing/2014/main" id="{5EC3ADC5-5784-53F5-5155-949615AA845D}"/>
                </a:ext>
              </a:extLst>
            </p:cNvPr>
            <p:cNvSpPr/>
            <p:nvPr/>
          </p:nvSpPr>
          <p:spPr>
            <a:xfrm>
              <a:off x="10980922" y="3299909"/>
              <a:ext cx="1094103" cy="698762"/>
            </a:xfrm>
            <a:custGeom>
              <a:avLst/>
              <a:gdLst>
                <a:gd name="csX0" fmla="*/ 0 w 1094103"/>
                <a:gd name="csY0" fmla="*/ 0 h 698762"/>
                <a:gd name="csX1" fmla="*/ 1094103 w 1094103"/>
                <a:gd name="csY1" fmla="*/ 0 h 698762"/>
                <a:gd name="csX2" fmla="*/ 1094103 w 1094103"/>
                <a:gd name="csY2" fmla="*/ 698762 h 698762"/>
                <a:gd name="csX3" fmla="*/ 0 w 1094103"/>
                <a:gd name="csY3" fmla="*/ 698762 h 698762"/>
                <a:gd name="csX4" fmla="*/ 0 w 1094103"/>
                <a:gd name="csY4" fmla="*/ 0 h 698762"/>
              </a:gdLst>
              <a:ahLst/>
              <a:cxnLst>
                <a:cxn ang="0">
                  <a:pos x="csX0" y="csY0"/>
                </a:cxn>
                <a:cxn ang="0">
                  <a:pos x="csX1" y="csY1"/>
                </a:cxn>
                <a:cxn ang="0">
                  <a:pos x="csX2" y="csY2"/>
                </a:cxn>
                <a:cxn ang="0">
                  <a:pos x="csX3" y="csY3"/>
                </a:cxn>
                <a:cxn ang="0">
                  <a:pos x="csX4" y="csY4"/>
                </a:cxn>
              </a:cxnLst>
              <a:rect l="l" t="t" r="r" b="b"/>
              <a:pathLst>
                <a:path w="1094103" h="698762">
                  <a:moveTo>
                    <a:pt x="0" y="0"/>
                  </a:moveTo>
                  <a:lnTo>
                    <a:pt x="1094103" y="0"/>
                  </a:lnTo>
                  <a:lnTo>
                    <a:pt x="1094103"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defRPr b="1"/>
              </a:pPr>
              <a:r>
                <a:rPr lang="pt-BR" sz="2000" kern="1200" dirty="0">
                  <a:solidFill>
                    <a:srgbClr val="E96717"/>
                  </a:solidFill>
                  <a:latin typeface="Arial"/>
                  <a:ea typeface="+mn-ea"/>
                  <a:cs typeface="+mn-cs"/>
                </a:rPr>
                <a:t>2026</a:t>
              </a:r>
            </a:p>
          </p:txBody>
        </p:sp>
        <p:sp>
          <p:nvSpPr>
            <p:cNvPr id="65" name="Retângulo 64">
              <a:extLst>
                <a:ext uri="{FF2B5EF4-FFF2-40B4-BE49-F238E27FC236}">
                  <a16:creationId xmlns:a16="http://schemas.microsoft.com/office/drawing/2014/main" id="{F65ADBD6-56E2-FF4F-9B56-81F376596928}"/>
                </a:ext>
              </a:extLst>
            </p:cNvPr>
            <p:cNvSpPr/>
            <p:nvPr/>
          </p:nvSpPr>
          <p:spPr>
            <a:xfrm>
              <a:off x="1074183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66" name="Elipse 65">
              <a:extLst>
                <a:ext uri="{FF2B5EF4-FFF2-40B4-BE49-F238E27FC236}">
                  <a16:creationId xmlns:a16="http://schemas.microsoft.com/office/drawing/2014/main" id="{C16E85A7-8974-076F-73C4-64181A2FB6B8}"/>
                </a:ext>
              </a:extLst>
            </p:cNvPr>
            <p:cNvSpPr/>
            <p:nvPr/>
          </p:nvSpPr>
          <p:spPr>
            <a:xfrm>
              <a:off x="10664102" y="3850246"/>
              <a:ext cx="192487" cy="192487"/>
            </a:xfrm>
            <a:prstGeom prst="ellipse">
              <a:avLst/>
            </a:prstGeom>
          </p:spPr>
          <p:style>
            <a:lnRef idx="0">
              <a:schemeClr val="lt1">
                <a:hueOff val="0"/>
                <a:satOff val="0"/>
                <a:lumOff val="0"/>
                <a:alphaOff val="0"/>
              </a:schemeClr>
            </a:lnRef>
            <a:fillRef idx="3">
              <a:schemeClr val="accent2">
                <a:hueOff val="6443614"/>
                <a:satOff val="-18493"/>
                <a:lumOff val="-29609"/>
                <a:alphaOff val="0"/>
              </a:schemeClr>
            </a:fillRef>
            <a:effectRef idx="3">
              <a:schemeClr val="accent2">
                <a:hueOff val="6443614"/>
                <a:satOff val="-18493"/>
                <a:lumOff val="-29609"/>
                <a:alphaOff val="0"/>
              </a:schemeClr>
            </a:effectRef>
            <a:fontRef idx="minor">
              <a:schemeClr val="lt1"/>
            </a:fontRef>
          </p:style>
          <p:txBody>
            <a:bodyPr/>
            <a:lstStyle/>
            <a:p>
              <a:endParaRPr lang="pt-BR"/>
            </a:p>
          </p:txBody>
        </p:sp>
      </p:grpSp>
      <p:sp>
        <p:nvSpPr>
          <p:cNvPr id="10" name="Espaço Reservado para Texto 1">
            <a:extLst>
              <a:ext uri="{FF2B5EF4-FFF2-40B4-BE49-F238E27FC236}">
                <a16:creationId xmlns:a16="http://schemas.microsoft.com/office/drawing/2014/main" id="{B8E78540-A536-85FA-3D17-44C086B3F767}"/>
              </a:ext>
            </a:extLst>
          </p:cNvPr>
          <p:cNvSpPr>
            <a:spLocks noGrp="1"/>
          </p:cNvSpPr>
          <p:nvPr>
            <p:ph type="body" sz="quarter" idx="11"/>
          </p:nvPr>
        </p:nvSpPr>
        <p:spPr>
          <a:xfrm>
            <a:off x="288644" y="514350"/>
            <a:ext cx="11045897" cy="682092"/>
          </a:xfrm>
        </p:spPr>
        <p:txBody>
          <a:bodyPr/>
          <a:lstStyle/>
          <a:p>
            <a:r>
              <a:rPr lang="pt-BR" dirty="0" err="1"/>
              <a:t>Geological</a:t>
            </a:r>
            <a:r>
              <a:rPr lang="pt-BR" dirty="0"/>
              <a:t> </a:t>
            </a:r>
            <a:r>
              <a:rPr lang="pt-BR" dirty="0" err="1"/>
              <a:t>Evaluation</a:t>
            </a:r>
            <a:r>
              <a:rPr lang="pt-BR" dirty="0"/>
              <a:t> </a:t>
            </a:r>
            <a:r>
              <a:rPr lang="pt-BR" dirty="0" err="1"/>
              <a:t>Effort</a:t>
            </a:r>
            <a:r>
              <a:rPr lang="pt-BR" dirty="0"/>
              <a:t> </a:t>
            </a:r>
            <a:r>
              <a:rPr lang="pt-BR" dirty="0" err="1"/>
              <a:t>Timeline</a:t>
            </a:r>
            <a:endParaRPr lang="pt-BR" dirty="0"/>
          </a:p>
        </p:txBody>
      </p:sp>
      <p:pic>
        <p:nvPicPr>
          <p:cNvPr id="68" name="Imagem 67">
            <a:extLst>
              <a:ext uri="{FF2B5EF4-FFF2-40B4-BE49-F238E27FC236}">
                <a16:creationId xmlns:a16="http://schemas.microsoft.com/office/drawing/2014/main" id="{39B48AB7-AD81-F7F9-A670-31EB3F200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959" y="5462822"/>
            <a:ext cx="820317" cy="912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6631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FDD1-9525-BF0D-79DA-9117A0BB2F36}"/>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C9FFD54B-AA27-7390-FD41-38A311B8BFA9}"/>
              </a:ext>
            </a:extLst>
          </p:cNvPr>
          <p:cNvSpPr/>
          <p:nvPr/>
        </p:nvSpPr>
        <p:spPr>
          <a:xfrm>
            <a:off x="-180242" y="2045617"/>
            <a:ext cx="6980287" cy="2739743"/>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D0C18F22-02AD-813A-8423-E0B5F1C6CF87}"/>
              </a:ext>
            </a:extLst>
          </p:cNvPr>
          <p:cNvSpPr>
            <a:spLocks noGrp="1"/>
          </p:cNvSpPr>
          <p:nvPr>
            <p:ph type="body" sz="quarter" idx="11"/>
          </p:nvPr>
        </p:nvSpPr>
        <p:spPr>
          <a:xfrm>
            <a:off x="288645" y="514350"/>
            <a:ext cx="9006184" cy="682092"/>
          </a:xfrm>
        </p:spPr>
        <p:txBody>
          <a:bodyPr/>
          <a:lstStyle/>
          <a:p>
            <a:r>
              <a:rPr lang="pt-BR" dirty="0" err="1"/>
              <a:t>Studied</a:t>
            </a:r>
            <a:r>
              <a:rPr lang="pt-BR" dirty="0"/>
              <a:t> </a:t>
            </a:r>
            <a:r>
              <a:rPr lang="pt-BR" dirty="0" err="1"/>
              <a:t>Basin</a:t>
            </a:r>
            <a:r>
              <a:rPr lang="pt-BR" dirty="0"/>
              <a:t> Portfolio</a:t>
            </a:r>
          </a:p>
        </p:txBody>
      </p:sp>
      <p:sp>
        <p:nvSpPr>
          <p:cNvPr id="4" name="Retângulo 3">
            <a:extLst>
              <a:ext uri="{FF2B5EF4-FFF2-40B4-BE49-F238E27FC236}">
                <a16:creationId xmlns:a16="http://schemas.microsoft.com/office/drawing/2014/main" id="{22177CCC-0F1F-2343-0E44-EB32ED1126D6}"/>
              </a:ext>
            </a:extLst>
          </p:cNvPr>
          <p:cNvSpPr/>
          <p:nvPr/>
        </p:nvSpPr>
        <p:spPr>
          <a:xfrm>
            <a:off x="351955" y="1378005"/>
            <a:ext cx="6448090" cy="5548057"/>
          </a:xfrm>
          <a:prstGeom prst="rect">
            <a:avLst/>
          </a:prstGeom>
          <a:noFill/>
        </p:spPr>
        <p:txBody>
          <a:bodyPr wrap="square" lIns="137160" tIns="68580" rIns="137160" bIns="68580" rtlCol="0" anchor="t">
            <a:spAutoFit/>
          </a:bodyPr>
          <a:lstStyle/>
          <a:p>
            <a:pPr algn="just" defTabSz="648012">
              <a:lnSpc>
                <a:spcPts val="1500"/>
              </a:lnSpc>
              <a:spcAft>
                <a:spcPts val="12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Starting from the 2019–2021 cycle, the basin portfolio for each cycle has been reassessed based on the availability of new data, aiming to improve the flow of the information presented and ensure alignment with the most recent expectations of the oil and gas sector</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algn="just" defTabSz="648012">
              <a:lnSpc>
                <a:spcPts val="1500"/>
              </a:lnSpc>
              <a:spcAft>
                <a:spcPts val="600"/>
              </a:spcAft>
              <a:buClr>
                <a:srgbClr val="FF6600"/>
              </a:buClr>
              <a:buSzPct val="70000"/>
            </a:pP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In the 2023–2025 cycle, 19 sedimentary basins were selected to be revisited through the lens of exploration play analysis. These include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t>
            </a:r>
          </a:p>
          <a:p>
            <a:pPr marL="271463"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Southern East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Margin</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Pelotas, Santos, Campos, Espírito Santo-Mucuri;</a:t>
            </a:r>
          </a:p>
          <a:p>
            <a:pPr marL="271463"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Northern East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Margin</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Sergipe-Alagoas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onshore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and</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offshore);</a:t>
            </a:r>
          </a:p>
          <a:p>
            <a:pPr marL="271463"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Equatorial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Margin</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Foz do Amazonas, Pará-Maranhão, Barreirinhas, Potiguar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onshore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and</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offshore);</a:t>
            </a:r>
          </a:p>
          <a:p>
            <a:pPr marL="271463"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Onshore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Basins</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Amazonas, Solimões, Parnaíba, Parecis, Paraná, Recôncavo,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and</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Tucano Sul</a:t>
            </a:r>
          </a:p>
          <a:p>
            <a:pPr algn="just" defTabSz="648012">
              <a:lnSpc>
                <a:spcPts val="1500"/>
              </a:lnSpc>
              <a:spcAft>
                <a:spcPts val="600"/>
              </a:spcAft>
              <a:buClr>
                <a:srgbClr val="FF6600"/>
              </a:buClr>
              <a:buSzPct val="70000"/>
            </a:pPr>
            <a:r>
              <a:rPr lang="en-US" sz="1000" kern="100" dirty="0">
                <a:solidFill>
                  <a:schemeClr val="bg1"/>
                </a:solidFill>
                <a:latin typeface="Abadi" panose="020B0604020104020204" pitchFamily="34" charset="0"/>
                <a:ea typeface="Open Sans" panose="020B0606030504020204" pitchFamily="34" charset="0"/>
                <a:cs typeface="Open Sans" panose="020B0606030504020204" pitchFamily="34" charset="0"/>
              </a:rPr>
              <a:t>The Pelotas Basin, motivated by recent oil and gas discoveries in the prolific Orange Basin in Namibia, and the Foz do Amazonas Basin, driven by recent large-scale discoveries in the Stabroek block (Guyana-Suriname Basin), received greater focus during this cycle. This included the incorporation of analyses derived from the interpretation of primary seismic and well data - an effort that EPE has been intensifying since 2021 to deepen basin evaluations</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a:t>
            </a:r>
          </a:p>
          <a:p>
            <a:pPr algn="just" defTabSz="648012">
              <a:lnSpc>
                <a:spcPts val="1300"/>
              </a:lnSpc>
              <a:buClr>
                <a:srgbClr val="FF6600"/>
              </a:buClr>
              <a:buSzPct val="70000"/>
            </a:pP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results of the analysis of the plays identified in the basins studied during this cycle are presented below in the Probabilistic Effective Basin Map, together with the results for the remaining basins analyzed in the previous cycle.</a:t>
            </a: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further detail, both regarding basins not covered in the 2023–2025 cycle and methodological aspects, the following reports are recommended</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fr-F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2"/>
              </a:rPr>
              <a:t>ZNMT Report Cycle 2017–2019 (MME/EPE, 2019)</a:t>
            </a:r>
            <a:r>
              <a:rPr lang="fr-F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methodological</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deepening</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fr-F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3"/>
              </a:rPr>
              <a:t>ZNMT Report Cycle 2019–2021 (MME/EPE, 2021)</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fr-F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rPr>
              <a:t>ZNMT Report Cycle 2021–2023 (MME/EPE, 2021)</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Agrupar 7">
            <a:extLst>
              <a:ext uri="{FF2B5EF4-FFF2-40B4-BE49-F238E27FC236}">
                <a16:creationId xmlns:a16="http://schemas.microsoft.com/office/drawing/2014/main" id="{CF874BB2-9FB4-BBCA-3B34-D6623CAFE2A8}"/>
              </a:ext>
            </a:extLst>
          </p:cNvPr>
          <p:cNvGrpSpPr/>
          <p:nvPr/>
        </p:nvGrpSpPr>
        <p:grpSpPr>
          <a:xfrm>
            <a:off x="6948000" y="1224000"/>
            <a:ext cx="4892045" cy="4892045"/>
            <a:chOff x="6948000" y="1224000"/>
            <a:chExt cx="5040000" cy="5040000"/>
          </a:xfrm>
        </p:grpSpPr>
        <p:pic>
          <p:nvPicPr>
            <p:cNvPr id="3" name="Imagem 2">
              <a:extLst>
                <a:ext uri="{FF2B5EF4-FFF2-40B4-BE49-F238E27FC236}">
                  <a16:creationId xmlns:a16="http://schemas.microsoft.com/office/drawing/2014/main" id="{F75843B0-2797-AEA5-6E0D-D85090BAEB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8000" y="1224000"/>
              <a:ext cx="5040000" cy="5040000"/>
            </a:xfrm>
            <a:prstGeom prst="rect">
              <a:avLst/>
            </a:prstGeom>
          </p:spPr>
        </p:pic>
        <p:sp>
          <p:nvSpPr>
            <p:cNvPr id="7" name="CaixaDeTexto 6">
              <a:extLst>
                <a:ext uri="{FF2B5EF4-FFF2-40B4-BE49-F238E27FC236}">
                  <a16:creationId xmlns:a16="http://schemas.microsoft.com/office/drawing/2014/main" id="{3971F00D-D535-2E3A-6707-841437DA645A}"/>
                </a:ext>
              </a:extLst>
            </p:cNvPr>
            <p:cNvSpPr txBox="1"/>
            <p:nvPr/>
          </p:nvSpPr>
          <p:spPr>
            <a:xfrm>
              <a:off x="10717622" y="5879808"/>
              <a:ext cx="1053978" cy="237813"/>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Tree>
    <p:extLst>
      <p:ext uri="{BB962C8B-B14F-4D97-AF65-F5344CB8AC3E}">
        <p14:creationId xmlns:p14="http://schemas.microsoft.com/office/powerpoint/2010/main" val="2242611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6033-F2B7-AF4A-A58D-BB6B7564F013}"/>
            </a:ext>
          </a:extLst>
        </p:cNvPr>
        <p:cNvGrpSpPr/>
        <p:nvPr/>
      </p:nvGrpSpPr>
      <p:grpSpPr>
        <a:xfrm>
          <a:off x="0" y="0"/>
          <a:ext cx="0" cy="0"/>
          <a:chOff x="0" y="0"/>
          <a:chExt cx="0" cy="0"/>
        </a:xfrm>
      </p:grpSpPr>
      <p:sp>
        <p:nvSpPr>
          <p:cNvPr id="8" name="Retângulo 7">
            <a:extLst>
              <a:ext uri="{FF2B5EF4-FFF2-40B4-BE49-F238E27FC236}">
                <a16:creationId xmlns:a16="http://schemas.microsoft.com/office/drawing/2014/main" id="{1020B607-227F-D95E-39A7-84D926B6DE6A}"/>
              </a:ext>
            </a:extLst>
          </p:cNvPr>
          <p:cNvSpPr/>
          <p:nvPr/>
        </p:nvSpPr>
        <p:spPr>
          <a:xfrm>
            <a:off x="5640404" y="2211031"/>
            <a:ext cx="6980287" cy="1321701"/>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695328C5-084F-E730-620D-9080772994CA}"/>
              </a:ext>
            </a:extLst>
          </p:cNvPr>
          <p:cNvSpPr>
            <a:spLocks noGrp="1"/>
          </p:cNvSpPr>
          <p:nvPr>
            <p:ph type="body" sz="quarter" idx="11"/>
          </p:nvPr>
        </p:nvSpPr>
        <p:spPr>
          <a:xfrm>
            <a:off x="288644" y="514350"/>
            <a:ext cx="8791855" cy="682092"/>
          </a:xfrm>
        </p:spPr>
        <p:txBody>
          <a:bodyPr/>
          <a:lstStyle/>
          <a:p>
            <a:r>
              <a:rPr lang="en-US" dirty="0"/>
              <a:t>Advances in the Pelotas Basin</a:t>
            </a:r>
            <a:endParaRPr lang="pt-BR" dirty="0"/>
          </a:p>
        </p:txBody>
      </p:sp>
      <p:pic>
        <p:nvPicPr>
          <p:cNvPr id="3" name="Imagem 2">
            <a:extLst>
              <a:ext uri="{FF2B5EF4-FFF2-40B4-BE49-F238E27FC236}">
                <a16:creationId xmlns:a16="http://schemas.microsoft.com/office/drawing/2014/main" id="{83ACC92F-3D42-3BEC-A4F6-8010A941C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5005" y="1437957"/>
            <a:ext cx="4892400" cy="4892400"/>
          </a:xfrm>
          <a:prstGeom prst="rect">
            <a:avLst/>
          </a:prstGeom>
        </p:spPr>
      </p:pic>
      <p:sp>
        <p:nvSpPr>
          <p:cNvPr id="5" name="Retângulo 4">
            <a:extLst>
              <a:ext uri="{FF2B5EF4-FFF2-40B4-BE49-F238E27FC236}">
                <a16:creationId xmlns:a16="http://schemas.microsoft.com/office/drawing/2014/main" id="{ED4D2960-5C62-BC0C-3280-57E3DA8275F7}"/>
              </a:ext>
            </a:extLst>
          </p:cNvPr>
          <p:cNvSpPr/>
          <p:nvPr/>
        </p:nvSpPr>
        <p:spPr>
          <a:xfrm>
            <a:off x="5508000" y="1232390"/>
            <a:ext cx="6498360" cy="900952"/>
          </a:xfrm>
          <a:prstGeom prst="rect">
            <a:avLst/>
          </a:prstGeom>
          <a:noFill/>
        </p:spPr>
        <p:txBody>
          <a:bodyPr wrap="square" lIns="137160" tIns="68580" rIns="137160" bIns="68580" rtlCol="0" anchor="t">
            <a:spAutoFit/>
          </a:bodyPr>
          <a:lstStyle/>
          <a:p>
            <a:pPr algn="just">
              <a:lnSpc>
                <a:spcPts val="1200"/>
              </a:lnSpc>
              <a:spcAft>
                <a:spcPts val="300"/>
              </a:spcAft>
              <a:buNone/>
            </a:pP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 the 2023–2025 cycle, EPE focused its efforts on the Pelotas Basin, motivated by recent oil and gas discoveries in the prolific Orange Basin, in Namibia. More than </a:t>
            </a:r>
            <a:r>
              <a:rPr lang="en-US" sz="95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450 2D seismic lines </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were used, covering nearly the entire extent of the basin within Brazilian territory, approximately 346,873 km², up to the 200-nautical-mile territorial limit. To identify the stratigraphic intervals bounding the occurrence of exploration plays, all </a:t>
            </a:r>
            <a:r>
              <a:rPr lang="en-US" sz="95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eight wells </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drilled in the offshore portion of the Pelotas Basin were tied</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6" name="CaixaDeTexto 5">
            <a:extLst>
              <a:ext uri="{FF2B5EF4-FFF2-40B4-BE49-F238E27FC236}">
                <a16:creationId xmlns:a16="http://schemas.microsoft.com/office/drawing/2014/main" id="{805DD2A9-A973-0ACD-237E-5FDBDCC91489}"/>
              </a:ext>
            </a:extLst>
          </p:cNvPr>
          <p:cNvSpPr txBox="1"/>
          <p:nvPr/>
        </p:nvSpPr>
        <p:spPr>
          <a:xfrm>
            <a:off x="4100333" y="5934994"/>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sp>
        <p:nvSpPr>
          <p:cNvPr id="4" name="Retângulo 3">
            <a:extLst>
              <a:ext uri="{FF2B5EF4-FFF2-40B4-BE49-F238E27FC236}">
                <a16:creationId xmlns:a16="http://schemas.microsoft.com/office/drawing/2014/main" id="{5A1A3CAB-576B-D157-B7A3-397C1A1E873B}"/>
              </a:ext>
            </a:extLst>
          </p:cNvPr>
          <p:cNvSpPr/>
          <p:nvPr/>
        </p:nvSpPr>
        <p:spPr>
          <a:xfrm>
            <a:off x="5508000" y="3616027"/>
            <a:ext cx="6498360" cy="2709140"/>
          </a:xfrm>
          <a:prstGeom prst="rect">
            <a:avLst/>
          </a:prstGeom>
          <a:noFill/>
        </p:spPr>
        <p:txBody>
          <a:bodyPr wrap="square" lIns="137160" tIns="68580" rIns="137160" bIns="68580" rtlCol="0" anchor="t">
            <a:spAutoFit/>
          </a:bodyPr>
          <a:lstStyle/>
          <a:p>
            <a:pPr algn="just">
              <a:lnSpc>
                <a:spcPts val="1200"/>
              </a:lnSpc>
              <a:spcAft>
                <a:spcPts val="300"/>
              </a:spcAft>
              <a:buNone/>
            </a:pP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Similarly, the reservoir element was assessed based on the presence and thickness of stratigraphic intervals capable of hosting reservoir rocks for each of the basin’s plays. The resulting maps highlight a greater sediment supply in the southern Pelotas sub-basin, where most of the identified exploration opportunities are concentrated. The analysis also allowed the redefinition of chance factors in the more offshore portions of the basin, increasing confidence in the evaluations conducted.</a:t>
            </a:r>
          </a:p>
          <a:p>
            <a:pPr algn="just">
              <a:lnSpc>
                <a:spcPts val="1200"/>
              </a:lnSpc>
              <a:spcAft>
                <a:spcPts val="300"/>
              </a:spcAft>
              <a:buNone/>
            </a:pP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Another important risk factor for hydrocarbon accumulations in the Pelotas Basin is the existence of migration pathways connecting potential source rocks to reservoirs. To better address this risk, the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Imbé</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Turbidite play was subdivided into the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Imbé</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Upper Cretaceous and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Imbé</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Paleogene–Neogene plays.</a:t>
            </a:r>
          </a:p>
          <a:p>
            <a:pPr algn="just">
              <a:lnSpc>
                <a:spcPts val="1200"/>
              </a:lnSpc>
              <a:spcAft>
                <a:spcPts val="300"/>
              </a:spcAft>
              <a:buNone/>
            </a:pP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Seismic interpretation also made it possible to distinguish between portions of the rift interval dominated by grabens filled with alluvial and conglomeratic deposits and those dominated by volcanic rocks (seaward dipping reflectors – SDRs). This led to the identification of a new play in the basin, the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Imbituba</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play, which still requires further investigation, similar to what was discussed by Conti et al. (2017) for the Uruguayan sector of the Pelotas Basin.</a:t>
            </a:r>
          </a:p>
          <a:p>
            <a:pPr algn="just">
              <a:lnSpc>
                <a:spcPts val="1200"/>
              </a:lnSpc>
              <a:spcAft>
                <a:spcPts val="300"/>
              </a:spcAft>
              <a:buNone/>
            </a:pP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the next study cycle, the objectives include the characterization and volumetric assessment of exploration opportunities identified in the Porto Belo,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Atlântida</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and </a:t>
            </a:r>
            <a:r>
              <a:rPr lang="en-US"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Imbé</a:t>
            </a:r>
            <a:r>
              <a:rPr lang="en-US"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Upper Cretaceous plays, which are currently of greatest interest to the oil and gas industry in the Pelotas Basin³</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7" name="Retângulo 6">
            <a:extLst>
              <a:ext uri="{FF2B5EF4-FFF2-40B4-BE49-F238E27FC236}">
                <a16:creationId xmlns:a16="http://schemas.microsoft.com/office/drawing/2014/main" id="{237E7378-44CD-6379-2DFF-6EC6FE85418A}"/>
              </a:ext>
            </a:extLst>
          </p:cNvPr>
          <p:cNvSpPr/>
          <p:nvPr/>
        </p:nvSpPr>
        <p:spPr>
          <a:xfrm>
            <a:off x="5794446" y="2247342"/>
            <a:ext cx="6211914" cy="1305486"/>
          </a:xfrm>
          <a:prstGeom prst="rect">
            <a:avLst/>
          </a:prstGeom>
          <a:noFill/>
        </p:spPr>
        <p:txBody>
          <a:bodyPr wrap="square" lIns="137160" tIns="68580" rIns="137160" bIns="68580" rtlCol="0" anchor="t">
            <a:spAutoFit/>
          </a:bodyPr>
          <a:lstStyle/>
          <a:p>
            <a:pPr algn="r">
              <a:lnSpc>
                <a:spcPts val="1100"/>
              </a:lnSpc>
              <a:spcAft>
                <a:spcPts val="300"/>
              </a:spcAft>
              <a:buNone/>
            </a:pPr>
            <a:r>
              <a:rPr lang="en-US"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Although the presence of mature source rock has not yet been successfully proven in the Pelotas Basin, the oil and gas discoveries in the prolific Orange Basin demonstrate the existence of a world-class Aptian source rock in the conjugate margin¹.</a:t>
            </a:r>
          </a:p>
          <a:p>
            <a:pPr algn="r">
              <a:lnSpc>
                <a:spcPts val="1100"/>
              </a:lnSpc>
              <a:spcAft>
                <a:spcPts val="300"/>
              </a:spcAft>
              <a:buNone/>
            </a:pPr>
            <a:r>
              <a:rPr lang="en-US"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Furthermore, there is a possibility that Lower Cretaceous and Cenomanian-Turonian source rocks may be within the hydrocarbon generation window in the Pelotas Basin². Accordingly, in the 2023–2025 cycle, the </a:t>
            </a:r>
            <a:r>
              <a:rPr lang="en-US"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charge</a:t>
            </a:r>
            <a:r>
              <a:rPr lang="en-US"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element of the petroleum system was evaluated based on the </a:t>
            </a:r>
            <a:r>
              <a:rPr lang="en-US"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presence and thickness of the stratigraphic interval between the top of the rift and the top of the Turonian</a:t>
            </a:r>
            <a:r>
              <a:rPr lang="en-US"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This assessment enabled a </a:t>
            </a:r>
            <a:r>
              <a:rPr lang="en-US"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better definition of potential source kitchens in the northern and southern Pelotas sub-basins</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a:t>
            </a:r>
          </a:p>
        </p:txBody>
      </p:sp>
      <p:sp>
        <p:nvSpPr>
          <p:cNvPr id="9" name="CaixaDeTexto 8">
            <a:extLst>
              <a:ext uri="{FF2B5EF4-FFF2-40B4-BE49-F238E27FC236}">
                <a16:creationId xmlns:a16="http://schemas.microsoft.com/office/drawing/2014/main" id="{F91285F3-877C-21F5-C323-ECF5186E3947}"/>
              </a:ext>
            </a:extLst>
          </p:cNvPr>
          <p:cNvSpPr txBox="1"/>
          <p:nvPr/>
        </p:nvSpPr>
        <p:spPr>
          <a:xfrm>
            <a:off x="5508000" y="6442502"/>
            <a:ext cx="1622560" cy="415498"/>
          </a:xfrm>
          <a:prstGeom prst="rect">
            <a:avLst/>
          </a:prstGeom>
          <a:noFill/>
        </p:spPr>
        <p:txBody>
          <a:bodyPr wrap="none" rtlCol="0">
            <a:spAutoFit/>
          </a:bodyPr>
          <a:lstStyle/>
          <a:p>
            <a:r>
              <a:rPr lang="pt-BR" sz="700" baseline="30000" dirty="0">
                <a:solidFill>
                  <a:srgbClr val="0C2340"/>
                </a:solidFill>
                <a:latin typeface="Open Sans "/>
              </a:rPr>
              <a:t>1</a:t>
            </a:r>
            <a:r>
              <a:rPr lang="pt-BR" sz="700" dirty="0">
                <a:solidFill>
                  <a:srgbClr val="0C2340"/>
                </a:solidFill>
                <a:latin typeface="Open Sans "/>
              </a:rPr>
              <a:t> </a:t>
            </a:r>
            <a:r>
              <a:rPr lang="pt-BR" sz="700" kern="100" dirty="0">
                <a:solidFill>
                  <a:srgbClr val="0C2340"/>
                </a:solidFill>
                <a:latin typeface="Open Sans "/>
                <a:ea typeface="Open Sans" panose="020B0606030504020204" pitchFamily="34" charset="0"/>
                <a:cs typeface="Open Sans" panose="020B0606030504020204" pitchFamily="34" charset="0"/>
              </a:rPr>
              <a:t>(RODRIGUEZ; HODGSON, 2024).</a:t>
            </a:r>
          </a:p>
          <a:p>
            <a:r>
              <a:rPr lang="pt-BR" sz="700" kern="100" baseline="30000" dirty="0">
                <a:solidFill>
                  <a:srgbClr val="0C2340"/>
                </a:solidFill>
                <a:latin typeface="Open Sans "/>
                <a:ea typeface="Open Sans" panose="020B0606030504020204" pitchFamily="34" charset="0"/>
                <a:cs typeface="Open Sans" panose="020B0606030504020204" pitchFamily="34" charset="0"/>
              </a:rPr>
              <a:t>2</a:t>
            </a:r>
            <a:r>
              <a:rPr lang="pt-BR" sz="700" kern="100" dirty="0">
                <a:solidFill>
                  <a:srgbClr val="0C2340"/>
                </a:solidFill>
                <a:latin typeface="Open Sans "/>
                <a:ea typeface="Open Sans" panose="020B0606030504020204" pitchFamily="34" charset="0"/>
                <a:cs typeface="Open Sans" panose="020B0606030504020204" pitchFamily="34" charset="0"/>
              </a:rPr>
              <a:t> (ANP, 2022; CONTI et al., 2017)</a:t>
            </a:r>
          </a:p>
          <a:p>
            <a:r>
              <a:rPr lang="pt-BR" sz="700" kern="100" baseline="30000" dirty="0">
                <a:solidFill>
                  <a:srgbClr val="0C2340"/>
                </a:solidFill>
                <a:latin typeface="Open Sans "/>
                <a:ea typeface="Open Sans" panose="020B0606030504020204" pitchFamily="34" charset="0"/>
                <a:cs typeface="Open Sans" panose="020B0606030504020204" pitchFamily="34" charset="0"/>
              </a:rPr>
              <a:t>3</a:t>
            </a:r>
            <a:r>
              <a:rPr lang="pt-BR" sz="700" kern="100" dirty="0">
                <a:solidFill>
                  <a:srgbClr val="0C2340"/>
                </a:solidFill>
                <a:latin typeface="Open Sans "/>
                <a:ea typeface="Open Sans" panose="020B0606030504020204" pitchFamily="34" charset="0"/>
                <a:cs typeface="Open Sans" panose="020B0606030504020204" pitchFamily="34" charset="0"/>
              </a:rPr>
              <a:t> </a:t>
            </a:r>
            <a:r>
              <a:rPr lang="pt-BR" sz="700" kern="100" dirty="0">
                <a:solidFill>
                  <a:schemeClr val="tx1">
                    <a:lumMod val="75000"/>
                    <a:lumOff val="25000"/>
                  </a:schemeClr>
                </a:solidFill>
                <a:latin typeface="Open Sans "/>
                <a:ea typeface="Open Sans" panose="020B0606030504020204" pitchFamily="34" charset="0"/>
                <a:cs typeface="Open Sans" panose="020B0606030504020204" pitchFamily="34" charset="0"/>
              </a:rPr>
              <a:t>(ZALÁN, 2017)</a:t>
            </a:r>
            <a:r>
              <a:rPr lang="pt-BR" sz="700" kern="100" dirty="0">
                <a:solidFill>
                  <a:srgbClr val="0C2340"/>
                </a:solidFill>
                <a:latin typeface="Open Sans "/>
                <a:ea typeface="Open Sans" panose="020B0606030504020204" pitchFamily="34" charset="0"/>
                <a:cs typeface="Open Sans" panose="020B0606030504020204" pitchFamily="34" charset="0"/>
              </a:rPr>
              <a:t> </a:t>
            </a:r>
            <a:endParaRPr lang="pt-BR" sz="700" dirty="0">
              <a:solidFill>
                <a:srgbClr val="0C2340"/>
              </a:solidFill>
              <a:latin typeface="Open Sans "/>
            </a:endParaRPr>
          </a:p>
        </p:txBody>
      </p:sp>
    </p:spTree>
    <p:extLst>
      <p:ext uri="{BB962C8B-B14F-4D97-AF65-F5344CB8AC3E}">
        <p14:creationId xmlns:p14="http://schemas.microsoft.com/office/powerpoint/2010/main" val="22501682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C26B-6EC1-F4F8-3DCE-87ECA64D2C21}"/>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5DACA32B-5F6E-F548-C3A3-FCF84874971C}"/>
              </a:ext>
            </a:extLst>
          </p:cNvPr>
          <p:cNvSpPr/>
          <p:nvPr/>
        </p:nvSpPr>
        <p:spPr>
          <a:xfrm>
            <a:off x="-670189" y="3977438"/>
            <a:ext cx="6205528" cy="1784464"/>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467BB19F-FE31-AAC9-1CC3-950B58D92984}"/>
              </a:ext>
            </a:extLst>
          </p:cNvPr>
          <p:cNvSpPr>
            <a:spLocks noGrp="1"/>
          </p:cNvSpPr>
          <p:nvPr>
            <p:ph type="body" sz="quarter" idx="11"/>
          </p:nvPr>
        </p:nvSpPr>
        <p:spPr>
          <a:xfrm>
            <a:off x="288644" y="514350"/>
            <a:ext cx="8791855" cy="682092"/>
          </a:xfrm>
        </p:spPr>
        <p:txBody>
          <a:bodyPr/>
          <a:lstStyle/>
          <a:p>
            <a:r>
              <a:rPr lang="pt-BR" dirty="0" err="1"/>
              <a:t>Advances</a:t>
            </a:r>
            <a:r>
              <a:rPr lang="pt-BR" dirty="0"/>
              <a:t> in </a:t>
            </a:r>
            <a:r>
              <a:rPr lang="pt-BR" dirty="0" err="1"/>
              <a:t>the</a:t>
            </a:r>
            <a:r>
              <a:rPr lang="pt-BR" dirty="0"/>
              <a:t> Pelotas </a:t>
            </a:r>
            <a:r>
              <a:rPr lang="pt-BR" dirty="0" err="1"/>
              <a:t>Basin</a:t>
            </a:r>
            <a:endParaRPr lang="pt-BR" dirty="0"/>
          </a:p>
        </p:txBody>
      </p:sp>
      <p:pic>
        <p:nvPicPr>
          <p:cNvPr id="3" name="Imagem 2">
            <a:extLst>
              <a:ext uri="{FF2B5EF4-FFF2-40B4-BE49-F238E27FC236}">
                <a16:creationId xmlns:a16="http://schemas.microsoft.com/office/drawing/2014/main" id="{FFF1D35A-25D3-90E4-04C0-51C8FEFF7B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95339" y="1449261"/>
            <a:ext cx="4320000" cy="4320000"/>
          </a:xfrm>
          <a:prstGeom prst="rect">
            <a:avLst/>
          </a:prstGeom>
        </p:spPr>
      </p:pic>
      <p:sp>
        <p:nvSpPr>
          <p:cNvPr id="6" name="CaixaDeTexto 5">
            <a:extLst>
              <a:ext uri="{FF2B5EF4-FFF2-40B4-BE49-F238E27FC236}">
                <a16:creationId xmlns:a16="http://schemas.microsoft.com/office/drawing/2014/main" id="{A94AD16C-1A22-0ADF-7320-62ADAB52DDB0}"/>
              </a:ext>
            </a:extLst>
          </p:cNvPr>
          <p:cNvSpPr txBox="1"/>
          <p:nvPr/>
        </p:nvSpPr>
        <p:spPr>
          <a:xfrm>
            <a:off x="10166520" y="5250766"/>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pic>
        <p:nvPicPr>
          <p:cNvPr id="15" name="Imagem 14">
            <a:extLst>
              <a:ext uri="{FF2B5EF4-FFF2-40B4-BE49-F238E27FC236}">
                <a16:creationId xmlns:a16="http://schemas.microsoft.com/office/drawing/2014/main" id="{A22452A8-ECD6-4EE0-97BF-5AA9E26246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5339" y="1449261"/>
            <a:ext cx="4320000" cy="4320000"/>
          </a:xfrm>
          <a:prstGeom prst="rect">
            <a:avLst/>
          </a:prstGeom>
        </p:spPr>
      </p:pic>
      <p:sp>
        <p:nvSpPr>
          <p:cNvPr id="17" name="CaixaDeTexto 16">
            <a:extLst>
              <a:ext uri="{FF2B5EF4-FFF2-40B4-BE49-F238E27FC236}">
                <a16:creationId xmlns:a16="http://schemas.microsoft.com/office/drawing/2014/main" id="{BB2B1AC8-2766-80F7-4E72-F84DF71A8D63}"/>
              </a:ext>
            </a:extLst>
          </p:cNvPr>
          <p:cNvSpPr txBox="1"/>
          <p:nvPr/>
        </p:nvSpPr>
        <p:spPr>
          <a:xfrm>
            <a:off x="176660" y="5832388"/>
            <a:ext cx="10461278" cy="657744"/>
          </a:xfrm>
          <a:prstGeom prst="rect">
            <a:avLst/>
          </a:prstGeom>
          <a:noFill/>
        </p:spPr>
        <p:txBody>
          <a:bodyPr wrap="square">
            <a:spAutoFit/>
          </a:bodyPr>
          <a:lstStyle/>
          <a:p>
            <a:pPr algn="just">
              <a:lnSpc>
                <a:spcPts val="1500"/>
              </a:lnSpc>
              <a:buNone/>
            </a:pPr>
            <a:r>
              <a:rPr lang="en-US"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Likewise, the interpretation of reservoir and trap elements in 2D seismic lines was responsible for increasing the chance of the more distal segments of the basin, within the domain of oceanic crust. In previous versions of the ZNMT, the near absence of data on these segments resulted in minimum probability values due to uncertainty in the interpretation of the chances of occurrence of the petroleum system elements required for a hydrocarbon accumulation.</a:t>
            </a:r>
            <a:endParaRPr lang="pt-BR"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CaixaDeTexto 18">
            <a:extLst>
              <a:ext uri="{FF2B5EF4-FFF2-40B4-BE49-F238E27FC236}">
                <a16:creationId xmlns:a16="http://schemas.microsoft.com/office/drawing/2014/main" id="{7D0082D4-89FE-103E-E435-CB4DE6EB79CD}"/>
              </a:ext>
            </a:extLst>
          </p:cNvPr>
          <p:cNvSpPr txBox="1"/>
          <p:nvPr/>
        </p:nvSpPr>
        <p:spPr>
          <a:xfrm>
            <a:off x="176661" y="2376474"/>
            <a:ext cx="2967000" cy="3350789"/>
          </a:xfrm>
          <a:prstGeom prst="rect">
            <a:avLst/>
          </a:prstGeom>
          <a:noFill/>
        </p:spPr>
        <p:txBody>
          <a:bodyPr wrap="square">
            <a:spAutoFit/>
          </a:bodyPr>
          <a:lstStyle/>
          <a:p>
            <a:pPr algn="just">
              <a:lnSpc>
                <a:spcPts val="1500"/>
              </a:lnSpc>
              <a:buNone/>
            </a:pPr>
            <a:r>
              <a:rPr lang="en-US"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probabilistic Pelotas Basin in the current cycle maintains a configuration similar to the previous publication, with areas of higher chance associated with potential hydrocarbon-generating kitchens to the north, at the boundary with the Santos Basin, and to the south, over the Rio Grande Cone.</a:t>
            </a:r>
          </a:p>
          <a:p>
            <a:pPr algn="just">
              <a:lnSpc>
                <a:spcPts val="1500"/>
              </a:lnSpc>
              <a:buNone/>
            </a:pPr>
            <a:endParaRPr lang="en-US"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just">
              <a:lnSpc>
                <a:spcPts val="1500"/>
              </a:lnSpc>
              <a:buNone/>
            </a:pP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variation observed in the design of the segments is the result of a more detailed interpretation of the limits of these kitchens, which became possible through the interpretation of primary seismic and well data, initiated by EPE in 2020, and which for the first time feeds the ZNMT for the Pelotas Basin.</a:t>
            </a:r>
            <a:endPar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aixaDeTexto 20">
            <a:extLst>
              <a:ext uri="{FF2B5EF4-FFF2-40B4-BE49-F238E27FC236}">
                <a16:creationId xmlns:a16="http://schemas.microsoft.com/office/drawing/2014/main" id="{C8ECC70D-FB26-9DD2-ED3F-DA881C3FD9E2}"/>
              </a:ext>
            </a:extLst>
          </p:cNvPr>
          <p:cNvSpPr txBox="1"/>
          <p:nvPr/>
        </p:nvSpPr>
        <p:spPr>
          <a:xfrm>
            <a:off x="5767017" y="5250766"/>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149361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A4EE-4DB9-C81B-2F9C-56D0FF64238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93BBE73-C0C4-EBC3-74EF-FE8B30BA110C}"/>
              </a:ext>
            </a:extLst>
          </p:cNvPr>
          <p:cNvSpPr>
            <a:spLocks noGrp="1"/>
          </p:cNvSpPr>
          <p:nvPr>
            <p:ph type="body" sz="quarter" idx="11"/>
          </p:nvPr>
        </p:nvSpPr>
        <p:spPr/>
        <p:txBody>
          <a:bodyPr/>
          <a:lstStyle/>
          <a:p>
            <a:r>
              <a:rPr lang="pt-BR" dirty="0" err="1"/>
              <a:t>Probabilistic</a:t>
            </a:r>
            <a:r>
              <a:rPr lang="pt-BR" dirty="0"/>
              <a:t> </a:t>
            </a:r>
            <a:r>
              <a:rPr lang="pt-BR" dirty="0" err="1"/>
              <a:t>Effective</a:t>
            </a:r>
            <a:r>
              <a:rPr lang="pt-BR" dirty="0"/>
              <a:t> </a:t>
            </a:r>
            <a:r>
              <a:rPr lang="pt-BR" dirty="0" err="1"/>
              <a:t>Basin</a:t>
            </a:r>
            <a:endParaRPr lang="pt-BR" dirty="0"/>
          </a:p>
        </p:txBody>
      </p:sp>
      <p:sp>
        <p:nvSpPr>
          <p:cNvPr id="4" name="Retângulo 3">
            <a:extLst>
              <a:ext uri="{FF2B5EF4-FFF2-40B4-BE49-F238E27FC236}">
                <a16:creationId xmlns:a16="http://schemas.microsoft.com/office/drawing/2014/main" id="{AC084F3D-6BFC-797A-74F2-5F8F4C8477E1}"/>
              </a:ext>
            </a:extLst>
          </p:cNvPr>
          <p:cNvSpPr/>
          <p:nvPr/>
        </p:nvSpPr>
        <p:spPr>
          <a:xfrm>
            <a:off x="351955" y="1367119"/>
            <a:ext cx="6448090" cy="5047920"/>
          </a:xfrm>
          <a:prstGeom prst="rect">
            <a:avLst/>
          </a:prstGeom>
          <a:noFill/>
        </p:spPr>
        <p:txBody>
          <a:bodyPr wrap="square" lIns="137160" tIns="68580" rIns="137160" bIns="68580" rtlCol="0" anchor="t">
            <a:spAutoFit/>
          </a:bodyPr>
          <a:lstStyle/>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current cycle includes the representation of the probability of hydrocarbon accumulations associated with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167 exploratory plays</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distributed across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34 sedimentary basins¹</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Overall, few changes were observed in the final expectations for each basin compared to the previous cycle (2021–2023).</a:t>
            </a: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onshore basins</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 main changes relate to the revision of the exploration status of the Nova Olinda play (Pennsylvanian fluvio-deltaic–estuarine sandstones) 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Amazonas Basin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which led to an increase in probability in the central-western portion of the basin, as well as adjustments to the only play in the </a:t>
            </a:r>
            <a:r>
              <a:rPr lang="en-US" sz="1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Parecis</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Basin </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(Neoproterozoic shallow-marine sandstones and carbonates), resulting in reduced expectations in the western portion. In the </a:t>
            </a:r>
            <a:r>
              <a:rPr lang="en-US" sz="1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Parnaíba</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Basin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internal advancements in primary data analysis supported increased expectations in the central portion of the basin.</a:t>
            </a: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Northern East Margin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 most noticeable change is related to the adjustment of continuity between exploratory plays 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Jequitinhonha and </a:t>
            </a:r>
            <a:r>
              <a:rPr lang="en-US" sz="1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Camamu</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-Almada basins</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Equatorial Margin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Foz do Amazonas Basin </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concentrated a significant portion of the efforts undertaken in this cycle, with several improvements implemented in the Albian–Maastrichtian turbidite sandstone play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Limoeiro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play), based on the experience gained from the specialized consultancy, as detailed in the following pages.</a:t>
            </a:r>
          </a:p>
          <a:p>
            <a:pPr algn="just" defTabSz="648012">
              <a:lnSpc>
                <a:spcPts val="15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Southern East Margin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 interpretation of seismic survey data 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Santos Basin </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enabled a revision of the continental–oceanic crust boundary, leading to updates in the external limits of the plays in this basin. In the </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Pelotas Basin</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 effort dedicated to interpreting primary data, described in the following section, resulted in an extensive revision of pre-existing plays. This led to improved segmentation between Paleogene–Neogene marine turbidite sandstone reservoirs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Imbé</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Paleogene–Neogene play) and Upper Cretaceous reservoirs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Imbé</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Cretaceous play), as well as the identification of a distinct play representing basalts, shales, and sandstones from the Neo-Jurassic to Early Cretaceous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Imbituba</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8" name="Agrupar 7">
            <a:extLst>
              <a:ext uri="{FF2B5EF4-FFF2-40B4-BE49-F238E27FC236}">
                <a16:creationId xmlns:a16="http://schemas.microsoft.com/office/drawing/2014/main" id="{4A26C07E-8A69-7B74-A1E5-D34D4840024B}"/>
              </a:ext>
            </a:extLst>
          </p:cNvPr>
          <p:cNvGrpSpPr/>
          <p:nvPr/>
        </p:nvGrpSpPr>
        <p:grpSpPr>
          <a:xfrm>
            <a:off x="6948000" y="1224000"/>
            <a:ext cx="4892045" cy="4892045"/>
            <a:chOff x="6948000" y="1224000"/>
            <a:chExt cx="5040000" cy="5040000"/>
          </a:xfrm>
        </p:grpSpPr>
        <p:pic>
          <p:nvPicPr>
            <p:cNvPr id="3" name="Imagem 2">
              <a:extLst>
                <a:ext uri="{FF2B5EF4-FFF2-40B4-BE49-F238E27FC236}">
                  <a16:creationId xmlns:a16="http://schemas.microsoft.com/office/drawing/2014/main" id="{CEAE5A71-7598-692A-31AE-0BF38A401C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48000" y="1224000"/>
              <a:ext cx="5040000" cy="5040000"/>
            </a:xfrm>
            <a:prstGeom prst="rect">
              <a:avLst/>
            </a:prstGeom>
          </p:spPr>
        </p:pic>
        <p:sp>
          <p:nvSpPr>
            <p:cNvPr id="7" name="CaixaDeTexto 6">
              <a:extLst>
                <a:ext uri="{FF2B5EF4-FFF2-40B4-BE49-F238E27FC236}">
                  <a16:creationId xmlns:a16="http://schemas.microsoft.com/office/drawing/2014/main" id="{B6D9488C-69DA-258C-58FF-BC8E09EC9FA8}"/>
                </a:ext>
              </a:extLst>
            </p:cNvPr>
            <p:cNvSpPr txBox="1"/>
            <p:nvPr/>
          </p:nvSpPr>
          <p:spPr>
            <a:xfrm>
              <a:off x="10717622" y="5879808"/>
              <a:ext cx="1053978" cy="237813"/>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
        <p:nvSpPr>
          <p:cNvPr id="5" name="CaixaDeTexto 4">
            <a:extLst>
              <a:ext uri="{FF2B5EF4-FFF2-40B4-BE49-F238E27FC236}">
                <a16:creationId xmlns:a16="http://schemas.microsoft.com/office/drawing/2014/main" id="{B1A26286-A9DE-2126-0DAC-D820FCB310C8}"/>
              </a:ext>
            </a:extLst>
          </p:cNvPr>
          <p:cNvSpPr txBox="1"/>
          <p:nvPr/>
        </p:nvSpPr>
        <p:spPr>
          <a:xfrm>
            <a:off x="457309" y="6457360"/>
            <a:ext cx="7435741" cy="215444"/>
          </a:xfrm>
          <a:prstGeom prst="rect">
            <a:avLst/>
          </a:prstGeom>
          <a:solidFill>
            <a:schemeClr val="bg2">
              <a:lumMod val="90000"/>
              <a:alpha val="30196"/>
            </a:schemeClr>
          </a:solidFill>
        </p:spPr>
        <p:txBody>
          <a:bodyPr wrap="square">
            <a:spAutoFit/>
          </a:bodyPr>
          <a:lstStyle/>
          <a:p>
            <a:r>
              <a:rPr lang="pt-BR" sz="800" baseline="30000" dirty="0">
                <a:solidFill>
                  <a:schemeClr val="tx1">
                    <a:lumMod val="65000"/>
                    <a:lumOff val="35000"/>
                  </a:schemeClr>
                </a:solidFill>
              </a:rPr>
              <a:t>1</a:t>
            </a:r>
            <a:r>
              <a:rPr lang="pt-BR" sz="800" dirty="0">
                <a:solidFill>
                  <a:schemeClr val="tx1">
                    <a:lumMod val="65000"/>
                    <a:lumOff val="35000"/>
                  </a:schemeClr>
                </a:solidFill>
              </a:rPr>
              <a:t> </a:t>
            </a:r>
            <a:r>
              <a:rPr lang="en-US" sz="800" dirty="0">
                <a:solidFill>
                  <a:schemeClr val="tx1">
                    <a:lumMod val="65000"/>
                    <a:lumOff val="35000"/>
                  </a:schemeClr>
                </a:solidFill>
              </a:rPr>
              <a:t>Includes the 19 basins analyzed in the current cycle under the play-based analysis approach, as well as the remaining basins analyzed in previous cycles</a:t>
            </a:r>
            <a:r>
              <a:rPr lang="pt-BR" sz="800" dirty="0">
                <a:solidFill>
                  <a:schemeClr val="tx1">
                    <a:lumMod val="65000"/>
                    <a:lumOff val="35000"/>
                  </a:schemeClr>
                </a:solidFill>
              </a:rPr>
              <a:t>.</a:t>
            </a:r>
          </a:p>
        </p:txBody>
      </p:sp>
    </p:spTree>
    <p:extLst>
      <p:ext uri="{BB962C8B-B14F-4D97-AF65-F5344CB8AC3E}">
        <p14:creationId xmlns:p14="http://schemas.microsoft.com/office/powerpoint/2010/main" val="2151326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54068-708F-1B7D-EE11-4EDD98CA74E2}"/>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08DD33A-54F5-FA96-0E8A-7F415484EB20}"/>
              </a:ext>
            </a:extLst>
          </p:cNvPr>
          <p:cNvSpPr>
            <a:spLocks noGrp="1"/>
          </p:cNvSpPr>
          <p:nvPr>
            <p:ph type="body" sz="quarter" idx="11"/>
          </p:nvPr>
        </p:nvSpPr>
        <p:spPr/>
        <p:txBody>
          <a:bodyPr/>
          <a:lstStyle/>
          <a:p>
            <a:r>
              <a:rPr lang="pt-BR" dirty="0" err="1"/>
              <a:t>Probabilistic</a:t>
            </a:r>
            <a:r>
              <a:rPr lang="pt-BR" dirty="0"/>
              <a:t> </a:t>
            </a:r>
            <a:r>
              <a:rPr lang="pt-BR" dirty="0" err="1"/>
              <a:t>Effective</a:t>
            </a:r>
            <a:r>
              <a:rPr lang="pt-BR" dirty="0"/>
              <a:t> </a:t>
            </a:r>
            <a:r>
              <a:rPr lang="pt-BR" dirty="0" err="1"/>
              <a:t>Basin</a:t>
            </a:r>
            <a:endParaRPr lang="pt-BR" dirty="0"/>
          </a:p>
        </p:txBody>
      </p:sp>
      <p:pic>
        <p:nvPicPr>
          <p:cNvPr id="4" name="Imagem 3">
            <a:extLst>
              <a:ext uri="{FF2B5EF4-FFF2-40B4-BE49-F238E27FC236}">
                <a16:creationId xmlns:a16="http://schemas.microsoft.com/office/drawing/2014/main" id="{D2CF4C86-5E08-6A0B-9526-B1FEA35A33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5678" y="1451073"/>
            <a:ext cx="4892400" cy="4892400"/>
          </a:xfrm>
          <a:prstGeom prst="rect">
            <a:avLst/>
          </a:prstGeom>
        </p:spPr>
      </p:pic>
      <p:pic>
        <p:nvPicPr>
          <p:cNvPr id="6" name="Imagem 5">
            <a:extLst>
              <a:ext uri="{FF2B5EF4-FFF2-40B4-BE49-F238E27FC236}">
                <a16:creationId xmlns:a16="http://schemas.microsoft.com/office/drawing/2014/main" id="{4DDAADA9-73C7-1D36-6434-407C766674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6152" y="1451428"/>
            <a:ext cx="4892045" cy="4892045"/>
          </a:xfrm>
          <a:prstGeom prst="rect">
            <a:avLst/>
          </a:prstGeom>
        </p:spPr>
      </p:pic>
    </p:spTree>
    <p:extLst>
      <p:ext uri="{BB962C8B-B14F-4D97-AF65-F5344CB8AC3E}">
        <p14:creationId xmlns:p14="http://schemas.microsoft.com/office/powerpoint/2010/main" val="968149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2C27-BF0C-57B8-F1A0-CCD97EF62B29}"/>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6D2E04B-AEC7-578D-B4D6-783871A40488}"/>
              </a:ext>
            </a:extLst>
          </p:cNvPr>
          <p:cNvSpPr>
            <a:spLocks noGrp="1"/>
          </p:cNvSpPr>
          <p:nvPr>
            <p:ph type="body" sz="quarter" idx="11"/>
          </p:nvPr>
        </p:nvSpPr>
        <p:spPr>
          <a:xfrm>
            <a:off x="288644" y="514350"/>
            <a:ext cx="8791855" cy="682092"/>
          </a:xfrm>
        </p:spPr>
        <p:txBody>
          <a:bodyPr/>
          <a:lstStyle/>
          <a:p>
            <a:r>
              <a:rPr lang="pt-BR" dirty="0" err="1"/>
              <a:t>Fluid</a:t>
            </a:r>
            <a:r>
              <a:rPr lang="pt-BR" dirty="0"/>
              <a:t> </a:t>
            </a:r>
            <a:r>
              <a:rPr lang="pt-BR" dirty="0" err="1"/>
              <a:t>Expectation</a:t>
            </a:r>
            <a:endParaRPr lang="pt-BR" dirty="0"/>
          </a:p>
        </p:txBody>
      </p:sp>
      <p:pic>
        <p:nvPicPr>
          <p:cNvPr id="3" name="Imagem 2">
            <a:extLst>
              <a:ext uri="{FF2B5EF4-FFF2-40B4-BE49-F238E27FC236}">
                <a16:creationId xmlns:a16="http://schemas.microsoft.com/office/drawing/2014/main" id="{CE308DD8-0FED-5821-5CFE-14470D9DF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945" y="1327173"/>
            <a:ext cx="4892400" cy="4892400"/>
          </a:xfrm>
          <a:prstGeom prst="rect">
            <a:avLst/>
          </a:prstGeom>
        </p:spPr>
      </p:pic>
      <p:sp>
        <p:nvSpPr>
          <p:cNvPr id="5" name="Retângulo 4">
            <a:extLst>
              <a:ext uri="{FF2B5EF4-FFF2-40B4-BE49-F238E27FC236}">
                <a16:creationId xmlns:a16="http://schemas.microsoft.com/office/drawing/2014/main" id="{BE9E0B35-EEFF-3609-A8E3-00C1B6478FC0}"/>
              </a:ext>
            </a:extLst>
          </p:cNvPr>
          <p:cNvSpPr/>
          <p:nvPr/>
        </p:nvSpPr>
        <p:spPr>
          <a:xfrm>
            <a:off x="5573425" y="1515920"/>
            <a:ext cx="6253156" cy="4486998"/>
          </a:xfrm>
          <a:prstGeom prst="rect">
            <a:avLst/>
          </a:prstGeom>
          <a:noFill/>
        </p:spPr>
        <p:txBody>
          <a:bodyPr wrap="square" lIns="137160" tIns="68580" rIns="137160" bIns="68580" rtlCol="0" anchor="t">
            <a:spAutoFit/>
          </a:bodyPr>
          <a:lstStyle/>
          <a:p>
            <a:pPr algn="just">
              <a:lnSpc>
                <a:spcPts val="1900"/>
              </a:lnSpc>
              <a:spcAft>
                <a:spcPts val="600"/>
              </a:spcAft>
              <a:buNone/>
            </a:pP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Within the georeferenced database, information is provided on fluid expectations at the play level and on the predominant fluid by basin, the latter derived from the combination of the former.</a:t>
            </a:r>
          </a:p>
          <a:p>
            <a:pPr algn="just">
              <a:lnSpc>
                <a:spcPts val="1900"/>
              </a:lnSpc>
              <a:spcAft>
                <a:spcPts val="600"/>
              </a:spcAft>
              <a:buNone/>
            </a:pP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 the 2023–2025 cycle, a greater propensity for non-associated gas accumulations was observed in the onshore basins (Acre-Madre de Dios,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Solimões</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Amazonas,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Parecis</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Parnaíba</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São Francisco, and Paraná). In the Southern East Margin, expectations for gas occur offshore in the Espírito Santo-</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Mucuri</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and Campos basins; in the Santos Basin, outside the extent of the salt wall; and in the Pelotas Basin, particularly in the Rio Grande Cone region. In the Foz do Amazonas Basin, gas expectations are higher in its central portion.</a:t>
            </a:r>
          </a:p>
          <a:p>
            <a:pPr algn="just">
              <a:lnSpc>
                <a:spcPts val="1900"/>
              </a:lnSpc>
              <a:spcAft>
                <a:spcPts val="600"/>
              </a:spcAft>
              <a:buNone/>
            </a:pP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Predominantly oil-prone expectations were observed in proximal areas between the Santos and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Camamu</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-Almada basins, between the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Potiguar</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and Foz do Amazonas basins, as well as in the onshore Paraná and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Parnaíba</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basins.</a:t>
            </a:r>
          </a:p>
          <a:p>
            <a:pPr algn="just">
              <a:lnSpc>
                <a:spcPts val="1900"/>
              </a:lnSpc>
              <a:spcAft>
                <a:spcPts val="600"/>
              </a:spcAft>
              <a:buNone/>
            </a:pP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Oil and gas are expected in the regions of the </a:t>
            </a:r>
            <a:r>
              <a:rPr lang="en-US"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Jacuípe</a:t>
            </a:r>
            <a:r>
              <a:rPr lang="en-US"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SEAL, and Pernambuco-Paraíba basins. Mixed expectations are also observed across most of the Pelotas Basin - except in the Rio Grande Cone region, which represents the main change compared to the previous cycle, where gas is now the dominant expectation - and across much of the pre-salt polygon, as well as in a large portion of the equatorial margin basins</a:t>
            </a: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6" name="CaixaDeTexto 5">
            <a:extLst>
              <a:ext uri="{FF2B5EF4-FFF2-40B4-BE49-F238E27FC236}">
                <a16:creationId xmlns:a16="http://schemas.microsoft.com/office/drawing/2014/main" id="{29A2CFB5-8EC0-FBF8-B713-46211DA1DC80}"/>
              </a:ext>
            </a:extLst>
          </p:cNvPr>
          <p:cNvSpPr txBox="1"/>
          <p:nvPr/>
        </p:nvSpPr>
        <p:spPr>
          <a:xfrm>
            <a:off x="4177122" y="5879808"/>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spTree>
    <p:extLst>
      <p:ext uri="{BB962C8B-B14F-4D97-AF65-F5344CB8AC3E}">
        <p14:creationId xmlns:p14="http://schemas.microsoft.com/office/powerpoint/2010/main" val="380526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7303-7AC7-86FC-E19F-A3D6A541C990}"/>
            </a:ext>
          </a:extLst>
        </p:cNvPr>
        <p:cNvGrpSpPr/>
        <p:nvPr/>
      </p:nvGrpSpPr>
      <p:grpSpPr>
        <a:xfrm>
          <a:off x="0" y="0"/>
          <a:ext cx="0" cy="0"/>
          <a:chOff x="0" y="0"/>
          <a:chExt cx="0" cy="0"/>
        </a:xfrm>
      </p:grpSpPr>
      <p:sp>
        <p:nvSpPr>
          <p:cNvPr id="19" name="Retângulo 18">
            <a:extLst>
              <a:ext uri="{FF2B5EF4-FFF2-40B4-BE49-F238E27FC236}">
                <a16:creationId xmlns:a16="http://schemas.microsoft.com/office/drawing/2014/main" id="{C6ABF594-9277-BF06-63D2-B972440CC40D}"/>
              </a:ext>
            </a:extLst>
          </p:cNvPr>
          <p:cNvSpPr/>
          <p:nvPr/>
        </p:nvSpPr>
        <p:spPr>
          <a:xfrm>
            <a:off x="-637953" y="2230734"/>
            <a:ext cx="4815075" cy="4320000"/>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pic>
        <p:nvPicPr>
          <p:cNvPr id="21" name="Imagem 20">
            <a:extLst>
              <a:ext uri="{FF2B5EF4-FFF2-40B4-BE49-F238E27FC236}">
                <a16:creationId xmlns:a16="http://schemas.microsoft.com/office/drawing/2014/main" id="{D5BEC0F3-4710-6FAC-0875-788D2B7E05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5001" y="1659021"/>
            <a:ext cx="4320000" cy="4320000"/>
          </a:xfrm>
          <a:prstGeom prst="rect">
            <a:avLst/>
          </a:prstGeom>
        </p:spPr>
      </p:pic>
      <p:pic>
        <p:nvPicPr>
          <p:cNvPr id="23" name="Imagem 22">
            <a:extLst>
              <a:ext uri="{FF2B5EF4-FFF2-40B4-BE49-F238E27FC236}">
                <a16:creationId xmlns:a16="http://schemas.microsoft.com/office/drawing/2014/main" id="{823EE002-9567-DD5B-05FE-6879F3DE02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001" y="1659021"/>
            <a:ext cx="4320000" cy="4320000"/>
          </a:xfrm>
          <a:prstGeom prst="rect">
            <a:avLst/>
          </a:prstGeom>
        </p:spPr>
      </p:pic>
      <p:sp>
        <p:nvSpPr>
          <p:cNvPr id="2" name="Espaço Reservado para Texto 1">
            <a:extLst>
              <a:ext uri="{FF2B5EF4-FFF2-40B4-BE49-F238E27FC236}">
                <a16:creationId xmlns:a16="http://schemas.microsoft.com/office/drawing/2014/main" id="{256DEF37-19D1-2D04-A643-27789CFE745B}"/>
              </a:ext>
            </a:extLst>
          </p:cNvPr>
          <p:cNvSpPr>
            <a:spLocks noGrp="1"/>
          </p:cNvSpPr>
          <p:nvPr>
            <p:ph type="body" sz="quarter" idx="11"/>
          </p:nvPr>
        </p:nvSpPr>
        <p:spPr>
          <a:xfrm>
            <a:off x="288644" y="514350"/>
            <a:ext cx="8791855" cy="682092"/>
          </a:xfrm>
        </p:spPr>
        <p:txBody>
          <a:bodyPr/>
          <a:lstStyle/>
          <a:p>
            <a:r>
              <a:rPr lang="pt-BR" dirty="0" err="1"/>
              <a:t>Fluid</a:t>
            </a:r>
            <a:r>
              <a:rPr lang="pt-BR" dirty="0"/>
              <a:t> </a:t>
            </a:r>
            <a:r>
              <a:rPr lang="pt-BR" dirty="0" err="1"/>
              <a:t>Expectation</a:t>
            </a:r>
            <a:r>
              <a:rPr lang="pt-BR" dirty="0"/>
              <a:t> in Pelotas </a:t>
            </a:r>
            <a:r>
              <a:rPr lang="pt-BR" dirty="0" err="1"/>
              <a:t>Basin</a:t>
            </a:r>
            <a:endParaRPr lang="pt-BR" dirty="0"/>
          </a:p>
        </p:txBody>
      </p:sp>
      <p:sp>
        <p:nvSpPr>
          <p:cNvPr id="13" name="CaixaDeTexto 12">
            <a:extLst>
              <a:ext uri="{FF2B5EF4-FFF2-40B4-BE49-F238E27FC236}">
                <a16:creationId xmlns:a16="http://schemas.microsoft.com/office/drawing/2014/main" id="{FD32208B-CAAA-FEDC-1B3B-468917B8092B}"/>
              </a:ext>
            </a:extLst>
          </p:cNvPr>
          <p:cNvSpPr txBox="1"/>
          <p:nvPr/>
        </p:nvSpPr>
        <p:spPr>
          <a:xfrm>
            <a:off x="10093632" y="547861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15" name="CaixaDeTexto 14">
            <a:extLst>
              <a:ext uri="{FF2B5EF4-FFF2-40B4-BE49-F238E27FC236}">
                <a16:creationId xmlns:a16="http://schemas.microsoft.com/office/drawing/2014/main" id="{73B8DE0F-2B28-A870-D6B9-FED4344B4CF3}"/>
              </a:ext>
            </a:extLst>
          </p:cNvPr>
          <p:cNvSpPr txBox="1"/>
          <p:nvPr/>
        </p:nvSpPr>
        <p:spPr>
          <a:xfrm>
            <a:off x="5773632" y="547861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
        <p:nvSpPr>
          <p:cNvPr id="17" name="CaixaDeTexto 16">
            <a:extLst>
              <a:ext uri="{FF2B5EF4-FFF2-40B4-BE49-F238E27FC236}">
                <a16:creationId xmlns:a16="http://schemas.microsoft.com/office/drawing/2014/main" id="{DDAE4551-1577-B25C-086B-F06E984A26E6}"/>
              </a:ext>
            </a:extLst>
          </p:cNvPr>
          <p:cNvSpPr txBox="1"/>
          <p:nvPr/>
        </p:nvSpPr>
        <p:spPr>
          <a:xfrm>
            <a:off x="288644" y="2393390"/>
            <a:ext cx="2933021" cy="3979294"/>
          </a:xfrm>
          <a:prstGeom prst="rect">
            <a:avLst/>
          </a:prstGeom>
          <a:noFill/>
        </p:spPr>
        <p:txBody>
          <a:bodyPr wrap="square">
            <a:spAutoFit/>
          </a:bodyPr>
          <a:lstStyle/>
          <a:p>
            <a:pPr>
              <a:lnSpc>
                <a:spcPts val="16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Once well and core data were incorporated, together with the execution of geochemical analyses for the evaluation of the Pelotas Basin, there was a change in the expectations regarding the predominant fluid types in this basin.</a:t>
            </a:r>
          </a:p>
          <a:p>
            <a:pPr>
              <a:lnSpc>
                <a:spcPts val="1600"/>
              </a:lnSpc>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16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 greater propensity for the occurrence of gas is now estimated for the Rio Grande Cone region, while for the other areas, a propensity for gas and light oil is projected, similar to what has been observed in recent discoveries in the Orange Basin, on the conjugate African margin.</a:t>
            </a:r>
          </a:p>
          <a:p>
            <a:pPr>
              <a:lnSpc>
                <a:spcPts val="1600"/>
              </a:lnSpc>
            </a:pP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16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the other basins, there were no changes.</a:t>
            </a:r>
            <a:endPar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209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DC9B-E010-CD40-5195-DEE22AC5E7C4}"/>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2BE95AE-E52E-3D20-C33C-118B0C7C8AC8}"/>
              </a:ext>
            </a:extLst>
          </p:cNvPr>
          <p:cNvSpPr>
            <a:spLocks noGrp="1"/>
          </p:cNvSpPr>
          <p:nvPr>
            <p:ph type="body" sz="quarter" idx="11"/>
          </p:nvPr>
        </p:nvSpPr>
        <p:spPr>
          <a:xfrm>
            <a:off x="288644" y="514350"/>
            <a:ext cx="11128655" cy="682092"/>
          </a:xfrm>
        </p:spPr>
        <p:txBody>
          <a:bodyPr/>
          <a:lstStyle/>
          <a:p>
            <a:r>
              <a:rPr lang="pt-BR" dirty="0" err="1"/>
              <a:t>Unconventional</a:t>
            </a:r>
            <a:r>
              <a:rPr lang="pt-BR" dirty="0"/>
              <a:t> </a:t>
            </a:r>
            <a:r>
              <a:rPr lang="pt-BR" dirty="0" err="1"/>
              <a:t>Resources</a:t>
            </a:r>
            <a:endParaRPr lang="pt-BR" dirty="0"/>
          </a:p>
        </p:txBody>
      </p:sp>
      <p:sp>
        <p:nvSpPr>
          <p:cNvPr id="4" name="Retângulo 3">
            <a:extLst>
              <a:ext uri="{FF2B5EF4-FFF2-40B4-BE49-F238E27FC236}">
                <a16:creationId xmlns:a16="http://schemas.microsoft.com/office/drawing/2014/main" id="{482BB015-AABC-49CD-3781-D2D698CAA63D}"/>
              </a:ext>
            </a:extLst>
          </p:cNvPr>
          <p:cNvSpPr/>
          <p:nvPr/>
        </p:nvSpPr>
        <p:spPr>
          <a:xfrm>
            <a:off x="351600" y="1601428"/>
            <a:ext cx="6253156" cy="4470968"/>
          </a:xfrm>
          <a:prstGeom prst="rect">
            <a:avLst/>
          </a:prstGeom>
          <a:noFill/>
        </p:spPr>
        <p:txBody>
          <a:bodyPr wrap="square" lIns="137160" tIns="68580" rIns="137160" bIns="68580" rtlCol="0" anchor="t">
            <a:spAutoFit/>
          </a:bodyPr>
          <a:lstStyle/>
          <a:p>
            <a:pPr algn="just" defTabSz="648012">
              <a:lnSpc>
                <a:spcPts val="2000"/>
              </a:lnSpc>
              <a:spcAft>
                <a:spcPts val="600"/>
              </a:spcAft>
              <a:buClr>
                <a:srgbClr val="FF6600"/>
              </a:buClr>
              <a:buSzPct val="70000"/>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As in previous cycles, the indication of the potential occurrence of seven types of unconventional resources distributed across 14 Brazilian basins has been maintained</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algn="just" defTabSz="648012">
              <a:lnSpc>
                <a:spcPts val="2000"/>
              </a:lnSpc>
              <a:spcAft>
                <a:spcPts val="600"/>
              </a:spcAft>
              <a:buClr>
                <a:srgbClr val="FF6600"/>
              </a:buClr>
              <a:buSzPct val="70000"/>
            </a:pP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Bitumen</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or</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Oil</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Betuminous</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 /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Oil</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 /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a:t>
            </a: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Shale</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Oil</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Tight</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Oil</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Formations</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Shale</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Gas</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Tight</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Gas</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Formations</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Gas</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Hydrates</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defTabSz="648012">
              <a:lnSpc>
                <a:spcPts val="2000"/>
              </a:lnSpc>
              <a:spcAft>
                <a:spcPts val="600"/>
              </a:spcAft>
              <a:buClr>
                <a:srgbClr val="FF6600"/>
              </a:buClr>
              <a:buSzPct val="90000"/>
              <a:buFont typeface="+mj-lt"/>
              <a:buAutoNum type="arabicPeriod"/>
            </a:pP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Coalbed</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Methane</a:t>
            </a: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lvl="1" defTabSz="648012">
              <a:lnSpc>
                <a:spcPts val="2000"/>
              </a:lnSpc>
              <a:spcAft>
                <a:spcPts val="600"/>
              </a:spcAft>
              <a:buClr>
                <a:srgbClr val="FF6600"/>
              </a:buClr>
              <a:buSzPct val="90000"/>
            </a:pPr>
            <a:endPar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ts val="2000"/>
              </a:lnSpc>
              <a:spcAft>
                <a:spcPts val="600"/>
              </a:spcAft>
              <a:buClr>
                <a:srgbClr val="FF6600"/>
              </a:buClr>
              <a:buSzPct val="70000"/>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Although a concentration of potential occurrences is expected in onshore environments, no exploratory risk analysis was conducted for this group. Therefore, it is not possible to draw conclusions regarding the probability of discovery of accumulations in each case</a:t>
            </a:r>
            <a:r>
              <a:rPr lang="pt-BR"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5" name="Agrupar 4">
            <a:extLst>
              <a:ext uri="{FF2B5EF4-FFF2-40B4-BE49-F238E27FC236}">
                <a16:creationId xmlns:a16="http://schemas.microsoft.com/office/drawing/2014/main" id="{552D857B-6BE8-92F9-E059-A2B8B003293B}"/>
              </a:ext>
            </a:extLst>
          </p:cNvPr>
          <p:cNvGrpSpPr/>
          <p:nvPr/>
        </p:nvGrpSpPr>
        <p:grpSpPr>
          <a:xfrm>
            <a:off x="6750038" y="1223999"/>
            <a:ext cx="4892400" cy="4892400"/>
            <a:chOff x="6948000" y="1224000"/>
            <a:chExt cx="4892400" cy="4892400"/>
          </a:xfrm>
        </p:grpSpPr>
        <p:pic>
          <p:nvPicPr>
            <p:cNvPr id="9" name="Imagem 8">
              <a:extLst>
                <a:ext uri="{FF2B5EF4-FFF2-40B4-BE49-F238E27FC236}">
                  <a16:creationId xmlns:a16="http://schemas.microsoft.com/office/drawing/2014/main" id="{23D5924C-0AA5-588C-0430-C6EA2F0AF7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48000" y="1224000"/>
              <a:ext cx="4892400" cy="4892400"/>
            </a:xfrm>
            <a:prstGeom prst="rect">
              <a:avLst/>
            </a:prstGeom>
          </p:spPr>
        </p:pic>
        <p:sp>
          <p:nvSpPr>
            <p:cNvPr id="10" name="CaixaDeTexto 9">
              <a:extLst>
                <a:ext uri="{FF2B5EF4-FFF2-40B4-BE49-F238E27FC236}">
                  <a16:creationId xmlns:a16="http://schemas.microsoft.com/office/drawing/2014/main" id="{9BAFBD04-D17D-555D-62E6-F5400492C269}"/>
                </a:ext>
              </a:extLst>
            </p:cNvPr>
            <p:cNvSpPr txBox="1"/>
            <p:nvPr/>
          </p:nvSpPr>
          <p:spPr>
            <a:xfrm>
              <a:off x="10562678" y="1601429"/>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Tree>
    <p:extLst>
      <p:ext uri="{BB962C8B-B14F-4D97-AF65-F5344CB8AC3E}">
        <p14:creationId xmlns:p14="http://schemas.microsoft.com/office/powerpoint/2010/main" val="3820100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59DB-26C9-D30C-54AD-68A487716613}"/>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47D05AC-5F63-C0A9-0BE1-35FF64383D44}"/>
              </a:ext>
            </a:extLst>
          </p:cNvPr>
          <p:cNvSpPr>
            <a:spLocks noGrp="1"/>
          </p:cNvSpPr>
          <p:nvPr>
            <p:ph type="body" sz="quarter" idx="10"/>
          </p:nvPr>
        </p:nvSpPr>
        <p:spPr>
          <a:xfrm>
            <a:off x="6199188" y="1670050"/>
            <a:ext cx="5461000" cy="1290864"/>
          </a:xfrm>
        </p:spPr>
        <p:txBody>
          <a:bodyPr>
            <a:normAutofit fontScale="92500"/>
          </a:bodyPr>
          <a:lstStyle/>
          <a:p>
            <a:r>
              <a:rPr lang="pt-BR" dirty="0"/>
              <a:t>ECONOMIC CHARACTERIZATION</a:t>
            </a:r>
          </a:p>
        </p:txBody>
      </p:sp>
      <p:pic>
        <p:nvPicPr>
          <p:cNvPr id="5" name="Espaço Reservado para Imagem 4">
            <a:extLst>
              <a:ext uri="{FF2B5EF4-FFF2-40B4-BE49-F238E27FC236}">
                <a16:creationId xmlns:a16="http://schemas.microsoft.com/office/drawing/2014/main" id="{CC674DA0-A63C-EECE-B1CB-27FFB0DAFBB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4179" r="24179"/>
          <a:stretch/>
        </p:blipFill>
        <p:spPr/>
      </p:pic>
    </p:spTree>
    <p:extLst>
      <p:ext uri="{BB962C8B-B14F-4D97-AF65-F5344CB8AC3E}">
        <p14:creationId xmlns:p14="http://schemas.microsoft.com/office/powerpoint/2010/main" val="105243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ço Reservado para Texto 34">
            <a:extLst>
              <a:ext uri="{FF2B5EF4-FFF2-40B4-BE49-F238E27FC236}">
                <a16:creationId xmlns:a16="http://schemas.microsoft.com/office/drawing/2014/main" id="{7608C761-6B0E-C1B7-7EA2-61CAA5155FCC}"/>
              </a:ext>
            </a:extLst>
          </p:cNvPr>
          <p:cNvSpPr>
            <a:spLocks noGrp="1"/>
          </p:cNvSpPr>
          <p:nvPr>
            <p:ph type="body" sz="quarter" idx="75"/>
          </p:nvPr>
        </p:nvSpPr>
        <p:spPr>
          <a:xfrm>
            <a:off x="486641" y="410158"/>
            <a:ext cx="8423443" cy="581691"/>
          </a:xfrm>
        </p:spPr>
        <p:txBody>
          <a:bodyPr>
            <a:noAutofit/>
          </a:bodyPr>
          <a:lstStyle/>
          <a:p>
            <a:r>
              <a:rPr lang="en-US" dirty="0"/>
              <a:t>National Zoning of Oil and Gas Resources</a:t>
            </a:r>
          </a:p>
        </p:txBody>
      </p:sp>
      <p:sp>
        <p:nvSpPr>
          <p:cNvPr id="2" name="Espaço Reservado para Texto 1">
            <a:extLst>
              <a:ext uri="{FF2B5EF4-FFF2-40B4-BE49-F238E27FC236}">
                <a16:creationId xmlns:a16="http://schemas.microsoft.com/office/drawing/2014/main" id="{09D1B3BB-6427-40CE-9508-6EC9693A74A3}"/>
              </a:ext>
            </a:extLst>
          </p:cNvPr>
          <p:cNvSpPr>
            <a:spLocks noGrp="1"/>
          </p:cNvSpPr>
          <p:nvPr>
            <p:ph type="body" sz="quarter" idx="11"/>
          </p:nvPr>
        </p:nvSpPr>
        <p:spPr>
          <a:xfrm>
            <a:off x="495300" y="819436"/>
            <a:ext cx="6642100" cy="362183"/>
          </a:xfrm>
        </p:spPr>
        <p:txBody>
          <a:bodyPr>
            <a:normAutofit/>
          </a:bodyPr>
          <a:lstStyle/>
          <a:p>
            <a:r>
              <a:rPr lang="pt-BR" sz="1200" dirty="0"/>
              <a:t>2023–2025 </a:t>
            </a:r>
            <a:r>
              <a:rPr lang="pt-BR" sz="1200" dirty="0" err="1"/>
              <a:t>Cycle</a:t>
            </a:r>
            <a:endParaRPr lang="pt-BR" sz="1200" dirty="0"/>
          </a:p>
        </p:txBody>
      </p:sp>
      <p:sp>
        <p:nvSpPr>
          <p:cNvPr id="4" name="Espaço Reservado para Texto 3">
            <a:extLst>
              <a:ext uri="{FF2B5EF4-FFF2-40B4-BE49-F238E27FC236}">
                <a16:creationId xmlns:a16="http://schemas.microsoft.com/office/drawing/2014/main" id="{346368FA-EDB0-146D-1549-87D96EA64583}"/>
              </a:ext>
            </a:extLst>
          </p:cNvPr>
          <p:cNvSpPr>
            <a:spLocks noGrp="1"/>
          </p:cNvSpPr>
          <p:nvPr>
            <p:ph type="body" sz="quarter" idx="31"/>
          </p:nvPr>
        </p:nvSpPr>
        <p:spPr>
          <a:xfrm>
            <a:off x="521822" y="3992248"/>
            <a:ext cx="2904439" cy="250139"/>
          </a:xfrm>
        </p:spPr>
        <p:txBody>
          <a:bodyPr/>
          <a:lstStyle/>
          <a:p>
            <a:r>
              <a:rPr lang="pt-BR" dirty="0"/>
              <a:t>Péricles de Abreu Brumati</a:t>
            </a:r>
          </a:p>
          <a:p>
            <a:endParaRPr lang="pt-BR" dirty="0"/>
          </a:p>
        </p:txBody>
      </p:sp>
      <p:sp>
        <p:nvSpPr>
          <p:cNvPr id="5" name="Espaço Reservado para Texto 4">
            <a:extLst>
              <a:ext uri="{FF2B5EF4-FFF2-40B4-BE49-F238E27FC236}">
                <a16:creationId xmlns:a16="http://schemas.microsoft.com/office/drawing/2014/main" id="{5AF1C144-AF00-9DC0-F569-950AD23D965C}"/>
              </a:ext>
            </a:extLst>
          </p:cNvPr>
          <p:cNvSpPr>
            <a:spLocks noGrp="1"/>
          </p:cNvSpPr>
          <p:nvPr>
            <p:ph type="body" sz="quarter" idx="44"/>
          </p:nvPr>
        </p:nvSpPr>
        <p:spPr>
          <a:xfrm>
            <a:off x="4307493" y="2239256"/>
            <a:ext cx="2904439" cy="228820"/>
          </a:xfrm>
        </p:spPr>
        <p:txBody>
          <a:bodyPr/>
          <a:lstStyle/>
          <a:p>
            <a:r>
              <a:rPr lang="pt-BR" dirty="0" err="1">
                <a:solidFill>
                  <a:srgbClr val="0C2340"/>
                </a:solidFill>
              </a:rPr>
              <a:t>Technical</a:t>
            </a:r>
            <a:r>
              <a:rPr lang="pt-BR" dirty="0">
                <a:solidFill>
                  <a:srgbClr val="0C2340"/>
                </a:solidFill>
              </a:rPr>
              <a:t> </a:t>
            </a:r>
            <a:r>
              <a:rPr lang="pt-BR" dirty="0" err="1">
                <a:solidFill>
                  <a:srgbClr val="0C2340"/>
                </a:solidFill>
              </a:rPr>
              <a:t>Consultants</a:t>
            </a:r>
            <a:endParaRPr lang="pt-BR" dirty="0">
              <a:solidFill>
                <a:srgbClr val="0C2340"/>
              </a:solidFill>
            </a:endParaRPr>
          </a:p>
        </p:txBody>
      </p:sp>
      <p:sp>
        <p:nvSpPr>
          <p:cNvPr id="6" name="Espaço Reservado para Texto 5">
            <a:extLst>
              <a:ext uri="{FF2B5EF4-FFF2-40B4-BE49-F238E27FC236}">
                <a16:creationId xmlns:a16="http://schemas.microsoft.com/office/drawing/2014/main" id="{7046088E-B38E-D09C-CD8B-3CBBC8E515B8}"/>
              </a:ext>
            </a:extLst>
          </p:cNvPr>
          <p:cNvSpPr>
            <a:spLocks noGrp="1"/>
          </p:cNvSpPr>
          <p:nvPr>
            <p:ph type="body" sz="quarter" idx="45"/>
          </p:nvPr>
        </p:nvSpPr>
        <p:spPr>
          <a:xfrm>
            <a:off x="4458322" y="2599483"/>
            <a:ext cx="2904439" cy="264030"/>
          </a:xfrm>
        </p:spPr>
        <p:txBody>
          <a:bodyPr/>
          <a:lstStyle/>
          <a:p>
            <a:r>
              <a:rPr lang="pt-BR" dirty="0">
                <a:solidFill>
                  <a:schemeClr val="tx1"/>
                </a:solidFill>
              </a:rPr>
              <a:t>Regina Freitas Fernandes</a:t>
            </a:r>
          </a:p>
          <a:p>
            <a:endParaRPr lang="pt-BR" b="0" i="1" dirty="0">
              <a:solidFill>
                <a:srgbClr val="0C2340"/>
              </a:solidFill>
            </a:endParaRPr>
          </a:p>
        </p:txBody>
      </p:sp>
      <p:sp>
        <p:nvSpPr>
          <p:cNvPr id="8" name="Espaço Reservado para Texto 7">
            <a:extLst>
              <a:ext uri="{FF2B5EF4-FFF2-40B4-BE49-F238E27FC236}">
                <a16:creationId xmlns:a16="http://schemas.microsoft.com/office/drawing/2014/main" id="{C16FF430-1573-B795-2F50-5AD5AF88AAEE}"/>
              </a:ext>
            </a:extLst>
          </p:cNvPr>
          <p:cNvSpPr>
            <a:spLocks noGrp="1"/>
          </p:cNvSpPr>
          <p:nvPr>
            <p:ph type="body" sz="quarter" idx="47"/>
          </p:nvPr>
        </p:nvSpPr>
        <p:spPr>
          <a:xfrm>
            <a:off x="521822" y="4275149"/>
            <a:ext cx="2904439" cy="250139"/>
          </a:xfrm>
        </p:spPr>
        <p:txBody>
          <a:bodyPr/>
          <a:lstStyle/>
          <a:p>
            <a:r>
              <a:rPr lang="pt-BR" dirty="0"/>
              <a:t>Raul Fagundes Leggieri</a:t>
            </a:r>
          </a:p>
          <a:p>
            <a:endParaRPr lang="pt-BR" dirty="0"/>
          </a:p>
        </p:txBody>
      </p:sp>
      <p:sp>
        <p:nvSpPr>
          <p:cNvPr id="15" name="Espaço Reservado para Texto 14">
            <a:extLst>
              <a:ext uri="{FF2B5EF4-FFF2-40B4-BE49-F238E27FC236}">
                <a16:creationId xmlns:a16="http://schemas.microsoft.com/office/drawing/2014/main" id="{DA40B7F8-38FD-E38C-5251-71C717B35CA7}"/>
              </a:ext>
            </a:extLst>
          </p:cNvPr>
          <p:cNvSpPr>
            <a:spLocks noGrp="1"/>
          </p:cNvSpPr>
          <p:nvPr>
            <p:ph type="body" sz="quarter" idx="54"/>
          </p:nvPr>
        </p:nvSpPr>
        <p:spPr>
          <a:xfrm>
            <a:off x="486641" y="2261951"/>
            <a:ext cx="2904439" cy="250139"/>
          </a:xfrm>
        </p:spPr>
        <p:txBody>
          <a:bodyPr>
            <a:normAutofit lnSpcReduction="10000"/>
          </a:bodyPr>
          <a:lstStyle/>
          <a:p>
            <a:r>
              <a:rPr lang="pt-BR" dirty="0"/>
              <a:t>Energy </a:t>
            </a:r>
            <a:r>
              <a:rPr lang="pt-BR" dirty="0" err="1"/>
              <a:t>Research</a:t>
            </a:r>
            <a:r>
              <a:rPr lang="pt-BR" dirty="0"/>
              <a:t> </a:t>
            </a:r>
            <a:r>
              <a:rPr lang="pt-BR" dirty="0" err="1"/>
              <a:t>Analysts</a:t>
            </a:r>
            <a:endParaRPr lang="pt-BR" dirty="0"/>
          </a:p>
        </p:txBody>
      </p:sp>
      <p:sp>
        <p:nvSpPr>
          <p:cNvPr id="16" name="Espaço Reservado para Texto 15">
            <a:extLst>
              <a:ext uri="{FF2B5EF4-FFF2-40B4-BE49-F238E27FC236}">
                <a16:creationId xmlns:a16="http://schemas.microsoft.com/office/drawing/2014/main" id="{56B220A9-5F2A-F3E9-7E11-544C7EBE2072}"/>
              </a:ext>
            </a:extLst>
          </p:cNvPr>
          <p:cNvSpPr>
            <a:spLocks noGrp="1"/>
          </p:cNvSpPr>
          <p:nvPr>
            <p:ph type="body" sz="quarter" idx="55"/>
          </p:nvPr>
        </p:nvSpPr>
        <p:spPr>
          <a:xfrm>
            <a:off x="521822" y="2577743"/>
            <a:ext cx="2904439" cy="250139"/>
          </a:xfrm>
        </p:spPr>
        <p:txBody>
          <a:bodyPr/>
          <a:lstStyle/>
          <a:p>
            <a:r>
              <a:rPr lang="pt-BR" dirty="0"/>
              <a:t>Camila da Mota Carvalho</a:t>
            </a:r>
          </a:p>
          <a:p>
            <a:endParaRPr lang="pt-BR" dirty="0"/>
          </a:p>
        </p:txBody>
      </p:sp>
      <p:sp>
        <p:nvSpPr>
          <p:cNvPr id="18" name="Espaço Reservado para Texto 17">
            <a:extLst>
              <a:ext uri="{FF2B5EF4-FFF2-40B4-BE49-F238E27FC236}">
                <a16:creationId xmlns:a16="http://schemas.microsoft.com/office/drawing/2014/main" id="{4B3F0450-7E64-DCE9-F9A9-F6924073058A}"/>
              </a:ext>
            </a:extLst>
          </p:cNvPr>
          <p:cNvSpPr>
            <a:spLocks noGrp="1"/>
          </p:cNvSpPr>
          <p:nvPr>
            <p:ph type="body" sz="quarter" idx="57"/>
          </p:nvPr>
        </p:nvSpPr>
        <p:spPr>
          <a:xfrm>
            <a:off x="521822" y="2860644"/>
            <a:ext cx="2904439" cy="250139"/>
          </a:xfrm>
        </p:spPr>
        <p:txBody>
          <a:bodyPr/>
          <a:lstStyle/>
          <a:p>
            <a:r>
              <a:rPr lang="pt-BR" dirty="0"/>
              <a:t>Denise dos Santos Silva Reinoldes </a:t>
            </a:r>
          </a:p>
        </p:txBody>
      </p:sp>
      <p:sp>
        <p:nvSpPr>
          <p:cNvPr id="20" name="Espaço Reservado para Texto 19">
            <a:extLst>
              <a:ext uri="{FF2B5EF4-FFF2-40B4-BE49-F238E27FC236}">
                <a16:creationId xmlns:a16="http://schemas.microsoft.com/office/drawing/2014/main" id="{B79784DD-225C-8365-4CEA-1D8A5349BEF4}"/>
              </a:ext>
            </a:extLst>
          </p:cNvPr>
          <p:cNvSpPr>
            <a:spLocks noGrp="1"/>
          </p:cNvSpPr>
          <p:nvPr>
            <p:ph type="body" sz="quarter" idx="59"/>
          </p:nvPr>
        </p:nvSpPr>
        <p:spPr>
          <a:xfrm>
            <a:off x="521822" y="3143545"/>
            <a:ext cx="2904439" cy="250139"/>
          </a:xfrm>
        </p:spPr>
        <p:txBody>
          <a:bodyPr/>
          <a:lstStyle/>
          <a:p>
            <a:r>
              <a:rPr lang="pt-BR" dirty="0"/>
              <a:t>Katia Souza de Almeida</a:t>
            </a:r>
          </a:p>
          <a:p>
            <a:endParaRPr lang="pt-BR" dirty="0"/>
          </a:p>
        </p:txBody>
      </p:sp>
      <p:sp>
        <p:nvSpPr>
          <p:cNvPr id="22" name="Espaço Reservado para Texto 21">
            <a:extLst>
              <a:ext uri="{FF2B5EF4-FFF2-40B4-BE49-F238E27FC236}">
                <a16:creationId xmlns:a16="http://schemas.microsoft.com/office/drawing/2014/main" id="{8DA6E7D8-B282-8C50-9624-6C3B3B5DA343}"/>
              </a:ext>
            </a:extLst>
          </p:cNvPr>
          <p:cNvSpPr>
            <a:spLocks noGrp="1"/>
          </p:cNvSpPr>
          <p:nvPr>
            <p:ph type="body" sz="quarter" idx="61"/>
          </p:nvPr>
        </p:nvSpPr>
        <p:spPr>
          <a:xfrm>
            <a:off x="521822" y="3426446"/>
            <a:ext cx="2904439" cy="250139"/>
          </a:xfrm>
        </p:spPr>
        <p:txBody>
          <a:bodyPr/>
          <a:lstStyle/>
          <a:p>
            <a:r>
              <a:rPr lang="pt-BR" dirty="0"/>
              <a:t>Nathália Oliveira de Castro</a:t>
            </a:r>
          </a:p>
          <a:p>
            <a:endParaRPr lang="pt-BR" dirty="0"/>
          </a:p>
        </p:txBody>
      </p:sp>
      <p:sp>
        <p:nvSpPr>
          <p:cNvPr id="24" name="Espaço Reservado para Texto 23">
            <a:extLst>
              <a:ext uri="{FF2B5EF4-FFF2-40B4-BE49-F238E27FC236}">
                <a16:creationId xmlns:a16="http://schemas.microsoft.com/office/drawing/2014/main" id="{C78D98B9-DC22-40BE-9B3F-C9C422214335}"/>
              </a:ext>
            </a:extLst>
          </p:cNvPr>
          <p:cNvSpPr>
            <a:spLocks noGrp="1"/>
          </p:cNvSpPr>
          <p:nvPr>
            <p:ph type="body" sz="quarter" idx="63"/>
          </p:nvPr>
        </p:nvSpPr>
        <p:spPr>
          <a:xfrm>
            <a:off x="521822" y="3709347"/>
            <a:ext cx="2904439" cy="250139"/>
          </a:xfrm>
        </p:spPr>
        <p:txBody>
          <a:bodyPr/>
          <a:lstStyle/>
          <a:p>
            <a:r>
              <a:rPr lang="pt-BR" dirty="0"/>
              <a:t>Pamela Cardoso Vilela</a:t>
            </a:r>
          </a:p>
          <a:p>
            <a:endParaRPr lang="pt-BR" dirty="0"/>
          </a:p>
        </p:txBody>
      </p:sp>
      <p:sp>
        <p:nvSpPr>
          <p:cNvPr id="25" name="Espaço Reservado para Texto 24">
            <a:extLst>
              <a:ext uri="{FF2B5EF4-FFF2-40B4-BE49-F238E27FC236}">
                <a16:creationId xmlns:a16="http://schemas.microsoft.com/office/drawing/2014/main" id="{CBAF7991-3DB8-203D-285B-47F3152A5DB8}"/>
              </a:ext>
            </a:extLst>
          </p:cNvPr>
          <p:cNvSpPr>
            <a:spLocks noGrp="1"/>
          </p:cNvSpPr>
          <p:nvPr>
            <p:ph type="body" sz="quarter" idx="64"/>
          </p:nvPr>
        </p:nvSpPr>
        <p:spPr>
          <a:xfrm>
            <a:off x="9045377" y="1549809"/>
            <a:ext cx="2904439" cy="250139"/>
          </a:xfrm>
        </p:spPr>
        <p:txBody>
          <a:bodyPr>
            <a:normAutofit fontScale="92500" lnSpcReduction="10000"/>
          </a:bodyPr>
          <a:lstStyle/>
          <a:p>
            <a:r>
              <a:rPr lang="pt-BR" sz="1400" dirty="0" err="1"/>
              <a:t>Executive</a:t>
            </a:r>
            <a:r>
              <a:rPr lang="pt-BR" sz="1400" dirty="0"/>
              <a:t> </a:t>
            </a:r>
            <a:r>
              <a:rPr lang="pt-BR" sz="1400" dirty="0" err="1"/>
              <a:t>Summary</a:t>
            </a:r>
            <a:endParaRPr lang="pt-BR" sz="1400" dirty="0"/>
          </a:p>
        </p:txBody>
      </p:sp>
      <p:sp>
        <p:nvSpPr>
          <p:cNvPr id="26" name="Espaço Reservado para Texto 25">
            <a:extLst>
              <a:ext uri="{FF2B5EF4-FFF2-40B4-BE49-F238E27FC236}">
                <a16:creationId xmlns:a16="http://schemas.microsoft.com/office/drawing/2014/main" id="{684EC5E1-5215-2205-8890-B976E2CF82C3}"/>
              </a:ext>
            </a:extLst>
          </p:cNvPr>
          <p:cNvSpPr>
            <a:spLocks noGrp="1"/>
          </p:cNvSpPr>
          <p:nvPr>
            <p:ph type="body" sz="quarter" idx="66"/>
          </p:nvPr>
        </p:nvSpPr>
        <p:spPr>
          <a:xfrm>
            <a:off x="9045377" y="2377150"/>
            <a:ext cx="2904439" cy="250139"/>
          </a:xfrm>
        </p:spPr>
        <p:txBody>
          <a:bodyPr>
            <a:normAutofit lnSpcReduction="10000"/>
          </a:bodyPr>
          <a:lstStyle/>
          <a:p>
            <a:r>
              <a:rPr lang="pt-BR" dirty="0" err="1"/>
              <a:t>Executive</a:t>
            </a:r>
            <a:r>
              <a:rPr lang="pt-BR" dirty="0"/>
              <a:t> </a:t>
            </a:r>
            <a:r>
              <a:rPr lang="pt-BR" dirty="0" err="1"/>
              <a:t>Coordination</a:t>
            </a:r>
            <a:endParaRPr lang="pt-BR" dirty="0"/>
          </a:p>
        </p:txBody>
      </p:sp>
      <p:sp>
        <p:nvSpPr>
          <p:cNvPr id="27" name="Espaço Reservado para Texto 26">
            <a:extLst>
              <a:ext uri="{FF2B5EF4-FFF2-40B4-BE49-F238E27FC236}">
                <a16:creationId xmlns:a16="http://schemas.microsoft.com/office/drawing/2014/main" id="{CAC77876-2DDF-3387-7CB5-EC10F8CA2483}"/>
              </a:ext>
            </a:extLst>
          </p:cNvPr>
          <p:cNvSpPr>
            <a:spLocks noGrp="1"/>
          </p:cNvSpPr>
          <p:nvPr>
            <p:ph type="body" sz="quarter" idx="67"/>
          </p:nvPr>
        </p:nvSpPr>
        <p:spPr>
          <a:xfrm>
            <a:off x="9350947" y="3947036"/>
            <a:ext cx="2904439" cy="250139"/>
          </a:xfrm>
        </p:spPr>
        <p:txBody>
          <a:bodyPr>
            <a:normAutofit lnSpcReduction="10000"/>
          </a:bodyPr>
          <a:lstStyle/>
          <a:p>
            <a:r>
              <a:rPr lang="pt-BR" i="1" dirty="0"/>
              <a:t>Marcos Frederico Farias de Sousa</a:t>
            </a:r>
          </a:p>
          <a:p>
            <a:endParaRPr lang="pt-BR" i="1" dirty="0"/>
          </a:p>
        </p:txBody>
      </p:sp>
      <p:sp>
        <p:nvSpPr>
          <p:cNvPr id="28" name="Espaço Reservado para Texto 27">
            <a:extLst>
              <a:ext uri="{FF2B5EF4-FFF2-40B4-BE49-F238E27FC236}">
                <a16:creationId xmlns:a16="http://schemas.microsoft.com/office/drawing/2014/main" id="{0920ACFF-5D00-D0FE-2AF3-D75BB3AB723F}"/>
              </a:ext>
            </a:extLst>
          </p:cNvPr>
          <p:cNvSpPr>
            <a:spLocks noGrp="1"/>
          </p:cNvSpPr>
          <p:nvPr>
            <p:ph type="body" sz="quarter" idx="68"/>
          </p:nvPr>
        </p:nvSpPr>
        <p:spPr>
          <a:xfrm>
            <a:off x="4114421" y="1926264"/>
            <a:ext cx="2904439" cy="250139"/>
          </a:xfrm>
        </p:spPr>
        <p:txBody>
          <a:bodyPr>
            <a:normAutofit lnSpcReduction="10000"/>
          </a:bodyPr>
          <a:lstStyle/>
          <a:p>
            <a:r>
              <a:rPr lang="pt-BR" dirty="0" err="1">
                <a:solidFill>
                  <a:srgbClr val="0C2340"/>
                </a:solidFill>
              </a:rPr>
              <a:t>Technical</a:t>
            </a:r>
            <a:r>
              <a:rPr lang="pt-BR" dirty="0">
                <a:solidFill>
                  <a:srgbClr val="0C2340"/>
                </a:solidFill>
              </a:rPr>
              <a:t> </a:t>
            </a:r>
            <a:r>
              <a:rPr lang="pt-BR" dirty="0" err="1">
                <a:solidFill>
                  <a:srgbClr val="0C2340"/>
                </a:solidFill>
              </a:rPr>
              <a:t>Coordination</a:t>
            </a:r>
            <a:endParaRPr lang="pt-BR" dirty="0">
              <a:solidFill>
                <a:srgbClr val="0C2340"/>
              </a:solidFill>
            </a:endParaRPr>
          </a:p>
        </p:txBody>
      </p:sp>
      <p:sp>
        <p:nvSpPr>
          <p:cNvPr id="32" name="Espaço Reservado para Texto 31">
            <a:extLst>
              <a:ext uri="{FF2B5EF4-FFF2-40B4-BE49-F238E27FC236}">
                <a16:creationId xmlns:a16="http://schemas.microsoft.com/office/drawing/2014/main" id="{1128E231-BB9B-4EBC-B5B8-D2D72F8C03D0}"/>
              </a:ext>
            </a:extLst>
          </p:cNvPr>
          <p:cNvSpPr>
            <a:spLocks noGrp="1"/>
          </p:cNvSpPr>
          <p:nvPr>
            <p:ph type="body" sz="quarter" idx="72"/>
          </p:nvPr>
        </p:nvSpPr>
        <p:spPr>
          <a:xfrm>
            <a:off x="4458322" y="2863513"/>
            <a:ext cx="2904439" cy="264030"/>
          </a:xfrm>
        </p:spPr>
        <p:txBody>
          <a:bodyPr/>
          <a:lstStyle/>
          <a:p>
            <a:r>
              <a:rPr lang="pt-BR" dirty="0">
                <a:solidFill>
                  <a:schemeClr val="tx1"/>
                </a:solidFill>
              </a:rPr>
              <a:t>Roberta de Albuquerque Cardoso</a:t>
            </a:r>
          </a:p>
          <a:p>
            <a:endParaRPr lang="pt-BR" b="0" i="1" dirty="0">
              <a:solidFill>
                <a:srgbClr val="0C2340"/>
              </a:solidFill>
            </a:endParaRPr>
          </a:p>
        </p:txBody>
      </p:sp>
      <p:sp>
        <p:nvSpPr>
          <p:cNvPr id="36" name="Retângulo 35">
            <a:extLst>
              <a:ext uri="{FF2B5EF4-FFF2-40B4-BE49-F238E27FC236}">
                <a16:creationId xmlns:a16="http://schemas.microsoft.com/office/drawing/2014/main" id="{025BCF84-DAA1-D904-40CB-91C9C623363A}"/>
              </a:ext>
            </a:extLst>
          </p:cNvPr>
          <p:cNvSpPr/>
          <p:nvPr/>
        </p:nvSpPr>
        <p:spPr>
          <a:xfrm>
            <a:off x="9350947" y="4683122"/>
            <a:ext cx="2904439" cy="252000"/>
          </a:xfrm>
          <a:prstGeom prst="rect">
            <a:avLst/>
          </a:prstGeom>
        </p:spPr>
        <p:txBody>
          <a:bodyPr vert="horz" lIns="91440" tIns="45720" rIns="91440" bIns="45720" rtlCol="0">
            <a:normAutofit lnSpcReduction="10000"/>
          </a:bodyPr>
          <a:lstStyle/>
          <a:p>
            <a:pPr>
              <a:lnSpc>
                <a:spcPct val="90000"/>
              </a:lnSpc>
              <a:spcBef>
                <a:spcPts val="1000"/>
              </a:spcBef>
            </a:pPr>
            <a:r>
              <a:rPr lang="pt-BR" sz="1200" i="1" dirty="0">
                <a:solidFill>
                  <a:schemeClr val="bg1"/>
                </a:solidFill>
              </a:rPr>
              <a:t>Marcelo Ferreira Alfradique</a:t>
            </a:r>
          </a:p>
        </p:txBody>
      </p:sp>
      <p:sp>
        <p:nvSpPr>
          <p:cNvPr id="37" name="Espaço Reservado para Texto 4">
            <a:extLst>
              <a:ext uri="{FF2B5EF4-FFF2-40B4-BE49-F238E27FC236}">
                <a16:creationId xmlns:a16="http://schemas.microsoft.com/office/drawing/2014/main" id="{F921A7FF-21F2-580C-9A75-F8E4FF725B86}"/>
              </a:ext>
            </a:extLst>
          </p:cNvPr>
          <p:cNvSpPr txBox="1">
            <a:spLocks/>
          </p:cNvSpPr>
          <p:nvPr/>
        </p:nvSpPr>
        <p:spPr>
          <a:xfrm>
            <a:off x="9149001" y="2719659"/>
            <a:ext cx="2904439" cy="3408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Director of Oil, Gas and Biofuels Studies</a:t>
            </a:r>
            <a:endParaRPr lang="pt-BR" dirty="0"/>
          </a:p>
        </p:txBody>
      </p:sp>
      <p:sp>
        <p:nvSpPr>
          <p:cNvPr id="38" name="Espaço Reservado para Texto 4">
            <a:extLst>
              <a:ext uri="{FF2B5EF4-FFF2-40B4-BE49-F238E27FC236}">
                <a16:creationId xmlns:a16="http://schemas.microsoft.com/office/drawing/2014/main" id="{1CF13CC4-79D8-DA9A-48EF-2A6DD4966489}"/>
              </a:ext>
            </a:extLst>
          </p:cNvPr>
          <p:cNvSpPr txBox="1">
            <a:spLocks/>
          </p:cNvSpPr>
          <p:nvPr/>
        </p:nvSpPr>
        <p:spPr>
          <a:xfrm>
            <a:off x="9149001" y="3674713"/>
            <a:ext cx="3106385" cy="2288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Superintendent of Oil and Natural Gas</a:t>
            </a:r>
            <a:endParaRPr lang="pt-BR" dirty="0"/>
          </a:p>
        </p:txBody>
      </p:sp>
      <p:sp>
        <p:nvSpPr>
          <p:cNvPr id="39" name="Espaço Reservado para Texto 4">
            <a:extLst>
              <a:ext uri="{FF2B5EF4-FFF2-40B4-BE49-F238E27FC236}">
                <a16:creationId xmlns:a16="http://schemas.microsoft.com/office/drawing/2014/main" id="{D5F1529E-D339-8146-D643-530F4055B50A}"/>
              </a:ext>
            </a:extLst>
          </p:cNvPr>
          <p:cNvSpPr txBox="1">
            <a:spLocks/>
          </p:cNvSpPr>
          <p:nvPr/>
        </p:nvSpPr>
        <p:spPr>
          <a:xfrm>
            <a:off x="9149001" y="4421447"/>
            <a:ext cx="2904439" cy="2288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a:t>Deputy</a:t>
            </a:r>
            <a:r>
              <a:rPr lang="pt-BR" dirty="0"/>
              <a:t> </a:t>
            </a:r>
            <a:r>
              <a:rPr lang="pt-BR" dirty="0" err="1"/>
              <a:t>Superintendent</a:t>
            </a:r>
            <a:endParaRPr lang="pt-BR" dirty="0"/>
          </a:p>
        </p:txBody>
      </p:sp>
      <p:sp>
        <p:nvSpPr>
          <p:cNvPr id="40" name="Espaço Reservado para Texto 26" hidden="1">
            <a:extLst>
              <a:ext uri="{FF2B5EF4-FFF2-40B4-BE49-F238E27FC236}">
                <a16:creationId xmlns:a16="http://schemas.microsoft.com/office/drawing/2014/main" id="{E116926F-4966-494C-228A-4653B5907CBC}"/>
              </a:ext>
            </a:extLst>
          </p:cNvPr>
          <p:cNvSpPr txBox="1">
            <a:spLocks/>
          </p:cNvSpPr>
          <p:nvPr/>
        </p:nvSpPr>
        <p:spPr>
          <a:xfrm>
            <a:off x="9046800" y="2921512"/>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Marcos Frederico Farias de Sousa</a:t>
            </a:r>
          </a:p>
          <a:p>
            <a:endParaRPr lang="pt-BR" dirty="0"/>
          </a:p>
        </p:txBody>
      </p:sp>
      <p:sp>
        <p:nvSpPr>
          <p:cNvPr id="41" name="Espaço Reservado para Texto 26">
            <a:extLst>
              <a:ext uri="{FF2B5EF4-FFF2-40B4-BE49-F238E27FC236}">
                <a16:creationId xmlns:a16="http://schemas.microsoft.com/office/drawing/2014/main" id="{1468E010-5DE9-D529-3124-77D16C9CCAC0}"/>
              </a:ext>
            </a:extLst>
          </p:cNvPr>
          <p:cNvSpPr txBox="1">
            <a:spLocks/>
          </p:cNvSpPr>
          <p:nvPr/>
        </p:nvSpPr>
        <p:spPr>
          <a:xfrm>
            <a:off x="9350947" y="3149811"/>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i="1" dirty="0"/>
              <a:t>Heloisa Borges Bastos Esteves</a:t>
            </a:r>
          </a:p>
          <a:p>
            <a:pPr>
              <a:lnSpc>
                <a:spcPct val="100000"/>
              </a:lnSpc>
            </a:pPr>
            <a:endParaRPr lang="pt-BR" i="1" dirty="0"/>
          </a:p>
        </p:txBody>
      </p:sp>
      <p:sp>
        <p:nvSpPr>
          <p:cNvPr id="33" name="Espaço Reservado para Texto 32">
            <a:extLst>
              <a:ext uri="{FF2B5EF4-FFF2-40B4-BE49-F238E27FC236}">
                <a16:creationId xmlns:a16="http://schemas.microsoft.com/office/drawing/2014/main" id="{352AA0A8-575F-3DFA-E27A-E0368F6D2CC4}"/>
              </a:ext>
            </a:extLst>
          </p:cNvPr>
          <p:cNvSpPr>
            <a:spLocks noGrp="1"/>
          </p:cNvSpPr>
          <p:nvPr>
            <p:ph type="body" sz="quarter" idx="73"/>
          </p:nvPr>
        </p:nvSpPr>
        <p:spPr/>
        <p:txBody>
          <a:bodyPr/>
          <a:lstStyle/>
          <a:p>
            <a:r>
              <a:rPr lang="pt-BR" dirty="0"/>
              <a:t>EPE 2025</a:t>
            </a:r>
          </a:p>
        </p:txBody>
      </p:sp>
      <p:sp>
        <p:nvSpPr>
          <p:cNvPr id="34" name="Espaço Reservado para Texto 33">
            <a:extLst>
              <a:ext uri="{FF2B5EF4-FFF2-40B4-BE49-F238E27FC236}">
                <a16:creationId xmlns:a16="http://schemas.microsoft.com/office/drawing/2014/main" id="{0B16C395-0AD1-D346-A1D9-02E08A7A4598}"/>
              </a:ext>
            </a:extLst>
          </p:cNvPr>
          <p:cNvSpPr>
            <a:spLocks noGrp="1"/>
          </p:cNvSpPr>
          <p:nvPr>
            <p:ph type="body" sz="quarter" idx="74"/>
          </p:nvPr>
        </p:nvSpPr>
        <p:spPr/>
        <p:txBody>
          <a:bodyPr/>
          <a:lstStyle/>
          <a:p>
            <a:r>
              <a:rPr lang="pt-BR" dirty="0"/>
              <a:t>Energy </a:t>
            </a:r>
            <a:r>
              <a:rPr lang="pt-BR" dirty="0" err="1"/>
              <a:t>Research</a:t>
            </a:r>
            <a:r>
              <a:rPr lang="pt-BR" dirty="0"/>
              <a:t> Office</a:t>
            </a:r>
          </a:p>
        </p:txBody>
      </p:sp>
      <p:sp>
        <p:nvSpPr>
          <p:cNvPr id="43" name="Espaço Reservado para Texto 7">
            <a:extLst>
              <a:ext uri="{FF2B5EF4-FFF2-40B4-BE49-F238E27FC236}">
                <a16:creationId xmlns:a16="http://schemas.microsoft.com/office/drawing/2014/main" id="{8A0AAE62-7B56-5D7A-22E9-D0D56341D740}"/>
              </a:ext>
            </a:extLst>
          </p:cNvPr>
          <p:cNvSpPr txBox="1">
            <a:spLocks/>
          </p:cNvSpPr>
          <p:nvPr/>
        </p:nvSpPr>
        <p:spPr>
          <a:xfrm>
            <a:off x="521822" y="4558052"/>
            <a:ext cx="2904439" cy="2501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Victor Hugo Trocate da Silva</a:t>
            </a:r>
          </a:p>
        </p:txBody>
      </p:sp>
      <p:sp>
        <p:nvSpPr>
          <p:cNvPr id="47" name="Espaço Reservado para Texto 27">
            <a:extLst>
              <a:ext uri="{FF2B5EF4-FFF2-40B4-BE49-F238E27FC236}">
                <a16:creationId xmlns:a16="http://schemas.microsoft.com/office/drawing/2014/main" id="{520AB2D5-52E7-049F-2547-0AEACE6F9C11}"/>
              </a:ext>
            </a:extLst>
          </p:cNvPr>
          <p:cNvSpPr txBox="1">
            <a:spLocks/>
          </p:cNvSpPr>
          <p:nvPr/>
        </p:nvSpPr>
        <p:spPr>
          <a:xfrm>
            <a:off x="242184" y="1952404"/>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a:solidFill>
                  <a:srgbClr val="0C2340"/>
                </a:solidFill>
              </a:rPr>
              <a:t>Technical</a:t>
            </a:r>
            <a:r>
              <a:rPr lang="pt-BR" dirty="0">
                <a:solidFill>
                  <a:srgbClr val="0C2340"/>
                </a:solidFill>
              </a:rPr>
              <a:t> Team</a:t>
            </a:r>
          </a:p>
        </p:txBody>
      </p:sp>
    </p:spTree>
    <p:extLst>
      <p:ext uri="{BB962C8B-B14F-4D97-AF65-F5344CB8AC3E}">
        <p14:creationId xmlns:p14="http://schemas.microsoft.com/office/powerpoint/2010/main" val="343336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62CD-AC56-6081-38BE-447ADE0A2F80}"/>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5EE0423-6A4B-BDC3-E994-28E0EC93845B}"/>
              </a:ext>
            </a:extLst>
          </p:cNvPr>
          <p:cNvSpPr>
            <a:spLocks noGrp="1"/>
          </p:cNvSpPr>
          <p:nvPr>
            <p:ph type="body" sz="quarter" idx="11"/>
          </p:nvPr>
        </p:nvSpPr>
        <p:spPr>
          <a:xfrm>
            <a:off x="288644" y="514350"/>
            <a:ext cx="9347725" cy="682092"/>
          </a:xfrm>
        </p:spPr>
        <p:txBody>
          <a:bodyPr/>
          <a:lstStyle/>
          <a:p>
            <a:r>
              <a:rPr lang="pt-BR" dirty="0"/>
              <a:t>Areal </a:t>
            </a:r>
            <a:r>
              <a:rPr lang="pt-BR" dirty="0" err="1"/>
              <a:t>Petroleum</a:t>
            </a:r>
            <a:r>
              <a:rPr lang="pt-BR" dirty="0"/>
              <a:t> </a:t>
            </a:r>
            <a:r>
              <a:rPr lang="pt-BR" dirty="0" err="1"/>
              <a:t>Importance</a:t>
            </a:r>
            <a:endParaRPr lang="pt-BR" dirty="0"/>
          </a:p>
        </p:txBody>
      </p:sp>
      <p:pic>
        <p:nvPicPr>
          <p:cNvPr id="78" name="Imagem 77">
            <a:extLst>
              <a:ext uri="{FF2B5EF4-FFF2-40B4-BE49-F238E27FC236}">
                <a16:creationId xmlns:a16="http://schemas.microsoft.com/office/drawing/2014/main" id="{5DD6D460-2B28-CB43-D498-590277299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369" y="2693374"/>
            <a:ext cx="2492204" cy="2476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Retângulo 79">
            <a:extLst>
              <a:ext uri="{FF2B5EF4-FFF2-40B4-BE49-F238E27FC236}">
                <a16:creationId xmlns:a16="http://schemas.microsoft.com/office/drawing/2014/main" id="{22404E60-B11B-B6BB-2B73-6121A445E416}"/>
              </a:ext>
            </a:extLst>
          </p:cNvPr>
          <p:cNvSpPr/>
          <p:nvPr/>
        </p:nvSpPr>
        <p:spPr>
          <a:xfrm>
            <a:off x="8885602" y="2254647"/>
            <a:ext cx="1733857" cy="400110"/>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spcAft>
                <a:spcPts val="1350"/>
              </a:spcAft>
            </a:pPr>
            <a:r>
              <a:rPr lang="pt-BR" sz="2000" b="1" dirty="0">
                <a:ln w="9525">
                  <a:solidFill>
                    <a:schemeClr val="bg1"/>
                  </a:solidFill>
                  <a:prstDash val="solid"/>
                </a:ln>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IPA Total</a:t>
            </a:r>
          </a:p>
        </p:txBody>
      </p:sp>
      <p:grpSp>
        <p:nvGrpSpPr>
          <p:cNvPr id="100" name="Agrupar 99">
            <a:extLst>
              <a:ext uri="{FF2B5EF4-FFF2-40B4-BE49-F238E27FC236}">
                <a16:creationId xmlns:a16="http://schemas.microsoft.com/office/drawing/2014/main" id="{EDB06704-1841-0E56-79D0-29B6BB21071C}"/>
              </a:ext>
            </a:extLst>
          </p:cNvPr>
          <p:cNvGrpSpPr/>
          <p:nvPr/>
        </p:nvGrpSpPr>
        <p:grpSpPr>
          <a:xfrm>
            <a:off x="1147095" y="2424542"/>
            <a:ext cx="5991110" cy="4433468"/>
            <a:chOff x="112115" y="2340501"/>
            <a:chExt cx="5991110" cy="4433468"/>
          </a:xfrm>
        </p:grpSpPr>
        <p:grpSp>
          <p:nvGrpSpPr>
            <p:cNvPr id="59" name="Agrupar 58">
              <a:extLst>
                <a:ext uri="{FF2B5EF4-FFF2-40B4-BE49-F238E27FC236}">
                  <a16:creationId xmlns:a16="http://schemas.microsoft.com/office/drawing/2014/main" id="{29ABDD9D-0A6D-1D9F-5F80-A026430AAB52}"/>
                </a:ext>
              </a:extLst>
            </p:cNvPr>
            <p:cNvGrpSpPr/>
            <p:nvPr/>
          </p:nvGrpSpPr>
          <p:grpSpPr>
            <a:xfrm>
              <a:off x="2115200" y="2340501"/>
              <a:ext cx="1612146" cy="515666"/>
              <a:chOff x="7469994" y="3924000"/>
              <a:chExt cx="1074764" cy="343777"/>
            </a:xfrm>
          </p:grpSpPr>
          <p:sp>
            <p:nvSpPr>
              <p:cNvPr id="60" name="Retângulo 59">
                <a:extLst>
                  <a:ext uri="{FF2B5EF4-FFF2-40B4-BE49-F238E27FC236}">
                    <a16:creationId xmlns:a16="http://schemas.microsoft.com/office/drawing/2014/main" id="{0BF50D38-A2A0-CECF-4582-D0C963865FFE}"/>
                  </a:ext>
                </a:extLst>
              </p:cNvPr>
              <p:cNvSpPr/>
              <p:nvPr/>
            </p:nvSpPr>
            <p:spPr>
              <a:xfrm>
                <a:off x="7708501" y="3960000"/>
                <a:ext cx="83625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Exploitation</a:t>
                </a:r>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 </a:t>
                </a: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Intensity</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61" name="Imagem 60">
                <a:extLst>
                  <a:ext uri="{FF2B5EF4-FFF2-40B4-BE49-F238E27FC236}">
                    <a16:creationId xmlns:a16="http://schemas.microsoft.com/office/drawing/2014/main" id="{984C8E61-F2DA-18D3-A703-3929B3EFD8E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69994" y="3924000"/>
                <a:ext cx="240000" cy="240000"/>
              </a:xfrm>
              <a:prstGeom prst="rect">
                <a:avLst/>
              </a:prstGeom>
            </p:spPr>
          </p:pic>
        </p:grpSp>
        <p:grpSp>
          <p:nvGrpSpPr>
            <p:cNvPr id="62" name="Agrupar 61">
              <a:extLst>
                <a:ext uri="{FF2B5EF4-FFF2-40B4-BE49-F238E27FC236}">
                  <a16:creationId xmlns:a16="http://schemas.microsoft.com/office/drawing/2014/main" id="{5AE27BAB-6E22-C971-7D60-94C3B477150E}"/>
                </a:ext>
              </a:extLst>
            </p:cNvPr>
            <p:cNvGrpSpPr/>
            <p:nvPr/>
          </p:nvGrpSpPr>
          <p:grpSpPr>
            <a:xfrm>
              <a:off x="3807136" y="5463249"/>
              <a:ext cx="1900298" cy="461666"/>
              <a:chOff x="8142155" y="4680000"/>
              <a:chExt cx="1266865" cy="307777"/>
            </a:xfrm>
          </p:grpSpPr>
          <p:sp>
            <p:nvSpPr>
              <p:cNvPr id="63" name="Retângulo 62">
                <a:extLst>
                  <a:ext uri="{FF2B5EF4-FFF2-40B4-BE49-F238E27FC236}">
                    <a16:creationId xmlns:a16="http://schemas.microsoft.com/office/drawing/2014/main" id="{28F6E428-AB77-1E26-85CD-FD48F059DA8E}"/>
                  </a:ext>
                </a:extLst>
              </p:cNvPr>
              <p:cNvSpPr/>
              <p:nvPr/>
            </p:nvSpPr>
            <p:spPr>
              <a:xfrm>
                <a:off x="8374239" y="4680000"/>
                <a:ext cx="1034781" cy="307777"/>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Hydrocarbon</a:t>
                </a:r>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 </a:t>
                </a: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Evidence</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64" name="Imagem 63">
                <a:extLst>
                  <a:ext uri="{FF2B5EF4-FFF2-40B4-BE49-F238E27FC236}">
                    <a16:creationId xmlns:a16="http://schemas.microsoft.com/office/drawing/2014/main" id="{F43B57E3-17F2-120C-9B3A-C2E597868CBA}"/>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42155" y="4709026"/>
                <a:ext cx="240000" cy="240000"/>
              </a:xfrm>
              <a:prstGeom prst="rect">
                <a:avLst/>
              </a:prstGeom>
            </p:spPr>
          </p:pic>
        </p:grpSp>
        <p:grpSp>
          <p:nvGrpSpPr>
            <p:cNvPr id="65" name="Agrupar 64">
              <a:extLst>
                <a:ext uri="{FF2B5EF4-FFF2-40B4-BE49-F238E27FC236}">
                  <a16:creationId xmlns:a16="http://schemas.microsoft.com/office/drawing/2014/main" id="{94B10F45-CD1F-2565-D405-815550CCD060}"/>
                </a:ext>
              </a:extLst>
            </p:cNvPr>
            <p:cNvGrpSpPr/>
            <p:nvPr/>
          </p:nvGrpSpPr>
          <p:grpSpPr>
            <a:xfrm>
              <a:off x="4130329" y="3434955"/>
              <a:ext cx="1972896" cy="372617"/>
              <a:chOff x="7737019" y="4311589"/>
              <a:chExt cx="1315264" cy="248411"/>
            </a:xfrm>
          </p:grpSpPr>
          <p:sp>
            <p:nvSpPr>
              <p:cNvPr id="66" name="Retângulo 65">
                <a:extLst>
                  <a:ext uri="{FF2B5EF4-FFF2-40B4-BE49-F238E27FC236}">
                    <a16:creationId xmlns:a16="http://schemas.microsoft.com/office/drawing/2014/main" id="{1EB4BE1E-4EB8-9B7D-8146-970CBDA7FBE5}"/>
                  </a:ext>
                </a:extLst>
              </p:cNvPr>
              <p:cNvSpPr/>
              <p:nvPr/>
            </p:nvSpPr>
            <p:spPr>
              <a:xfrm>
                <a:off x="8017502" y="4311589"/>
                <a:ext cx="1034781" cy="18466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spcAft>
                    <a:spcPts val="1350"/>
                  </a:spcAft>
                </a:pP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Prospectivity</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67" name="Imagem 66">
                <a:extLst>
                  <a:ext uri="{FF2B5EF4-FFF2-40B4-BE49-F238E27FC236}">
                    <a16:creationId xmlns:a16="http://schemas.microsoft.com/office/drawing/2014/main" id="{1C993F0D-A671-7149-A63E-2FCC77ACDD0A}"/>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7019" y="4320000"/>
                <a:ext cx="240000" cy="240000"/>
              </a:xfrm>
              <a:prstGeom prst="rect">
                <a:avLst/>
              </a:prstGeom>
            </p:spPr>
          </p:pic>
        </p:grpSp>
        <p:grpSp>
          <p:nvGrpSpPr>
            <p:cNvPr id="68" name="Agrupar 67">
              <a:extLst>
                <a:ext uri="{FF2B5EF4-FFF2-40B4-BE49-F238E27FC236}">
                  <a16:creationId xmlns:a16="http://schemas.microsoft.com/office/drawing/2014/main" id="{1D94A9C8-FE21-AECF-114D-DBB9EC9F20FA}"/>
                </a:ext>
              </a:extLst>
            </p:cNvPr>
            <p:cNvGrpSpPr/>
            <p:nvPr/>
          </p:nvGrpSpPr>
          <p:grpSpPr>
            <a:xfrm>
              <a:off x="2066394" y="6312303"/>
              <a:ext cx="1940516" cy="461666"/>
              <a:chOff x="8503939" y="5076000"/>
              <a:chExt cx="1293677" cy="307777"/>
            </a:xfrm>
          </p:grpSpPr>
          <p:sp>
            <p:nvSpPr>
              <p:cNvPr id="69" name="Retângulo 68">
                <a:extLst>
                  <a:ext uri="{FF2B5EF4-FFF2-40B4-BE49-F238E27FC236}">
                    <a16:creationId xmlns:a16="http://schemas.microsoft.com/office/drawing/2014/main" id="{FBCB8FB2-A56C-27CB-4E1D-132988D1416E}"/>
                  </a:ext>
                </a:extLst>
              </p:cNvPr>
              <p:cNvSpPr/>
              <p:nvPr/>
            </p:nvSpPr>
            <p:spPr>
              <a:xfrm>
                <a:off x="8747042" y="5076000"/>
                <a:ext cx="1050574" cy="307777"/>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Knowledge</a:t>
                </a:r>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 </a:t>
                </a: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Requirement</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70" name="Imagem 69">
                <a:extLst>
                  <a:ext uri="{FF2B5EF4-FFF2-40B4-BE49-F238E27FC236}">
                    <a16:creationId xmlns:a16="http://schemas.microsoft.com/office/drawing/2014/main" id="{0C5CFEAA-7583-A79D-B903-A176333797E1}"/>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03939" y="5076000"/>
                <a:ext cx="240000" cy="240000"/>
              </a:xfrm>
              <a:prstGeom prst="rect">
                <a:avLst/>
              </a:prstGeom>
            </p:spPr>
          </p:pic>
        </p:grpSp>
        <p:grpSp>
          <p:nvGrpSpPr>
            <p:cNvPr id="71" name="Agrupar 70">
              <a:extLst>
                <a:ext uri="{FF2B5EF4-FFF2-40B4-BE49-F238E27FC236}">
                  <a16:creationId xmlns:a16="http://schemas.microsoft.com/office/drawing/2014/main" id="{EF6D4B9A-05DF-8361-22D8-1E41ACD13F26}"/>
                </a:ext>
              </a:extLst>
            </p:cNvPr>
            <p:cNvGrpSpPr/>
            <p:nvPr/>
          </p:nvGrpSpPr>
          <p:grpSpPr>
            <a:xfrm>
              <a:off x="299433" y="3593375"/>
              <a:ext cx="1590442" cy="505180"/>
              <a:chOff x="7006205" y="3534990"/>
              <a:chExt cx="2627520" cy="336786"/>
            </a:xfrm>
          </p:grpSpPr>
          <p:sp>
            <p:nvSpPr>
              <p:cNvPr id="72" name="Retângulo 71">
                <a:extLst>
                  <a:ext uri="{FF2B5EF4-FFF2-40B4-BE49-F238E27FC236}">
                    <a16:creationId xmlns:a16="http://schemas.microsoft.com/office/drawing/2014/main" id="{352A842B-A70D-FF7B-48AA-4062EC10279B}"/>
                  </a:ext>
                </a:extLst>
              </p:cNvPr>
              <p:cNvSpPr/>
              <p:nvPr/>
            </p:nvSpPr>
            <p:spPr>
              <a:xfrm>
                <a:off x="7439561" y="3564000"/>
                <a:ext cx="2194164"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Exploratory</a:t>
                </a:r>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 </a:t>
                </a: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Activity</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73" name="Imagem 72">
                <a:extLst>
                  <a:ext uri="{FF2B5EF4-FFF2-40B4-BE49-F238E27FC236}">
                    <a16:creationId xmlns:a16="http://schemas.microsoft.com/office/drawing/2014/main" id="{EA8BD7E2-0B8D-CE49-838D-3993297F374D}"/>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06205" y="3534990"/>
                <a:ext cx="453607" cy="221723"/>
              </a:xfrm>
              <a:prstGeom prst="rect">
                <a:avLst/>
              </a:prstGeom>
            </p:spPr>
          </p:pic>
        </p:grpSp>
        <p:grpSp>
          <p:nvGrpSpPr>
            <p:cNvPr id="74" name="Agrupar 73">
              <a:extLst>
                <a:ext uri="{FF2B5EF4-FFF2-40B4-BE49-F238E27FC236}">
                  <a16:creationId xmlns:a16="http://schemas.microsoft.com/office/drawing/2014/main" id="{2A31334F-C416-55D5-0C47-614087EC6890}"/>
                </a:ext>
              </a:extLst>
            </p:cNvPr>
            <p:cNvGrpSpPr/>
            <p:nvPr/>
          </p:nvGrpSpPr>
          <p:grpSpPr>
            <a:xfrm>
              <a:off x="112115" y="5348052"/>
              <a:ext cx="2055680" cy="360000"/>
              <a:chOff x="8568479" y="5504909"/>
              <a:chExt cx="1370453" cy="240000"/>
            </a:xfrm>
          </p:grpSpPr>
          <p:sp>
            <p:nvSpPr>
              <p:cNvPr id="75" name="Retângulo 74">
                <a:extLst>
                  <a:ext uri="{FF2B5EF4-FFF2-40B4-BE49-F238E27FC236}">
                    <a16:creationId xmlns:a16="http://schemas.microsoft.com/office/drawing/2014/main" id="{FE493BC9-8EC4-4B44-1D2D-AE1EC9C02145}"/>
                  </a:ext>
                </a:extLst>
              </p:cNvPr>
              <p:cNvSpPr/>
              <p:nvPr/>
            </p:nvSpPr>
            <p:spPr>
              <a:xfrm>
                <a:off x="8839243" y="5527053"/>
                <a:ext cx="1099689" cy="18466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Supply</a:t>
                </a:r>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 </a:t>
                </a: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Infrastructure</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76" name="Imagem 75">
                <a:extLst>
                  <a:ext uri="{FF2B5EF4-FFF2-40B4-BE49-F238E27FC236}">
                    <a16:creationId xmlns:a16="http://schemas.microsoft.com/office/drawing/2014/main" id="{D5458A4C-8767-C2EE-B449-AF31B4362E89}"/>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68479" y="5504909"/>
                <a:ext cx="240000" cy="240000"/>
              </a:xfrm>
              <a:prstGeom prst="rect">
                <a:avLst/>
              </a:prstGeom>
            </p:spPr>
          </p:pic>
        </p:grpSp>
        <p:sp>
          <p:nvSpPr>
            <p:cNvPr id="99" name="CaixaDeTexto 98">
              <a:extLst>
                <a:ext uri="{FF2B5EF4-FFF2-40B4-BE49-F238E27FC236}">
                  <a16:creationId xmlns:a16="http://schemas.microsoft.com/office/drawing/2014/main" id="{27BEABEE-BA3C-2BD9-B0C6-CD62221CC8AD}"/>
                </a:ext>
              </a:extLst>
            </p:cNvPr>
            <p:cNvSpPr txBox="1"/>
            <p:nvPr/>
          </p:nvSpPr>
          <p:spPr>
            <a:xfrm>
              <a:off x="1736783" y="3587500"/>
              <a:ext cx="2457895" cy="646331"/>
            </a:xfrm>
            <a:prstGeom prst="rect">
              <a:avLst/>
            </a:prstGeom>
            <a:noFill/>
          </p:spPr>
          <p:txBody>
            <a:bodyPr vert="horz" wrap="square">
              <a:spAutoFit/>
            </a:bodyPr>
            <a:lstStyle/>
            <a:p>
              <a:pPr algn="ctr"/>
              <a:r>
                <a:rPr lang="pt-BR" b="1" dirty="0" err="1">
                  <a:solidFill>
                    <a:schemeClr val="accent6">
                      <a:lumMod val="75000"/>
                    </a:schemeClr>
                  </a:solidFill>
                  <a:effectLst>
                    <a:outerShdw blurRad="38100" dist="38100" dir="2700000" algn="tl">
                      <a:srgbClr val="000000">
                        <a:alpha val="43137"/>
                      </a:srgbClr>
                    </a:outerShdw>
                  </a:effectLst>
                  <a:latin typeface="+mj-lt"/>
                </a:rPr>
                <a:t>Multi-Criteria</a:t>
              </a:r>
              <a:r>
                <a:rPr lang="pt-BR" b="1" dirty="0">
                  <a:solidFill>
                    <a:schemeClr val="accent6">
                      <a:lumMod val="75000"/>
                    </a:schemeClr>
                  </a:solidFill>
                  <a:effectLst>
                    <a:outerShdw blurRad="38100" dist="38100" dir="2700000" algn="tl">
                      <a:srgbClr val="000000">
                        <a:alpha val="43137"/>
                      </a:srgbClr>
                    </a:outerShdw>
                  </a:effectLst>
                  <a:latin typeface="+mj-lt"/>
                </a:rPr>
                <a:t> Area </a:t>
              </a:r>
              <a:r>
                <a:rPr lang="pt-BR" b="1" dirty="0" err="1">
                  <a:solidFill>
                    <a:schemeClr val="accent6">
                      <a:lumMod val="75000"/>
                    </a:schemeClr>
                  </a:solidFill>
                  <a:effectLst>
                    <a:outerShdw blurRad="38100" dist="38100" dir="2700000" algn="tl">
                      <a:srgbClr val="000000">
                        <a:alpha val="43137"/>
                      </a:srgbClr>
                    </a:outerShdw>
                  </a:effectLst>
                  <a:latin typeface="+mj-lt"/>
                </a:rPr>
                <a:t>Importance</a:t>
              </a:r>
              <a:r>
                <a:rPr lang="pt-BR" b="1" dirty="0">
                  <a:solidFill>
                    <a:schemeClr val="accent6">
                      <a:lumMod val="75000"/>
                    </a:schemeClr>
                  </a:solidFill>
                  <a:effectLst>
                    <a:outerShdw blurRad="38100" dist="38100" dir="2700000" algn="tl">
                      <a:srgbClr val="000000">
                        <a:alpha val="43137"/>
                      </a:srgbClr>
                    </a:outerShdw>
                  </a:effectLst>
                  <a:latin typeface="+mj-lt"/>
                </a:rPr>
                <a:t> </a:t>
              </a:r>
              <a:r>
                <a:rPr lang="pt-BR" b="1" dirty="0" err="1">
                  <a:solidFill>
                    <a:schemeClr val="accent6">
                      <a:lumMod val="75000"/>
                    </a:schemeClr>
                  </a:solidFill>
                  <a:effectLst>
                    <a:outerShdw blurRad="38100" dist="38100" dir="2700000" algn="tl">
                      <a:srgbClr val="000000">
                        <a:alpha val="43137"/>
                      </a:srgbClr>
                    </a:outerShdw>
                  </a:effectLst>
                  <a:latin typeface="+mj-lt"/>
                </a:rPr>
                <a:t>Function</a:t>
              </a:r>
              <a:endParaRPr lang="pt-BR" b="1" dirty="0">
                <a:solidFill>
                  <a:schemeClr val="accent6">
                    <a:lumMod val="75000"/>
                  </a:schemeClr>
                </a:solidFill>
                <a:effectLst>
                  <a:outerShdw blurRad="38100" dist="38100" dir="2700000" algn="tl">
                    <a:srgbClr val="000000">
                      <a:alpha val="43137"/>
                    </a:srgbClr>
                  </a:outerShdw>
                </a:effectLst>
                <a:latin typeface="+mj-lt"/>
              </a:endParaRPr>
            </a:p>
          </p:txBody>
        </p:sp>
      </p:grpSp>
      <p:pic>
        <p:nvPicPr>
          <p:cNvPr id="103" name="Gráfico 102" descr="Seta: curva ligeira com preenchimento sólido">
            <a:extLst>
              <a:ext uri="{FF2B5EF4-FFF2-40B4-BE49-F238E27FC236}">
                <a16:creationId xmlns:a16="http://schemas.microsoft.com/office/drawing/2014/main" id="{3794130E-9A2A-6463-63CB-6CF0411F27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308563" y="3690344"/>
            <a:ext cx="914400" cy="914400"/>
          </a:xfrm>
          <a:prstGeom prst="rect">
            <a:avLst/>
          </a:prstGeom>
        </p:spPr>
      </p:pic>
      <p:pic>
        <p:nvPicPr>
          <p:cNvPr id="105" name="Imagem 104">
            <a:extLst>
              <a:ext uri="{FF2B5EF4-FFF2-40B4-BE49-F238E27FC236}">
                <a16:creationId xmlns:a16="http://schemas.microsoft.com/office/drawing/2014/main" id="{856C889A-0780-EF6A-4A12-2649C775CAB7}"/>
              </a:ext>
            </a:extLst>
          </p:cNvPr>
          <p:cNvPicPr>
            <a:picLocks noChangeAspect="1"/>
          </p:cNvPicPr>
          <p:nvPr/>
        </p:nvPicPr>
        <p:blipFill>
          <a:blip r:embed="rId10"/>
          <a:stretch/>
        </p:blipFill>
        <p:spPr>
          <a:xfrm>
            <a:off x="1312727" y="2500868"/>
            <a:ext cx="1260000" cy="1260000"/>
          </a:xfrm>
          <a:prstGeom prst="rect">
            <a:avLst/>
          </a:prstGeom>
        </p:spPr>
      </p:pic>
      <p:pic>
        <p:nvPicPr>
          <p:cNvPr id="107" name="Imagem 106">
            <a:extLst>
              <a:ext uri="{FF2B5EF4-FFF2-40B4-BE49-F238E27FC236}">
                <a16:creationId xmlns:a16="http://schemas.microsoft.com/office/drawing/2014/main" id="{A978E78E-E453-38C1-8126-48FDE5C63DD2}"/>
              </a:ext>
            </a:extLst>
          </p:cNvPr>
          <p:cNvPicPr>
            <a:picLocks noChangeAspect="1"/>
          </p:cNvPicPr>
          <p:nvPr/>
        </p:nvPicPr>
        <p:blipFill>
          <a:blip r:embed="rId11"/>
          <a:stretch/>
        </p:blipFill>
        <p:spPr>
          <a:xfrm>
            <a:off x="5229658" y="4301610"/>
            <a:ext cx="1260000" cy="1260000"/>
          </a:xfrm>
          <a:prstGeom prst="rect">
            <a:avLst/>
          </a:prstGeom>
        </p:spPr>
      </p:pic>
      <p:pic>
        <p:nvPicPr>
          <p:cNvPr id="115" name="Imagem 114">
            <a:extLst>
              <a:ext uri="{FF2B5EF4-FFF2-40B4-BE49-F238E27FC236}">
                <a16:creationId xmlns:a16="http://schemas.microsoft.com/office/drawing/2014/main" id="{EE5D6354-AE4C-7533-C98B-369A0F42306D}"/>
              </a:ext>
            </a:extLst>
          </p:cNvPr>
          <p:cNvPicPr>
            <a:picLocks noChangeAspect="1"/>
          </p:cNvPicPr>
          <p:nvPr/>
        </p:nvPicPr>
        <p:blipFill>
          <a:blip r:embed="rId12"/>
          <a:stretch/>
        </p:blipFill>
        <p:spPr>
          <a:xfrm>
            <a:off x="3303284" y="1218655"/>
            <a:ext cx="1260000" cy="1260000"/>
          </a:xfrm>
          <a:prstGeom prst="rect">
            <a:avLst/>
          </a:prstGeom>
        </p:spPr>
      </p:pic>
      <p:pic>
        <p:nvPicPr>
          <p:cNvPr id="119" name="Imagem 118">
            <a:extLst>
              <a:ext uri="{FF2B5EF4-FFF2-40B4-BE49-F238E27FC236}">
                <a16:creationId xmlns:a16="http://schemas.microsoft.com/office/drawing/2014/main" id="{CBC08BA2-D2F1-EB64-2C07-E6320687A068}"/>
              </a:ext>
            </a:extLst>
          </p:cNvPr>
          <p:cNvPicPr>
            <a:picLocks noChangeAspect="1"/>
          </p:cNvPicPr>
          <p:nvPr/>
        </p:nvPicPr>
        <p:blipFill>
          <a:blip r:embed="rId13"/>
          <a:stretch/>
        </p:blipFill>
        <p:spPr>
          <a:xfrm>
            <a:off x="1383831" y="4287282"/>
            <a:ext cx="1260000" cy="1260000"/>
          </a:xfrm>
          <a:prstGeom prst="rect">
            <a:avLst/>
          </a:prstGeom>
        </p:spPr>
      </p:pic>
      <p:pic>
        <p:nvPicPr>
          <p:cNvPr id="121" name="Imagem 120">
            <a:extLst>
              <a:ext uri="{FF2B5EF4-FFF2-40B4-BE49-F238E27FC236}">
                <a16:creationId xmlns:a16="http://schemas.microsoft.com/office/drawing/2014/main" id="{12187385-1647-376B-A880-6B4FCE4C853E}"/>
              </a:ext>
            </a:extLst>
          </p:cNvPr>
          <p:cNvPicPr>
            <a:picLocks noChangeAspect="1"/>
          </p:cNvPicPr>
          <p:nvPr/>
        </p:nvPicPr>
        <p:blipFill>
          <a:blip r:embed="rId14"/>
          <a:stretch/>
        </p:blipFill>
        <p:spPr>
          <a:xfrm>
            <a:off x="3299169" y="5140821"/>
            <a:ext cx="1260000" cy="1260000"/>
          </a:xfrm>
          <a:prstGeom prst="rect">
            <a:avLst/>
          </a:prstGeom>
        </p:spPr>
      </p:pic>
      <p:pic>
        <p:nvPicPr>
          <p:cNvPr id="123" name="Imagem 122">
            <a:extLst>
              <a:ext uri="{FF2B5EF4-FFF2-40B4-BE49-F238E27FC236}">
                <a16:creationId xmlns:a16="http://schemas.microsoft.com/office/drawing/2014/main" id="{43A67C7F-AED9-CF52-9382-30F2DE42C57B}"/>
              </a:ext>
            </a:extLst>
          </p:cNvPr>
          <p:cNvPicPr>
            <a:picLocks noChangeAspect="1"/>
          </p:cNvPicPr>
          <p:nvPr/>
        </p:nvPicPr>
        <p:blipFill>
          <a:blip r:embed="rId15"/>
          <a:stretch/>
        </p:blipFill>
        <p:spPr>
          <a:xfrm>
            <a:off x="5567891" y="2258996"/>
            <a:ext cx="1260000" cy="1260000"/>
          </a:xfrm>
          <a:prstGeom prst="rect">
            <a:avLst/>
          </a:prstGeom>
        </p:spPr>
      </p:pic>
    </p:spTree>
    <p:extLst>
      <p:ext uri="{BB962C8B-B14F-4D97-AF65-F5344CB8AC3E}">
        <p14:creationId xmlns:p14="http://schemas.microsoft.com/office/powerpoint/2010/main" val="2135191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1DE6-F538-620A-03ED-982A05E2D783}"/>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4916B7E-8D2B-4A37-9FF9-0F9935D87C7F}"/>
              </a:ext>
            </a:extLst>
          </p:cNvPr>
          <p:cNvSpPr>
            <a:spLocks noGrp="1"/>
          </p:cNvSpPr>
          <p:nvPr>
            <p:ph type="body" sz="quarter" idx="11"/>
          </p:nvPr>
        </p:nvSpPr>
        <p:spPr>
          <a:xfrm>
            <a:off x="288644" y="514350"/>
            <a:ext cx="8791855" cy="682092"/>
          </a:xfrm>
        </p:spPr>
        <p:txBody>
          <a:bodyPr/>
          <a:lstStyle/>
          <a:p>
            <a:r>
              <a:rPr lang="pt-BR" dirty="0"/>
              <a:t>1. </a:t>
            </a:r>
            <a:r>
              <a:rPr lang="pt-BR" dirty="0" err="1"/>
              <a:t>Exploration</a:t>
            </a:r>
            <a:r>
              <a:rPr lang="pt-BR" dirty="0"/>
              <a:t> </a:t>
            </a:r>
            <a:r>
              <a:rPr lang="pt-BR" dirty="0" err="1"/>
              <a:t>Activity</a:t>
            </a:r>
            <a:endParaRPr lang="pt-BR" dirty="0"/>
          </a:p>
          <a:p>
            <a:endParaRPr lang="pt-BR" dirty="0"/>
          </a:p>
        </p:txBody>
      </p:sp>
      <p:grpSp>
        <p:nvGrpSpPr>
          <p:cNvPr id="5" name="Agrupar 4">
            <a:extLst>
              <a:ext uri="{FF2B5EF4-FFF2-40B4-BE49-F238E27FC236}">
                <a16:creationId xmlns:a16="http://schemas.microsoft.com/office/drawing/2014/main" id="{15EB2804-B611-1C01-E319-2C7880766EC6}"/>
              </a:ext>
            </a:extLst>
          </p:cNvPr>
          <p:cNvGrpSpPr/>
          <p:nvPr/>
        </p:nvGrpSpPr>
        <p:grpSpPr>
          <a:xfrm>
            <a:off x="4836750" y="1451250"/>
            <a:ext cx="4892400" cy="4892400"/>
            <a:chOff x="5952117" y="1324439"/>
            <a:chExt cx="4892400" cy="4892400"/>
          </a:xfrm>
        </p:grpSpPr>
        <p:pic>
          <p:nvPicPr>
            <p:cNvPr id="3" name="Imagem 2">
              <a:extLst>
                <a:ext uri="{FF2B5EF4-FFF2-40B4-BE49-F238E27FC236}">
                  <a16:creationId xmlns:a16="http://schemas.microsoft.com/office/drawing/2014/main" id="{C9127BDE-59AF-E0E2-2509-4E645FCF8B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2117" y="1324439"/>
              <a:ext cx="4892400" cy="4892400"/>
            </a:xfrm>
            <a:prstGeom prst="rect">
              <a:avLst/>
            </a:prstGeom>
          </p:spPr>
        </p:pic>
        <p:sp>
          <p:nvSpPr>
            <p:cNvPr id="6" name="CaixaDeTexto 5">
              <a:extLst>
                <a:ext uri="{FF2B5EF4-FFF2-40B4-BE49-F238E27FC236}">
                  <a16:creationId xmlns:a16="http://schemas.microsoft.com/office/drawing/2014/main" id="{D7FBB4A7-763E-165A-3593-5A30923EDB5D}"/>
                </a:ext>
              </a:extLst>
            </p:cNvPr>
            <p:cNvSpPr txBox="1"/>
            <p:nvPr/>
          </p:nvSpPr>
          <p:spPr>
            <a:xfrm>
              <a:off x="9620607" y="577555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0" name="Agrupar 9">
            <a:extLst>
              <a:ext uri="{FF2B5EF4-FFF2-40B4-BE49-F238E27FC236}">
                <a16:creationId xmlns:a16="http://schemas.microsoft.com/office/drawing/2014/main" id="{5E9554F4-55F8-B3E1-66BE-016A8500ECF5}"/>
              </a:ext>
            </a:extLst>
          </p:cNvPr>
          <p:cNvGrpSpPr/>
          <p:nvPr/>
        </p:nvGrpSpPr>
        <p:grpSpPr>
          <a:xfrm>
            <a:off x="0" y="1494772"/>
            <a:ext cx="4189142" cy="3697714"/>
            <a:chOff x="5564671" y="1010612"/>
            <a:chExt cx="6965152" cy="2771857"/>
          </a:xfrm>
        </p:grpSpPr>
        <p:grpSp>
          <p:nvGrpSpPr>
            <p:cNvPr id="11" name="Agrupar 10">
              <a:extLst>
                <a:ext uri="{FF2B5EF4-FFF2-40B4-BE49-F238E27FC236}">
                  <a16:creationId xmlns:a16="http://schemas.microsoft.com/office/drawing/2014/main" id="{7DE75D22-8E88-D763-0D4D-46A2E8FEF96E}"/>
                </a:ext>
              </a:extLst>
            </p:cNvPr>
            <p:cNvGrpSpPr/>
            <p:nvPr/>
          </p:nvGrpSpPr>
          <p:grpSpPr>
            <a:xfrm>
              <a:off x="5564671" y="1010612"/>
              <a:ext cx="6965152" cy="2771857"/>
              <a:chOff x="-113620" y="1010612"/>
              <a:chExt cx="6965152" cy="2771857"/>
            </a:xfrm>
          </p:grpSpPr>
          <p:sp>
            <p:nvSpPr>
              <p:cNvPr id="13" name="Retângulo 12">
                <a:extLst>
                  <a:ext uri="{FF2B5EF4-FFF2-40B4-BE49-F238E27FC236}">
                    <a16:creationId xmlns:a16="http://schemas.microsoft.com/office/drawing/2014/main" id="{B900DC62-FA76-5D0F-9129-6DD7FA9D3FC5}"/>
                  </a:ext>
                </a:extLst>
              </p:cNvPr>
              <p:cNvSpPr/>
              <p:nvPr/>
            </p:nvSpPr>
            <p:spPr>
              <a:xfrm>
                <a:off x="-113620" y="1010612"/>
                <a:ext cx="6965152" cy="277185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F26F065B-E474-229B-03A7-02F9962A44A9}"/>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41951A69-9B62-69AE-4636-980295AD231A}"/>
                  </a:ext>
                </a:extLst>
              </p:cNvPr>
              <p:cNvSpPr txBox="1"/>
              <p:nvPr/>
            </p:nvSpPr>
            <p:spPr>
              <a:xfrm>
                <a:off x="9708" y="1030277"/>
                <a:ext cx="6495068" cy="276856"/>
              </a:xfrm>
              <a:prstGeom prst="rect">
                <a:avLst/>
              </a:prstGeom>
              <a:noFill/>
            </p:spPr>
            <p:txBody>
              <a:bodyPr wrap="square">
                <a:spAutoFit/>
              </a:bodyPr>
              <a:lstStyle/>
              <a:p>
                <a:r>
                  <a:rPr kumimoji="0" lang="pt-BR"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7B27831F-5626-82A7-BAF0-BF39958AE3C1}"/>
                </a:ext>
              </a:extLst>
            </p:cNvPr>
            <p:cNvSpPr/>
            <p:nvPr/>
          </p:nvSpPr>
          <p:spPr>
            <a:xfrm>
              <a:off x="5687998" y="1501860"/>
              <a:ext cx="6841824" cy="2183944"/>
            </a:xfrm>
            <a:prstGeom prst="rect">
              <a:avLst/>
            </a:prstGeom>
            <a:noFill/>
          </p:spPr>
          <p:txBody>
            <a:bodyPr wrap="square" lIns="137160" tIns="68580" rIns="137160" bIns="68580" rtlCol="0" anchor="t">
              <a:spAutoFit/>
            </a:bodyPr>
            <a:lstStyle/>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Represents the importance of areas under contract for E&amp;P activities that are still in the exploration phase. </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 is inversely proportional to the distance between exploration blocks and any given point within a basin. </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It also considers information from neighboring basins in Latin America. </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reference date used is February 28, 2025</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261734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A3BD-3A08-018D-CECF-070DD7BDD24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BF2B66F-ED82-877A-A83E-3DE7524495AB}"/>
              </a:ext>
            </a:extLst>
          </p:cNvPr>
          <p:cNvSpPr>
            <a:spLocks noGrp="1"/>
          </p:cNvSpPr>
          <p:nvPr>
            <p:ph type="body" sz="quarter" idx="11"/>
          </p:nvPr>
        </p:nvSpPr>
        <p:spPr>
          <a:xfrm>
            <a:off x="288644" y="514350"/>
            <a:ext cx="8791855" cy="682092"/>
          </a:xfrm>
        </p:spPr>
        <p:txBody>
          <a:bodyPr/>
          <a:lstStyle/>
          <a:p>
            <a:r>
              <a:rPr lang="pt-BR" dirty="0" err="1"/>
              <a:t>Exploration</a:t>
            </a:r>
            <a:r>
              <a:rPr lang="pt-BR" dirty="0"/>
              <a:t> </a:t>
            </a:r>
            <a:r>
              <a:rPr lang="pt-BR" dirty="0" err="1"/>
              <a:t>Activity</a:t>
            </a:r>
            <a:endParaRPr lang="pt-BR" dirty="0"/>
          </a:p>
        </p:txBody>
      </p:sp>
      <p:pic>
        <p:nvPicPr>
          <p:cNvPr id="3" name="Imagem 2">
            <a:extLst>
              <a:ext uri="{FF2B5EF4-FFF2-40B4-BE49-F238E27FC236}">
                <a16:creationId xmlns:a16="http://schemas.microsoft.com/office/drawing/2014/main" id="{CCD2E72D-D49D-6CF2-5DEA-8321C08EDF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883454F9-85C7-A9F4-B01C-BEAD7D7ED6DD}"/>
              </a:ext>
            </a:extLst>
          </p:cNvPr>
          <p:cNvGrpSpPr/>
          <p:nvPr/>
        </p:nvGrpSpPr>
        <p:grpSpPr>
          <a:xfrm>
            <a:off x="0" y="1247425"/>
            <a:ext cx="4190163" cy="5597430"/>
            <a:chOff x="5563821" y="2975086"/>
            <a:chExt cx="6966849" cy="3159706"/>
          </a:xfrm>
        </p:grpSpPr>
        <p:grpSp>
          <p:nvGrpSpPr>
            <p:cNvPr id="9" name="Agrupar 8">
              <a:extLst>
                <a:ext uri="{FF2B5EF4-FFF2-40B4-BE49-F238E27FC236}">
                  <a16:creationId xmlns:a16="http://schemas.microsoft.com/office/drawing/2014/main" id="{4493FC75-70FB-B994-E451-C60C1F855E22}"/>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EA8C8DB5-429C-76FB-6F12-7C60DC3CA4F5}"/>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EC181C77-97D9-21AE-3ADD-2FC83C183579}"/>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980FB2A-DFCD-EFFF-BA8E-1E0D877CA2F1}"/>
                  </a:ext>
                </a:extLst>
              </p:cNvPr>
              <p:cNvSpPr txBox="1"/>
              <p:nvPr/>
            </p:nvSpPr>
            <p:spPr>
              <a:xfrm>
                <a:off x="8010" y="2761700"/>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043CF068-AA3A-3555-A38B-D98914106A5A}"/>
                </a:ext>
              </a:extLst>
            </p:cNvPr>
            <p:cNvSpPr/>
            <p:nvPr/>
          </p:nvSpPr>
          <p:spPr>
            <a:xfrm>
              <a:off x="5686305" y="3349345"/>
              <a:ext cx="4806887" cy="2724819"/>
            </a:xfrm>
            <a:prstGeom prst="rect">
              <a:avLst/>
            </a:prstGeom>
            <a:noFill/>
          </p:spPr>
          <p:txBody>
            <a:bodyPr wrap="square" lIns="137160" tIns="68580" rIns="137160" bIns="68580" rtlCol="0" anchor="t">
              <a:spAutoFit/>
            </a:bodyPr>
            <a:lstStyle/>
            <a:p>
              <a:pPr defTabSz="648012">
                <a:lnSpc>
                  <a:spcPts val="1900"/>
                </a:lnSpc>
                <a:spcAft>
                  <a:spcPts val="6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Among the main changes compared to the 2021–2023 cycle is the increase in importance in the Amazonas and Pelotas basins, associated with the awarding of blocks in the 4th Permanent Offer Cycle.</a:t>
              </a:r>
            </a:p>
            <a:p>
              <a:pPr defTabSz="648012">
                <a:lnSpc>
                  <a:spcPts val="1900"/>
                </a:lnSpc>
                <a:spcAft>
                  <a:spcPts val="6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 the other hand, a slight decrease in importance is observed in the southern portion of the Paraná Basin, related to changes in the portfolio of contracted blocks located in the onshore portion of Uruguay, which, according to the Administración Nacional de Combustibles,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Alcoholes</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y Portland (ANCAP), are no longer under contract</a:t>
              </a: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p>
          </p:txBody>
        </p:sp>
      </p:grpSp>
      <p:pic>
        <p:nvPicPr>
          <p:cNvPr id="25" name="Imagem 24">
            <a:extLst>
              <a:ext uri="{FF2B5EF4-FFF2-40B4-BE49-F238E27FC236}">
                <a16:creationId xmlns:a16="http://schemas.microsoft.com/office/drawing/2014/main" id="{BD258C59-CD62-F9EF-CC2E-3AE7946073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B8248E8F-CFE9-BF53-31C5-214BB18D1B3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0F0736A-2EFC-FE5E-AD6C-34753366C777}"/>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31711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7A63-8655-2F5D-DA44-C06BF6FF41E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9F773F9-67E8-4BFA-C703-8683227CFCFB}"/>
              </a:ext>
            </a:extLst>
          </p:cNvPr>
          <p:cNvSpPr>
            <a:spLocks noGrp="1"/>
          </p:cNvSpPr>
          <p:nvPr>
            <p:ph type="body" sz="quarter" idx="11"/>
          </p:nvPr>
        </p:nvSpPr>
        <p:spPr>
          <a:xfrm>
            <a:off x="288644" y="514350"/>
            <a:ext cx="8791855" cy="682092"/>
          </a:xfrm>
        </p:spPr>
        <p:txBody>
          <a:bodyPr/>
          <a:lstStyle/>
          <a:p>
            <a:r>
              <a:rPr lang="pt-BR" dirty="0"/>
              <a:t>2. </a:t>
            </a:r>
            <a:r>
              <a:rPr lang="pt-BR" dirty="0" err="1"/>
              <a:t>Exploitation</a:t>
            </a:r>
            <a:r>
              <a:rPr lang="pt-BR" dirty="0"/>
              <a:t> </a:t>
            </a:r>
            <a:r>
              <a:rPr lang="pt-BR" dirty="0" err="1"/>
              <a:t>Intensity</a:t>
            </a:r>
            <a:endParaRPr lang="pt-BR" dirty="0"/>
          </a:p>
          <a:p>
            <a:endParaRPr lang="pt-BR" dirty="0"/>
          </a:p>
        </p:txBody>
      </p:sp>
      <p:grpSp>
        <p:nvGrpSpPr>
          <p:cNvPr id="5" name="Agrupar 4">
            <a:extLst>
              <a:ext uri="{FF2B5EF4-FFF2-40B4-BE49-F238E27FC236}">
                <a16:creationId xmlns:a16="http://schemas.microsoft.com/office/drawing/2014/main" id="{B5537E19-11F9-9BB1-B93E-78B9BC400B6E}"/>
              </a:ext>
            </a:extLst>
          </p:cNvPr>
          <p:cNvGrpSpPr/>
          <p:nvPr/>
        </p:nvGrpSpPr>
        <p:grpSpPr>
          <a:xfrm>
            <a:off x="4836750" y="1451250"/>
            <a:ext cx="4892400" cy="4892400"/>
            <a:chOff x="396000" y="1224000"/>
            <a:chExt cx="4892400" cy="4892400"/>
          </a:xfrm>
        </p:grpSpPr>
        <p:pic>
          <p:nvPicPr>
            <p:cNvPr id="3" name="Imagem 2">
              <a:extLst>
                <a:ext uri="{FF2B5EF4-FFF2-40B4-BE49-F238E27FC236}">
                  <a16:creationId xmlns:a16="http://schemas.microsoft.com/office/drawing/2014/main" id="{C405BDC2-6B82-71BF-AADE-DD96A7CADC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A1386B68-C3CD-9528-5B52-F990D1036AC1}"/>
                </a:ext>
              </a:extLst>
            </p:cNvPr>
            <p:cNvSpPr txBox="1"/>
            <p:nvPr/>
          </p:nvSpPr>
          <p:spPr>
            <a:xfrm>
              <a:off x="4100039" y="5769583"/>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1" name="Agrupar 10">
            <a:extLst>
              <a:ext uri="{FF2B5EF4-FFF2-40B4-BE49-F238E27FC236}">
                <a16:creationId xmlns:a16="http://schemas.microsoft.com/office/drawing/2014/main" id="{AA877A3C-FFD7-B1A4-048B-B59636DFB578}"/>
              </a:ext>
            </a:extLst>
          </p:cNvPr>
          <p:cNvGrpSpPr/>
          <p:nvPr/>
        </p:nvGrpSpPr>
        <p:grpSpPr>
          <a:xfrm>
            <a:off x="0" y="1494771"/>
            <a:ext cx="4189142" cy="3406534"/>
            <a:chOff x="-113620" y="1010612"/>
            <a:chExt cx="7020000" cy="2742333"/>
          </a:xfrm>
        </p:grpSpPr>
        <p:sp>
          <p:nvSpPr>
            <p:cNvPr id="13" name="Retângulo 12">
              <a:extLst>
                <a:ext uri="{FF2B5EF4-FFF2-40B4-BE49-F238E27FC236}">
                  <a16:creationId xmlns:a16="http://schemas.microsoft.com/office/drawing/2014/main" id="{12CBDFB8-C5EB-9492-BC4F-3378BF5D82A8}"/>
                </a:ext>
              </a:extLst>
            </p:cNvPr>
            <p:cNvSpPr/>
            <p:nvPr/>
          </p:nvSpPr>
          <p:spPr>
            <a:xfrm>
              <a:off x="-113620" y="1010612"/>
              <a:ext cx="7020000" cy="2742333"/>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617E9F99-C73D-E35E-BA8A-9DF88F81233A}"/>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1C1A6EC7-BBC5-B5C0-CC2D-87B5668C7B74}"/>
                </a:ext>
              </a:extLst>
            </p:cNvPr>
            <p:cNvSpPr txBox="1"/>
            <p:nvPr/>
          </p:nvSpPr>
          <p:spPr>
            <a:xfrm>
              <a:off x="389531" y="1030277"/>
              <a:ext cx="6093584" cy="297320"/>
            </a:xfrm>
            <a:prstGeom prst="rect">
              <a:avLst/>
            </a:prstGeom>
            <a:noFill/>
          </p:spPr>
          <p:txBody>
            <a:bodyPr wrap="square">
              <a:spAutoFit/>
            </a:bodyPr>
            <a:lstStyle/>
            <a:p>
              <a:r>
                <a:rPr kumimoji="0" lang="pt-BR"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23A8DD1E-D6A7-0F9F-A43F-2CEE73CDDFB5}"/>
              </a:ext>
            </a:extLst>
          </p:cNvPr>
          <p:cNvSpPr/>
          <p:nvPr/>
        </p:nvSpPr>
        <p:spPr>
          <a:xfrm>
            <a:off x="300252" y="1986019"/>
            <a:ext cx="3781590" cy="2915285"/>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Represents the importance of the distance from a given point within a sedimentary basin to an oil or natural gas discovery, whether under evaluation or already commercial.</a:t>
            </a:r>
          </a:p>
          <a:p>
            <a:pPr algn="just"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It takes into account the volumetric size of discovered resources (oil and/or gas) in each basin. </a:t>
            </a:r>
          </a:p>
          <a:p>
            <a:pPr algn="just"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reference date used is February 28, 2025.</a:t>
            </a: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088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C309-BB23-68B3-5F9E-EDAFDA1A4F7B}"/>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B09D57D-721C-8B9A-2E19-B77669748873}"/>
              </a:ext>
            </a:extLst>
          </p:cNvPr>
          <p:cNvSpPr>
            <a:spLocks noGrp="1"/>
          </p:cNvSpPr>
          <p:nvPr>
            <p:ph type="body" sz="quarter" idx="11"/>
          </p:nvPr>
        </p:nvSpPr>
        <p:spPr>
          <a:xfrm>
            <a:off x="288644" y="514350"/>
            <a:ext cx="8791855" cy="682092"/>
          </a:xfrm>
        </p:spPr>
        <p:txBody>
          <a:bodyPr/>
          <a:lstStyle/>
          <a:p>
            <a:r>
              <a:rPr lang="pt-BR" dirty="0" err="1"/>
              <a:t>Exploitation</a:t>
            </a:r>
            <a:r>
              <a:rPr lang="pt-BR" dirty="0"/>
              <a:t> </a:t>
            </a:r>
            <a:r>
              <a:rPr lang="pt-BR" dirty="0" err="1"/>
              <a:t>Intensity</a:t>
            </a:r>
            <a:endParaRPr lang="pt-BR" dirty="0"/>
          </a:p>
        </p:txBody>
      </p:sp>
      <p:pic>
        <p:nvPicPr>
          <p:cNvPr id="3" name="Imagem 2">
            <a:extLst>
              <a:ext uri="{FF2B5EF4-FFF2-40B4-BE49-F238E27FC236}">
                <a16:creationId xmlns:a16="http://schemas.microsoft.com/office/drawing/2014/main" id="{323E8BD0-2BF7-2E55-D5AD-2FB222C2E2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95C66FBE-D52E-02CE-D74A-0619A5F56683}"/>
              </a:ext>
            </a:extLst>
          </p:cNvPr>
          <p:cNvGrpSpPr/>
          <p:nvPr/>
        </p:nvGrpSpPr>
        <p:grpSpPr>
          <a:xfrm>
            <a:off x="0" y="1247425"/>
            <a:ext cx="4190163" cy="5597430"/>
            <a:chOff x="5563821" y="2975086"/>
            <a:chExt cx="6966849" cy="3159706"/>
          </a:xfrm>
        </p:grpSpPr>
        <p:grpSp>
          <p:nvGrpSpPr>
            <p:cNvPr id="9" name="Agrupar 8">
              <a:extLst>
                <a:ext uri="{FF2B5EF4-FFF2-40B4-BE49-F238E27FC236}">
                  <a16:creationId xmlns:a16="http://schemas.microsoft.com/office/drawing/2014/main" id="{E4BBA27B-DE21-3E79-05FA-0B3EC9E0FD13}"/>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D06EA194-1CDB-6D1D-DE60-D0B4009B6C0F}"/>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CEBC2CF0-D04E-3887-2F04-7410D924E984}"/>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D27D68B-E00F-8211-DAE1-5730A3BB4D1C}"/>
                  </a:ext>
                </a:extLst>
              </p:cNvPr>
              <p:cNvSpPr txBox="1"/>
              <p:nvPr/>
            </p:nvSpPr>
            <p:spPr>
              <a:xfrm>
                <a:off x="8010" y="2761700"/>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197FEE0C-9FF4-6B5C-561B-74929D1223AB}"/>
                </a:ext>
              </a:extLst>
            </p:cNvPr>
            <p:cNvSpPr/>
            <p:nvPr/>
          </p:nvSpPr>
          <p:spPr>
            <a:xfrm>
              <a:off x="5686305" y="3349345"/>
              <a:ext cx="4806887" cy="2458784"/>
            </a:xfrm>
            <a:prstGeom prst="rect">
              <a:avLst/>
            </a:prstGeom>
            <a:noFill/>
          </p:spPr>
          <p:txBody>
            <a:bodyPr wrap="square" lIns="137160" tIns="68580" rIns="137160" bIns="68580" rtlCol="0" anchor="t">
              <a:spAutoFit/>
            </a:bodyPr>
            <a:lstStyle/>
            <a:p>
              <a:pPr defTabSz="648012">
                <a:lnSpc>
                  <a:spcPts val="1800"/>
                </a:lnSpc>
                <a:spcAft>
                  <a:spcPts val="12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highest importance continues to be observed in the Santos and Campos basins, which are the main producers of oil and natural gas in the country.</a:t>
              </a:r>
            </a:p>
            <a:p>
              <a:pPr defTabSz="648012">
                <a:lnSpc>
                  <a:spcPts val="1800"/>
                </a:lnSpc>
                <a:spcAft>
                  <a:spcPts val="12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largest increases in importance compared to the 2021–2023 cycle were observed offshore in the Campos and Espírito Santo-</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Mucuri</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basins, and onshore in the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Parnaíba</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and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Potiguar</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basins.</a:t>
              </a:r>
            </a:p>
            <a:p>
              <a:pPr defTabSz="648012">
                <a:lnSpc>
                  <a:spcPts val="1800"/>
                </a:lnSpc>
                <a:spcAft>
                  <a:spcPts val="12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Decreases in importance were mainly observed in the Tucano Sul,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Barreirinhas</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(offshore), Pará-Maranhão,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Potiguar</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(offshore), and Amazonas basins.</a:t>
              </a:r>
              <a:endPar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5" name="Imagem 24">
            <a:extLst>
              <a:ext uri="{FF2B5EF4-FFF2-40B4-BE49-F238E27FC236}">
                <a16:creationId xmlns:a16="http://schemas.microsoft.com/office/drawing/2014/main" id="{BA1D8ACE-E9CD-EDB2-613C-3B2E9A413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843B640A-FE17-4903-BE1F-D89CF7D51B6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5DE69FFE-98DE-E333-8DAE-59D70AE0418B}"/>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742966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A69C-8B3A-211E-3957-4B7C3ABFA688}"/>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8F59D09-DBD5-D880-3BD4-EE1A1D11E5EA}"/>
              </a:ext>
            </a:extLst>
          </p:cNvPr>
          <p:cNvSpPr>
            <a:spLocks noGrp="1"/>
          </p:cNvSpPr>
          <p:nvPr>
            <p:ph type="body" sz="quarter" idx="11"/>
          </p:nvPr>
        </p:nvSpPr>
        <p:spPr>
          <a:xfrm>
            <a:off x="288644" y="514350"/>
            <a:ext cx="9598934" cy="682092"/>
          </a:xfrm>
        </p:spPr>
        <p:txBody>
          <a:bodyPr/>
          <a:lstStyle/>
          <a:p>
            <a:r>
              <a:rPr lang="pt-BR" dirty="0"/>
              <a:t>3. </a:t>
            </a:r>
            <a:r>
              <a:rPr lang="pt-BR" dirty="0" err="1"/>
              <a:t>Need</a:t>
            </a:r>
            <a:r>
              <a:rPr lang="pt-BR" dirty="0"/>
              <a:t> for </a:t>
            </a:r>
            <a:r>
              <a:rPr lang="pt-BR" dirty="0" err="1"/>
              <a:t>Knowledge</a:t>
            </a:r>
            <a:r>
              <a:rPr lang="pt-BR" dirty="0"/>
              <a:t> </a:t>
            </a:r>
          </a:p>
        </p:txBody>
      </p:sp>
      <p:pic>
        <p:nvPicPr>
          <p:cNvPr id="3" name="Imagem 2">
            <a:extLst>
              <a:ext uri="{FF2B5EF4-FFF2-40B4-BE49-F238E27FC236}">
                <a16:creationId xmlns:a16="http://schemas.microsoft.com/office/drawing/2014/main" id="{4172C6FC-EA90-D55A-5383-8D9A99F491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36750" y="1425697"/>
            <a:ext cx="4892400" cy="4892400"/>
          </a:xfrm>
          <a:prstGeom prst="rect">
            <a:avLst/>
          </a:prstGeom>
        </p:spPr>
      </p:pic>
      <p:sp>
        <p:nvSpPr>
          <p:cNvPr id="6" name="CaixaDeTexto 5">
            <a:extLst>
              <a:ext uri="{FF2B5EF4-FFF2-40B4-BE49-F238E27FC236}">
                <a16:creationId xmlns:a16="http://schemas.microsoft.com/office/drawing/2014/main" id="{8EEA0FFD-CB06-85A1-9F7F-4FB44AC26F18}"/>
              </a:ext>
            </a:extLst>
          </p:cNvPr>
          <p:cNvSpPr txBox="1"/>
          <p:nvPr/>
        </p:nvSpPr>
        <p:spPr>
          <a:xfrm>
            <a:off x="8568980" y="5933985"/>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43CD7DA9-A419-23D3-7F99-996173112438}"/>
              </a:ext>
            </a:extLst>
          </p:cNvPr>
          <p:cNvGrpSpPr/>
          <p:nvPr/>
        </p:nvGrpSpPr>
        <p:grpSpPr>
          <a:xfrm>
            <a:off x="0" y="1494771"/>
            <a:ext cx="4189142" cy="2886310"/>
            <a:chOff x="5564671" y="1010613"/>
            <a:chExt cx="6965152" cy="2886310"/>
          </a:xfrm>
        </p:grpSpPr>
        <p:grpSp>
          <p:nvGrpSpPr>
            <p:cNvPr id="11" name="Agrupar 10">
              <a:extLst>
                <a:ext uri="{FF2B5EF4-FFF2-40B4-BE49-F238E27FC236}">
                  <a16:creationId xmlns:a16="http://schemas.microsoft.com/office/drawing/2014/main" id="{6D4AE59D-F4B3-06E9-C4B3-3717691A1AA5}"/>
                </a:ext>
              </a:extLst>
            </p:cNvPr>
            <p:cNvGrpSpPr/>
            <p:nvPr/>
          </p:nvGrpSpPr>
          <p:grpSpPr>
            <a:xfrm>
              <a:off x="5564671" y="1010613"/>
              <a:ext cx="6965152" cy="2886310"/>
              <a:chOff x="-113620" y="1010613"/>
              <a:chExt cx="6965152" cy="2886310"/>
            </a:xfrm>
          </p:grpSpPr>
          <p:sp>
            <p:nvSpPr>
              <p:cNvPr id="13" name="Retângulo 12">
                <a:extLst>
                  <a:ext uri="{FF2B5EF4-FFF2-40B4-BE49-F238E27FC236}">
                    <a16:creationId xmlns:a16="http://schemas.microsoft.com/office/drawing/2014/main" id="{1D8C72D8-03C5-F194-15EA-EF6B67B29917}"/>
                  </a:ext>
                </a:extLst>
              </p:cNvPr>
              <p:cNvSpPr/>
              <p:nvPr/>
            </p:nvSpPr>
            <p:spPr>
              <a:xfrm>
                <a:off x="-113620" y="1010613"/>
                <a:ext cx="6965152" cy="28863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D323FAB2-AFF6-0322-1EAD-99ACA00A5E8D}"/>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sz="2000"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6B8347CF-0271-7418-41AC-91D75DCD50E1}"/>
                  </a:ext>
                </a:extLst>
              </p:cNvPr>
              <p:cNvSpPr txBox="1"/>
              <p:nvPr/>
            </p:nvSpPr>
            <p:spPr>
              <a:xfrm>
                <a:off x="9708" y="1030277"/>
                <a:ext cx="6495068" cy="400110"/>
              </a:xfrm>
              <a:prstGeom prst="rect">
                <a:avLst/>
              </a:prstGeom>
              <a:noFill/>
            </p:spPr>
            <p:txBody>
              <a:bodyPr wrap="square">
                <a:spAutoFit/>
              </a:bodyPr>
              <a:lstStyle/>
              <a:p>
                <a:r>
                  <a:rPr kumimoji="0" lang="pt-BR" sz="20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Description</a:t>
                </a:r>
                <a:endParaRPr lang="pt-BR" sz="20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327C0BA4-9710-CC89-FDBA-AE39C65184AB}"/>
                </a:ext>
              </a:extLst>
            </p:cNvPr>
            <p:cNvSpPr/>
            <p:nvPr/>
          </p:nvSpPr>
          <p:spPr>
            <a:xfrm>
              <a:off x="5687999" y="1559610"/>
              <a:ext cx="6495068" cy="1986378"/>
            </a:xfrm>
            <a:prstGeom prst="rect">
              <a:avLst/>
            </a:prstGeom>
            <a:noFill/>
          </p:spPr>
          <p:txBody>
            <a:bodyPr wrap="square" lIns="137160" tIns="68580" rIns="137160" bIns="68580" rtlCol="0" anchor="t">
              <a:spAutoFit/>
            </a:bodyPr>
            <a:lstStyle/>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Represents the level of uncertainty in the evaluation of regional geological factors that control the formation of oil and natural gas resources within a sedimentary basin. </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It indicates the need for additional data acquisition, processing, and/or interpretation</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28679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20DF5-B599-6A24-0510-5BCF2AA8A64A}"/>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4BCA9B5-1476-8607-8D91-5784CFC7D855}"/>
              </a:ext>
            </a:extLst>
          </p:cNvPr>
          <p:cNvSpPr>
            <a:spLocks noGrp="1"/>
          </p:cNvSpPr>
          <p:nvPr>
            <p:ph type="body" sz="quarter" idx="11"/>
          </p:nvPr>
        </p:nvSpPr>
        <p:spPr>
          <a:xfrm>
            <a:off x="288644" y="514350"/>
            <a:ext cx="8791855" cy="682092"/>
          </a:xfrm>
        </p:spPr>
        <p:txBody>
          <a:bodyPr/>
          <a:lstStyle/>
          <a:p>
            <a:r>
              <a:rPr lang="pt-BR" dirty="0" err="1"/>
              <a:t>Need</a:t>
            </a:r>
            <a:r>
              <a:rPr lang="pt-BR" dirty="0"/>
              <a:t> for </a:t>
            </a:r>
            <a:r>
              <a:rPr lang="pt-BR" dirty="0" err="1"/>
              <a:t>Knowledge</a:t>
            </a:r>
            <a:r>
              <a:rPr lang="pt-BR" dirty="0"/>
              <a:t> </a:t>
            </a:r>
          </a:p>
        </p:txBody>
      </p:sp>
      <p:pic>
        <p:nvPicPr>
          <p:cNvPr id="3" name="Imagem 2">
            <a:extLst>
              <a:ext uri="{FF2B5EF4-FFF2-40B4-BE49-F238E27FC236}">
                <a16:creationId xmlns:a16="http://schemas.microsoft.com/office/drawing/2014/main" id="{0055562A-1C2C-97FA-D45C-4427961A8A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FC12A5BB-7FDC-8F8F-E868-E9C615E3B5F2}"/>
              </a:ext>
            </a:extLst>
          </p:cNvPr>
          <p:cNvGrpSpPr/>
          <p:nvPr/>
        </p:nvGrpSpPr>
        <p:grpSpPr>
          <a:xfrm>
            <a:off x="0" y="1247425"/>
            <a:ext cx="4190163" cy="5597428"/>
            <a:chOff x="5563821" y="2975086"/>
            <a:chExt cx="6966849" cy="3159706"/>
          </a:xfrm>
        </p:grpSpPr>
        <p:grpSp>
          <p:nvGrpSpPr>
            <p:cNvPr id="9" name="Agrupar 8">
              <a:extLst>
                <a:ext uri="{FF2B5EF4-FFF2-40B4-BE49-F238E27FC236}">
                  <a16:creationId xmlns:a16="http://schemas.microsoft.com/office/drawing/2014/main" id="{B769889A-85F9-EC95-C1EA-FC5494A344FF}"/>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5B8D625A-4D83-A662-B109-0FBBD6C6D085}"/>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A4D78929-046D-DC78-0880-688C320BFFDF}"/>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B1FEABB5-9DB9-A401-A5CF-39B9DBDC30C7}"/>
                  </a:ext>
                </a:extLst>
              </p:cNvPr>
              <p:cNvSpPr txBox="1"/>
              <p:nvPr/>
            </p:nvSpPr>
            <p:spPr>
              <a:xfrm>
                <a:off x="8010" y="2761700"/>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9251856C-B223-2EC5-F526-D5D806C9C13B}"/>
                </a:ext>
              </a:extLst>
            </p:cNvPr>
            <p:cNvSpPr/>
            <p:nvPr/>
          </p:nvSpPr>
          <p:spPr>
            <a:xfrm>
              <a:off x="5686305" y="3349345"/>
              <a:ext cx="4806887" cy="2598427"/>
            </a:xfrm>
            <a:prstGeom prst="rect">
              <a:avLst/>
            </a:prstGeom>
            <a:noFill/>
          </p:spPr>
          <p:txBody>
            <a:bodyPr wrap="square" lIns="137160" tIns="68580" rIns="137160" bIns="68580" rtlCol="0" anchor="t">
              <a:spAutoFit/>
            </a:bodyPr>
            <a:lstStyle/>
            <a:p>
              <a:pPr defTabSz="648012">
                <a:lnSpc>
                  <a:spcPct val="108000"/>
                </a:lnSpc>
                <a:spcAft>
                  <a:spcPts val="6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decreasing trend in knowledge requirement associated with increased chances of exploration success was observed in the Pelotas, Santos, Campos, Espírito Santo-</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Mucuri</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Jequitinhonha,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Parnaíba</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Amazonas, and Foz do Amazonas basins. </a:t>
              </a:r>
            </a:p>
            <a:p>
              <a:pPr defTabSz="648012">
                <a:lnSpc>
                  <a:spcPct val="108000"/>
                </a:lnSpc>
                <a:spcAft>
                  <a:spcPts val="6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 contrast, the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Parecis</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Basin, which experienced a reduction in probability in its western portion, showed an increase in knowledge requirement in this area, indicating an additional challenge that may impact hydrocarbon attractiveness.</a:t>
              </a:r>
            </a:p>
            <a:p>
              <a:pPr defTabSz="648012">
                <a:lnSpc>
                  <a:spcPct val="108000"/>
                </a:lnSpc>
                <a:spcAft>
                  <a:spcPts val="600"/>
                </a:spcAft>
                <a:buClr>
                  <a:srgbClr val="002060"/>
                </a:buClr>
                <a:buSzPct val="120000"/>
              </a:pP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Regarding data availability, there was a significant improvement in the Amazonas, </a:t>
              </a:r>
              <a:r>
                <a:rPr lang="en-US"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Parnaíba</a:t>
              </a:r>
              <a:r>
                <a:rPr lang="en-US"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and Paraná basins</a:t>
              </a: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á.</a:t>
              </a:r>
            </a:p>
          </p:txBody>
        </p:sp>
      </p:grpSp>
      <p:pic>
        <p:nvPicPr>
          <p:cNvPr id="25" name="Imagem 24">
            <a:extLst>
              <a:ext uri="{FF2B5EF4-FFF2-40B4-BE49-F238E27FC236}">
                <a16:creationId xmlns:a16="http://schemas.microsoft.com/office/drawing/2014/main" id="{C1FED489-1BC7-DF59-67E5-C97918C117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13776333-C415-9333-F014-80F3BFA4742B}"/>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1531CE6-EDC4-3305-7BE4-EE179F86EEA7}"/>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401878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00D7-362D-32B9-1C72-67C359783EE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CA302B1-747E-B435-05A3-6690F3F15A18}"/>
              </a:ext>
            </a:extLst>
          </p:cNvPr>
          <p:cNvSpPr>
            <a:spLocks noGrp="1"/>
          </p:cNvSpPr>
          <p:nvPr>
            <p:ph type="body" sz="quarter" idx="11"/>
          </p:nvPr>
        </p:nvSpPr>
        <p:spPr>
          <a:xfrm>
            <a:off x="288644" y="514350"/>
            <a:ext cx="10282222" cy="682092"/>
          </a:xfrm>
        </p:spPr>
        <p:txBody>
          <a:bodyPr/>
          <a:lstStyle/>
          <a:p>
            <a:r>
              <a:rPr lang="pt-BR" dirty="0"/>
              <a:t>4. </a:t>
            </a:r>
            <a:r>
              <a:rPr lang="pt-BR" dirty="0" err="1"/>
              <a:t>Hydrocarbon</a:t>
            </a:r>
            <a:r>
              <a:rPr lang="pt-BR" dirty="0"/>
              <a:t> </a:t>
            </a:r>
            <a:r>
              <a:rPr lang="pt-BR" dirty="0" err="1"/>
              <a:t>Evidence</a:t>
            </a:r>
            <a:endParaRPr lang="pt-BR" dirty="0"/>
          </a:p>
          <a:p>
            <a:endParaRPr lang="pt-BR" dirty="0"/>
          </a:p>
        </p:txBody>
      </p:sp>
      <p:grpSp>
        <p:nvGrpSpPr>
          <p:cNvPr id="5" name="Agrupar 4">
            <a:extLst>
              <a:ext uri="{FF2B5EF4-FFF2-40B4-BE49-F238E27FC236}">
                <a16:creationId xmlns:a16="http://schemas.microsoft.com/office/drawing/2014/main" id="{47FA5870-AAC2-9852-CEAC-B49F50E18E42}"/>
              </a:ext>
            </a:extLst>
          </p:cNvPr>
          <p:cNvGrpSpPr/>
          <p:nvPr/>
        </p:nvGrpSpPr>
        <p:grpSpPr>
          <a:xfrm>
            <a:off x="4836750" y="1425697"/>
            <a:ext cx="4892400" cy="4892400"/>
            <a:chOff x="396000" y="1224000"/>
            <a:chExt cx="4892400" cy="4892400"/>
          </a:xfrm>
        </p:grpSpPr>
        <p:pic>
          <p:nvPicPr>
            <p:cNvPr id="3" name="Imagem 2">
              <a:extLst>
                <a:ext uri="{FF2B5EF4-FFF2-40B4-BE49-F238E27FC236}">
                  <a16:creationId xmlns:a16="http://schemas.microsoft.com/office/drawing/2014/main" id="{80558913-9AD0-6B7C-9991-E79BEBBF4E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1EB9517E-82B0-7260-B6BB-458DD0303C7F}"/>
                </a:ext>
              </a:extLst>
            </p:cNvPr>
            <p:cNvSpPr txBox="1"/>
            <p:nvPr/>
          </p:nvSpPr>
          <p:spPr>
            <a:xfrm>
              <a:off x="4100136" y="5727408"/>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7" name="Agrupar 6">
            <a:extLst>
              <a:ext uri="{FF2B5EF4-FFF2-40B4-BE49-F238E27FC236}">
                <a16:creationId xmlns:a16="http://schemas.microsoft.com/office/drawing/2014/main" id="{85024F30-B3B6-7B07-4485-746B5E2AB65B}"/>
              </a:ext>
            </a:extLst>
          </p:cNvPr>
          <p:cNvGrpSpPr/>
          <p:nvPr/>
        </p:nvGrpSpPr>
        <p:grpSpPr>
          <a:xfrm>
            <a:off x="0" y="1473009"/>
            <a:ext cx="4189142" cy="4088836"/>
            <a:chOff x="5564671" y="1010612"/>
            <a:chExt cx="7020000" cy="4088836"/>
          </a:xfrm>
        </p:grpSpPr>
        <p:sp>
          <p:nvSpPr>
            <p:cNvPr id="18" name="CaixaDeTexto 17">
              <a:extLst>
                <a:ext uri="{FF2B5EF4-FFF2-40B4-BE49-F238E27FC236}">
                  <a16:creationId xmlns:a16="http://schemas.microsoft.com/office/drawing/2014/main" id="{4DC8A4CA-897B-8C04-5ADE-BEDD8C0A56AD}"/>
                </a:ext>
              </a:extLst>
            </p:cNvPr>
            <p:cNvSpPr txBox="1"/>
            <p:nvPr/>
          </p:nvSpPr>
          <p:spPr>
            <a:xfrm>
              <a:off x="6067821" y="2794693"/>
              <a:ext cx="36693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Destaques ZNMT 2023-2025</a:t>
              </a:r>
            </a:p>
          </p:txBody>
        </p:sp>
        <p:grpSp>
          <p:nvGrpSpPr>
            <p:cNvPr id="10" name="Agrupar 9">
              <a:extLst>
                <a:ext uri="{FF2B5EF4-FFF2-40B4-BE49-F238E27FC236}">
                  <a16:creationId xmlns:a16="http://schemas.microsoft.com/office/drawing/2014/main" id="{F49AA1EA-AEED-3B1C-ADFA-E298E23B56F6}"/>
                </a:ext>
              </a:extLst>
            </p:cNvPr>
            <p:cNvGrpSpPr/>
            <p:nvPr/>
          </p:nvGrpSpPr>
          <p:grpSpPr>
            <a:xfrm>
              <a:off x="5564671" y="1010612"/>
              <a:ext cx="7020000" cy="4088836"/>
              <a:chOff x="5564671" y="1010612"/>
              <a:chExt cx="7020000" cy="4088836"/>
            </a:xfrm>
          </p:grpSpPr>
          <p:grpSp>
            <p:nvGrpSpPr>
              <p:cNvPr id="11" name="Agrupar 10">
                <a:extLst>
                  <a:ext uri="{FF2B5EF4-FFF2-40B4-BE49-F238E27FC236}">
                    <a16:creationId xmlns:a16="http://schemas.microsoft.com/office/drawing/2014/main" id="{0C64BAEC-5837-98C1-0BDD-E33A840D24F1}"/>
                  </a:ext>
                </a:extLst>
              </p:cNvPr>
              <p:cNvGrpSpPr/>
              <p:nvPr/>
            </p:nvGrpSpPr>
            <p:grpSpPr>
              <a:xfrm>
                <a:off x="5564671" y="1010612"/>
                <a:ext cx="7020000" cy="3993294"/>
                <a:chOff x="-113620" y="1010612"/>
                <a:chExt cx="7020000" cy="3993294"/>
              </a:xfrm>
            </p:grpSpPr>
            <p:sp>
              <p:nvSpPr>
                <p:cNvPr id="13" name="Retângulo 12">
                  <a:extLst>
                    <a:ext uri="{FF2B5EF4-FFF2-40B4-BE49-F238E27FC236}">
                      <a16:creationId xmlns:a16="http://schemas.microsoft.com/office/drawing/2014/main" id="{C9D4B771-A154-9012-BD67-4CA5A1EAF105}"/>
                    </a:ext>
                  </a:extLst>
                </p:cNvPr>
                <p:cNvSpPr/>
                <p:nvPr/>
              </p:nvSpPr>
              <p:spPr>
                <a:xfrm>
                  <a:off x="-113620" y="1010612"/>
                  <a:ext cx="7020000" cy="399329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A4630257-D854-FEEA-C193-6AFCCC288219}"/>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445D1B7D-A5AB-E687-E734-B7B27B0E2C77}"/>
                    </a:ext>
                  </a:extLst>
                </p:cNvPr>
                <p:cNvSpPr txBox="1"/>
                <p:nvPr/>
              </p:nvSpPr>
              <p:spPr>
                <a:xfrm>
                  <a:off x="389530" y="1030277"/>
                  <a:ext cx="6093584" cy="369332"/>
                </a:xfrm>
                <a:prstGeom prst="rect">
                  <a:avLst/>
                </a:prstGeom>
                <a:noFill/>
              </p:spPr>
              <p:txBody>
                <a:bodyPr wrap="square">
                  <a:spAutoFit/>
                </a:bodyPr>
                <a:lstStyle/>
                <a:p>
                  <a:r>
                    <a:rPr kumimoji="0" lang="pt-BR"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687B0218-CA01-8ABC-3D0A-E1CD9B8034E1}"/>
                  </a:ext>
                </a:extLst>
              </p:cNvPr>
              <p:cNvSpPr/>
              <p:nvPr/>
            </p:nvSpPr>
            <p:spPr>
              <a:xfrm>
                <a:off x="6067822" y="1501860"/>
                <a:ext cx="6337040" cy="3597588"/>
              </a:xfrm>
              <a:prstGeom prst="rect">
                <a:avLst/>
              </a:prstGeom>
              <a:noFill/>
            </p:spPr>
            <p:txBody>
              <a:bodyPr wrap="square" lIns="137160" tIns="68580" rIns="137160" bIns="68580" rtlCol="0" anchor="t">
                <a:spAutoFit/>
              </a:bodyPr>
              <a:lstStyle/>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Represents the concept that areas located outside oil or natural gas accumulations, whether under exploratory evaluation or already commercial (fields), that are close to indications or confirmed occurrences of hydrocarbons are more important, in direct proportion to this proximity</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Although most of the Brazilian sedimentary area shows evidence of hydrocarbon generation and migration, this does not necessarily guarantee the existence of commercial accumulations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a:p>
                <a:pPr defTabSz="648012">
                  <a:lnSpc>
                    <a:spcPct val="108000"/>
                  </a:lnSpc>
                  <a:spcAft>
                    <a:spcPts val="1800"/>
                  </a:spcAft>
                  <a:buClr>
                    <a:srgbClr val="FFC000"/>
                  </a:buClr>
                  <a:buSzPct val="120000"/>
                </a:pPr>
                <a:endPar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54292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D8D5-9034-AC39-FDF6-034CBBC5B50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1CD84D7-44CA-AA72-D83F-B93209A6005A}"/>
              </a:ext>
            </a:extLst>
          </p:cNvPr>
          <p:cNvSpPr>
            <a:spLocks noGrp="1"/>
          </p:cNvSpPr>
          <p:nvPr>
            <p:ph type="body" sz="quarter" idx="11"/>
          </p:nvPr>
        </p:nvSpPr>
        <p:spPr>
          <a:xfrm>
            <a:off x="288644" y="514350"/>
            <a:ext cx="8791855" cy="682092"/>
          </a:xfrm>
        </p:spPr>
        <p:txBody>
          <a:bodyPr/>
          <a:lstStyle/>
          <a:p>
            <a:r>
              <a:rPr lang="pt-BR" dirty="0" err="1"/>
              <a:t>Hydrocarbon</a:t>
            </a:r>
            <a:r>
              <a:rPr lang="pt-BR" dirty="0"/>
              <a:t> </a:t>
            </a:r>
            <a:r>
              <a:rPr lang="pt-BR" dirty="0" err="1"/>
              <a:t>Evidence</a:t>
            </a:r>
            <a:endParaRPr lang="pt-BR" dirty="0"/>
          </a:p>
        </p:txBody>
      </p:sp>
      <p:pic>
        <p:nvPicPr>
          <p:cNvPr id="3" name="Imagem 2">
            <a:extLst>
              <a:ext uri="{FF2B5EF4-FFF2-40B4-BE49-F238E27FC236}">
                <a16:creationId xmlns:a16="http://schemas.microsoft.com/office/drawing/2014/main" id="{3C043104-D0A1-837D-B240-BE75DD089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BE8B160F-38D3-4E2A-CA33-6D0D3A106EAB}"/>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FC2DA442-E691-20E6-2A41-62B9DC64406D}"/>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976A59B6-EB8B-D718-A85F-3ADF8454C8FF}"/>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493A5795-3CBC-5BA3-1AA7-3A1C3DF7A0EB}"/>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5CBF03FC-AC63-DE8E-95F8-6F98FC513D1D}"/>
                  </a:ext>
                </a:extLst>
              </p:cNvPr>
              <p:cNvSpPr txBox="1"/>
              <p:nvPr/>
            </p:nvSpPr>
            <p:spPr>
              <a:xfrm>
                <a:off x="8010" y="2761700"/>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09C60497-7318-C4DE-95B4-BC049B410F59}"/>
                </a:ext>
              </a:extLst>
            </p:cNvPr>
            <p:cNvSpPr/>
            <p:nvPr/>
          </p:nvSpPr>
          <p:spPr>
            <a:xfrm>
              <a:off x="5686305" y="3349345"/>
              <a:ext cx="4806887" cy="2634295"/>
            </a:xfrm>
            <a:prstGeom prst="rect">
              <a:avLst/>
            </a:prstGeom>
            <a:noFill/>
          </p:spPr>
          <p:txBody>
            <a:bodyPr wrap="square" lIns="137160" tIns="68580" rIns="137160" bIns="68580" rtlCol="0" anchor="t">
              <a:spAutoFit/>
            </a:bodyPr>
            <a:lstStyle/>
            <a:p>
              <a:pPr defTabSz="648012">
                <a:lnSpc>
                  <a:spcPts val="16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Lower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values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were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identified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southernmost</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Pelotas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distal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areas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Cumuruxatiba, Jequitinhonha, Camamu-Almada, Jacuípe,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Pernambuco-Paraíba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p>
            <a:p>
              <a:pPr defTabSz="648012">
                <a:lnSpc>
                  <a:spcPts val="1600"/>
                </a:lnSpc>
                <a:spcAft>
                  <a:spcPts val="600"/>
                </a:spcAft>
                <a:buClr>
                  <a:srgbClr val="002060"/>
                </a:buClr>
                <a:buSzPct val="120000"/>
              </a:pP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Additional</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areas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with</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reduced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include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easternmost</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Acre-Madre de Dios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Rio do Peixe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western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eastern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extremes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Parecis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p>
            <a:p>
              <a:pPr defTabSz="648012">
                <a:lnSpc>
                  <a:spcPts val="16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No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has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been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assigned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to</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date for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Bragança-Vizeu, Marajó, Tacutu, Jatobá, Alto Tapajós, Araripe, Bananal, Lençóis, Irecê, Pantanal,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Taubaté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a:p>
              <a:pPr defTabSz="648012">
                <a:lnSpc>
                  <a:spcPts val="1600"/>
                </a:lnSpc>
                <a:spcAft>
                  <a:spcPts val="600"/>
                </a:spcAft>
                <a:buClr>
                  <a:srgbClr val="002060"/>
                </a:buClr>
                <a:buSzPct val="120000"/>
              </a:pP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Microseepage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occurrences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Tucano Norte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have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increased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its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5" name="Imagem 24">
            <a:extLst>
              <a:ext uri="{FF2B5EF4-FFF2-40B4-BE49-F238E27FC236}">
                <a16:creationId xmlns:a16="http://schemas.microsoft.com/office/drawing/2014/main" id="{FEBEB209-FC60-CD5A-5890-D1E6505D39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AFD7AA24-921A-D3C1-FA35-0B6E02F1A0C3}"/>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0B0F04E-4931-E344-E625-579889720450}"/>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997249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21FC-7B3B-62D5-EDB2-4B57A0EC90FD}"/>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BF243DA-DB43-E5CB-E4E4-07DC9053ECB5}"/>
              </a:ext>
            </a:extLst>
          </p:cNvPr>
          <p:cNvSpPr>
            <a:spLocks noGrp="1"/>
          </p:cNvSpPr>
          <p:nvPr>
            <p:ph type="body" sz="quarter" idx="11"/>
          </p:nvPr>
        </p:nvSpPr>
        <p:spPr>
          <a:xfrm>
            <a:off x="288644" y="514350"/>
            <a:ext cx="8791855" cy="682092"/>
          </a:xfrm>
        </p:spPr>
        <p:txBody>
          <a:bodyPr/>
          <a:lstStyle/>
          <a:p>
            <a:r>
              <a:rPr lang="pt-BR" dirty="0"/>
              <a:t>5. </a:t>
            </a:r>
            <a:r>
              <a:rPr lang="pt-BR" dirty="0" err="1"/>
              <a:t>Prospectivity</a:t>
            </a:r>
            <a:endParaRPr lang="pt-BR" dirty="0"/>
          </a:p>
        </p:txBody>
      </p:sp>
      <p:pic>
        <p:nvPicPr>
          <p:cNvPr id="3" name="Imagem 2">
            <a:extLst>
              <a:ext uri="{FF2B5EF4-FFF2-40B4-BE49-F238E27FC236}">
                <a16:creationId xmlns:a16="http://schemas.microsoft.com/office/drawing/2014/main" id="{8D2AA12C-7310-DE99-44A6-3F838CAE25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9819" y="1398137"/>
            <a:ext cx="4892400" cy="4892400"/>
          </a:xfrm>
          <a:prstGeom prst="rect">
            <a:avLst/>
          </a:prstGeom>
        </p:spPr>
      </p:pic>
      <p:sp>
        <p:nvSpPr>
          <p:cNvPr id="6" name="CaixaDeTexto 5">
            <a:extLst>
              <a:ext uri="{FF2B5EF4-FFF2-40B4-BE49-F238E27FC236}">
                <a16:creationId xmlns:a16="http://schemas.microsoft.com/office/drawing/2014/main" id="{459CAE26-5047-D15F-2DEE-19666D0923D4}"/>
              </a:ext>
            </a:extLst>
          </p:cNvPr>
          <p:cNvSpPr txBox="1"/>
          <p:nvPr/>
        </p:nvSpPr>
        <p:spPr>
          <a:xfrm>
            <a:off x="8555174" y="5930316"/>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C2CD9D4E-C65B-A098-5735-7842B2D4FCD2}"/>
              </a:ext>
            </a:extLst>
          </p:cNvPr>
          <p:cNvGrpSpPr/>
          <p:nvPr/>
        </p:nvGrpSpPr>
        <p:grpSpPr>
          <a:xfrm>
            <a:off x="0" y="1463451"/>
            <a:ext cx="4189142" cy="2515695"/>
            <a:chOff x="5564671" y="1010612"/>
            <a:chExt cx="6965152" cy="2283251"/>
          </a:xfrm>
        </p:grpSpPr>
        <p:grpSp>
          <p:nvGrpSpPr>
            <p:cNvPr id="11" name="Agrupar 10">
              <a:extLst>
                <a:ext uri="{FF2B5EF4-FFF2-40B4-BE49-F238E27FC236}">
                  <a16:creationId xmlns:a16="http://schemas.microsoft.com/office/drawing/2014/main" id="{0EB029D5-9E17-2824-DCD4-84310205EDED}"/>
                </a:ext>
              </a:extLst>
            </p:cNvPr>
            <p:cNvGrpSpPr/>
            <p:nvPr/>
          </p:nvGrpSpPr>
          <p:grpSpPr>
            <a:xfrm>
              <a:off x="5564671" y="1010612"/>
              <a:ext cx="6965152" cy="2283251"/>
              <a:chOff x="-113620" y="1010612"/>
              <a:chExt cx="6965152" cy="2283251"/>
            </a:xfrm>
          </p:grpSpPr>
          <p:sp>
            <p:nvSpPr>
              <p:cNvPr id="13" name="Retângulo 12">
                <a:extLst>
                  <a:ext uri="{FF2B5EF4-FFF2-40B4-BE49-F238E27FC236}">
                    <a16:creationId xmlns:a16="http://schemas.microsoft.com/office/drawing/2014/main" id="{9002B486-725A-F388-5386-799A637F7229}"/>
                  </a:ext>
                </a:extLst>
              </p:cNvPr>
              <p:cNvSpPr/>
              <p:nvPr/>
            </p:nvSpPr>
            <p:spPr>
              <a:xfrm>
                <a:off x="-113620" y="1010612"/>
                <a:ext cx="6965152" cy="22832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F9CA6C65-20EB-42A4-B43C-E8D8403FCFE5}"/>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FB9D860F-CA79-90BF-B2F3-CDA93BF9A0FF}"/>
                  </a:ext>
                </a:extLst>
              </p:cNvPr>
              <p:cNvSpPr txBox="1"/>
              <p:nvPr/>
            </p:nvSpPr>
            <p:spPr>
              <a:xfrm>
                <a:off x="9708" y="1030277"/>
                <a:ext cx="6495068" cy="335207"/>
              </a:xfrm>
              <a:prstGeom prst="rect">
                <a:avLst/>
              </a:prstGeom>
              <a:noFill/>
            </p:spPr>
            <p:txBody>
              <a:bodyPr wrap="square">
                <a:spAutoFit/>
              </a:bodyPr>
              <a:lstStyle/>
              <a:p>
                <a:r>
                  <a:rPr kumimoji="0" lang="pt-BR" sz="18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E600B0AC-8CF0-0EB5-CD4D-271CE8C6246B}"/>
                </a:ext>
              </a:extLst>
            </p:cNvPr>
            <p:cNvSpPr/>
            <p:nvPr/>
          </p:nvSpPr>
          <p:spPr>
            <a:xfrm>
              <a:off x="5687999" y="1636610"/>
              <a:ext cx="6337041" cy="1382145"/>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It represents the combination of information regarding the exploratory success probability of an area together with the estimated volumetric size of undiscovered oil and gas resources in sedimentary basins.</a:t>
              </a: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90136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11C5A40-7BDC-C5A4-52C5-2DBD5421B6CE}"/>
              </a:ext>
            </a:extLst>
          </p:cNvPr>
          <p:cNvSpPr>
            <a:spLocks noGrp="1"/>
          </p:cNvSpPr>
          <p:nvPr>
            <p:ph type="body" sz="quarter" idx="14"/>
          </p:nvPr>
        </p:nvSpPr>
        <p:spPr/>
        <p:txBody>
          <a:bodyPr/>
          <a:lstStyle/>
          <a:p>
            <a:r>
              <a:rPr lang="pt-BR" dirty="0" err="1"/>
              <a:t>Public</a:t>
            </a:r>
            <a:r>
              <a:rPr lang="pt-BR" dirty="0"/>
              <a:t> </a:t>
            </a:r>
            <a:r>
              <a:rPr lang="pt-BR" dirty="0" err="1"/>
              <a:t>Value</a:t>
            </a:r>
            <a:endParaRPr lang="pt-BR" dirty="0"/>
          </a:p>
        </p:txBody>
      </p:sp>
      <p:sp>
        <p:nvSpPr>
          <p:cNvPr id="4" name="Freeform 2">
            <a:extLst>
              <a:ext uri="{FF2B5EF4-FFF2-40B4-BE49-F238E27FC236}">
                <a16:creationId xmlns:a16="http://schemas.microsoft.com/office/drawing/2014/main" id="{B38C97EC-0576-0338-2246-6E81BB9D7492}"/>
              </a:ext>
            </a:extLst>
          </p:cNvPr>
          <p:cNvSpPr>
            <a:spLocks noGrp="1"/>
          </p:cNvSpPr>
          <p:nvPr>
            <p:ph type="body" sz="quarter" idx="10"/>
          </p:nvPr>
        </p:nvSpPr>
        <p:spPr>
          <a:xfrm>
            <a:off x="610235" y="1449070"/>
            <a:ext cx="7301865" cy="4545013"/>
          </a:xfrm>
          <a:custGeom>
            <a:avLst/>
            <a:gdLst/>
            <a:ahLst/>
            <a:cxnLst/>
            <a:rect l="l" t="t" r="r" b="b"/>
            <a:pathLst>
              <a:path w="18288000" h="10652760">
                <a:moveTo>
                  <a:pt x="0" y="0"/>
                </a:moveTo>
                <a:lnTo>
                  <a:pt x="18288000" y="0"/>
                </a:lnTo>
                <a:lnTo>
                  <a:pt x="18288000" y="10652760"/>
                </a:lnTo>
                <a:lnTo>
                  <a:pt x="0" y="10652760"/>
                </a:lnTo>
                <a:lnTo>
                  <a:pt x="0" y="0"/>
                </a:lnTo>
                <a:close/>
              </a:path>
            </a:pathLst>
          </a:custGeom>
          <a:noFill/>
        </p:spPr>
        <p:txBody>
          <a:bodyPr/>
          <a:lstStyle/>
          <a:p>
            <a:pPr algn="just">
              <a:lnSpc>
                <a:spcPts val="2000"/>
              </a:lnSpc>
            </a:pPr>
            <a:r>
              <a:rPr lang="en-US" sz="1600" dirty="0"/>
              <a:t>EPE conducts studies and research to support the formulation, implementation, and evaluation of Brazilian energy policy and planning.</a:t>
            </a:r>
          </a:p>
          <a:p>
            <a:pPr algn="just">
              <a:lnSpc>
                <a:spcPts val="2000"/>
              </a:lnSpc>
            </a:pPr>
            <a:r>
              <a:rPr lang="en-US" sz="1600" dirty="0"/>
              <a:t>Seeking to stimulate the market through analyses that may contribute to the adoption of appropriate strategies for the economically and environmentally sustainable development of hydrocarbon potential within the national territory, EPE publishes this study every two years.</a:t>
            </a:r>
          </a:p>
          <a:p>
            <a:pPr algn="just">
              <a:lnSpc>
                <a:spcPts val="2000"/>
              </a:lnSpc>
            </a:pPr>
            <a:r>
              <a:rPr lang="en-US" sz="1600" dirty="0"/>
              <a:t>By presenting expectations for hydrocarbon discoveries in each sedimentary basin and the relative importance of different areas of Brazil for the economic development of the oil and gas sector, the material made available supports the identification of medium- and long-term opportunities and provides guidance on how knowledge generated by this segment can contribute to pathways toward responsible, inclusive, and balanced development</a:t>
            </a:r>
            <a:r>
              <a:rPr lang="pt-BR" sz="1600" dirty="0"/>
              <a:t>.</a:t>
            </a:r>
          </a:p>
          <a:p>
            <a:pPr algn="just">
              <a:lnSpc>
                <a:spcPts val="2000"/>
              </a:lnSpc>
            </a:pPr>
            <a:endParaRPr lang="pt-BR" sz="1600" dirty="0"/>
          </a:p>
        </p:txBody>
      </p:sp>
    </p:spTree>
    <p:extLst>
      <p:ext uri="{BB962C8B-B14F-4D97-AF65-F5344CB8AC3E}">
        <p14:creationId xmlns:p14="http://schemas.microsoft.com/office/powerpoint/2010/main" val="92730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3AC-6274-028D-DF41-4B507375B47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CACCE00-2D09-6BF6-777F-2996B7C45381}"/>
              </a:ext>
            </a:extLst>
          </p:cNvPr>
          <p:cNvSpPr>
            <a:spLocks noGrp="1"/>
          </p:cNvSpPr>
          <p:nvPr>
            <p:ph type="body" sz="quarter" idx="11"/>
          </p:nvPr>
        </p:nvSpPr>
        <p:spPr>
          <a:xfrm>
            <a:off x="288644" y="514350"/>
            <a:ext cx="8791855" cy="682092"/>
          </a:xfrm>
        </p:spPr>
        <p:txBody>
          <a:bodyPr/>
          <a:lstStyle/>
          <a:p>
            <a:r>
              <a:rPr lang="pt-BR" dirty="0" err="1"/>
              <a:t>Prospectivity</a:t>
            </a:r>
            <a:endParaRPr lang="pt-BR" dirty="0"/>
          </a:p>
        </p:txBody>
      </p:sp>
      <p:pic>
        <p:nvPicPr>
          <p:cNvPr id="3" name="Imagem 2">
            <a:extLst>
              <a:ext uri="{FF2B5EF4-FFF2-40B4-BE49-F238E27FC236}">
                <a16:creationId xmlns:a16="http://schemas.microsoft.com/office/drawing/2014/main" id="{78B72407-972B-985D-F7BE-0755D6D998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178DFE87-4673-2AA7-5CDD-42B6F71A3138}"/>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CE193385-A079-0D84-A9EC-C06CCB5CF638}"/>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468B4055-4709-E825-1E78-24D5C4107128}"/>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A1491BEE-2587-C0DA-626D-38019509F16C}"/>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3352E96A-EE75-E389-27A4-387412EAC4E1}"/>
                  </a:ext>
                </a:extLst>
              </p:cNvPr>
              <p:cNvSpPr txBox="1"/>
              <p:nvPr/>
            </p:nvSpPr>
            <p:spPr>
              <a:xfrm>
                <a:off x="6316" y="2812593"/>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FF2B2E8F-4D3E-D36B-4231-8393C48DE29D}"/>
                </a:ext>
              </a:extLst>
            </p:cNvPr>
            <p:cNvSpPr/>
            <p:nvPr/>
          </p:nvSpPr>
          <p:spPr>
            <a:xfrm>
              <a:off x="5686305" y="3349345"/>
              <a:ext cx="4951627" cy="2704985"/>
            </a:xfrm>
            <a:prstGeom prst="rect">
              <a:avLst/>
            </a:prstGeom>
            <a:noFill/>
          </p:spPr>
          <p:txBody>
            <a:bodyPr wrap="square" lIns="137160" tIns="68580" rIns="137160" bIns="68580" rtlCol="0" anchor="t">
              <a:spAutoFit/>
            </a:bodyPr>
            <a:lstStyle/>
            <a:p>
              <a:pPr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highest</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prospectivity</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producing</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with</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several</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fields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discoveries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already</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made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where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geological</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risks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are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relatively</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lower</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Highlights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include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Santos, Campos, Espírito Santo-Mucuri, Solimões, Parnaíba, Recôncavo, Potiguar, SEAL, Sergipe, Alagoas, Ceará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Camamu-Almada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(proximal offshore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onshore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a:p>
              <a:pPr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northwestern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region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Foz do Amazonas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stands out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due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to</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advances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volumetric</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analysis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detailed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below</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Intermediate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levels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are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again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recorded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offshore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Pará-Maranhão, Barreirinhas, Cumuruxatiba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Pelotas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Onshore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moderate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expectations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Amazonas, São Francisco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southern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southwestern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Paraná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Tucano Sul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endParaRPr lang="pt-BR" sz="1200" strike="sngStrike"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5" name="Imagem 24">
            <a:extLst>
              <a:ext uri="{FF2B5EF4-FFF2-40B4-BE49-F238E27FC236}">
                <a16:creationId xmlns:a16="http://schemas.microsoft.com/office/drawing/2014/main" id="{A26346C4-7A8F-FFB6-39E1-F4B4D2E5EB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E4C035FB-C851-008F-623A-A1C4BD38E8A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2930C93-B8D2-DBDD-5E18-1DC3C3CB8CBC}"/>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85054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3895-1FAF-CA0C-028B-59905ABD366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B55C3FF-7941-3E86-EE36-0431456D773C}"/>
              </a:ext>
            </a:extLst>
          </p:cNvPr>
          <p:cNvSpPr>
            <a:spLocks noGrp="1"/>
          </p:cNvSpPr>
          <p:nvPr>
            <p:ph type="body" sz="quarter" idx="11"/>
          </p:nvPr>
        </p:nvSpPr>
        <p:spPr>
          <a:xfrm>
            <a:off x="288644" y="514350"/>
            <a:ext cx="8791855" cy="682092"/>
          </a:xfrm>
        </p:spPr>
        <p:txBody>
          <a:bodyPr/>
          <a:lstStyle/>
          <a:p>
            <a:r>
              <a:rPr lang="pt-BR" dirty="0" err="1"/>
              <a:t>Improvement</a:t>
            </a:r>
            <a:r>
              <a:rPr lang="pt-BR" dirty="0"/>
              <a:t> </a:t>
            </a:r>
            <a:r>
              <a:rPr lang="pt-BR" dirty="0" err="1"/>
              <a:t>of</a:t>
            </a:r>
            <a:r>
              <a:rPr lang="pt-BR" dirty="0"/>
              <a:t> </a:t>
            </a:r>
            <a:r>
              <a:rPr lang="pt-BR" dirty="0" err="1"/>
              <a:t>Volumetric</a:t>
            </a:r>
            <a:r>
              <a:rPr lang="pt-BR" dirty="0"/>
              <a:t> Assessment</a:t>
            </a:r>
          </a:p>
        </p:txBody>
      </p:sp>
      <p:sp>
        <p:nvSpPr>
          <p:cNvPr id="5" name="Retângulo 4">
            <a:extLst>
              <a:ext uri="{FF2B5EF4-FFF2-40B4-BE49-F238E27FC236}">
                <a16:creationId xmlns:a16="http://schemas.microsoft.com/office/drawing/2014/main" id="{17F8BAC7-3C45-4F5F-18AF-3E7EF18F0568}"/>
              </a:ext>
            </a:extLst>
          </p:cNvPr>
          <p:cNvSpPr/>
          <p:nvPr/>
        </p:nvSpPr>
        <p:spPr>
          <a:xfrm>
            <a:off x="288644" y="1782786"/>
            <a:ext cx="5464456" cy="4560864"/>
          </a:xfrm>
          <a:prstGeom prst="rect">
            <a:avLst/>
          </a:prstGeom>
          <a:noFill/>
        </p:spPr>
        <p:txBody>
          <a:bodyPr wrap="square" lIns="137160" tIns="68580" rIns="137160" bIns="68580" rtlCol="0" anchor="t">
            <a:spAutoFit/>
          </a:bodyPr>
          <a:lstStyle/>
          <a:p>
            <a:pPr algn="just">
              <a:lnSpc>
                <a:spcPts val="17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Since 2021, EPE’s E&amp;P team has been advancing the evaluation of primary seismic and well data through the project “Enhancement of Basin Analysis and Petroleum System Modeling” (AE-0217.03.DPG.SPG). Recognizing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the need to improve volumetric estimates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particularly for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frontier basins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the group engaged a specialized consultancy throughout 2023, which provided workflows for the volumetric assessment of Brazilian sedimentary basins. These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workflows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were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implemented in the evaluation of the volumetric potential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of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Amazonas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and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Foz do Amazonas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basins, with the latter having its results published in EPE (2024). In 2025, the results of the volumetric estimation of prospective (undiscovered) resources in the </a:t>
            </a:r>
            <a:r>
              <a:rPr lang="en-US" sz="1200" b="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Parnaíba</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Basin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were published (CARVALHO; D’ALMEIDA; ZALAN, 2025).</a:t>
            </a:r>
          </a:p>
          <a:p>
            <a:pPr algn="just">
              <a:lnSpc>
                <a:spcPts val="17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Both published assessments were conducted based on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identification and characterization of conventional exploration opportunities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(SPE, 2001). Although an exploration opportunity is constrained to a structure capable of containing a hydrocarbon accumulation within a reservoir interval, the charge and retention elements of the petroleum system were also evaluated to estimate the probability of discovery (COSTA; ZALAN; DE MENDONÇA NOBRE, 2013; ROSE, 2001)</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4" name="Retângulo 3">
            <a:extLst>
              <a:ext uri="{FF2B5EF4-FFF2-40B4-BE49-F238E27FC236}">
                <a16:creationId xmlns:a16="http://schemas.microsoft.com/office/drawing/2014/main" id="{8438B3CD-6896-240C-E077-00EF3D14351D}"/>
              </a:ext>
            </a:extLst>
          </p:cNvPr>
          <p:cNvSpPr/>
          <p:nvPr/>
        </p:nvSpPr>
        <p:spPr>
          <a:xfrm>
            <a:off x="6096000" y="1782786"/>
            <a:ext cx="5464456" cy="4560864"/>
          </a:xfrm>
          <a:prstGeom prst="rect">
            <a:avLst/>
          </a:prstGeom>
          <a:noFill/>
        </p:spPr>
        <p:txBody>
          <a:bodyPr wrap="square" lIns="137160" tIns="68580" rIns="137160" bIns="68580" rtlCol="0" anchor="t">
            <a:spAutoFit/>
          </a:bodyPr>
          <a:lstStyle/>
          <a:p>
            <a:pPr algn="just">
              <a:lnSpc>
                <a:spcPts val="17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potential volume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of prospective resources for a given play within a basin is assessed as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sum of the volumes of the identified exploration opportunities,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weighted by their probability of discovery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(CARVALHO; D’ALMEIDA; ZALAN, 2025). This evaluation depends on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quality and coverage of seismic data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across the basin’s areal extent. Therefore, areas without seismic coverage, such as the </a:t>
            </a:r>
            <a:r>
              <a:rPr lang="en-US" sz="12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Parnaíba</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Basin, or those still under evaluation, such as the Foz do Amazonas Basin, had their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volumes estimated through extrapolation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publication purposes.</a:t>
            </a:r>
          </a:p>
          <a:p>
            <a:pPr algn="just">
              <a:lnSpc>
                <a:spcPts val="17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Finally, starting in this cycle,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EPE</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addresses a need identified in 2022 by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incorporating the volumetric results from its internal basin analysis enhancement project</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into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estimates of oil and gas volumes in undiscovered areas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which support the development of the Prospectivity IPA. In this cycle, the </a:t>
            </a:r>
            <a:r>
              <a:rPr lang="en-US" sz="1200" b="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Limoeiro</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play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Foz do Amazonas Basin</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was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first play to be evaluated using this methodology</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The volumetric results obtained for the </a:t>
            </a:r>
            <a:r>
              <a:rPr lang="en-US" sz="12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Parnaíba</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Basin were consistent with those derived from the methodology traditionally applied in the ZNMT and were therefore used primarily for validation. In the short term,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new results for the Pelotas Basin</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currently under analysis, are expected to be published</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43775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C7B0-8BEC-52B7-C985-24244FC815F9}"/>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26E7940E-D9EE-F983-30AE-2B864CB904A2}"/>
              </a:ext>
            </a:extLst>
          </p:cNvPr>
          <p:cNvSpPr/>
          <p:nvPr/>
        </p:nvSpPr>
        <p:spPr>
          <a:xfrm>
            <a:off x="-722001" y="4432468"/>
            <a:ext cx="5445573" cy="1863615"/>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D6EC7D60-854E-449A-46CE-5DC19431DC4F}"/>
              </a:ext>
            </a:extLst>
          </p:cNvPr>
          <p:cNvSpPr>
            <a:spLocks noGrp="1"/>
          </p:cNvSpPr>
          <p:nvPr>
            <p:ph type="body" sz="quarter" idx="11"/>
          </p:nvPr>
        </p:nvSpPr>
        <p:spPr>
          <a:xfrm>
            <a:off x="288644" y="514350"/>
            <a:ext cx="11128655" cy="682092"/>
          </a:xfrm>
        </p:spPr>
        <p:txBody>
          <a:bodyPr/>
          <a:lstStyle/>
          <a:p>
            <a:r>
              <a:rPr lang="pt-BR" dirty="0"/>
              <a:t>Foz do Amazonas </a:t>
            </a:r>
            <a:r>
              <a:rPr lang="pt-BR" dirty="0" err="1"/>
              <a:t>Basin</a:t>
            </a:r>
            <a:r>
              <a:rPr lang="pt-BR" dirty="0"/>
              <a:t> </a:t>
            </a:r>
            <a:r>
              <a:rPr lang="pt-BR" dirty="0" err="1"/>
              <a:t>Advances</a:t>
            </a:r>
            <a:endParaRPr lang="pt-BR" dirty="0"/>
          </a:p>
        </p:txBody>
      </p:sp>
      <p:sp>
        <p:nvSpPr>
          <p:cNvPr id="4" name="Retângulo 3">
            <a:extLst>
              <a:ext uri="{FF2B5EF4-FFF2-40B4-BE49-F238E27FC236}">
                <a16:creationId xmlns:a16="http://schemas.microsoft.com/office/drawing/2014/main" id="{733B1314-6D1C-EED2-D512-4619FA69019D}"/>
              </a:ext>
            </a:extLst>
          </p:cNvPr>
          <p:cNvSpPr/>
          <p:nvPr/>
        </p:nvSpPr>
        <p:spPr>
          <a:xfrm>
            <a:off x="264202" y="1196442"/>
            <a:ext cx="4459370" cy="2819746"/>
          </a:xfrm>
          <a:prstGeom prst="rect">
            <a:avLst/>
          </a:prstGeom>
          <a:noFill/>
        </p:spPr>
        <p:txBody>
          <a:bodyPr wrap="square" lIns="137160" tIns="68580" rIns="137160" bIns="68580" rtlCol="0" anchor="t">
            <a:spAutoFit/>
          </a:bodyPr>
          <a:lstStyle/>
          <a:p>
            <a:pPr algn="just" defTabSz="648012">
              <a:lnSpc>
                <a:spcPts val="1400"/>
              </a:lnSpc>
              <a:spcAft>
                <a:spcPts val="12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2022, EPE hired a consultancy specialized in the estimation of Hydrocarbon Volume in Place in Brazilian Sedimentary Basins (CT-EPE-032/2022), which, through a robust methodology practiced by the Oil and Gas Industry, proposed workflows to quantify the available oil and natural gas resources through the analysis of geological and geophysical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data.This</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workflow was applied as a case study in the Foz do Amazonas Basin, resulting in the mapping and volumetric study of leads of the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Limoeiro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play in the northwestern portion of this basin, motivated by the recent and significant oil and gas discoveries in the Stabroek block, in the Guyana-Suriname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Basin.A</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total of 145 2D seismic lines were used, depth-migrated and totaling more than 31,000 km in length, covering almost the entire extent of the Foz do Amazonas Basin located in deep¹ and ultra-deep waters up to the 200 nautical mile limit, where the largest oil accumulations of the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Limoeiro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play are expected to occur.</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m 2">
            <a:extLst>
              <a:ext uri="{FF2B5EF4-FFF2-40B4-BE49-F238E27FC236}">
                <a16:creationId xmlns:a16="http://schemas.microsoft.com/office/drawing/2014/main" id="{EAE39FD8-7DFA-AA30-7139-E6131C3816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5048" y="2478103"/>
            <a:ext cx="3600000" cy="3600000"/>
          </a:xfrm>
          <a:prstGeom prst="rect">
            <a:avLst/>
          </a:prstGeom>
        </p:spPr>
      </p:pic>
      <p:sp>
        <p:nvSpPr>
          <p:cNvPr id="6" name="CaixaDeTexto 5">
            <a:extLst>
              <a:ext uri="{FF2B5EF4-FFF2-40B4-BE49-F238E27FC236}">
                <a16:creationId xmlns:a16="http://schemas.microsoft.com/office/drawing/2014/main" id="{C88EEE7E-D24D-085C-C001-60C19FB54030}"/>
              </a:ext>
            </a:extLst>
          </p:cNvPr>
          <p:cNvSpPr txBox="1"/>
          <p:nvPr/>
        </p:nvSpPr>
        <p:spPr>
          <a:xfrm>
            <a:off x="6613156" y="6528860"/>
            <a:ext cx="4445369" cy="215444"/>
          </a:xfrm>
          <a:prstGeom prst="rect">
            <a:avLst/>
          </a:prstGeom>
          <a:solidFill>
            <a:schemeClr val="bg2">
              <a:lumMod val="90000"/>
              <a:alpha val="30196"/>
            </a:schemeClr>
          </a:solidFill>
        </p:spPr>
        <p:txBody>
          <a:bodyPr wrap="square">
            <a:spAutoFit/>
          </a:bodyPr>
          <a:lstStyle/>
          <a:p>
            <a:r>
              <a:rPr lang="pt-BR" sz="800" baseline="30000" dirty="0">
                <a:solidFill>
                  <a:schemeClr val="tx1">
                    <a:lumMod val="65000"/>
                    <a:lumOff val="35000"/>
                  </a:schemeClr>
                </a:solidFill>
              </a:rPr>
              <a:t>1</a:t>
            </a:r>
            <a:r>
              <a:rPr lang="pt-BR" sz="800" dirty="0">
                <a:solidFill>
                  <a:schemeClr val="tx1">
                    <a:lumMod val="65000"/>
                    <a:lumOff val="35000"/>
                  </a:schemeClr>
                </a:solidFill>
              </a:rPr>
              <a:t> Águas oceânicas situadas em áreas com lâmina d’água, em geral, acima de 300 metros</a:t>
            </a:r>
          </a:p>
        </p:txBody>
      </p:sp>
      <p:sp>
        <p:nvSpPr>
          <p:cNvPr id="5" name="Retângulo 4">
            <a:extLst>
              <a:ext uri="{FF2B5EF4-FFF2-40B4-BE49-F238E27FC236}">
                <a16:creationId xmlns:a16="http://schemas.microsoft.com/office/drawing/2014/main" id="{8B91032C-E4AC-9E44-EAD9-ADFB1E78A58D}"/>
              </a:ext>
            </a:extLst>
          </p:cNvPr>
          <p:cNvSpPr/>
          <p:nvPr/>
        </p:nvSpPr>
        <p:spPr>
          <a:xfrm>
            <a:off x="4890726" y="1196442"/>
            <a:ext cx="7037072" cy="1383456"/>
          </a:xfrm>
          <a:prstGeom prst="rect">
            <a:avLst/>
          </a:prstGeom>
          <a:noFill/>
        </p:spPr>
        <p:txBody>
          <a:bodyPr wrap="square" lIns="137160" tIns="68580" rIns="137160" bIns="68580" rtlCol="0" anchor="t">
            <a:spAutoFit/>
          </a:bodyPr>
          <a:lstStyle/>
          <a:p>
            <a:pPr algn="just" defTabSz="648012">
              <a:lnSpc>
                <a:spcPts val="14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interpreted seismic lines, high-amplitude reflectors that are laterally continuous and located in the most basal portions of the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Limoeiro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Formation were mapped, delimiting the occurrence of the Cenomanian–Turonian source rock and its burial. In conjunction with the calculation of the basin’s average thermal gradient, it was possible to estimate the oil window in the study area, as well as the possible hydrocarbon migration pathways. According to ANP (2021), the presence of Aptian and Cenomanian–Turonian source rocks in shallow waters is confirmed, with possible vertical migration, short-distance lateral migration, or direct contact between the source rock and the reservoir.</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ixaDeTexto 10">
            <a:extLst>
              <a:ext uri="{FF2B5EF4-FFF2-40B4-BE49-F238E27FC236}">
                <a16:creationId xmlns:a16="http://schemas.microsoft.com/office/drawing/2014/main" id="{6BF610E0-E057-6C01-3B85-F097B4BFA754}"/>
              </a:ext>
            </a:extLst>
          </p:cNvPr>
          <p:cNvSpPr txBox="1"/>
          <p:nvPr/>
        </p:nvSpPr>
        <p:spPr>
          <a:xfrm>
            <a:off x="0" y="4634090"/>
            <a:ext cx="4592097" cy="1554272"/>
          </a:xfrm>
          <a:prstGeom prst="rect">
            <a:avLst/>
          </a:prstGeom>
          <a:noFill/>
        </p:spPr>
        <p:txBody>
          <a:bodyPr wrap="square">
            <a:spAutoFit/>
          </a:bodyPr>
          <a:lstStyle/>
          <a:p>
            <a:pPr marL="0" marR="0" lvl="0" indent="0" algn="r" defTabSz="648012" rtl="0" eaLnBrk="1" fontAlgn="auto" latinLnBrk="0" hangingPunct="1">
              <a:lnSpc>
                <a:spcPts val="1200"/>
              </a:lnSpc>
              <a:spcBef>
                <a:spcPts val="0"/>
              </a:spcBef>
              <a:spcAft>
                <a:spcPts val="600"/>
              </a:spcAft>
              <a:buClr>
                <a:srgbClr val="FF6600"/>
              </a:buClr>
              <a:buSzPct val="70000"/>
              <a:buFontTx/>
              <a:buNone/>
              <a:tabLst/>
              <a:defRPr/>
            </a:pPr>
            <a:r>
              <a:rPr kumimoji="0" lang="en-US"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Regarding the reservoir and trap factors, the distribution of the 57 leads mapped by the consultancy was used to delimit the areas with the highest probability. Thus, the regions of the Amazon Cone and the southeastern part of the basin, as they have not yet been studied by EPE using this methodology, present higher risk for these factors and, at most, intermediate chances for them.</a:t>
            </a:r>
          </a:p>
          <a:p>
            <a:pPr marL="0" marR="0" lvl="0" indent="0" algn="r" defTabSz="648012" rtl="0" eaLnBrk="1" fontAlgn="auto" latinLnBrk="0" hangingPunct="1">
              <a:lnSpc>
                <a:spcPts val="1200"/>
              </a:lnSpc>
              <a:spcBef>
                <a:spcPts val="0"/>
              </a:spcBef>
              <a:spcAft>
                <a:spcPts val="600"/>
              </a:spcAft>
              <a:buClr>
                <a:srgbClr val="FF6600"/>
              </a:buClr>
              <a:buSzPct val="70000"/>
              <a:buFontTx/>
              <a:buNone/>
              <a:tabLst/>
              <a:defRPr/>
            </a:pPr>
            <a:r>
              <a:rPr kumimoji="0" lang="en-US"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For the next study cycle, the results of the mapping and the application of the volumetric routine for the remaining area of the </a:t>
            </a:r>
            <a:r>
              <a:rPr kumimoji="0" lang="en-US" sz="1100" b="0" i="0" u="none" strike="noStrike" kern="1200" cap="none" spc="0" normalizeH="0" baseline="0" noProof="0" dirty="0" err="1">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Limoeiro</a:t>
            </a:r>
            <a:r>
              <a:rPr kumimoji="0" lang="en-US"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play will be included.</a:t>
            </a:r>
            <a:endPar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endParaRPr>
          </a:p>
        </p:txBody>
      </p:sp>
      <p:pic>
        <p:nvPicPr>
          <p:cNvPr id="12" name="Imagem 11">
            <a:extLst>
              <a:ext uri="{FF2B5EF4-FFF2-40B4-BE49-F238E27FC236}">
                <a16:creationId xmlns:a16="http://schemas.microsoft.com/office/drawing/2014/main" id="{9FAC180F-2220-9FAD-9E91-527D99660F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55048" y="2478103"/>
            <a:ext cx="3600000" cy="3600000"/>
          </a:xfrm>
          <a:prstGeom prst="rect">
            <a:avLst/>
          </a:prstGeom>
        </p:spPr>
      </p:pic>
      <p:sp>
        <p:nvSpPr>
          <p:cNvPr id="14" name="CaixaDeTexto 13">
            <a:extLst>
              <a:ext uri="{FF2B5EF4-FFF2-40B4-BE49-F238E27FC236}">
                <a16:creationId xmlns:a16="http://schemas.microsoft.com/office/drawing/2014/main" id="{770A2136-7A84-374E-9BF1-154680DA2AA9}"/>
              </a:ext>
            </a:extLst>
          </p:cNvPr>
          <p:cNvSpPr txBox="1"/>
          <p:nvPr/>
        </p:nvSpPr>
        <p:spPr>
          <a:xfrm>
            <a:off x="10318263" y="2861378"/>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16" name="CaixaDeTexto 15">
            <a:extLst>
              <a:ext uri="{FF2B5EF4-FFF2-40B4-BE49-F238E27FC236}">
                <a16:creationId xmlns:a16="http://schemas.microsoft.com/office/drawing/2014/main" id="{1C21F023-2375-798A-D780-847D76ADAD03}"/>
              </a:ext>
            </a:extLst>
          </p:cNvPr>
          <p:cNvSpPr txBox="1"/>
          <p:nvPr/>
        </p:nvSpPr>
        <p:spPr>
          <a:xfrm>
            <a:off x="6613156" y="2861378"/>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78833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4C7F-BE22-CD1A-E75F-64A2B8EA6E2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2D1A73B-F690-E6A4-FF1E-1169C3B7E6A3}"/>
              </a:ext>
            </a:extLst>
          </p:cNvPr>
          <p:cNvSpPr>
            <a:spLocks noGrp="1"/>
          </p:cNvSpPr>
          <p:nvPr>
            <p:ph type="body" sz="quarter" idx="11"/>
          </p:nvPr>
        </p:nvSpPr>
        <p:spPr>
          <a:xfrm>
            <a:off x="288644" y="514350"/>
            <a:ext cx="8791855" cy="682092"/>
          </a:xfrm>
        </p:spPr>
        <p:txBody>
          <a:bodyPr/>
          <a:lstStyle/>
          <a:p>
            <a:r>
              <a:rPr lang="pt-BR" dirty="0"/>
              <a:t>6. </a:t>
            </a:r>
            <a:r>
              <a:rPr lang="pt-BR" dirty="0" err="1"/>
              <a:t>Infrastructure</a:t>
            </a:r>
            <a:endParaRPr lang="pt-BR" dirty="0"/>
          </a:p>
        </p:txBody>
      </p:sp>
      <p:grpSp>
        <p:nvGrpSpPr>
          <p:cNvPr id="5" name="Agrupar 4">
            <a:extLst>
              <a:ext uri="{FF2B5EF4-FFF2-40B4-BE49-F238E27FC236}">
                <a16:creationId xmlns:a16="http://schemas.microsoft.com/office/drawing/2014/main" id="{BDC7FCBA-41F1-3612-66EA-64A52DC4F237}"/>
              </a:ext>
            </a:extLst>
          </p:cNvPr>
          <p:cNvGrpSpPr/>
          <p:nvPr/>
        </p:nvGrpSpPr>
        <p:grpSpPr>
          <a:xfrm>
            <a:off x="4859819" y="1398137"/>
            <a:ext cx="4892400" cy="4892400"/>
            <a:chOff x="396000" y="1224000"/>
            <a:chExt cx="4892400" cy="4892400"/>
          </a:xfrm>
        </p:grpSpPr>
        <p:pic>
          <p:nvPicPr>
            <p:cNvPr id="3" name="Imagem 2">
              <a:extLst>
                <a:ext uri="{FF2B5EF4-FFF2-40B4-BE49-F238E27FC236}">
                  <a16:creationId xmlns:a16="http://schemas.microsoft.com/office/drawing/2014/main" id="{B3F66DA5-306B-1795-BC18-A81A785D18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08CC57EB-6E91-DE99-ED5A-5F9E00608E28}"/>
                </a:ext>
              </a:extLst>
            </p:cNvPr>
            <p:cNvSpPr txBox="1"/>
            <p:nvPr/>
          </p:nvSpPr>
          <p:spPr>
            <a:xfrm>
              <a:off x="4053297" y="573944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0" name="Agrupar 9">
            <a:extLst>
              <a:ext uri="{FF2B5EF4-FFF2-40B4-BE49-F238E27FC236}">
                <a16:creationId xmlns:a16="http://schemas.microsoft.com/office/drawing/2014/main" id="{92CB3751-7585-B6DB-A193-D4FA1CED1BC3}"/>
              </a:ext>
            </a:extLst>
          </p:cNvPr>
          <p:cNvGrpSpPr/>
          <p:nvPr/>
        </p:nvGrpSpPr>
        <p:grpSpPr>
          <a:xfrm>
            <a:off x="0" y="1442796"/>
            <a:ext cx="4189142" cy="2988525"/>
            <a:chOff x="5564671" y="1010612"/>
            <a:chExt cx="7020000" cy="2070282"/>
          </a:xfrm>
        </p:grpSpPr>
        <p:grpSp>
          <p:nvGrpSpPr>
            <p:cNvPr id="11" name="Agrupar 10">
              <a:extLst>
                <a:ext uri="{FF2B5EF4-FFF2-40B4-BE49-F238E27FC236}">
                  <a16:creationId xmlns:a16="http://schemas.microsoft.com/office/drawing/2014/main" id="{5889153C-6F15-3ED7-1F7E-A2434DD740BD}"/>
                </a:ext>
              </a:extLst>
            </p:cNvPr>
            <p:cNvGrpSpPr/>
            <p:nvPr/>
          </p:nvGrpSpPr>
          <p:grpSpPr>
            <a:xfrm>
              <a:off x="5564671" y="1010612"/>
              <a:ext cx="7020000" cy="2070282"/>
              <a:chOff x="-113620" y="1010612"/>
              <a:chExt cx="7020000" cy="2070282"/>
            </a:xfrm>
          </p:grpSpPr>
          <p:sp>
            <p:nvSpPr>
              <p:cNvPr id="13" name="Retângulo 12">
                <a:extLst>
                  <a:ext uri="{FF2B5EF4-FFF2-40B4-BE49-F238E27FC236}">
                    <a16:creationId xmlns:a16="http://schemas.microsoft.com/office/drawing/2014/main" id="{F06195D0-796A-88C5-DADA-9708FBD32D37}"/>
                  </a:ext>
                </a:extLst>
              </p:cNvPr>
              <p:cNvSpPr/>
              <p:nvPr/>
            </p:nvSpPr>
            <p:spPr>
              <a:xfrm>
                <a:off x="-113620" y="1010612"/>
                <a:ext cx="7020000" cy="207028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B3AEF091-B43E-E4B6-1D9E-B7C80C25DD9B}"/>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291A1904-32E9-2E0F-2A2F-ECAF57420398}"/>
                  </a:ext>
                </a:extLst>
              </p:cNvPr>
              <p:cNvSpPr txBox="1"/>
              <p:nvPr/>
            </p:nvSpPr>
            <p:spPr>
              <a:xfrm>
                <a:off x="389531" y="1030277"/>
                <a:ext cx="6093584" cy="255852"/>
              </a:xfrm>
              <a:prstGeom prst="rect">
                <a:avLst/>
              </a:prstGeom>
              <a:noFill/>
            </p:spPr>
            <p:txBody>
              <a:bodyPr wrap="square">
                <a:spAutoFit/>
              </a:bodyPr>
              <a:lstStyle/>
              <a:p>
                <a:r>
                  <a:rPr lang="pt-BR" b="1" dirty="0" err="1">
                    <a:ln w="0"/>
                    <a:solidFill>
                      <a:prstClr val="white"/>
                    </a:solidFill>
                    <a:effectLst>
                      <a:outerShdw blurRad="38100" dist="1905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93DCC4CD-C195-8B0F-079B-CF19B1E0E916}"/>
                </a:ext>
              </a:extLst>
            </p:cNvPr>
            <p:cNvSpPr/>
            <p:nvPr/>
          </p:nvSpPr>
          <p:spPr>
            <a:xfrm>
              <a:off x="6048369" y="1569235"/>
              <a:ext cx="6356493" cy="1214854"/>
            </a:xfrm>
            <a:prstGeom prst="rect">
              <a:avLst/>
            </a:prstGeom>
            <a:noFill/>
          </p:spPr>
          <p:txBody>
            <a:bodyPr wrap="square" lIns="137160" tIns="68580" rIns="137160" bIns="68580" rtlCol="0" anchor="t">
              <a:spAutoFit/>
            </a:bodyPr>
            <a:lstStyle/>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Represents the operational and economic importance attributed to areas closest to facilities that enable society to utilize oil and natural gas production.</a:t>
              </a:r>
            </a:p>
            <a:p>
              <a:pPr defTabSz="648012">
                <a:lnSpc>
                  <a:spcPct val="1080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Takes into account planned structures and those under construction.</a:t>
              </a: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456144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0D40-9DBF-42A1-C6FE-C67F506BF54E}"/>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D0BC6F3-358F-1B78-4B39-AD31477BB6BF}"/>
              </a:ext>
            </a:extLst>
          </p:cNvPr>
          <p:cNvSpPr>
            <a:spLocks noGrp="1"/>
          </p:cNvSpPr>
          <p:nvPr>
            <p:ph type="body" sz="quarter" idx="11"/>
          </p:nvPr>
        </p:nvSpPr>
        <p:spPr>
          <a:xfrm>
            <a:off x="288644" y="514350"/>
            <a:ext cx="8791855" cy="682092"/>
          </a:xfrm>
        </p:spPr>
        <p:txBody>
          <a:bodyPr/>
          <a:lstStyle/>
          <a:p>
            <a:r>
              <a:rPr lang="pt-BR" dirty="0" err="1"/>
              <a:t>Infrastructure</a:t>
            </a:r>
            <a:endParaRPr lang="pt-BR" dirty="0"/>
          </a:p>
        </p:txBody>
      </p:sp>
      <p:pic>
        <p:nvPicPr>
          <p:cNvPr id="3" name="Imagem 2">
            <a:extLst>
              <a:ext uri="{FF2B5EF4-FFF2-40B4-BE49-F238E27FC236}">
                <a16:creationId xmlns:a16="http://schemas.microsoft.com/office/drawing/2014/main" id="{43B1F90A-EF1F-C4C1-8C5F-0DFC89A6F7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2F9C9575-12BF-211A-C6B7-2265C1EA47C4}"/>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E5471CF0-4317-E02D-EB1E-1CF019AE7383}"/>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64C86EA2-3BA7-6382-CC97-117660364C18}"/>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58DF62D7-B71A-DA97-59B7-62BD03EE3260}"/>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155CBF6F-1FAE-757F-B3BC-C0B5B435D256}"/>
                  </a:ext>
                </a:extLst>
              </p:cNvPr>
              <p:cNvSpPr txBox="1"/>
              <p:nvPr/>
            </p:nvSpPr>
            <p:spPr>
              <a:xfrm>
                <a:off x="6316" y="2812593"/>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Updates</a:t>
                </a:r>
              </a:p>
            </p:txBody>
          </p:sp>
        </p:grpSp>
        <p:sp>
          <p:nvSpPr>
            <p:cNvPr id="8" name="Retângulo 7">
              <a:extLst>
                <a:ext uri="{FF2B5EF4-FFF2-40B4-BE49-F238E27FC236}">
                  <a16:creationId xmlns:a16="http://schemas.microsoft.com/office/drawing/2014/main" id="{B7A51483-E19D-E266-A613-02856D65A8C2}"/>
                </a:ext>
              </a:extLst>
            </p:cNvPr>
            <p:cNvSpPr/>
            <p:nvPr/>
          </p:nvSpPr>
          <p:spPr>
            <a:xfrm>
              <a:off x="5686305" y="3349345"/>
              <a:ext cx="4951627" cy="2357510"/>
            </a:xfrm>
            <a:prstGeom prst="rect">
              <a:avLst/>
            </a:prstGeom>
            <a:noFill/>
          </p:spPr>
          <p:txBody>
            <a:bodyPr wrap="square" lIns="137160" tIns="68580" rIns="137160" bIns="68580" rtlCol="0" anchor="t">
              <a:spAutoFit/>
            </a:bodyPr>
            <a:lstStyle/>
            <a:p>
              <a:pPr defTabSz="648012">
                <a:lnSpc>
                  <a:spcPts val="1900"/>
                </a:lnSpc>
                <a:spcAft>
                  <a:spcPts val="600"/>
                </a:spcAft>
                <a:buClr>
                  <a:srgbClr val="002060"/>
                </a:buClr>
                <a:buSzPct val="120000"/>
              </a:pP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Areas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greatest</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continue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to</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found</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Santos, Campos, Espírito Santo-Mucuri, Recôncavo, Tucano Sul, SEAL, Sergipe, Alagoas, Potiguar, Pará-Maranhão, Solimões, Amazonas, Parnaíba,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Paraná (central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a:p>
              <a:pPr defTabSz="648012">
                <a:lnSpc>
                  <a:spcPts val="1900"/>
                </a:lnSpc>
                <a:spcAft>
                  <a:spcPts val="600"/>
                </a:spcAft>
                <a:buClr>
                  <a:srgbClr val="002060"/>
                </a:buClr>
                <a:buSzPct val="120000"/>
              </a:pP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a:p>
              <a:pPr defTabSz="648012">
                <a:lnSpc>
                  <a:spcPts val="1900"/>
                </a:lnSpc>
                <a:spcAft>
                  <a:spcPts val="600"/>
                </a:spcAft>
                <a:buClr>
                  <a:srgbClr val="002060"/>
                </a:buClr>
                <a:buSzPct val="120000"/>
              </a:pP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Areas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moderate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vicinity</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aforementioned</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regions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as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well</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as in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Barreirinhas, Ceará, Pelotas (central-</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northern</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Camamu-Almada,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Foz do Amazonas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5" name="Imagem 24">
            <a:extLst>
              <a:ext uri="{FF2B5EF4-FFF2-40B4-BE49-F238E27FC236}">
                <a16:creationId xmlns:a16="http://schemas.microsoft.com/office/drawing/2014/main" id="{632E0B2E-9A87-1B23-486E-12BFCE9709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7A9D1C97-7BF4-C52C-FE1F-7B204A5AADDB}"/>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1D4247A-8268-B52C-784D-AF4ADD2D0E90}"/>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02855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FB187-D431-0CDB-7B6F-92F68CB2E75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5B8B2EF-BF90-F444-BF5F-5B04AE26EF87}"/>
              </a:ext>
            </a:extLst>
          </p:cNvPr>
          <p:cNvSpPr>
            <a:spLocks noGrp="1"/>
          </p:cNvSpPr>
          <p:nvPr>
            <p:ph type="body" sz="quarter" idx="11"/>
          </p:nvPr>
        </p:nvSpPr>
        <p:spPr>
          <a:xfrm>
            <a:off x="288644" y="514350"/>
            <a:ext cx="8791855" cy="682092"/>
          </a:xfrm>
        </p:spPr>
        <p:txBody>
          <a:bodyPr/>
          <a:lstStyle/>
          <a:p>
            <a:r>
              <a:rPr lang="pt-BR" dirty="0"/>
              <a:t>Total IPA</a:t>
            </a:r>
          </a:p>
        </p:txBody>
      </p:sp>
      <p:pic>
        <p:nvPicPr>
          <p:cNvPr id="3" name="Imagem 2">
            <a:extLst>
              <a:ext uri="{FF2B5EF4-FFF2-40B4-BE49-F238E27FC236}">
                <a16:creationId xmlns:a16="http://schemas.microsoft.com/office/drawing/2014/main" id="{D7E6A3BA-553E-8E36-4D73-A5A63E6869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88364" y="1398137"/>
            <a:ext cx="4892400" cy="4892400"/>
          </a:xfrm>
          <a:prstGeom prst="rect">
            <a:avLst/>
          </a:prstGeom>
        </p:spPr>
      </p:pic>
      <p:sp>
        <p:nvSpPr>
          <p:cNvPr id="6" name="CaixaDeTexto 5">
            <a:extLst>
              <a:ext uri="{FF2B5EF4-FFF2-40B4-BE49-F238E27FC236}">
                <a16:creationId xmlns:a16="http://schemas.microsoft.com/office/drawing/2014/main" id="{8917150E-CB90-82BA-2419-1EF2245B7488}"/>
              </a:ext>
            </a:extLst>
          </p:cNvPr>
          <p:cNvSpPr txBox="1"/>
          <p:nvPr/>
        </p:nvSpPr>
        <p:spPr>
          <a:xfrm>
            <a:off x="8568980" y="583584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7C6B4D4D-96F7-C390-32FD-3BDA4115D639}"/>
              </a:ext>
            </a:extLst>
          </p:cNvPr>
          <p:cNvGrpSpPr/>
          <p:nvPr/>
        </p:nvGrpSpPr>
        <p:grpSpPr>
          <a:xfrm>
            <a:off x="0" y="1442796"/>
            <a:ext cx="4561952" cy="4393050"/>
            <a:chOff x="5564671" y="1010613"/>
            <a:chExt cx="6965152" cy="2355438"/>
          </a:xfrm>
        </p:grpSpPr>
        <p:grpSp>
          <p:nvGrpSpPr>
            <p:cNvPr id="11" name="Agrupar 10">
              <a:extLst>
                <a:ext uri="{FF2B5EF4-FFF2-40B4-BE49-F238E27FC236}">
                  <a16:creationId xmlns:a16="http://schemas.microsoft.com/office/drawing/2014/main" id="{FC883FAD-1796-DE95-7294-AC239E0FEA9D}"/>
                </a:ext>
              </a:extLst>
            </p:cNvPr>
            <p:cNvGrpSpPr/>
            <p:nvPr/>
          </p:nvGrpSpPr>
          <p:grpSpPr>
            <a:xfrm>
              <a:off x="5564671" y="1010613"/>
              <a:ext cx="6965152" cy="2355438"/>
              <a:chOff x="-113620" y="1010613"/>
              <a:chExt cx="6965152" cy="2355438"/>
            </a:xfrm>
          </p:grpSpPr>
          <p:sp>
            <p:nvSpPr>
              <p:cNvPr id="13" name="Retângulo 12">
                <a:extLst>
                  <a:ext uri="{FF2B5EF4-FFF2-40B4-BE49-F238E27FC236}">
                    <a16:creationId xmlns:a16="http://schemas.microsoft.com/office/drawing/2014/main" id="{F08CEFAD-459A-F5FE-87DF-C7ABD1ED85D4}"/>
                  </a:ext>
                </a:extLst>
              </p:cNvPr>
              <p:cNvSpPr/>
              <p:nvPr/>
            </p:nvSpPr>
            <p:spPr>
              <a:xfrm>
                <a:off x="-113620" y="1010613"/>
                <a:ext cx="6965152" cy="2355438"/>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D1911655-B099-6288-EC3B-52282767FA3A}"/>
                  </a:ext>
                </a:extLst>
              </p:cNvPr>
              <p:cNvSpPr/>
              <p:nvPr/>
            </p:nvSpPr>
            <p:spPr>
              <a:xfrm>
                <a:off x="-113620" y="1010615"/>
                <a:ext cx="6965152" cy="250064"/>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FACF41AF-F6B2-522E-5935-C58DA375A8FD}"/>
                  </a:ext>
                </a:extLst>
              </p:cNvPr>
              <p:cNvSpPr txBox="1"/>
              <p:nvPr/>
            </p:nvSpPr>
            <p:spPr>
              <a:xfrm>
                <a:off x="9710" y="1030277"/>
                <a:ext cx="6495068" cy="198026"/>
              </a:xfrm>
              <a:prstGeom prst="rect">
                <a:avLst/>
              </a:prstGeom>
              <a:noFill/>
            </p:spPr>
            <p:txBody>
              <a:bodyPr wrap="square">
                <a:spAutoFit/>
              </a:bodyPr>
              <a:lstStyle/>
              <a:p>
                <a:r>
                  <a:rPr lang="pt-BR" b="1" dirty="0" err="1">
                    <a:ln w="0"/>
                    <a:solidFill>
                      <a:prstClr val="white"/>
                    </a:solidFill>
                    <a:effectLst>
                      <a:outerShdw blurRad="38100" dist="1905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Description</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7578A175-0BE1-1DFF-F98D-8D30007BDCC7}"/>
                </a:ext>
              </a:extLst>
            </p:cNvPr>
            <p:cNvSpPr/>
            <p:nvPr/>
          </p:nvSpPr>
          <p:spPr>
            <a:xfrm>
              <a:off x="5688001" y="1392768"/>
              <a:ext cx="6337040" cy="1848243"/>
            </a:xfrm>
            <a:prstGeom prst="rect">
              <a:avLst/>
            </a:prstGeom>
            <a:noFill/>
          </p:spPr>
          <p:txBody>
            <a:bodyPr wrap="square" lIns="137160" tIns="68580" rIns="137160" bIns="68580" rtlCol="0" anchor="t">
              <a:spAutoFit/>
            </a:bodyPr>
            <a:lstStyle/>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 Total Petroleum Importance (Total IPA) is the result of combining the six described factors, according to the following weight distribution:</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Exploitation Intensity = 0.35;</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Exploration Activity = 0.20;</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Prospectivity = 0.20;</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Direct Evidence of Hydrocarbons = 0.15;</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Need for Knowledge = 0.05;</a:t>
              </a:r>
            </a:p>
            <a:p>
              <a:pPr algn="just" defTabSz="648012">
                <a:lnSpc>
                  <a:spcPts val="1500"/>
                </a:lnSpc>
                <a:spcAft>
                  <a:spcPts val="1800"/>
                </a:spcAft>
                <a:buClr>
                  <a:srgbClr val="FFC000"/>
                </a:buClr>
                <a:buSzPct val="120000"/>
              </a:pPr>
              <a:r>
                <a:rPr lang="en-U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(Supply) Infrastructure = 0.05.</a:t>
              </a: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022491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2B14-78B7-BA27-D3FF-9FAC0AA1229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BBB2478-D8F9-18AD-5C24-5C04C7F442F6}"/>
              </a:ext>
            </a:extLst>
          </p:cNvPr>
          <p:cNvSpPr>
            <a:spLocks noGrp="1"/>
          </p:cNvSpPr>
          <p:nvPr>
            <p:ph type="body" sz="quarter" idx="11"/>
          </p:nvPr>
        </p:nvSpPr>
        <p:spPr>
          <a:xfrm>
            <a:off x="288644" y="514350"/>
            <a:ext cx="8791855" cy="682092"/>
          </a:xfrm>
        </p:spPr>
        <p:txBody>
          <a:bodyPr/>
          <a:lstStyle/>
          <a:p>
            <a:r>
              <a:rPr lang="pt-BR" dirty="0"/>
              <a:t>Total IPA</a:t>
            </a:r>
          </a:p>
        </p:txBody>
      </p:sp>
      <p:grpSp>
        <p:nvGrpSpPr>
          <p:cNvPr id="19" name="Agrupar 18">
            <a:extLst>
              <a:ext uri="{FF2B5EF4-FFF2-40B4-BE49-F238E27FC236}">
                <a16:creationId xmlns:a16="http://schemas.microsoft.com/office/drawing/2014/main" id="{1FD73CF1-0659-D979-B1A0-4138CA213677}"/>
              </a:ext>
            </a:extLst>
          </p:cNvPr>
          <p:cNvGrpSpPr/>
          <p:nvPr/>
        </p:nvGrpSpPr>
        <p:grpSpPr>
          <a:xfrm>
            <a:off x="-2685" y="1176959"/>
            <a:ext cx="12000417" cy="2571076"/>
            <a:chOff x="5563821" y="2975086"/>
            <a:chExt cx="6966849" cy="3159706"/>
          </a:xfrm>
        </p:grpSpPr>
        <p:grpSp>
          <p:nvGrpSpPr>
            <p:cNvPr id="9" name="Agrupar 8">
              <a:extLst>
                <a:ext uri="{FF2B5EF4-FFF2-40B4-BE49-F238E27FC236}">
                  <a16:creationId xmlns:a16="http://schemas.microsoft.com/office/drawing/2014/main" id="{2F324EBB-1B09-073F-C930-D090CC5C2070}"/>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43E9B95A-A666-BF56-A96D-072E65FE0757}"/>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D15403E8-BEB1-8948-7FC1-7DCB0D829858}"/>
                  </a:ext>
                </a:extLst>
              </p:cNvPr>
              <p:cNvSpPr/>
              <p:nvPr/>
            </p:nvSpPr>
            <p:spPr>
              <a:xfrm>
                <a:off x="-113621" y="2761703"/>
                <a:ext cx="6966000" cy="420707"/>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C5CC5D2-75EF-161B-84A9-463C9EE67789}"/>
                  </a:ext>
                </a:extLst>
              </p:cNvPr>
              <p:cNvSpPr txBox="1"/>
              <p:nvPr/>
            </p:nvSpPr>
            <p:spPr>
              <a:xfrm>
                <a:off x="6316" y="2812593"/>
                <a:ext cx="3655433" cy="4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err="1">
                    <a:ln w="0"/>
                    <a:solidFill>
                      <a:prstClr val="white"/>
                    </a:solidFill>
                    <a:effectLst>
                      <a:outerShdw blurRad="38100" dist="1905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Results</a:t>
                </a:r>
                <a:endPar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Retângulo 7">
              <a:extLst>
                <a:ext uri="{FF2B5EF4-FFF2-40B4-BE49-F238E27FC236}">
                  <a16:creationId xmlns:a16="http://schemas.microsoft.com/office/drawing/2014/main" id="{CCAB2E8A-68A2-87AA-6F16-D0E4CE4F57E9}"/>
                </a:ext>
              </a:extLst>
            </p:cNvPr>
            <p:cNvSpPr/>
            <p:nvPr/>
          </p:nvSpPr>
          <p:spPr>
            <a:xfrm>
              <a:off x="5664684" y="3465680"/>
              <a:ext cx="6763426" cy="893041"/>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Higher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continues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to</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Santos, Campos, Espírito Santo–Mucuri, Recôncavo, Tucano Sul, SEAL, Sergipe, Alagoas, Potiguar, Pará–Maranhão, Solimões, Amazonas, Parnaíba,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Paraná (central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Areas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moderate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importance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occur</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vicinity</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of</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aforementioned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regions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well</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as in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the</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Barreirinhas, Ceará, Pelotas (central-</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northern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portion</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Camamu–Almada,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and</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Foz do Amazonas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basins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
              </a:r>
            </a:p>
          </p:txBody>
        </p:sp>
      </p:grpSp>
      <p:pic>
        <p:nvPicPr>
          <p:cNvPr id="25" name="Imagem 24">
            <a:extLst>
              <a:ext uri="{FF2B5EF4-FFF2-40B4-BE49-F238E27FC236}">
                <a16:creationId xmlns:a16="http://schemas.microsoft.com/office/drawing/2014/main" id="{8041E108-5894-9946-24EF-FDF7949211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3075" y="2358000"/>
            <a:ext cx="4500000" cy="4500000"/>
          </a:xfrm>
          <a:prstGeom prst="rect">
            <a:avLst/>
          </a:prstGeom>
        </p:spPr>
      </p:pic>
      <p:pic>
        <p:nvPicPr>
          <p:cNvPr id="3" name="Imagem 2">
            <a:extLst>
              <a:ext uri="{FF2B5EF4-FFF2-40B4-BE49-F238E27FC236}">
                <a16:creationId xmlns:a16="http://schemas.microsoft.com/office/drawing/2014/main" id="{656154FA-C5CB-9F35-2D8A-5BF32C2015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358000"/>
            <a:ext cx="4500000" cy="4500000"/>
          </a:xfrm>
          <a:prstGeom prst="rect">
            <a:avLst/>
          </a:prstGeom>
        </p:spPr>
      </p:pic>
      <p:sp>
        <p:nvSpPr>
          <p:cNvPr id="27" name="CaixaDeTexto 26">
            <a:extLst>
              <a:ext uri="{FF2B5EF4-FFF2-40B4-BE49-F238E27FC236}">
                <a16:creationId xmlns:a16="http://schemas.microsoft.com/office/drawing/2014/main" id="{AA0483DF-ACCA-257B-0DD7-2203251B7508}"/>
              </a:ext>
            </a:extLst>
          </p:cNvPr>
          <p:cNvSpPr txBox="1"/>
          <p:nvPr/>
        </p:nvSpPr>
        <p:spPr>
          <a:xfrm>
            <a:off x="8820987" y="6343650"/>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85A2050-9FEC-9935-4717-7FD5DCA368EF}"/>
              </a:ext>
            </a:extLst>
          </p:cNvPr>
          <p:cNvSpPr txBox="1"/>
          <p:nvPr/>
        </p:nvSpPr>
        <p:spPr>
          <a:xfrm>
            <a:off x="4240818" y="6343650"/>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2043496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AD6E6-0931-64CE-F420-793C591F07D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7DA6655-5273-E790-02A9-77303B7C7A06}"/>
              </a:ext>
            </a:extLst>
          </p:cNvPr>
          <p:cNvSpPr>
            <a:spLocks noGrp="1"/>
          </p:cNvSpPr>
          <p:nvPr>
            <p:ph type="body" sz="quarter" idx="10"/>
          </p:nvPr>
        </p:nvSpPr>
        <p:spPr>
          <a:xfrm>
            <a:off x="6199188" y="1670049"/>
            <a:ext cx="5461000" cy="1519717"/>
          </a:xfrm>
        </p:spPr>
        <p:txBody>
          <a:bodyPr>
            <a:normAutofit fontScale="92500" lnSpcReduction="20000"/>
          </a:bodyPr>
          <a:lstStyle/>
          <a:p>
            <a:r>
              <a:rPr lang="en-US" dirty="0"/>
              <a:t>FOCUS ON THE NATURAL GAS SECTOR</a:t>
            </a:r>
            <a:endParaRPr lang="pt-BR" dirty="0"/>
          </a:p>
        </p:txBody>
      </p:sp>
      <p:pic>
        <p:nvPicPr>
          <p:cNvPr id="5" name="Espaço Reservado para Imagem 4">
            <a:extLst>
              <a:ext uri="{FF2B5EF4-FFF2-40B4-BE49-F238E27FC236}">
                <a16:creationId xmlns:a16="http://schemas.microsoft.com/office/drawing/2014/main" id="{DA4400CE-F14E-CACB-628C-063AA0F0EE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578" r="28578"/>
          <a:stretch>
            <a:fillRect/>
          </a:stretch>
        </p:blipFill>
        <p:spPr/>
      </p:pic>
    </p:spTree>
    <p:extLst>
      <p:ext uri="{BB962C8B-B14F-4D97-AF65-F5344CB8AC3E}">
        <p14:creationId xmlns:p14="http://schemas.microsoft.com/office/powerpoint/2010/main" val="178635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BC22-029C-4B42-5EC2-23287D852CD8}"/>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3C18918-C5A6-1C42-ACBC-ABF5EFCBDC20}"/>
              </a:ext>
            </a:extLst>
          </p:cNvPr>
          <p:cNvSpPr>
            <a:spLocks noGrp="1"/>
          </p:cNvSpPr>
          <p:nvPr>
            <p:ph type="body" sz="quarter" idx="11"/>
          </p:nvPr>
        </p:nvSpPr>
        <p:spPr>
          <a:xfrm>
            <a:off x="288644" y="514350"/>
            <a:ext cx="8791855" cy="682092"/>
          </a:xfrm>
        </p:spPr>
        <p:txBody>
          <a:bodyPr/>
          <a:lstStyle/>
          <a:p>
            <a:r>
              <a:rPr lang="en-US" dirty="0"/>
              <a:t>Applying the Methodology with a Specific Focus</a:t>
            </a:r>
            <a:endParaRPr lang="pt-BR" dirty="0"/>
          </a:p>
        </p:txBody>
      </p:sp>
      <p:sp>
        <p:nvSpPr>
          <p:cNvPr id="5" name="Retângulo 4">
            <a:extLst>
              <a:ext uri="{FF2B5EF4-FFF2-40B4-BE49-F238E27FC236}">
                <a16:creationId xmlns:a16="http://schemas.microsoft.com/office/drawing/2014/main" id="{08CA6CDE-AEF3-2BC6-7162-3F53634D2090}"/>
              </a:ext>
            </a:extLst>
          </p:cNvPr>
          <p:cNvSpPr/>
          <p:nvPr/>
        </p:nvSpPr>
        <p:spPr>
          <a:xfrm>
            <a:off x="288644" y="1998686"/>
            <a:ext cx="5464456" cy="4121641"/>
          </a:xfrm>
          <a:prstGeom prst="rect">
            <a:avLst/>
          </a:prstGeom>
          <a:noFill/>
        </p:spPr>
        <p:txBody>
          <a:bodyPr wrap="square" lIns="137160" tIns="68580" rIns="137160" bIns="68580" rtlCol="0" anchor="t">
            <a:spAutoFit/>
          </a:bodyPr>
          <a:lstStyle/>
          <a:p>
            <a:pPr algn="just">
              <a:lnSpc>
                <a:spcPts val="1800"/>
              </a:lnSpc>
              <a:spcAft>
                <a:spcPts val="600"/>
              </a:spcAft>
              <a:buNone/>
            </a:pP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Brazilian natural gas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has characteristics that make it particularly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advantageous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national energy landscape</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Its composition, with a lower content of climate-harmful components, combined with its potential occurrence across various regions of the country, makes it a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strategic resource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ensuring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energy security</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especially during periods of renewable energy intermittency. In addition, its development has a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strong capacity to stimulate local value chains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generating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public revenues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and fostering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development of decarbonization technologies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a:p>
            <a:pPr algn="just">
              <a:lnSpc>
                <a:spcPts val="18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With the objective of guiding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strategic decision-making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sustainable use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of Brazil’s natural gas potential,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integrated analyses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were carried out considering both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geological and techno-economic aspects</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enabling the identification of the relative importance of different areas for the sector based on updated and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selected information</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This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tool</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is intended to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support energy planning</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prioritizing actions and investments in regions with greater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synergy between supply, demand, and technical feasibility</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4" name="Retângulo 3">
            <a:extLst>
              <a:ext uri="{FF2B5EF4-FFF2-40B4-BE49-F238E27FC236}">
                <a16:creationId xmlns:a16="http://schemas.microsoft.com/office/drawing/2014/main" id="{42967ACA-5A0E-8A58-B5CD-170BEE106139}"/>
              </a:ext>
            </a:extLst>
          </p:cNvPr>
          <p:cNvSpPr/>
          <p:nvPr/>
        </p:nvSpPr>
        <p:spPr>
          <a:xfrm>
            <a:off x="6096000" y="1998686"/>
            <a:ext cx="5464456" cy="2351926"/>
          </a:xfrm>
          <a:prstGeom prst="rect">
            <a:avLst/>
          </a:prstGeom>
          <a:noFill/>
        </p:spPr>
        <p:txBody>
          <a:bodyPr wrap="square" lIns="137160" tIns="68580" rIns="137160" bIns="68580" rtlCol="0" anchor="t">
            <a:spAutoFit/>
          </a:bodyPr>
          <a:lstStyle/>
          <a:p>
            <a:pPr algn="just">
              <a:lnSpc>
                <a:spcPts val="1800"/>
              </a:lnSpc>
              <a:spcAft>
                <a:spcPts val="600"/>
              </a:spcAft>
              <a:buNone/>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Following the first exercise published in the 2019–2021 edition, the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original ZNMT methodology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was adopted, selecting </a:t>
            </a:r>
            <a:r>
              <a:rPr lang="en-US"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five major groups of information </a:t>
            </a: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for the development of the final map:</a:t>
            </a:r>
          </a:p>
          <a:p>
            <a:pPr marL="228600" indent="-228600" algn="just">
              <a:lnSpc>
                <a:spcPts val="1800"/>
              </a:lnSpc>
              <a:spcAft>
                <a:spcPts val="600"/>
              </a:spcAft>
              <a:buFont typeface="+mj-lt"/>
              <a:buAutoNum type="arabicParenR"/>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Existing natural gas availability</a:t>
            </a:r>
          </a:p>
          <a:p>
            <a:pPr marL="228600" indent="-228600" algn="just">
              <a:lnSpc>
                <a:spcPts val="1800"/>
              </a:lnSpc>
              <a:spcAft>
                <a:spcPts val="600"/>
              </a:spcAft>
              <a:buFont typeface="+mj-lt"/>
              <a:buAutoNum type="arabicParenR"/>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Geological favorability for exploration</a:t>
            </a:r>
          </a:p>
          <a:p>
            <a:pPr marL="228600" indent="-228600" algn="just">
              <a:lnSpc>
                <a:spcPts val="1800"/>
              </a:lnSpc>
              <a:spcAft>
                <a:spcPts val="600"/>
              </a:spcAft>
              <a:buFont typeface="+mj-lt"/>
              <a:buAutoNum type="arabicParenR"/>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Existing demand</a:t>
            </a:r>
          </a:p>
          <a:p>
            <a:pPr marL="228600" indent="-228600" algn="just">
              <a:lnSpc>
                <a:spcPts val="1800"/>
              </a:lnSpc>
              <a:spcAft>
                <a:spcPts val="600"/>
              </a:spcAft>
              <a:buFont typeface="+mj-lt"/>
              <a:buAutoNum type="arabicParenR"/>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Sector-relevant infrastructure</a:t>
            </a:r>
          </a:p>
          <a:p>
            <a:pPr marL="228600" indent="-228600" algn="just">
              <a:lnSpc>
                <a:spcPts val="1800"/>
              </a:lnSpc>
              <a:spcAft>
                <a:spcPts val="600"/>
              </a:spcAft>
              <a:buFont typeface="+mj-lt"/>
              <a:buAutoNum type="arabicParenR"/>
            </a:pPr>
            <a:r>
              <a:rPr lang="en-US"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Potential areas for underground storage</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123373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5EE5-DC75-5C6E-4DBF-8C95881355D3}"/>
            </a:ext>
          </a:extLst>
        </p:cNvPr>
        <p:cNvGrpSpPr/>
        <p:nvPr/>
      </p:nvGrpSpPr>
      <p:grpSpPr>
        <a:xfrm>
          <a:off x="0" y="0"/>
          <a:ext cx="0" cy="0"/>
          <a:chOff x="0" y="0"/>
          <a:chExt cx="0" cy="0"/>
        </a:xfrm>
      </p:grpSpPr>
      <p:sp>
        <p:nvSpPr>
          <p:cNvPr id="7" name="Retângulo 6">
            <a:extLst>
              <a:ext uri="{FF2B5EF4-FFF2-40B4-BE49-F238E27FC236}">
                <a16:creationId xmlns:a16="http://schemas.microsoft.com/office/drawing/2014/main" id="{F4AF7E8B-3BA4-50AE-0CF1-9D2114A9020E}"/>
              </a:ext>
            </a:extLst>
          </p:cNvPr>
          <p:cNvSpPr/>
          <p:nvPr/>
        </p:nvSpPr>
        <p:spPr>
          <a:xfrm>
            <a:off x="-464919" y="2791133"/>
            <a:ext cx="6980287" cy="1000420"/>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18728B54-FC2D-8DF4-5364-8B8E0ACA9405}"/>
              </a:ext>
            </a:extLst>
          </p:cNvPr>
          <p:cNvSpPr>
            <a:spLocks noGrp="1"/>
          </p:cNvSpPr>
          <p:nvPr>
            <p:ph type="body" sz="quarter" idx="11"/>
          </p:nvPr>
        </p:nvSpPr>
        <p:spPr>
          <a:xfrm>
            <a:off x="288644" y="514350"/>
            <a:ext cx="11128655" cy="682092"/>
          </a:xfrm>
        </p:spPr>
        <p:txBody>
          <a:bodyPr/>
          <a:lstStyle/>
          <a:p>
            <a:r>
              <a:rPr lang="pt-BR" sz="4000" dirty="0"/>
              <a:t>Natural </a:t>
            </a:r>
            <a:r>
              <a:rPr lang="pt-BR" sz="4000" dirty="0" err="1"/>
              <a:t>Gas</a:t>
            </a:r>
            <a:r>
              <a:rPr lang="pt-BR" sz="4000" dirty="0"/>
              <a:t> Area </a:t>
            </a:r>
            <a:r>
              <a:rPr lang="pt-BR" sz="4000" dirty="0" err="1"/>
              <a:t>Importance</a:t>
            </a:r>
            <a:endParaRPr lang="pt-BR" sz="4000" dirty="0"/>
          </a:p>
        </p:txBody>
      </p:sp>
      <p:sp>
        <p:nvSpPr>
          <p:cNvPr id="4" name="Retângulo 3">
            <a:extLst>
              <a:ext uri="{FF2B5EF4-FFF2-40B4-BE49-F238E27FC236}">
                <a16:creationId xmlns:a16="http://schemas.microsoft.com/office/drawing/2014/main" id="{05F0C64B-ADD5-CA2F-D655-2D08DB369E5D}"/>
              </a:ext>
            </a:extLst>
          </p:cNvPr>
          <p:cNvSpPr/>
          <p:nvPr/>
        </p:nvSpPr>
        <p:spPr>
          <a:xfrm>
            <a:off x="396000" y="1259795"/>
            <a:ext cx="6253156" cy="1523494"/>
          </a:xfrm>
          <a:prstGeom prst="rect">
            <a:avLst/>
          </a:prstGeom>
          <a:noFill/>
        </p:spPr>
        <p:txBody>
          <a:bodyPr wrap="square" lIns="137160" tIns="68580" rIns="137160" bIns="68580" rtlCol="0" anchor="t">
            <a:spAutoFit/>
          </a:bodyPr>
          <a:lstStyle/>
          <a:p>
            <a:pPr algn="just" defTabSz="648012">
              <a:lnSpc>
                <a:spcPts val="12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in the previous two cycles, the Northeast, North, and Southeast regions stand out due to the concentration of favorable conditions for the more immediate development of both natural gas supply and demand potential. However, it is worth noting that the 2023–2025 cycle brought, as a new feature, an increase in the number of potential candidates for underground natural gas storage (UGS) in depleted fields (returned or in the process of being relinquished), based on previously defined criteria (aligned with those originally established under the </a:t>
            </a:r>
            <a:r>
              <a:rPr lang="pt-BR" sz="1000" dirty="0">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REATE 2020 </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initiative) and the inclusion of the Pilar field (whose study project was approved by ANP under the field’s Development Plan). As a result, this study includes 24 potential candidates, doubling the number previously presented.</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Agrupar 4">
            <a:extLst>
              <a:ext uri="{FF2B5EF4-FFF2-40B4-BE49-F238E27FC236}">
                <a16:creationId xmlns:a16="http://schemas.microsoft.com/office/drawing/2014/main" id="{7E74BCE1-984A-B4A0-5717-54A1C0ABCF21}"/>
              </a:ext>
            </a:extLst>
          </p:cNvPr>
          <p:cNvGrpSpPr/>
          <p:nvPr/>
        </p:nvGrpSpPr>
        <p:grpSpPr>
          <a:xfrm>
            <a:off x="6948000" y="1224000"/>
            <a:ext cx="4892400" cy="4892400"/>
            <a:chOff x="6948000" y="1224000"/>
            <a:chExt cx="4892400" cy="4892400"/>
          </a:xfrm>
        </p:grpSpPr>
        <p:pic>
          <p:nvPicPr>
            <p:cNvPr id="9" name="Imagem 8">
              <a:extLst>
                <a:ext uri="{FF2B5EF4-FFF2-40B4-BE49-F238E27FC236}">
                  <a16:creationId xmlns:a16="http://schemas.microsoft.com/office/drawing/2014/main" id="{B4D972EE-8C07-4A4D-B939-5502BBDE8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8000" y="1224000"/>
              <a:ext cx="4892400" cy="4892400"/>
            </a:xfrm>
            <a:prstGeom prst="rect">
              <a:avLst/>
            </a:prstGeom>
          </p:spPr>
        </p:pic>
        <p:sp>
          <p:nvSpPr>
            <p:cNvPr id="10" name="CaixaDeTexto 9">
              <a:extLst>
                <a:ext uri="{FF2B5EF4-FFF2-40B4-BE49-F238E27FC236}">
                  <a16:creationId xmlns:a16="http://schemas.microsoft.com/office/drawing/2014/main" id="{24A34389-5D95-9A46-9CDB-51D5559DB83A}"/>
                </a:ext>
              </a:extLst>
            </p:cNvPr>
            <p:cNvSpPr txBox="1"/>
            <p:nvPr/>
          </p:nvSpPr>
          <p:spPr>
            <a:xfrm>
              <a:off x="10559777" y="5510889"/>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
        <p:nvSpPr>
          <p:cNvPr id="8" name="Retângulo 7">
            <a:extLst>
              <a:ext uri="{FF2B5EF4-FFF2-40B4-BE49-F238E27FC236}">
                <a16:creationId xmlns:a16="http://schemas.microsoft.com/office/drawing/2014/main" id="{D0162C8B-EC7D-4E1B-A53C-9DDAEEC74BB3}"/>
              </a:ext>
            </a:extLst>
          </p:cNvPr>
          <p:cNvSpPr/>
          <p:nvPr/>
        </p:nvSpPr>
        <p:spPr>
          <a:xfrm>
            <a:off x="468000" y="2829633"/>
            <a:ext cx="5966728" cy="907941"/>
          </a:xfrm>
          <a:prstGeom prst="rect">
            <a:avLst/>
          </a:prstGeom>
          <a:noFill/>
        </p:spPr>
        <p:txBody>
          <a:bodyPr wrap="square" lIns="137160" tIns="68580" rIns="137160" bIns="68580" rtlCol="0" anchor="t">
            <a:spAutoFit/>
          </a:bodyPr>
          <a:lstStyle/>
          <a:p>
            <a:pPr algn="r" defTabSz="648012">
              <a:lnSpc>
                <a:spcPts val="1200"/>
              </a:lnSpc>
              <a:spcAft>
                <a:spcPts val="600"/>
              </a:spcAft>
              <a:buClr>
                <a:srgbClr val="FF6600"/>
              </a:buClr>
              <a:buSzPct val="70000"/>
            </a:pP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In the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Northeast region</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 the </a:t>
            </a:r>
            <a:r>
              <a:rPr lang="en-US" sz="1000" b="1" dirty="0" err="1">
                <a:solidFill>
                  <a:schemeClr val="bg1"/>
                </a:solidFill>
                <a:latin typeface="Abadi" panose="020B0604020104020204" pitchFamily="34" charset="0"/>
                <a:ea typeface="Open Sans" panose="020B0606030504020204" pitchFamily="34" charset="0"/>
                <a:cs typeface="Open Sans" panose="020B0606030504020204" pitchFamily="34" charset="0"/>
              </a:rPr>
              <a:t>Parnaíba</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 Basin </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shows the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highest importance </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in the analysis, as expected, given its status as one of the country’s largest proven reserves, high expectations for new discoveries, well-established demand, and expanding infrastructure aimed at the reservoir-to-wire model. Also in this region, the </a:t>
            </a:r>
            <a:r>
              <a:rPr lang="en-US" sz="1000" b="1" dirty="0" err="1">
                <a:solidFill>
                  <a:schemeClr val="bg1"/>
                </a:solidFill>
                <a:latin typeface="Abadi" panose="020B0604020104020204" pitchFamily="34" charset="0"/>
                <a:ea typeface="Open Sans" panose="020B0606030504020204" pitchFamily="34" charset="0"/>
                <a:cs typeface="Open Sans" panose="020B0606030504020204" pitchFamily="34" charset="0"/>
              </a:rPr>
              <a:t>Recôncavo</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 Sergipe, Alagoas, and SEAL basins </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display areas of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medium to high importance</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 standing out in the national context</a:t>
            </a:r>
            <a:endPar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endParaRPr>
          </a:p>
        </p:txBody>
      </p:sp>
      <p:sp>
        <p:nvSpPr>
          <p:cNvPr id="11" name="Retângulo 10">
            <a:extLst>
              <a:ext uri="{FF2B5EF4-FFF2-40B4-BE49-F238E27FC236}">
                <a16:creationId xmlns:a16="http://schemas.microsoft.com/office/drawing/2014/main" id="{23FA7330-CD7A-2810-7969-36292511AE28}"/>
              </a:ext>
            </a:extLst>
          </p:cNvPr>
          <p:cNvSpPr/>
          <p:nvPr/>
        </p:nvSpPr>
        <p:spPr>
          <a:xfrm>
            <a:off x="396000" y="3831408"/>
            <a:ext cx="6253156" cy="1908215"/>
          </a:xfrm>
          <a:prstGeom prst="rect">
            <a:avLst/>
          </a:prstGeom>
          <a:noFill/>
        </p:spPr>
        <p:txBody>
          <a:bodyPr wrap="square" lIns="137160" tIns="68580" rIns="137160" bIns="68580" rtlCol="0" anchor="t">
            <a:spAutoFit/>
          </a:bodyPr>
          <a:lstStyle/>
          <a:p>
            <a:pPr algn="just" defTabSz="648012">
              <a:lnSpc>
                <a:spcPts val="12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North region, the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Solimões</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Basin, particularly near the Arara Azul,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Araracanga</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Leste do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Urucu</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Rio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Urucu</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Sudoeste</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Urucu</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fields (which rank among the largest gas reserves in Brazil), is the most relevant area. However, increased interest in this region still depends on the realization of new discoveries and the expansion of infrastructure capable of transporting this potential.</a:t>
            </a:r>
          </a:p>
          <a:p>
            <a:pPr algn="just" defTabSz="648012">
              <a:lnSpc>
                <a:spcPts val="1200"/>
              </a:lnSpc>
              <a:spcAft>
                <a:spcPts val="600"/>
              </a:spcAft>
              <a:buClr>
                <a:srgbClr val="FF6600"/>
              </a:buClr>
              <a:buSzPct val="70000"/>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the Southeast region, key highlights include the Santos Basin (near the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Mexilhão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field and in the central portion of the pre-salt polygon) and the Campos Basin (Alto de Badejo and </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Baixo</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Corvina-</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Parati</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reflecting the high current supply from the country’s two largest natural gas-producing basins, strong demand, and robust infrastructure driven by proximity to major economic centers. The region’s high relevance is further reinforced by the largest number of potential UGS candidates, according to the updated database referenced above, comprising 12 sites in the Campos Basin, 5 in Espírito Santo-</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Mucuri</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3 in Santos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Retângulo 11">
            <a:extLst>
              <a:ext uri="{FF2B5EF4-FFF2-40B4-BE49-F238E27FC236}">
                <a16:creationId xmlns:a16="http://schemas.microsoft.com/office/drawing/2014/main" id="{717B4B46-BA1B-43F5-BC0A-5C2DF9FFD55C}"/>
              </a:ext>
            </a:extLst>
          </p:cNvPr>
          <p:cNvSpPr/>
          <p:nvPr/>
        </p:nvSpPr>
        <p:spPr>
          <a:xfrm>
            <a:off x="-464920" y="5776996"/>
            <a:ext cx="6980287" cy="770653"/>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5DF6A2C8-3EBE-09C6-0641-EE101C23DCE9}"/>
              </a:ext>
            </a:extLst>
          </p:cNvPr>
          <p:cNvSpPr/>
          <p:nvPr/>
        </p:nvSpPr>
        <p:spPr>
          <a:xfrm>
            <a:off x="504000" y="5826254"/>
            <a:ext cx="5787943" cy="600164"/>
          </a:xfrm>
          <a:prstGeom prst="rect">
            <a:avLst/>
          </a:prstGeom>
          <a:noFill/>
        </p:spPr>
        <p:txBody>
          <a:bodyPr wrap="square" lIns="137160" tIns="68580" rIns="137160" bIns="68580" rtlCol="0" anchor="t">
            <a:spAutoFit/>
          </a:bodyPr>
          <a:lstStyle/>
          <a:p>
            <a:pPr algn="r" defTabSz="648012">
              <a:lnSpc>
                <a:spcPts val="1200"/>
              </a:lnSpc>
              <a:spcAft>
                <a:spcPts val="600"/>
              </a:spcAft>
              <a:buClr>
                <a:srgbClr val="FF6600"/>
              </a:buClr>
              <a:buSzPct val="70000"/>
            </a:pP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The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South and Central-West regions continue to exhibit areas of lower importance</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 primarily due to infrastructure constraints, despite the existence of a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potentially valuable market linked to the residential and industrial sectors</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 particularly </a:t>
            </a:r>
            <a:r>
              <a:rPr lang="en-US"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agribusiness</a:t>
            </a:r>
            <a:r>
              <a:rPr lang="en-US" sz="1000" dirty="0">
                <a:solidFill>
                  <a:schemeClr val="bg1"/>
                </a:solidFill>
                <a:latin typeface="Abadi" panose="020B0604020104020204" pitchFamily="34" charset="0"/>
                <a:ea typeface="Open Sans" panose="020B0606030504020204" pitchFamily="34" charset="0"/>
                <a:cs typeface="Open Sans" panose="020B0606030504020204" pitchFamily="34" charset="0"/>
              </a:rPr>
              <a:t>.</a:t>
            </a:r>
            <a:endPar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668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EB588-5DBD-A580-175E-1AE521C99740}"/>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44E9BCC-A562-BB47-2D94-21320C39062A}"/>
              </a:ext>
            </a:extLst>
          </p:cNvPr>
          <p:cNvSpPr>
            <a:spLocks noGrp="1"/>
          </p:cNvSpPr>
          <p:nvPr>
            <p:ph type="body" sz="quarter" idx="14"/>
          </p:nvPr>
        </p:nvSpPr>
        <p:spPr/>
        <p:txBody>
          <a:bodyPr/>
          <a:lstStyle/>
          <a:p>
            <a:r>
              <a:rPr lang="pt-BR" dirty="0" err="1"/>
              <a:t>Disclaimer</a:t>
            </a:r>
            <a:endParaRPr lang="pt-BR" dirty="0"/>
          </a:p>
        </p:txBody>
      </p:sp>
      <p:sp>
        <p:nvSpPr>
          <p:cNvPr id="4" name="Freeform 2">
            <a:extLst>
              <a:ext uri="{FF2B5EF4-FFF2-40B4-BE49-F238E27FC236}">
                <a16:creationId xmlns:a16="http://schemas.microsoft.com/office/drawing/2014/main" id="{C6A1C2CD-6079-13EE-519D-930EA376A99C}"/>
              </a:ext>
            </a:extLst>
          </p:cNvPr>
          <p:cNvSpPr>
            <a:spLocks noGrp="1"/>
          </p:cNvSpPr>
          <p:nvPr>
            <p:ph type="body" sz="quarter" idx="10"/>
          </p:nvPr>
        </p:nvSpPr>
        <p:spPr>
          <a:xfrm>
            <a:off x="610235" y="1449070"/>
            <a:ext cx="7301865" cy="4545013"/>
          </a:xfrm>
          <a:custGeom>
            <a:avLst/>
            <a:gdLst/>
            <a:ahLst/>
            <a:cxnLst/>
            <a:rect l="l" t="t" r="r" b="b"/>
            <a:pathLst>
              <a:path w="18288000" h="10652760">
                <a:moveTo>
                  <a:pt x="0" y="0"/>
                </a:moveTo>
                <a:lnTo>
                  <a:pt x="18288000" y="0"/>
                </a:lnTo>
                <a:lnTo>
                  <a:pt x="18288000" y="10652760"/>
                </a:lnTo>
                <a:lnTo>
                  <a:pt x="0" y="10652760"/>
                </a:lnTo>
                <a:lnTo>
                  <a:pt x="0" y="0"/>
                </a:lnTo>
                <a:close/>
              </a:path>
            </a:pathLst>
          </a:custGeom>
          <a:noFill/>
        </p:spPr>
        <p:txBody>
          <a:bodyPr/>
          <a:lstStyle/>
          <a:p>
            <a:pPr algn="just">
              <a:lnSpc>
                <a:spcPts val="2000"/>
              </a:lnSpc>
            </a:pPr>
            <a:r>
              <a:rPr lang="en-US" sz="1600" dirty="0"/>
              <a:t>The information provided in this publication reflects the views of the Energy Research Office (EPE). However, the content presented involves a range of known and unknown risks and uncertainties and, therefore, the data and analyses contained herein should be used for reference purposes only and do not constitute a guarantee of future outcomes or events.</a:t>
            </a:r>
          </a:p>
          <a:p>
            <a:pPr algn="just">
              <a:lnSpc>
                <a:spcPts val="2000"/>
              </a:lnSpc>
            </a:pPr>
            <a:r>
              <a:rPr lang="en-US" sz="1600" dirty="0"/>
              <a:t>This document is informational in nature and is intended to support the planning of the national energy sector. Therefore, any decisions (such as public policy formulation, definition of strategic guidelines, investment decisions, or business strategies) depend on other public and private institutions.</a:t>
            </a:r>
          </a:p>
          <a:p>
            <a:pPr algn="just">
              <a:lnSpc>
                <a:spcPts val="2000"/>
              </a:lnSpc>
            </a:pPr>
            <a:r>
              <a:rPr lang="en-US" sz="1600" dirty="0"/>
              <a:t>EPE disclaims any responsibility for actions or decisions that may be taken by economic agents or any individual based on the information contained in this document</a:t>
            </a:r>
            <a:r>
              <a:rPr lang="pt-BR" sz="1600" dirty="0"/>
              <a:t>.</a:t>
            </a:r>
          </a:p>
        </p:txBody>
      </p:sp>
    </p:spTree>
    <p:extLst>
      <p:ext uri="{BB962C8B-B14F-4D97-AF65-F5344CB8AC3E}">
        <p14:creationId xmlns:p14="http://schemas.microsoft.com/office/powerpoint/2010/main" val="3176777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988-64C9-B71A-1B52-63974CBE80F4}"/>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BADC099-2A6E-219A-67F0-CB77463B33A3}"/>
              </a:ext>
            </a:extLst>
          </p:cNvPr>
          <p:cNvSpPr>
            <a:spLocks noGrp="1"/>
          </p:cNvSpPr>
          <p:nvPr>
            <p:ph type="body" sz="quarter" idx="10"/>
          </p:nvPr>
        </p:nvSpPr>
        <p:spPr>
          <a:xfrm>
            <a:off x="6199188" y="1670050"/>
            <a:ext cx="5461000" cy="1290864"/>
          </a:xfrm>
        </p:spPr>
        <p:txBody>
          <a:bodyPr>
            <a:normAutofit fontScale="92500"/>
          </a:bodyPr>
          <a:lstStyle/>
          <a:p>
            <a:r>
              <a:rPr lang="pt-BR" dirty="0"/>
              <a:t>KEY FINDINGS AND CONCLUSIONS</a:t>
            </a:r>
          </a:p>
        </p:txBody>
      </p:sp>
      <p:pic>
        <p:nvPicPr>
          <p:cNvPr id="5" name="Espaço Reservado para Imagem 4" descr="Três dardos no alvo">
            <a:extLst>
              <a:ext uri="{FF2B5EF4-FFF2-40B4-BE49-F238E27FC236}">
                <a16:creationId xmlns:a16="http://schemas.microsoft.com/office/drawing/2014/main" id="{B7DD9E57-3E44-41FD-8843-8111B29C3C9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138" r="27138"/>
          <a:stretch>
            <a:fillRect/>
          </a:stretch>
        </p:blipFill>
        <p:spPr/>
      </p:pic>
    </p:spTree>
    <p:extLst>
      <p:ext uri="{BB962C8B-B14F-4D97-AF65-F5344CB8AC3E}">
        <p14:creationId xmlns:p14="http://schemas.microsoft.com/office/powerpoint/2010/main" val="725265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E6F70BB-28DE-219A-265B-AA1D03E27F20}"/>
              </a:ext>
            </a:extLst>
          </p:cNvPr>
          <p:cNvSpPr>
            <a:spLocks noGrp="1"/>
          </p:cNvSpPr>
          <p:nvPr>
            <p:ph type="body" sz="quarter" idx="11"/>
          </p:nvPr>
        </p:nvSpPr>
        <p:spPr>
          <a:xfrm>
            <a:off x="288644" y="514350"/>
            <a:ext cx="8557643" cy="682092"/>
          </a:xfrm>
        </p:spPr>
        <p:txBody>
          <a:bodyPr/>
          <a:lstStyle/>
          <a:p>
            <a:r>
              <a:rPr lang="pt-BR" dirty="0"/>
              <a:t>Key </a:t>
            </a:r>
            <a:r>
              <a:rPr lang="pt-BR" dirty="0" err="1"/>
              <a:t>Findings</a:t>
            </a:r>
            <a:r>
              <a:rPr lang="pt-BR" dirty="0"/>
              <a:t> </a:t>
            </a:r>
            <a:r>
              <a:rPr lang="pt-BR" dirty="0" err="1"/>
              <a:t>and</a:t>
            </a:r>
            <a:r>
              <a:rPr lang="pt-BR" dirty="0"/>
              <a:t> </a:t>
            </a:r>
            <a:r>
              <a:rPr lang="pt-BR" dirty="0" err="1"/>
              <a:t>Conclusions</a:t>
            </a:r>
            <a:endParaRPr lang="pt-BR" dirty="0"/>
          </a:p>
        </p:txBody>
      </p:sp>
      <p:pic>
        <p:nvPicPr>
          <p:cNvPr id="5" name="Picture 2" descr="Pesquisa com preenchimento sólido">
            <a:extLst>
              <a:ext uri="{FF2B5EF4-FFF2-40B4-BE49-F238E27FC236}">
                <a16:creationId xmlns:a16="http://schemas.microsoft.com/office/drawing/2014/main" id="{5DC9BEFD-B1E5-D335-908D-0E5B8387A7C5}"/>
              </a:ext>
            </a:extLst>
          </p:cNvPr>
          <p:cNvPicPr>
            <a:picLocks noChangeAspect="1" noChangeArrowheads="1"/>
          </p:cNvPicPr>
          <p:nvPr/>
        </p:nvPicPr>
        <p:blipFill>
          <a:blip>
            <a:extLst>
              <a:ext uri="{96DAC541-7B7A-43D3-8B79-37D633B846F1}">
                <asvg:svgBlip xmlns:asvg="http://schemas.microsoft.com/office/drawing/2016/SVG/main" r:embed="rId2"/>
              </a:ext>
            </a:extLst>
          </a:blip>
          <a:srcRect/>
          <a:stretch/>
        </p:blipFill>
        <p:spPr bwMode="auto">
          <a:xfrm>
            <a:off x="432000" y="4086499"/>
            <a:ext cx="527270" cy="527270"/>
          </a:xfrm>
          <a:prstGeom prst="rect">
            <a:avLst/>
          </a:prstGeom>
          <a:noFill/>
        </p:spPr>
      </p:pic>
      <p:sp>
        <p:nvSpPr>
          <p:cNvPr id="6" name="Retângulo 5">
            <a:extLst>
              <a:ext uri="{FF2B5EF4-FFF2-40B4-BE49-F238E27FC236}">
                <a16:creationId xmlns:a16="http://schemas.microsoft.com/office/drawing/2014/main" id="{2EE95C25-13E7-82A4-8C40-0F0547B285AC}"/>
              </a:ext>
            </a:extLst>
          </p:cNvPr>
          <p:cNvSpPr/>
          <p:nvPr/>
        </p:nvSpPr>
        <p:spPr>
          <a:xfrm>
            <a:off x="1098291" y="3932375"/>
            <a:ext cx="6435702" cy="1011302"/>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just" defTabSz="432030" rtl="0" eaLnBrk="1" fontAlgn="auto" latinLnBrk="0" hangingPunct="1">
              <a:lnSpc>
                <a:spcPct val="108000"/>
              </a:lnSpc>
              <a:spcBef>
                <a:spcPts val="0"/>
              </a:spcBef>
              <a:spcAft>
                <a:spcPts val="1200"/>
              </a:spcAft>
              <a:buClr>
                <a:srgbClr val="FFC000"/>
              </a:buClr>
              <a:buSzPct val="120000"/>
              <a:buFontTx/>
              <a:buNone/>
              <a:tabLst/>
              <a:defRPr/>
            </a:pPr>
            <a:r>
              <a:rPr kumimoji="0" lang="en-US"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The acquisition of data (especially in frontier areas) and its sharing are essential inputs not only for future cycles but also for fostering the expansion of knowledge about Brazilian basins across their multiple applications</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2" name="Imagem 11" descr="Reunião com preenchimento sólido">
            <a:extLst>
              <a:ext uri="{FF2B5EF4-FFF2-40B4-BE49-F238E27FC236}">
                <a16:creationId xmlns:a16="http://schemas.microsoft.com/office/drawing/2014/main" id="{4A6DF3D9-92CA-9A89-C0EB-B9BF0A874DA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32000" y="5149501"/>
            <a:ext cx="537966" cy="537966"/>
          </a:xfrm>
          <a:prstGeom prst="rect">
            <a:avLst/>
          </a:prstGeom>
        </p:spPr>
      </p:pic>
      <p:sp>
        <p:nvSpPr>
          <p:cNvPr id="13" name="Retângulo 12">
            <a:extLst>
              <a:ext uri="{FF2B5EF4-FFF2-40B4-BE49-F238E27FC236}">
                <a16:creationId xmlns:a16="http://schemas.microsoft.com/office/drawing/2014/main" id="{88603DCE-C90F-A268-158A-BC707CDC73AB}"/>
              </a:ext>
            </a:extLst>
          </p:cNvPr>
          <p:cNvSpPr/>
          <p:nvPr/>
        </p:nvSpPr>
        <p:spPr>
          <a:xfrm>
            <a:off x="1098291" y="5029144"/>
            <a:ext cx="6435702" cy="778611"/>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just" defTabSz="432030" rtl="0" eaLnBrk="1" fontAlgn="auto" latinLnBrk="0" hangingPunct="1">
              <a:lnSpc>
                <a:spcPct val="108000"/>
              </a:lnSpc>
              <a:spcBef>
                <a:spcPts val="0"/>
              </a:spcBef>
              <a:spcAft>
                <a:spcPts val="1200"/>
              </a:spcAft>
              <a:buClr>
                <a:srgbClr val="FFC000"/>
              </a:buClr>
              <a:buSzPct val="120000"/>
              <a:buFontTx/>
              <a:buNone/>
              <a:tabLst/>
              <a:defRPr/>
            </a:pP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 a society increasingly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demanding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sustainable practices, dialogue among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multiple stakeholders has never been more</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essential for building transparent and efficient pathways</a:t>
            </a:r>
            <a:r>
              <a:rPr lang="pt-BR"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2" descr="Na mosca com preenchimento sólido">
            <a:extLst>
              <a:ext uri="{FF2B5EF4-FFF2-40B4-BE49-F238E27FC236}">
                <a16:creationId xmlns:a16="http://schemas.microsoft.com/office/drawing/2014/main" id="{A2B16DC8-499E-C497-0953-E6C3174763C6}"/>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432000" y="1849482"/>
            <a:ext cx="527271" cy="527271"/>
          </a:xfrm>
          <a:prstGeom prst="rect">
            <a:avLst/>
          </a:prstGeom>
          <a:noFill/>
        </p:spPr>
      </p:pic>
      <p:sp>
        <p:nvSpPr>
          <p:cNvPr id="16" name="Retângulo 15">
            <a:extLst>
              <a:ext uri="{FF2B5EF4-FFF2-40B4-BE49-F238E27FC236}">
                <a16:creationId xmlns:a16="http://schemas.microsoft.com/office/drawing/2014/main" id="{B43FC83E-89C0-E848-20DA-3977410873C0}"/>
              </a:ext>
            </a:extLst>
          </p:cNvPr>
          <p:cNvSpPr/>
          <p:nvPr/>
        </p:nvSpPr>
        <p:spPr>
          <a:xfrm>
            <a:off x="1098291" y="1768030"/>
            <a:ext cx="6412851" cy="1476686"/>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defTabSz="432030">
              <a:lnSpc>
                <a:spcPct val="108000"/>
              </a:lnSpc>
              <a:spcAft>
                <a:spcPts val="1200"/>
              </a:spcAft>
              <a:buClr>
                <a:srgbClr val="FFC000"/>
              </a:buClr>
              <a:buSzPct val="120000"/>
            </a:pP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With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this new edition</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the nearly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20-year mission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disseminating free</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high-quality information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is fulfilled, contributing to the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planning of activities in the oil and gas (O&amp;G) sector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and, going forward, in many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other areas connected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 the understanding of </a:t>
            </a:r>
            <a:r>
              <a:rPr kumimoji="0" lang="en-US"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Brazilian sedimentary basins </a:t>
            </a:r>
            <a:r>
              <a:rPr kumimoji="0" lang="en-US"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that are emerging on the country’s energy horizon (such as CCS pathways, natural hydrogen, and geothermal energy)</a:t>
            </a:r>
            <a:r>
              <a:rPr kumimoji="0" lang="pt-BR"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lang="pt-BR" sz="1400" dirty="0">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21" name="CaixaDeTexto 20">
            <a:extLst>
              <a:ext uri="{FF2B5EF4-FFF2-40B4-BE49-F238E27FC236}">
                <a16:creationId xmlns:a16="http://schemas.microsoft.com/office/drawing/2014/main" id="{E6AE4714-B22E-838C-9007-D166A867FEDC}"/>
              </a:ext>
            </a:extLst>
          </p:cNvPr>
          <p:cNvSpPr txBox="1"/>
          <p:nvPr/>
        </p:nvSpPr>
        <p:spPr>
          <a:xfrm>
            <a:off x="1098291" y="3334534"/>
            <a:ext cx="6412851" cy="523220"/>
          </a:xfrm>
          <a:prstGeom prst="rect">
            <a:avLst/>
          </a:prstGeom>
          <a:noFill/>
        </p:spPr>
        <p:txBody>
          <a:bodyPr wrap="square">
            <a:spAutoFit/>
          </a:bodyPr>
          <a:lstStyle/>
          <a:p>
            <a:pPr algn="just"/>
            <a:r>
              <a:rPr lang="en-US"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a:t>
            </a:r>
            <a:r>
              <a:rPr lang="en-US" sz="1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georeferenced database </a:t>
            </a:r>
            <a:r>
              <a:rPr lang="en-US"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is a tool that expands the reach of the study and democratizes access to information</a:t>
            </a:r>
            <a:r>
              <a:rPr kumimoji="0" lang="pt-BR" sz="1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pt-BR" dirty="0"/>
          </a:p>
        </p:txBody>
      </p:sp>
      <p:pic>
        <p:nvPicPr>
          <p:cNvPr id="22" name="Picture 2" descr="Internet com preenchimento sólido">
            <a:extLst>
              <a:ext uri="{FF2B5EF4-FFF2-40B4-BE49-F238E27FC236}">
                <a16:creationId xmlns:a16="http://schemas.microsoft.com/office/drawing/2014/main" id="{6769143B-BF30-9EFD-AE7C-F447D32AFA59}"/>
              </a:ext>
            </a:extLst>
          </p:cNvPr>
          <p:cNvPicPr>
            <a:picLocks noChangeAspect="1" noChangeArrowheads="1"/>
          </p:cNvPicPr>
          <p:nvPr/>
        </p:nvPicPr>
        <p:blipFill>
          <a:blip>
            <a:extLst>
              <a:ext uri="{96DAC541-7B7A-43D3-8B79-37D633B846F1}">
                <asvg:svgBlip xmlns:asvg="http://schemas.microsoft.com/office/drawing/2016/SVG/main" r:embed="rId5"/>
              </a:ext>
            </a:extLst>
          </a:blip>
          <a:srcRect/>
          <a:stretch/>
        </p:blipFill>
        <p:spPr bwMode="auto">
          <a:xfrm>
            <a:off x="432000" y="3330484"/>
            <a:ext cx="527270" cy="527270"/>
          </a:xfrm>
          <a:prstGeom prst="rect">
            <a:avLst/>
          </a:prstGeom>
          <a:noFill/>
        </p:spPr>
      </p:pic>
    </p:spTree>
    <p:extLst>
      <p:ext uri="{BB962C8B-B14F-4D97-AF65-F5344CB8AC3E}">
        <p14:creationId xmlns:p14="http://schemas.microsoft.com/office/powerpoint/2010/main" val="577750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5C72-9E9C-C781-E6EE-961CD9338B0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D60530-AE41-8D98-DECC-F8DB4E9FC991}"/>
              </a:ext>
            </a:extLst>
          </p:cNvPr>
          <p:cNvSpPr>
            <a:spLocks noGrp="1"/>
          </p:cNvSpPr>
          <p:nvPr>
            <p:ph type="body" sz="quarter" idx="11"/>
          </p:nvPr>
        </p:nvSpPr>
        <p:spPr/>
        <p:txBody>
          <a:bodyPr/>
          <a:lstStyle/>
          <a:p>
            <a:r>
              <a:rPr lang="pt-BR" dirty="0" err="1"/>
              <a:t>Interactive</a:t>
            </a:r>
            <a:r>
              <a:rPr lang="pt-BR" dirty="0"/>
              <a:t> </a:t>
            </a:r>
            <a:r>
              <a:rPr lang="pt-BR" dirty="0" err="1"/>
              <a:t>Panel</a:t>
            </a:r>
            <a:endParaRPr lang="pt-BR" dirty="0"/>
          </a:p>
        </p:txBody>
      </p:sp>
      <p:sp>
        <p:nvSpPr>
          <p:cNvPr id="4" name="CaixaDeTexto 34">
            <a:extLst>
              <a:ext uri="{FF2B5EF4-FFF2-40B4-BE49-F238E27FC236}">
                <a16:creationId xmlns:a16="http://schemas.microsoft.com/office/drawing/2014/main" id="{1E205421-9D5A-6D60-7C87-8744FE85727E}"/>
              </a:ext>
            </a:extLst>
          </p:cNvPr>
          <p:cNvSpPr txBox="1"/>
          <p:nvPr/>
        </p:nvSpPr>
        <p:spPr>
          <a:xfrm>
            <a:off x="288645" y="1196442"/>
            <a:ext cx="11391775" cy="391389"/>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just" defTabSz="432030">
              <a:lnSpc>
                <a:spcPct val="108000"/>
              </a:lnSpc>
              <a:spcAft>
                <a:spcPts val="1200"/>
              </a:spcAft>
              <a:buClr>
                <a:srgbClr val="FFC000"/>
              </a:buClr>
              <a:buSzPct val="120000"/>
              <a:defRPr/>
            </a:pPr>
            <a:r>
              <a:rPr lang="pt-BR" altLang="pt-BR" sz="1867" b="1" dirty="0">
                <a:solidFill>
                  <a:schemeClr val="tx1">
                    <a:lumMod val="65000"/>
                    <a:lumOff val="35000"/>
                  </a:schemeClr>
                </a:solidFill>
                <a:latin typeface="+mj-lt"/>
                <a:cs typeface="Arial"/>
              </a:rPr>
              <a:t>BIZROG - </a:t>
            </a:r>
            <a:r>
              <a:rPr lang="pt-BR" altLang="pt-BR" sz="1867" b="1" dirty="0" err="1">
                <a:solidFill>
                  <a:schemeClr val="tx1">
                    <a:lumMod val="65000"/>
                    <a:lumOff val="35000"/>
                  </a:schemeClr>
                </a:solidFill>
                <a:latin typeface="+mj-lt"/>
                <a:cs typeface="Arial"/>
              </a:rPr>
              <a:t>National</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Zoning</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of</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Oil</a:t>
            </a:r>
            <a:r>
              <a:rPr lang="pt-BR" altLang="pt-BR" sz="1867" b="1" dirty="0">
                <a:solidFill>
                  <a:schemeClr val="tx1">
                    <a:lumMod val="65000"/>
                    <a:lumOff val="35000"/>
                  </a:schemeClr>
                </a:solidFill>
                <a:latin typeface="+mj-lt"/>
                <a:cs typeface="Arial"/>
              </a:rPr>
              <a:t> &amp; </a:t>
            </a:r>
            <a:r>
              <a:rPr lang="pt-BR" altLang="pt-BR" sz="1867" b="1" dirty="0" err="1">
                <a:solidFill>
                  <a:schemeClr val="tx1">
                    <a:lumMod val="65000"/>
                    <a:lumOff val="35000"/>
                  </a:schemeClr>
                </a:solidFill>
                <a:latin typeface="+mj-lt"/>
                <a:cs typeface="Arial"/>
              </a:rPr>
              <a:t>Gas</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Resources</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Information</a:t>
            </a:r>
            <a:r>
              <a:rPr lang="pt-BR" altLang="pt-BR" sz="1867" b="1" dirty="0">
                <a:solidFill>
                  <a:schemeClr val="tx1">
                    <a:lumMod val="65000"/>
                    <a:lumOff val="35000"/>
                  </a:schemeClr>
                </a:solidFill>
                <a:latin typeface="+mj-lt"/>
                <a:cs typeface="Arial"/>
              </a:rPr>
              <a:t> </a:t>
            </a:r>
            <a:r>
              <a:rPr lang="pt-BR" altLang="pt-BR" sz="1867" b="1" dirty="0" err="1">
                <a:solidFill>
                  <a:schemeClr val="tx1">
                    <a:lumMod val="65000"/>
                    <a:lumOff val="35000"/>
                  </a:schemeClr>
                </a:solidFill>
                <a:latin typeface="+mj-lt"/>
                <a:cs typeface="Arial"/>
              </a:rPr>
              <a:t>Database</a:t>
            </a:r>
            <a:endParaRPr lang="pt-BR" altLang="pt-BR" sz="1867" b="1" dirty="0">
              <a:solidFill>
                <a:schemeClr val="tx1">
                  <a:lumMod val="65000"/>
                  <a:lumOff val="35000"/>
                </a:schemeClr>
              </a:solidFill>
              <a:latin typeface="+mj-lt"/>
              <a:cs typeface="Arial"/>
            </a:endParaRPr>
          </a:p>
        </p:txBody>
      </p:sp>
      <p:pic>
        <p:nvPicPr>
          <p:cNvPr id="8" name="Imagem 7">
            <a:extLst>
              <a:ext uri="{FF2B5EF4-FFF2-40B4-BE49-F238E27FC236}">
                <a16:creationId xmlns:a16="http://schemas.microsoft.com/office/drawing/2014/main" id="{5BE63FD0-D866-D110-CE82-40212B8C7112}"/>
              </a:ext>
            </a:extLst>
          </p:cNvPr>
          <p:cNvPicPr>
            <a:picLocks noChangeAspect="1"/>
          </p:cNvPicPr>
          <p:nvPr/>
        </p:nvPicPr>
        <p:blipFill rotWithShape="1">
          <a:blip r:embed="rId2"/>
          <a:srcRect t="8675" b="5221"/>
          <a:stretch/>
        </p:blipFill>
        <p:spPr>
          <a:xfrm>
            <a:off x="682685" y="1804671"/>
            <a:ext cx="9376166" cy="4538979"/>
          </a:xfrm>
          <a:prstGeom prst="rect">
            <a:avLst/>
          </a:prstGeom>
          <a:ln w="38100">
            <a:solidFill>
              <a:srgbClr val="FF0000"/>
            </a:solidFill>
          </a:ln>
        </p:spPr>
      </p:pic>
      <p:sp>
        <p:nvSpPr>
          <p:cNvPr id="17" name="Seta: Pentágono 16">
            <a:extLst>
              <a:ext uri="{FF2B5EF4-FFF2-40B4-BE49-F238E27FC236}">
                <a16:creationId xmlns:a16="http://schemas.microsoft.com/office/drawing/2014/main" id="{1AB69E09-059F-0671-D123-006B6D3A29F6}"/>
              </a:ext>
            </a:extLst>
          </p:cNvPr>
          <p:cNvSpPr/>
          <p:nvPr/>
        </p:nvSpPr>
        <p:spPr>
          <a:xfrm>
            <a:off x="7988440" y="4160018"/>
            <a:ext cx="2944167" cy="1316334"/>
          </a:xfrm>
          <a:prstGeom prst="homePlate">
            <a:avLst/>
          </a:prstGeom>
          <a:solidFill>
            <a:srgbClr val="E967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Em atualização. </a:t>
            </a:r>
          </a:p>
          <a:p>
            <a:pPr algn="ctr"/>
            <a:r>
              <a:rPr lang="pt-BR" dirty="0"/>
              <a:t>Após Consulta Pública, será divulgado novo link de acesso.</a:t>
            </a:r>
          </a:p>
        </p:txBody>
      </p:sp>
      <p:sp>
        <p:nvSpPr>
          <p:cNvPr id="19" name="CaixaDeTexto 18">
            <a:extLst>
              <a:ext uri="{FF2B5EF4-FFF2-40B4-BE49-F238E27FC236}">
                <a16:creationId xmlns:a16="http://schemas.microsoft.com/office/drawing/2014/main" id="{65035FCB-E459-0415-603A-6D311B0BC5B9}"/>
              </a:ext>
            </a:extLst>
          </p:cNvPr>
          <p:cNvSpPr txBox="1"/>
          <p:nvPr/>
        </p:nvSpPr>
        <p:spPr>
          <a:xfrm>
            <a:off x="2072794" y="6426478"/>
            <a:ext cx="6203955" cy="276999"/>
          </a:xfrm>
          <a:prstGeom prst="rect">
            <a:avLst/>
          </a:prstGeom>
          <a:noFill/>
        </p:spPr>
        <p:txBody>
          <a:bodyPr wrap="square">
            <a:spAutoFit/>
          </a:bodyPr>
          <a:lstStyle/>
          <a:p>
            <a:pPr algn="ctr"/>
            <a:r>
              <a:rPr lang="pt-BR" sz="12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https://dashboard.epe.gov.br/apps/zoneamento-og/</a:t>
            </a:r>
            <a:endParaRPr lang="pt-BR" sz="1200" dirty="0"/>
          </a:p>
        </p:txBody>
      </p:sp>
    </p:spTree>
    <p:extLst>
      <p:ext uri="{BB962C8B-B14F-4D97-AF65-F5344CB8AC3E}">
        <p14:creationId xmlns:p14="http://schemas.microsoft.com/office/powerpoint/2010/main" val="1481142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D2E61-0FDB-C091-49FD-26FE5B235136}"/>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CD5AC2-097C-5F48-8F5F-69781D525657}"/>
              </a:ext>
            </a:extLst>
          </p:cNvPr>
          <p:cNvSpPr>
            <a:spLocks noGrp="1"/>
          </p:cNvSpPr>
          <p:nvPr>
            <p:ph type="body" sz="quarter" idx="11"/>
          </p:nvPr>
        </p:nvSpPr>
        <p:spPr/>
        <p:txBody>
          <a:bodyPr/>
          <a:lstStyle/>
          <a:p>
            <a:r>
              <a:rPr lang="pt-BR" dirty="0" err="1"/>
              <a:t>References</a:t>
            </a:r>
            <a:endParaRPr lang="pt-BR" dirty="0"/>
          </a:p>
        </p:txBody>
      </p:sp>
      <p:sp>
        <p:nvSpPr>
          <p:cNvPr id="4" name="CaixaDeTexto 3">
            <a:extLst>
              <a:ext uri="{FF2B5EF4-FFF2-40B4-BE49-F238E27FC236}">
                <a16:creationId xmlns:a16="http://schemas.microsoft.com/office/drawing/2014/main" id="{2B80A16F-0CBA-3853-8DE0-E71BCE131056}"/>
              </a:ext>
            </a:extLst>
          </p:cNvPr>
          <p:cNvSpPr txBox="1"/>
          <p:nvPr/>
        </p:nvSpPr>
        <p:spPr>
          <a:xfrm>
            <a:off x="288645" y="1438164"/>
            <a:ext cx="11293755" cy="4847481"/>
          </a:xfrm>
          <a:prstGeom prst="rect">
            <a:avLst/>
          </a:prstGeom>
          <a:noFill/>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 2021. Bacia da Foz do Amazonas: Sumário Geológico e Setores em Oferta. Disponível em: https://www.gov.br/</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pt-br</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/rodadas-</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/oferta-permanente/</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opc</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/arquivos/</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sg</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/foz-amazonas.pdf.</a:t>
            </a:r>
          </a:p>
          <a:p>
            <a:pPr marL="0" marR="0" lvl="0" indent="0" algn="just" defTabSz="914400" rtl="0" eaLnBrk="1" fontAlgn="auto" latinLnBrk="0" hangingPunct="1">
              <a:spcBef>
                <a:spcPts val="600"/>
              </a:spcBef>
              <a:spcAft>
                <a:spcPts val="600"/>
              </a:spcAft>
              <a:buClrTx/>
              <a:buSzTx/>
              <a:buFontTx/>
              <a:buNone/>
              <a:tabLs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 2022. Sumário Geológico e Setores em Oferta: Bacia de Pelotas. Disponível em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https://www.gov.br/anp/pt-br/rodadas-anp/oferta-permanente/opc/arquivos/sg/sumario_geologico_op_pelotas.pdf</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CARVALHO, C.M.; D’ALMEIDA, K.S.; ZALÁN, P.V. 2025.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Volumetric</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potential</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assessment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prospective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Devonian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Carboniferous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plays in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Parnaíba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Basin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First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Break, 43 (2), p. 27-33.</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CONTI, B. et al. 2017. Speculative petroleum systems of the southern Pelotas Basin, offshore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Marine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Petroleum</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Geology</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 83, p. 1-25.</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COSTA, L.A.R., ZALÁN, P.V., DE MENDONÇA NOBRE, L.P. 2013. Estimativa da chance de sucesso exploratório: uma abordagem em três passos consistente com a classificação de recursos petrolíferos. Boletim de Geociências da Petrobras, Rio de Janeiro, v. 21/2, p. 313-324.</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EPE 2024. Estimativa volumétrica da Bacia da Foz do Amazonas play Limoeiro. Disponível em https://www.epe.gov.br/sites-</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-dados-abertos/</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PublicacoesArquivos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/publicacao-846/AP-EPE-DPG-SPG_16-2024-Volumetria%20da%20FZA_publica%201.pdf.</a:t>
            </a:r>
          </a:p>
          <a:p>
            <a:pPr lvl="0" algn="just">
              <a:spcBef>
                <a:spcPts val="600"/>
              </a:spcBef>
              <a:spcAft>
                <a:spcPts val="600"/>
              </a:spcAf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RODRIGUEZ, K., HUDGSON, N. 2024.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Defying</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volcanic</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rifted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passive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margin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models — World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class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Aptian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rock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proven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Orange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Basin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opens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Venus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Graff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Mopane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equivalent</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future “Golden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Lanes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offshore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Namibia</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beyond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Fourth International Meeting for Applied Geoscience &amp; Energy. </a:t>
            </a:r>
            <a:r>
              <a:rPr kumimoji="0" lang="en-US"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Disponível</a:t>
            </a: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rPr>
              <a:t>http://dx.doi.org/10.1190/image2024-4098655.1</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ROSE, P.R. 2001. Risk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analysis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management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exploration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ventures. AAPG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Methods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In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Exploration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Series, n° 12, 164 p.</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SPE 2001.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Guidelines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for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evaluation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reserves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supplement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to</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SPE/WPC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reserves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definitions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SPE/WPC/AAPG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definitions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Society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Engineers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141 p.</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ZALÁN, P. V. 2017. Where Should we Drill in the Deep Waters of the Pelotas Basin, Southern Brazil and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AAPG Annual Convention &amp;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Exibition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2017, Houston.</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ZALÁN, P. V. 2017. Where Should we Drill in the Deep Waters of the Pelotas Basin, Southern Brazil and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AAPG Annual Convention &amp;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Exibition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2017, Houston.</a:t>
            </a:r>
          </a:p>
        </p:txBody>
      </p:sp>
    </p:spTree>
    <p:extLst>
      <p:ext uri="{BB962C8B-B14F-4D97-AF65-F5344CB8AC3E}">
        <p14:creationId xmlns:p14="http://schemas.microsoft.com/office/powerpoint/2010/main" val="1931986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F9CD450-E0C1-6BC5-C202-938A65CC3688}"/>
              </a:ext>
            </a:extLst>
          </p:cNvPr>
          <p:cNvSpPr>
            <a:spLocks noGrp="1"/>
          </p:cNvSpPr>
          <p:nvPr>
            <p:ph type="body" sz="quarter" idx="13"/>
          </p:nvPr>
        </p:nvSpPr>
        <p:spPr/>
        <p:txBody>
          <a:bodyPr/>
          <a:lstStyle/>
          <a:p>
            <a:r>
              <a:rPr lang="pt-BR" dirty="0"/>
              <a:t>www.epe.gov.br</a:t>
            </a:r>
          </a:p>
        </p:txBody>
      </p:sp>
      <p:sp>
        <p:nvSpPr>
          <p:cNvPr id="3" name="Espaço Reservado para Texto 2">
            <a:extLst>
              <a:ext uri="{FF2B5EF4-FFF2-40B4-BE49-F238E27FC236}">
                <a16:creationId xmlns:a16="http://schemas.microsoft.com/office/drawing/2014/main" id="{E512B61A-1C7C-47F5-DC97-B5B402254142}"/>
              </a:ext>
            </a:extLst>
          </p:cNvPr>
          <p:cNvSpPr>
            <a:spLocks noGrp="1"/>
          </p:cNvSpPr>
          <p:nvPr>
            <p:ph type="body" sz="quarter" idx="14"/>
          </p:nvPr>
        </p:nvSpPr>
        <p:spPr/>
        <p:txBody>
          <a:bodyPr/>
          <a:lstStyle/>
          <a:p>
            <a:r>
              <a:rPr lang="pt-BR" dirty="0"/>
              <a:t>Praça Pio X, n. 54, 2º andar. Centro, Rio de Janeiro/RJ - Brasil</a:t>
            </a:r>
          </a:p>
        </p:txBody>
      </p:sp>
      <p:pic>
        <p:nvPicPr>
          <p:cNvPr id="11" name="Espaço Reservado para Imagem 10" descr="Esfera de malha e nós">
            <a:extLst>
              <a:ext uri="{FF2B5EF4-FFF2-40B4-BE49-F238E27FC236}">
                <a16:creationId xmlns:a16="http://schemas.microsoft.com/office/drawing/2014/main" id="{D01FDF7D-05B0-7149-415A-EB5B15D6C43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5793" r="25793"/>
          <a:stretch>
            <a:fillRect/>
          </a:stretch>
        </p:blipFill>
        <p:spPr/>
      </p:pic>
    </p:spTree>
    <p:extLst>
      <p:ext uri="{BB962C8B-B14F-4D97-AF65-F5344CB8AC3E}">
        <p14:creationId xmlns:p14="http://schemas.microsoft.com/office/powerpoint/2010/main" val="368372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D94F-DBED-4740-DDED-AB7281879FE6}"/>
            </a:ext>
          </a:extLst>
        </p:cNvPr>
        <p:cNvGrpSpPr/>
        <p:nvPr/>
      </p:nvGrpSpPr>
      <p:grpSpPr>
        <a:xfrm>
          <a:off x="0" y="0"/>
          <a:ext cx="0" cy="0"/>
          <a:chOff x="0" y="0"/>
          <a:chExt cx="0" cy="0"/>
        </a:xfrm>
      </p:grpSpPr>
      <p:sp>
        <p:nvSpPr>
          <p:cNvPr id="46" name="Retângulo: Cantos Arredondados 45">
            <a:extLst>
              <a:ext uri="{FF2B5EF4-FFF2-40B4-BE49-F238E27FC236}">
                <a16:creationId xmlns:a16="http://schemas.microsoft.com/office/drawing/2014/main" id="{403F7081-F698-DF1C-7CA2-41401474C887}"/>
              </a:ext>
            </a:extLst>
          </p:cNvPr>
          <p:cNvSpPr/>
          <p:nvPr/>
        </p:nvSpPr>
        <p:spPr>
          <a:xfrm>
            <a:off x="5955831" y="2337063"/>
            <a:ext cx="1947393" cy="3446418"/>
          </a:xfrm>
          <a:prstGeom prst="roundRect">
            <a:avLst>
              <a:gd name="adj" fmla="val 20175"/>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Cantos Arredondados 44">
            <a:extLst>
              <a:ext uri="{FF2B5EF4-FFF2-40B4-BE49-F238E27FC236}">
                <a16:creationId xmlns:a16="http://schemas.microsoft.com/office/drawing/2014/main" id="{2F244326-6C55-7908-944B-FD8ECA307189}"/>
              </a:ext>
            </a:extLst>
          </p:cNvPr>
          <p:cNvSpPr/>
          <p:nvPr/>
        </p:nvSpPr>
        <p:spPr>
          <a:xfrm>
            <a:off x="3346948" y="2381902"/>
            <a:ext cx="2373952" cy="2483816"/>
          </a:xfrm>
          <a:prstGeom prst="roundRect">
            <a:avLst>
              <a:gd name="adj" fmla="val 20175"/>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Cantos Arredondados 43">
            <a:extLst>
              <a:ext uri="{FF2B5EF4-FFF2-40B4-BE49-F238E27FC236}">
                <a16:creationId xmlns:a16="http://schemas.microsoft.com/office/drawing/2014/main" id="{E66797F8-A7AC-0B25-A590-37AA6DC55A1E}"/>
              </a:ext>
            </a:extLst>
          </p:cNvPr>
          <p:cNvSpPr/>
          <p:nvPr/>
        </p:nvSpPr>
        <p:spPr>
          <a:xfrm>
            <a:off x="1186755" y="2388660"/>
            <a:ext cx="1947393" cy="3565484"/>
          </a:xfrm>
          <a:prstGeom prst="roundRect">
            <a:avLst>
              <a:gd name="adj" fmla="val 2017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Cantos Arredondados 38">
            <a:extLst>
              <a:ext uri="{FF2B5EF4-FFF2-40B4-BE49-F238E27FC236}">
                <a16:creationId xmlns:a16="http://schemas.microsoft.com/office/drawing/2014/main" id="{B631D28F-2681-C191-E7E7-1CC3CA25CD26}"/>
              </a:ext>
            </a:extLst>
          </p:cNvPr>
          <p:cNvSpPr/>
          <p:nvPr/>
        </p:nvSpPr>
        <p:spPr>
          <a:xfrm>
            <a:off x="8548484" y="3173505"/>
            <a:ext cx="2865380" cy="2793661"/>
          </a:xfrm>
          <a:prstGeom prst="roundRect">
            <a:avLst>
              <a:gd name="adj" fmla="val 6146"/>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CDD53C0F-1559-D496-8793-AF99E984FD15}"/>
              </a:ext>
            </a:extLst>
          </p:cNvPr>
          <p:cNvSpPr>
            <a:spLocks noGrp="1"/>
          </p:cNvSpPr>
          <p:nvPr>
            <p:ph type="body" sz="quarter" idx="11"/>
          </p:nvPr>
        </p:nvSpPr>
        <p:spPr>
          <a:xfrm>
            <a:off x="288645" y="514350"/>
            <a:ext cx="5152420" cy="530942"/>
          </a:xfrm>
        </p:spPr>
        <p:txBody>
          <a:bodyPr/>
          <a:lstStyle/>
          <a:p>
            <a:r>
              <a:rPr lang="pt-BR" sz="3200" dirty="0"/>
              <a:t>Connect </a:t>
            </a:r>
            <a:r>
              <a:rPr lang="pt-BR" sz="3200" dirty="0" err="1"/>
              <a:t>with</a:t>
            </a:r>
            <a:r>
              <a:rPr lang="pt-BR" sz="3200"/>
              <a:t> Us</a:t>
            </a:r>
            <a:endParaRPr lang="pt-BR" sz="3200" dirty="0"/>
          </a:p>
        </p:txBody>
      </p:sp>
      <p:sp>
        <p:nvSpPr>
          <p:cNvPr id="32" name="Retângulo: Cantos Arredondados 31">
            <a:extLst>
              <a:ext uri="{FF2B5EF4-FFF2-40B4-BE49-F238E27FC236}">
                <a16:creationId xmlns:a16="http://schemas.microsoft.com/office/drawing/2014/main" id="{92BF8059-7F3B-9ACE-CC59-9E7A6DCE4414}"/>
              </a:ext>
            </a:extLst>
          </p:cNvPr>
          <p:cNvSpPr/>
          <p:nvPr/>
        </p:nvSpPr>
        <p:spPr>
          <a:xfrm>
            <a:off x="1259797" y="1920840"/>
            <a:ext cx="376080" cy="372006"/>
          </a:xfrm>
          <a:prstGeom prst="roundRect">
            <a:avLst>
              <a:gd name="adj" fmla="val 27639"/>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Ícone&#10;&#10;O conteúdo gerado por IA pode estar incorreto.">
            <a:extLst>
              <a:ext uri="{FF2B5EF4-FFF2-40B4-BE49-F238E27FC236}">
                <a16:creationId xmlns:a16="http://schemas.microsoft.com/office/drawing/2014/main" id="{D43AB63E-D3F9-A20F-CAEC-9E1554255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50" y="1882034"/>
            <a:ext cx="436333" cy="436333"/>
          </a:xfrm>
          <a:prstGeom prst="rect">
            <a:avLst/>
          </a:prstGeom>
        </p:spPr>
      </p:pic>
      <p:sp>
        <p:nvSpPr>
          <p:cNvPr id="33" name="Retângulo: Cantos Arredondados 32">
            <a:extLst>
              <a:ext uri="{FF2B5EF4-FFF2-40B4-BE49-F238E27FC236}">
                <a16:creationId xmlns:a16="http://schemas.microsoft.com/office/drawing/2014/main" id="{A48914EC-D1E3-96F5-1CC8-BC1D17B80348}"/>
              </a:ext>
            </a:extLst>
          </p:cNvPr>
          <p:cNvSpPr/>
          <p:nvPr/>
        </p:nvSpPr>
        <p:spPr>
          <a:xfrm>
            <a:off x="3747663" y="1939533"/>
            <a:ext cx="360025" cy="356124"/>
          </a:xfrm>
          <a:prstGeom prst="round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p>
        </p:txBody>
      </p:sp>
      <p:pic>
        <p:nvPicPr>
          <p:cNvPr id="8" name="Imagem 7" descr="Ícone&#10;&#10;O conteúdo gerado por IA pode estar incorreto.">
            <a:extLst>
              <a:ext uri="{FF2B5EF4-FFF2-40B4-BE49-F238E27FC236}">
                <a16:creationId xmlns:a16="http://schemas.microsoft.com/office/drawing/2014/main" id="{3812E835-77A3-6964-3F0A-14C730C4D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198" y="1865661"/>
            <a:ext cx="503867" cy="503867"/>
          </a:xfrm>
          <a:prstGeom prst="rect">
            <a:avLst/>
          </a:prstGeom>
        </p:spPr>
      </p:pic>
      <p:sp>
        <p:nvSpPr>
          <p:cNvPr id="27" name="Espaço Reservado para Texto 2">
            <a:hlinkClick r:id="rId4"/>
            <a:extLst>
              <a:ext uri="{FF2B5EF4-FFF2-40B4-BE49-F238E27FC236}">
                <a16:creationId xmlns:a16="http://schemas.microsoft.com/office/drawing/2014/main" id="{F9FD4AA7-5DB4-19A7-E82E-BFF3CE60996B}"/>
              </a:ext>
            </a:extLst>
          </p:cNvPr>
          <p:cNvSpPr txBox="1">
            <a:spLocks/>
          </p:cNvSpPr>
          <p:nvPr/>
        </p:nvSpPr>
        <p:spPr>
          <a:xfrm>
            <a:off x="4107688" y="2010126"/>
            <a:ext cx="926691"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4">
                  <a:extLst>
                    <a:ext uri="{A12FA001-AC4F-418D-AE19-62706E023703}">
                      <ahyp:hlinkClr xmlns:ahyp="http://schemas.microsoft.com/office/drawing/2018/hyperlinkcolor" val="tx"/>
                    </a:ext>
                  </a:extLst>
                </a:hlinkClick>
              </a:rPr>
              <a:t>Linkedin</a:t>
            </a:r>
            <a:endParaRPr lang="pt-BR" sz="1400" b="1">
              <a:solidFill>
                <a:srgbClr val="FFC000"/>
              </a:solidFill>
            </a:endParaRPr>
          </a:p>
        </p:txBody>
      </p:sp>
      <p:sp>
        <p:nvSpPr>
          <p:cNvPr id="35" name="Retângulo: Cantos Arredondados 34">
            <a:extLst>
              <a:ext uri="{FF2B5EF4-FFF2-40B4-BE49-F238E27FC236}">
                <a16:creationId xmlns:a16="http://schemas.microsoft.com/office/drawing/2014/main" id="{D07FDF68-CA00-B9A2-D22B-A20EA2423664}"/>
              </a:ext>
            </a:extLst>
          </p:cNvPr>
          <p:cNvSpPr/>
          <p:nvPr/>
        </p:nvSpPr>
        <p:spPr>
          <a:xfrm>
            <a:off x="6200417" y="1925515"/>
            <a:ext cx="351720" cy="347910"/>
          </a:xfrm>
          <a:prstGeom prst="roundRect">
            <a:avLst>
              <a:gd name="adj" fmla="val 27639"/>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Logotipo, Ícone&#10;&#10;O conteúdo gerado por IA pode estar incorreto.">
            <a:extLst>
              <a:ext uri="{FF2B5EF4-FFF2-40B4-BE49-F238E27FC236}">
                <a16:creationId xmlns:a16="http://schemas.microsoft.com/office/drawing/2014/main" id="{651DB5F7-CDA8-BC61-68F1-BD03BDE90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417" y="1919469"/>
            <a:ext cx="347910" cy="347910"/>
          </a:xfrm>
          <a:prstGeom prst="rect">
            <a:avLst/>
          </a:prstGeom>
        </p:spPr>
      </p:pic>
      <p:sp>
        <p:nvSpPr>
          <p:cNvPr id="28" name="Espaço Reservado para Texto 2">
            <a:extLst>
              <a:ext uri="{FF2B5EF4-FFF2-40B4-BE49-F238E27FC236}">
                <a16:creationId xmlns:a16="http://schemas.microsoft.com/office/drawing/2014/main" id="{C0917C9C-9068-2E81-49AD-F89B9668A555}"/>
              </a:ext>
            </a:extLst>
          </p:cNvPr>
          <p:cNvSpPr txBox="1">
            <a:spLocks/>
          </p:cNvSpPr>
          <p:nvPr/>
        </p:nvSpPr>
        <p:spPr>
          <a:xfrm>
            <a:off x="6552137" y="1961810"/>
            <a:ext cx="1075035"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6">
                  <a:extLst>
                    <a:ext uri="{A12FA001-AC4F-418D-AE19-62706E023703}">
                      <ahyp:hlinkClr xmlns:ahyp="http://schemas.microsoft.com/office/drawing/2018/hyperlinkcolor" val="tx"/>
                    </a:ext>
                  </a:extLst>
                </a:hlinkClick>
              </a:rPr>
              <a:t>Facebook</a:t>
            </a:r>
            <a:endParaRPr lang="pt-BR" sz="1400" b="1">
              <a:solidFill>
                <a:srgbClr val="FFC000"/>
              </a:solidFill>
            </a:endParaRPr>
          </a:p>
        </p:txBody>
      </p:sp>
      <p:pic>
        <p:nvPicPr>
          <p:cNvPr id="29" name="Imagem 28" descr="Interface gráfica do usuário&#10;&#10;O conteúdo gerado por IA pode estar incorreto.">
            <a:extLst>
              <a:ext uri="{FF2B5EF4-FFF2-40B4-BE49-F238E27FC236}">
                <a16:creationId xmlns:a16="http://schemas.microsoft.com/office/drawing/2014/main" id="{7C6DD532-3C35-129F-20A8-D8CBC48E8F33}"/>
              </a:ext>
            </a:extLst>
          </p:cNvPr>
          <p:cNvPicPr>
            <a:picLocks noChangeAspect="1"/>
          </p:cNvPicPr>
          <p:nvPr/>
        </p:nvPicPr>
        <p:blipFill>
          <a:blip r:embed="rId7">
            <a:extLst>
              <a:ext uri="{28A0092B-C50C-407E-A947-70E740481C1C}">
                <a14:useLocalDpi xmlns:a14="http://schemas.microsoft.com/office/drawing/2010/main" val="0"/>
              </a:ext>
            </a:extLst>
          </a:blip>
          <a:srcRect l="-1000" t="4157" r="1000" b="8810"/>
          <a:stretch>
            <a:fillRect/>
          </a:stretch>
        </p:blipFill>
        <p:spPr>
          <a:xfrm>
            <a:off x="1245951" y="2471917"/>
            <a:ext cx="1807483" cy="3401354"/>
          </a:xfrm>
          <a:prstGeom prst="roundRect">
            <a:avLst/>
          </a:prstGeom>
        </p:spPr>
      </p:pic>
      <p:pic>
        <p:nvPicPr>
          <p:cNvPr id="30" name="Imagem 29" descr="Interface gráfica do usuário, Aplicativo&#10;&#10;O conteúdo gerado por IA pode estar incorreto.">
            <a:extLst>
              <a:ext uri="{FF2B5EF4-FFF2-40B4-BE49-F238E27FC236}">
                <a16:creationId xmlns:a16="http://schemas.microsoft.com/office/drawing/2014/main" id="{315E1776-DD1A-6533-4952-5453506D8610}"/>
              </a:ext>
            </a:extLst>
          </p:cNvPr>
          <p:cNvPicPr>
            <a:picLocks noChangeAspect="1"/>
          </p:cNvPicPr>
          <p:nvPr/>
        </p:nvPicPr>
        <p:blipFill>
          <a:blip r:embed="rId8">
            <a:extLst>
              <a:ext uri="{28A0092B-C50C-407E-A947-70E740481C1C}">
                <a14:useLocalDpi xmlns:a14="http://schemas.microsoft.com/office/drawing/2010/main" val="0"/>
              </a:ext>
            </a:extLst>
          </a:blip>
          <a:srcRect l="-977" t="3440" r="977" b="13770"/>
          <a:stretch>
            <a:fillRect/>
          </a:stretch>
        </p:blipFill>
        <p:spPr>
          <a:xfrm>
            <a:off x="6012711" y="2420751"/>
            <a:ext cx="1833632" cy="3282288"/>
          </a:xfrm>
          <a:prstGeom prst="roundRect">
            <a:avLst/>
          </a:prstGeom>
        </p:spPr>
      </p:pic>
      <p:pic>
        <p:nvPicPr>
          <p:cNvPr id="31" name="Imagem 30" descr="Interface gráfica do usuário, Texto, Aplicativo&#10;&#10;O conteúdo gerado por IA pode estar incorreto.">
            <a:extLst>
              <a:ext uri="{FF2B5EF4-FFF2-40B4-BE49-F238E27FC236}">
                <a16:creationId xmlns:a16="http://schemas.microsoft.com/office/drawing/2014/main" id="{4793711A-D1E4-F5FA-704A-BBF4A9D96CA3}"/>
              </a:ext>
            </a:extLst>
          </p:cNvPr>
          <p:cNvPicPr>
            <a:picLocks noChangeAspect="1"/>
          </p:cNvPicPr>
          <p:nvPr/>
        </p:nvPicPr>
        <p:blipFill>
          <a:blip r:embed="rId9">
            <a:extLst>
              <a:ext uri="{28A0092B-C50C-407E-A947-70E740481C1C}">
                <a14:useLocalDpi xmlns:a14="http://schemas.microsoft.com/office/drawing/2010/main" val="0"/>
              </a:ext>
            </a:extLst>
          </a:blip>
          <a:srcRect t="2694" b="-2694"/>
          <a:stretch>
            <a:fillRect/>
          </a:stretch>
        </p:blipFill>
        <p:spPr>
          <a:xfrm>
            <a:off x="3433407" y="2493433"/>
            <a:ext cx="2192916" cy="2306342"/>
          </a:xfrm>
          <a:prstGeom prst="roundRect">
            <a:avLst>
              <a:gd name="adj" fmla="val 19610"/>
            </a:avLst>
          </a:prstGeom>
        </p:spPr>
      </p:pic>
      <p:sp>
        <p:nvSpPr>
          <p:cNvPr id="34" name="Espaço Reservado para Texto 2">
            <a:extLst>
              <a:ext uri="{FF2B5EF4-FFF2-40B4-BE49-F238E27FC236}">
                <a16:creationId xmlns:a16="http://schemas.microsoft.com/office/drawing/2014/main" id="{5728AE8A-A4D4-65CE-595E-D22775DF1001}"/>
              </a:ext>
            </a:extLst>
          </p:cNvPr>
          <p:cNvSpPr>
            <a:spLocks noGrp="1"/>
          </p:cNvSpPr>
          <p:nvPr>
            <p:ph type="body" sz="quarter" idx="12"/>
          </p:nvPr>
        </p:nvSpPr>
        <p:spPr>
          <a:xfrm>
            <a:off x="1647327" y="1982391"/>
            <a:ext cx="1095874" cy="297905"/>
          </a:xfrm>
          <a:noFill/>
        </p:spPr>
        <p:txBody>
          <a:bodyPr/>
          <a:lstStyle/>
          <a:p>
            <a:r>
              <a:rPr lang="pt-BR" sz="1400" b="1">
                <a:solidFill>
                  <a:srgbClr val="FFC000"/>
                </a:solidFill>
                <a:hlinkClick r:id="rId10">
                  <a:extLst>
                    <a:ext uri="{A12FA001-AC4F-418D-AE19-62706E023703}">
                      <ahyp:hlinkClr xmlns:ahyp="http://schemas.microsoft.com/office/drawing/2018/hyperlinkcolor" val="tx"/>
                    </a:ext>
                  </a:extLst>
                </a:hlinkClick>
              </a:rPr>
              <a:t>Instagram</a:t>
            </a:r>
          </a:p>
        </p:txBody>
      </p:sp>
      <p:pic>
        <p:nvPicPr>
          <p:cNvPr id="38" name="Imagem 37" descr="Código QR&#10;&#10;O conteúdo gerado por IA pode estar incorreto.">
            <a:extLst>
              <a:ext uri="{FF2B5EF4-FFF2-40B4-BE49-F238E27FC236}">
                <a16:creationId xmlns:a16="http://schemas.microsoft.com/office/drawing/2014/main" id="{3C5F6D3B-A8CB-10C2-65CF-652ACBC724A8}"/>
              </a:ext>
            </a:extLst>
          </p:cNvPr>
          <p:cNvPicPr>
            <a:picLocks noChangeAspect="1"/>
          </p:cNvPicPr>
          <p:nvPr/>
        </p:nvPicPr>
        <p:blipFill>
          <a:blip r:embed="rId11">
            <a:extLst>
              <a:ext uri="{28A0092B-C50C-407E-A947-70E740481C1C}">
                <a14:useLocalDpi xmlns:a14="http://schemas.microsoft.com/office/drawing/2010/main" val="0"/>
              </a:ext>
            </a:extLst>
          </a:blip>
          <a:srcRect l="1445" t="-206" r="-208" b="1"/>
          <a:stretch>
            <a:fillRect/>
          </a:stretch>
        </p:blipFill>
        <p:spPr>
          <a:xfrm>
            <a:off x="8666806" y="3293629"/>
            <a:ext cx="2632725" cy="2601158"/>
          </a:xfrm>
          <a:prstGeom prst="roundRect">
            <a:avLst>
              <a:gd name="adj" fmla="val 5087"/>
            </a:avLst>
          </a:prstGeom>
          <a:effectLst>
            <a:softEdge rad="0"/>
          </a:effectLst>
        </p:spPr>
      </p:pic>
      <p:sp>
        <p:nvSpPr>
          <p:cNvPr id="41" name="Espaço Reservado para Texto 2">
            <a:hlinkClick r:id="rId4"/>
            <a:extLst>
              <a:ext uri="{FF2B5EF4-FFF2-40B4-BE49-F238E27FC236}">
                <a16:creationId xmlns:a16="http://schemas.microsoft.com/office/drawing/2014/main" id="{B17A47E7-F215-4AE0-2ABD-EC0B119B37D0}"/>
              </a:ext>
            </a:extLst>
          </p:cNvPr>
          <p:cNvSpPr txBox="1">
            <a:spLocks/>
          </p:cNvSpPr>
          <p:nvPr/>
        </p:nvSpPr>
        <p:spPr>
          <a:xfrm>
            <a:off x="8806646" y="2772716"/>
            <a:ext cx="2374563"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12">
                  <a:extLst>
                    <a:ext uri="{A12FA001-AC4F-418D-AE19-62706E023703}">
                      <ahyp:hlinkClr xmlns:ahyp="http://schemas.microsoft.com/office/drawing/2018/hyperlinkcolor" val="tx"/>
                    </a:ext>
                  </a:extLst>
                </a:hlinkClick>
              </a:rPr>
              <a:t>https://www.epe.gov.br/pt</a:t>
            </a:r>
            <a:endParaRPr lang="pt-BR" sz="1400" b="1">
              <a:solidFill>
                <a:srgbClr val="FFC000"/>
              </a:solidFill>
            </a:endParaRPr>
          </a:p>
        </p:txBody>
      </p:sp>
      <p:sp>
        <p:nvSpPr>
          <p:cNvPr id="47" name="Retângulo 46">
            <a:extLst>
              <a:ext uri="{FF2B5EF4-FFF2-40B4-BE49-F238E27FC236}">
                <a16:creationId xmlns:a16="http://schemas.microsoft.com/office/drawing/2014/main" id="{918A8A3F-9F71-2292-97DD-DC331A23E7CC}"/>
              </a:ext>
            </a:extLst>
          </p:cNvPr>
          <p:cNvSpPr>
            <a:spLocks noGrp="1" noRot="1" noMove="1" noResize="1" noEditPoints="1" noAdjustHandles="1" noChangeArrowheads="1" noChangeShapeType="1"/>
          </p:cNvSpPr>
          <p:nvPr/>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328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
            <a:extLst>
              <a:ext uri="{FF2B5EF4-FFF2-40B4-BE49-F238E27FC236}">
                <a16:creationId xmlns:a16="http://schemas.microsoft.com/office/drawing/2014/main" id="{1045C480-0D2A-E47F-6A13-13B89702E396}"/>
              </a:ext>
            </a:extLst>
          </p:cNvPr>
          <p:cNvGrpSpPr/>
          <p:nvPr/>
        </p:nvGrpSpPr>
        <p:grpSpPr>
          <a:xfrm>
            <a:off x="1007391" y="2030943"/>
            <a:ext cx="535304" cy="535304"/>
            <a:chOff x="0" y="0"/>
            <a:chExt cx="812800" cy="812800"/>
          </a:xfrm>
        </p:grpSpPr>
        <p:sp>
          <p:nvSpPr>
            <p:cNvPr id="38" name="Freeform 3">
              <a:extLst>
                <a:ext uri="{FF2B5EF4-FFF2-40B4-BE49-F238E27FC236}">
                  <a16:creationId xmlns:a16="http://schemas.microsoft.com/office/drawing/2014/main" id="{C7068BF2-16FB-CB11-FF9A-3B7D6B23F0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39" name="TextBox 4">
              <a:extLst>
                <a:ext uri="{FF2B5EF4-FFF2-40B4-BE49-F238E27FC236}">
                  <a16:creationId xmlns:a16="http://schemas.microsoft.com/office/drawing/2014/main" id="{ADBC6510-37C5-9D98-43CA-F49B5B1356D5}"/>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72" name="Group 5">
            <a:extLst>
              <a:ext uri="{FF2B5EF4-FFF2-40B4-BE49-F238E27FC236}">
                <a16:creationId xmlns:a16="http://schemas.microsoft.com/office/drawing/2014/main" id="{8709A733-720E-D7D0-358C-0A6D844EB566}"/>
              </a:ext>
            </a:extLst>
          </p:cNvPr>
          <p:cNvGrpSpPr/>
          <p:nvPr/>
        </p:nvGrpSpPr>
        <p:grpSpPr>
          <a:xfrm>
            <a:off x="1360549" y="2793876"/>
            <a:ext cx="535304" cy="535304"/>
            <a:chOff x="0" y="0"/>
            <a:chExt cx="812800" cy="812800"/>
          </a:xfrm>
        </p:grpSpPr>
        <p:sp>
          <p:nvSpPr>
            <p:cNvPr id="83" name="Freeform 6">
              <a:extLst>
                <a:ext uri="{FF2B5EF4-FFF2-40B4-BE49-F238E27FC236}">
                  <a16:creationId xmlns:a16="http://schemas.microsoft.com/office/drawing/2014/main" id="{04740674-C835-D9F8-F697-32946E2A74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84" name="TextBox 7">
              <a:extLst>
                <a:ext uri="{FF2B5EF4-FFF2-40B4-BE49-F238E27FC236}">
                  <a16:creationId xmlns:a16="http://schemas.microsoft.com/office/drawing/2014/main" id="{54AA0481-8CE9-2859-B104-1B89328FBFF2}"/>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85" name="Group 8">
            <a:extLst>
              <a:ext uri="{FF2B5EF4-FFF2-40B4-BE49-F238E27FC236}">
                <a16:creationId xmlns:a16="http://schemas.microsoft.com/office/drawing/2014/main" id="{6045C36B-9EA5-292C-77B9-BB0AFE3303D5}"/>
              </a:ext>
            </a:extLst>
          </p:cNvPr>
          <p:cNvGrpSpPr/>
          <p:nvPr/>
        </p:nvGrpSpPr>
        <p:grpSpPr>
          <a:xfrm>
            <a:off x="1773854" y="3594629"/>
            <a:ext cx="535304" cy="535304"/>
            <a:chOff x="0" y="0"/>
            <a:chExt cx="812800" cy="812800"/>
          </a:xfrm>
        </p:grpSpPr>
        <p:sp>
          <p:nvSpPr>
            <p:cNvPr id="86" name="Freeform 9">
              <a:extLst>
                <a:ext uri="{FF2B5EF4-FFF2-40B4-BE49-F238E27FC236}">
                  <a16:creationId xmlns:a16="http://schemas.microsoft.com/office/drawing/2014/main" id="{5D395ADA-DE90-C774-629E-00F0C56656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87" name="TextBox 10">
              <a:extLst>
                <a:ext uri="{FF2B5EF4-FFF2-40B4-BE49-F238E27FC236}">
                  <a16:creationId xmlns:a16="http://schemas.microsoft.com/office/drawing/2014/main" id="{26D0B5FC-FAD8-9F74-D6E0-56BCC1C25204}"/>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88" name="Group 11">
            <a:extLst>
              <a:ext uri="{FF2B5EF4-FFF2-40B4-BE49-F238E27FC236}">
                <a16:creationId xmlns:a16="http://schemas.microsoft.com/office/drawing/2014/main" id="{35D88E84-3437-CA80-A3C7-4A4978FEDCB8}"/>
              </a:ext>
            </a:extLst>
          </p:cNvPr>
          <p:cNvGrpSpPr/>
          <p:nvPr/>
        </p:nvGrpSpPr>
        <p:grpSpPr>
          <a:xfrm>
            <a:off x="2233353" y="4377764"/>
            <a:ext cx="535304" cy="535304"/>
            <a:chOff x="0" y="0"/>
            <a:chExt cx="812800" cy="812800"/>
          </a:xfrm>
        </p:grpSpPr>
        <p:sp>
          <p:nvSpPr>
            <p:cNvPr id="89" name="Freeform 12">
              <a:extLst>
                <a:ext uri="{FF2B5EF4-FFF2-40B4-BE49-F238E27FC236}">
                  <a16:creationId xmlns:a16="http://schemas.microsoft.com/office/drawing/2014/main" id="{8DB1C95F-7B90-512C-B096-42B7D332B7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90" name="TextBox 13">
              <a:extLst>
                <a:ext uri="{FF2B5EF4-FFF2-40B4-BE49-F238E27FC236}">
                  <a16:creationId xmlns:a16="http://schemas.microsoft.com/office/drawing/2014/main" id="{D837DC0F-C774-4328-45B1-221C3EB92D1F}"/>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98" name="Group 11">
            <a:extLst>
              <a:ext uri="{FF2B5EF4-FFF2-40B4-BE49-F238E27FC236}">
                <a16:creationId xmlns:a16="http://schemas.microsoft.com/office/drawing/2014/main" id="{3BC0061B-8878-8EF8-09DD-828EAD501E43}"/>
              </a:ext>
            </a:extLst>
          </p:cNvPr>
          <p:cNvGrpSpPr/>
          <p:nvPr/>
        </p:nvGrpSpPr>
        <p:grpSpPr>
          <a:xfrm>
            <a:off x="2684651" y="5191152"/>
            <a:ext cx="535304" cy="535304"/>
            <a:chOff x="0" y="0"/>
            <a:chExt cx="812800" cy="812800"/>
          </a:xfrm>
        </p:grpSpPr>
        <p:sp>
          <p:nvSpPr>
            <p:cNvPr id="99" name="Freeform 12">
              <a:extLst>
                <a:ext uri="{FF2B5EF4-FFF2-40B4-BE49-F238E27FC236}">
                  <a16:creationId xmlns:a16="http://schemas.microsoft.com/office/drawing/2014/main" id="{830EDFE4-3428-9B56-FDF8-39D001929A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100" name="TextBox 13">
              <a:extLst>
                <a:ext uri="{FF2B5EF4-FFF2-40B4-BE49-F238E27FC236}">
                  <a16:creationId xmlns:a16="http://schemas.microsoft.com/office/drawing/2014/main" id="{E8104730-AD8E-E0A1-AF2D-5F0D6BF9B877}"/>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3" name="Espaço Reservado para Texto 2">
            <a:extLst>
              <a:ext uri="{FF2B5EF4-FFF2-40B4-BE49-F238E27FC236}">
                <a16:creationId xmlns:a16="http://schemas.microsoft.com/office/drawing/2014/main" id="{6772D222-90C8-C756-0499-0773F05548B0}"/>
              </a:ext>
            </a:extLst>
          </p:cNvPr>
          <p:cNvSpPr>
            <a:spLocks noGrp="1"/>
          </p:cNvSpPr>
          <p:nvPr>
            <p:ph type="body" sz="quarter" idx="11"/>
          </p:nvPr>
        </p:nvSpPr>
        <p:spPr/>
        <p:txBody>
          <a:bodyPr/>
          <a:lstStyle/>
          <a:p>
            <a:r>
              <a:rPr lang="pt-BR" dirty="0"/>
              <a:t>ZNMT 2023-2025</a:t>
            </a:r>
          </a:p>
        </p:txBody>
      </p:sp>
      <p:sp>
        <p:nvSpPr>
          <p:cNvPr id="5" name="Espaço Reservado para Texto 4">
            <a:extLst>
              <a:ext uri="{FF2B5EF4-FFF2-40B4-BE49-F238E27FC236}">
                <a16:creationId xmlns:a16="http://schemas.microsoft.com/office/drawing/2014/main" id="{5289EAD6-7528-D994-6E68-0E52F7E722C8}"/>
              </a:ext>
            </a:extLst>
          </p:cNvPr>
          <p:cNvSpPr>
            <a:spLocks noGrp="1"/>
          </p:cNvSpPr>
          <p:nvPr>
            <p:ph type="body" sz="quarter" idx="14"/>
          </p:nvPr>
        </p:nvSpPr>
        <p:spPr/>
        <p:txBody>
          <a:bodyPr/>
          <a:lstStyle/>
          <a:p>
            <a:r>
              <a:rPr lang="pt-BR" dirty="0"/>
              <a:t>01</a:t>
            </a:r>
          </a:p>
        </p:txBody>
      </p:sp>
      <p:sp>
        <p:nvSpPr>
          <p:cNvPr id="6" name="Espaço Reservado para Texto 5">
            <a:extLst>
              <a:ext uri="{FF2B5EF4-FFF2-40B4-BE49-F238E27FC236}">
                <a16:creationId xmlns:a16="http://schemas.microsoft.com/office/drawing/2014/main" id="{339AB31B-22CB-5154-9006-26B1FDB249B0}"/>
              </a:ext>
            </a:extLst>
          </p:cNvPr>
          <p:cNvSpPr>
            <a:spLocks noGrp="1"/>
          </p:cNvSpPr>
          <p:nvPr>
            <p:ph type="body" sz="quarter" idx="15"/>
          </p:nvPr>
        </p:nvSpPr>
        <p:spPr>
          <a:xfrm>
            <a:off x="1402908" y="2884133"/>
            <a:ext cx="492945" cy="394123"/>
          </a:xfrm>
        </p:spPr>
        <p:txBody>
          <a:bodyPr/>
          <a:lstStyle/>
          <a:p>
            <a:r>
              <a:rPr lang="pt-BR" dirty="0"/>
              <a:t>02</a:t>
            </a:r>
          </a:p>
        </p:txBody>
      </p:sp>
      <p:sp>
        <p:nvSpPr>
          <p:cNvPr id="7" name="Espaço Reservado para Texto 6">
            <a:extLst>
              <a:ext uri="{FF2B5EF4-FFF2-40B4-BE49-F238E27FC236}">
                <a16:creationId xmlns:a16="http://schemas.microsoft.com/office/drawing/2014/main" id="{F5238D80-0A9C-1B6F-A7BC-5AAF5D4E2CFD}"/>
              </a:ext>
            </a:extLst>
          </p:cNvPr>
          <p:cNvSpPr>
            <a:spLocks noGrp="1"/>
          </p:cNvSpPr>
          <p:nvPr>
            <p:ph type="body" sz="quarter" idx="16"/>
          </p:nvPr>
        </p:nvSpPr>
        <p:spPr>
          <a:xfrm>
            <a:off x="1816213" y="3685625"/>
            <a:ext cx="492945" cy="394123"/>
          </a:xfrm>
        </p:spPr>
        <p:txBody>
          <a:bodyPr/>
          <a:lstStyle/>
          <a:p>
            <a:r>
              <a:rPr lang="pt-BR" dirty="0"/>
              <a:t>03</a:t>
            </a:r>
          </a:p>
        </p:txBody>
      </p:sp>
      <p:sp>
        <p:nvSpPr>
          <p:cNvPr id="8" name="Espaço Reservado para Texto 7">
            <a:extLst>
              <a:ext uri="{FF2B5EF4-FFF2-40B4-BE49-F238E27FC236}">
                <a16:creationId xmlns:a16="http://schemas.microsoft.com/office/drawing/2014/main" id="{1A60B91E-873D-9868-4C59-90102D77289F}"/>
              </a:ext>
            </a:extLst>
          </p:cNvPr>
          <p:cNvSpPr>
            <a:spLocks noGrp="1"/>
          </p:cNvSpPr>
          <p:nvPr>
            <p:ph type="body" sz="quarter" idx="17"/>
          </p:nvPr>
        </p:nvSpPr>
        <p:spPr>
          <a:xfrm>
            <a:off x="2254533" y="4471435"/>
            <a:ext cx="492945" cy="394123"/>
          </a:xfrm>
        </p:spPr>
        <p:txBody>
          <a:bodyPr/>
          <a:lstStyle/>
          <a:p>
            <a:r>
              <a:rPr lang="pt-BR" dirty="0"/>
              <a:t>04</a:t>
            </a:r>
          </a:p>
        </p:txBody>
      </p:sp>
      <p:sp>
        <p:nvSpPr>
          <p:cNvPr id="9" name="Espaço Reservado para Texto 8">
            <a:extLst>
              <a:ext uri="{FF2B5EF4-FFF2-40B4-BE49-F238E27FC236}">
                <a16:creationId xmlns:a16="http://schemas.microsoft.com/office/drawing/2014/main" id="{1170C0B2-280F-6A65-8812-D8D37D157133}"/>
              </a:ext>
            </a:extLst>
          </p:cNvPr>
          <p:cNvSpPr>
            <a:spLocks noGrp="1"/>
          </p:cNvSpPr>
          <p:nvPr>
            <p:ph type="body" sz="quarter" idx="18"/>
          </p:nvPr>
        </p:nvSpPr>
        <p:spPr/>
        <p:txBody>
          <a:bodyPr/>
          <a:lstStyle/>
          <a:p>
            <a:r>
              <a:rPr lang="pt-BR" dirty="0" err="1"/>
              <a:t>Study</a:t>
            </a:r>
            <a:r>
              <a:rPr lang="pt-BR" dirty="0"/>
              <a:t> </a:t>
            </a:r>
            <a:r>
              <a:rPr lang="pt-BR" dirty="0" err="1"/>
              <a:t>Context</a:t>
            </a:r>
            <a:endParaRPr lang="pt-BR" dirty="0"/>
          </a:p>
        </p:txBody>
      </p:sp>
      <p:sp>
        <p:nvSpPr>
          <p:cNvPr id="10" name="Espaço Reservado para Texto 9">
            <a:extLst>
              <a:ext uri="{FF2B5EF4-FFF2-40B4-BE49-F238E27FC236}">
                <a16:creationId xmlns:a16="http://schemas.microsoft.com/office/drawing/2014/main" id="{AB10DD6E-30A4-8FDA-8802-586F96AB52F8}"/>
              </a:ext>
            </a:extLst>
          </p:cNvPr>
          <p:cNvSpPr>
            <a:spLocks noGrp="1"/>
          </p:cNvSpPr>
          <p:nvPr>
            <p:ph type="body" sz="quarter" idx="20"/>
          </p:nvPr>
        </p:nvSpPr>
        <p:spPr>
          <a:xfrm>
            <a:off x="2433074" y="3685625"/>
            <a:ext cx="5445257" cy="313061"/>
          </a:xfrm>
        </p:spPr>
        <p:txBody>
          <a:bodyPr/>
          <a:lstStyle/>
          <a:p>
            <a:r>
              <a:rPr lang="pt-BR" dirty="0" err="1"/>
              <a:t>Geological</a:t>
            </a:r>
            <a:r>
              <a:rPr lang="pt-BR" dirty="0"/>
              <a:t> </a:t>
            </a:r>
            <a:r>
              <a:rPr lang="pt-BR" dirty="0" err="1"/>
              <a:t>Characterization</a:t>
            </a:r>
            <a:endParaRPr lang="pt-BR" dirty="0"/>
          </a:p>
        </p:txBody>
      </p:sp>
      <p:sp>
        <p:nvSpPr>
          <p:cNvPr id="11" name="Espaço Reservado para Texto 10">
            <a:extLst>
              <a:ext uri="{FF2B5EF4-FFF2-40B4-BE49-F238E27FC236}">
                <a16:creationId xmlns:a16="http://schemas.microsoft.com/office/drawing/2014/main" id="{D2EF3807-094E-9089-F620-A130056D02A3}"/>
              </a:ext>
            </a:extLst>
          </p:cNvPr>
          <p:cNvSpPr>
            <a:spLocks noGrp="1"/>
          </p:cNvSpPr>
          <p:nvPr>
            <p:ph type="body" sz="quarter" idx="21"/>
          </p:nvPr>
        </p:nvSpPr>
        <p:spPr>
          <a:xfrm>
            <a:off x="2835650" y="4464457"/>
            <a:ext cx="5377485" cy="320039"/>
          </a:xfrm>
        </p:spPr>
        <p:txBody>
          <a:bodyPr/>
          <a:lstStyle/>
          <a:p>
            <a:r>
              <a:rPr lang="pt-BR" dirty="0"/>
              <a:t>Economic </a:t>
            </a:r>
            <a:r>
              <a:rPr lang="pt-BR" dirty="0" err="1"/>
              <a:t>Characterization</a:t>
            </a:r>
            <a:endParaRPr lang="pt-BR" dirty="0"/>
          </a:p>
        </p:txBody>
      </p:sp>
      <p:sp>
        <p:nvSpPr>
          <p:cNvPr id="12" name="Espaço Reservado para Texto 11">
            <a:extLst>
              <a:ext uri="{FF2B5EF4-FFF2-40B4-BE49-F238E27FC236}">
                <a16:creationId xmlns:a16="http://schemas.microsoft.com/office/drawing/2014/main" id="{E3560E40-F7D3-292E-0B2E-91FDD6143238}"/>
              </a:ext>
            </a:extLst>
          </p:cNvPr>
          <p:cNvSpPr>
            <a:spLocks noGrp="1"/>
          </p:cNvSpPr>
          <p:nvPr>
            <p:ph type="body" sz="quarter" idx="22"/>
          </p:nvPr>
        </p:nvSpPr>
        <p:spPr>
          <a:xfrm>
            <a:off x="2705831" y="5284823"/>
            <a:ext cx="492945" cy="394123"/>
          </a:xfrm>
        </p:spPr>
        <p:txBody>
          <a:bodyPr/>
          <a:lstStyle/>
          <a:p>
            <a:r>
              <a:rPr lang="pt-BR" dirty="0"/>
              <a:t>05</a:t>
            </a:r>
          </a:p>
        </p:txBody>
      </p:sp>
      <p:sp>
        <p:nvSpPr>
          <p:cNvPr id="13" name="Espaço Reservado para Texto 12">
            <a:extLst>
              <a:ext uri="{FF2B5EF4-FFF2-40B4-BE49-F238E27FC236}">
                <a16:creationId xmlns:a16="http://schemas.microsoft.com/office/drawing/2014/main" id="{8A38B01C-3DBF-6BEA-5E64-D7A8BFAAFB01}"/>
              </a:ext>
            </a:extLst>
          </p:cNvPr>
          <p:cNvSpPr>
            <a:spLocks noGrp="1"/>
          </p:cNvSpPr>
          <p:nvPr>
            <p:ph type="body" sz="quarter" idx="23"/>
          </p:nvPr>
        </p:nvSpPr>
        <p:spPr>
          <a:xfrm>
            <a:off x="3286949" y="5277845"/>
            <a:ext cx="4109692" cy="320039"/>
          </a:xfrm>
        </p:spPr>
        <p:txBody>
          <a:bodyPr/>
          <a:lstStyle/>
          <a:p>
            <a:r>
              <a:rPr lang="en-US" dirty="0"/>
              <a:t>Focus on the Natural Gas Sector</a:t>
            </a:r>
            <a:endParaRPr lang="pt-BR" dirty="0"/>
          </a:p>
        </p:txBody>
      </p:sp>
      <p:sp>
        <p:nvSpPr>
          <p:cNvPr id="14" name="Espaço Reservado para Texto 13">
            <a:extLst>
              <a:ext uri="{FF2B5EF4-FFF2-40B4-BE49-F238E27FC236}">
                <a16:creationId xmlns:a16="http://schemas.microsoft.com/office/drawing/2014/main" id="{BCF58E2B-927F-F0E5-AC18-0210146981BC}"/>
              </a:ext>
            </a:extLst>
          </p:cNvPr>
          <p:cNvSpPr>
            <a:spLocks noGrp="1"/>
          </p:cNvSpPr>
          <p:nvPr>
            <p:ph type="body" sz="quarter" idx="19"/>
          </p:nvPr>
        </p:nvSpPr>
        <p:spPr>
          <a:xfrm>
            <a:off x="1981780" y="2863571"/>
            <a:ext cx="5890508" cy="297905"/>
          </a:xfrm>
        </p:spPr>
        <p:txBody>
          <a:bodyPr/>
          <a:lstStyle/>
          <a:p>
            <a:r>
              <a:rPr lang="pt-BR" dirty="0" err="1"/>
              <a:t>Adopted</a:t>
            </a:r>
            <a:r>
              <a:rPr lang="pt-BR" dirty="0"/>
              <a:t> </a:t>
            </a:r>
            <a:r>
              <a:rPr lang="pt-BR" dirty="0" err="1"/>
              <a:t>Methodology</a:t>
            </a:r>
            <a:endParaRPr lang="pt-BR" dirty="0"/>
          </a:p>
        </p:txBody>
      </p:sp>
      <p:grpSp>
        <p:nvGrpSpPr>
          <p:cNvPr id="15" name="Group 11">
            <a:extLst>
              <a:ext uri="{FF2B5EF4-FFF2-40B4-BE49-F238E27FC236}">
                <a16:creationId xmlns:a16="http://schemas.microsoft.com/office/drawing/2014/main" id="{11566D3B-2229-E039-9FEB-815A05FBF24A}"/>
              </a:ext>
            </a:extLst>
          </p:cNvPr>
          <p:cNvGrpSpPr/>
          <p:nvPr/>
        </p:nvGrpSpPr>
        <p:grpSpPr>
          <a:xfrm>
            <a:off x="3091524" y="5973092"/>
            <a:ext cx="535304" cy="535304"/>
            <a:chOff x="0" y="0"/>
            <a:chExt cx="812800" cy="812800"/>
          </a:xfrm>
        </p:grpSpPr>
        <p:sp>
          <p:nvSpPr>
            <p:cNvPr id="16" name="Freeform 12">
              <a:extLst>
                <a:ext uri="{FF2B5EF4-FFF2-40B4-BE49-F238E27FC236}">
                  <a16:creationId xmlns:a16="http://schemas.microsoft.com/office/drawing/2014/main" id="{66EF8CD8-39FF-AE67-83F6-84AA96134F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17" name="TextBox 13">
              <a:extLst>
                <a:ext uri="{FF2B5EF4-FFF2-40B4-BE49-F238E27FC236}">
                  <a16:creationId xmlns:a16="http://schemas.microsoft.com/office/drawing/2014/main" id="{DDB25EF4-CCB6-07C1-3B85-C2BAB13A8EE1}"/>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8" name="Espaço Reservado para Texto 11">
            <a:extLst>
              <a:ext uri="{FF2B5EF4-FFF2-40B4-BE49-F238E27FC236}">
                <a16:creationId xmlns:a16="http://schemas.microsoft.com/office/drawing/2014/main" id="{0EF93216-8223-F1E4-6928-823CC94B5399}"/>
              </a:ext>
            </a:extLst>
          </p:cNvPr>
          <p:cNvSpPr txBox="1">
            <a:spLocks/>
          </p:cNvSpPr>
          <p:nvPr/>
        </p:nvSpPr>
        <p:spPr>
          <a:xfrm>
            <a:off x="3112704" y="6066763"/>
            <a:ext cx="492945" cy="3941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0C234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06</a:t>
            </a:r>
          </a:p>
        </p:txBody>
      </p:sp>
      <p:sp>
        <p:nvSpPr>
          <p:cNvPr id="19" name="Espaço Reservado para Texto 12">
            <a:extLst>
              <a:ext uri="{FF2B5EF4-FFF2-40B4-BE49-F238E27FC236}">
                <a16:creationId xmlns:a16="http://schemas.microsoft.com/office/drawing/2014/main" id="{7B3CE5DF-E2AC-175C-DB4A-95222E264EBF}"/>
              </a:ext>
            </a:extLst>
          </p:cNvPr>
          <p:cNvSpPr txBox="1">
            <a:spLocks/>
          </p:cNvSpPr>
          <p:nvPr/>
        </p:nvSpPr>
        <p:spPr>
          <a:xfrm>
            <a:off x="3693822" y="6059785"/>
            <a:ext cx="4109692" cy="3200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Key </a:t>
            </a:r>
            <a:r>
              <a:rPr lang="pt-BR" dirty="0" err="1"/>
              <a:t>Findings</a:t>
            </a:r>
            <a:r>
              <a:rPr lang="pt-BR" dirty="0"/>
              <a:t> </a:t>
            </a:r>
            <a:r>
              <a:rPr lang="pt-BR" dirty="0" err="1"/>
              <a:t>and</a:t>
            </a:r>
            <a:r>
              <a:rPr lang="pt-BR" dirty="0"/>
              <a:t> </a:t>
            </a:r>
            <a:r>
              <a:rPr lang="pt-BR" dirty="0" err="1"/>
              <a:t>Conclusions</a:t>
            </a:r>
            <a:endParaRPr lang="pt-BR" dirty="0"/>
          </a:p>
        </p:txBody>
      </p:sp>
    </p:spTree>
    <p:extLst>
      <p:ext uri="{BB962C8B-B14F-4D97-AF65-F5344CB8AC3E}">
        <p14:creationId xmlns:p14="http://schemas.microsoft.com/office/powerpoint/2010/main" val="157451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00F1750-02AC-8014-5C83-B5396639BD0E}"/>
              </a:ext>
            </a:extLst>
          </p:cNvPr>
          <p:cNvSpPr>
            <a:spLocks noGrp="1"/>
          </p:cNvSpPr>
          <p:nvPr>
            <p:ph type="body" sz="quarter" idx="10"/>
          </p:nvPr>
        </p:nvSpPr>
        <p:spPr>
          <a:xfrm>
            <a:off x="6199188" y="1670050"/>
            <a:ext cx="5461000" cy="1290864"/>
          </a:xfrm>
        </p:spPr>
        <p:txBody>
          <a:bodyPr>
            <a:normAutofit/>
          </a:bodyPr>
          <a:lstStyle/>
          <a:p>
            <a:r>
              <a:rPr lang="pt-BR" dirty="0"/>
              <a:t>STUDY CONTEXT</a:t>
            </a:r>
          </a:p>
        </p:txBody>
      </p:sp>
      <p:pic>
        <p:nvPicPr>
          <p:cNvPr id="5" name="Espaço Reservado para Imagem 4" descr="Fotografia em preto e branco de escada espiral com corrimões">
            <a:extLst>
              <a:ext uri="{FF2B5EF4-FFF2-40B4-BE49-F238E27FC236}">
                <a16:creationId xmlns:a16="http://schemas.microsoft.com/office/drawing/2014/main" id="{C20A9CB0-8AC2-4D47-4082-F4090E8F3F8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076" r="27076"/>
          <a:stretch/>
        </p:blipFill>
        <p:spPr/>
      </p:pic>
    </p:spTree>
    <p:extLst>
      <p:ext uri="{BB962C8B-B14F-4D97-AF65-F5344CB8AC3E}">
        <p14:creationId xmlns:p14="http://schemas.microsoft.com/office/powerpoint/2010/main" val="405737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3F0A8-20F8-CB06-F954-8B146B287DC2}"/>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5CB4AA3-54A8-3D6D-1F75-E8DB56B92309}"/>
              </a:ext>
            </a:extLst>
          </p:cNvPr>
          <p:cNvSpPr>
            <a:spLocks noGrp="1"/>
          </p:cNvSpPr>
          <p:nvPr>
            <p:ph type="body" sz="quarter" idx="4294967295"/>
          </p:nvPr>
        </p:nvSpPr>
        <p:spPr>
          <a:xfrm>
            <a:off x="5376613" y="1970888"/>
            <a:ext cx="6241080" cy="4128254"/>
          </a:xfrm>
        </p:spPr>
        <p:txBody>
          <a:bodyPr>
            <a:noAutofit/>
          </a:bodyPr>
          <a:lstStyle/>
          <a:p>
            <a:pPr algn="just">
              <a:lnSpc>
                <a:spcPts val="1800"/>
              </a:lnSpc>
            </a:pPr>
            <a:r>
              <a:rPr lang="en-US" sz="1400" dirty="0">
                <a:latin typeface="Open Sans" panose="020B0606030504020204" pitchFamily="34" charset="0"/>
                <a:ea typeface="Open Sans" panose="020B0606030504020204" pitchFamily="34" charset="0"/>
                <a:cs typeface="Open Sans" panose="020B0606030504020204" pitchFamily="34" charset="0"/>
              </a:rPr>
              <a:t>Published </a:t>
            </a:r>
            <a:r>
              <a:rPr lang="en-US" sz="1400" b="1" dirty="0">
                <a:latin typeface="Open Sans" panose="020B0606030504020204" pitchFamily="34" charset="0"/>
                <a:ea typeface="Open Sans" panose="020B0606030504020204" pitchFamily="34" charset="0"/>
                <a:cs typeface="Open Sans" panose="020B0606030504020204" pitchFamily="34" charset="0"/>
              </a:rPr>
              <a:t>every two years</a:t>
            </a:r>
            <a:r>
              <a:rPr lang="en-US" sz="1400" dirty="0">
                <a:latin typeface="Open Sans" panose="020B0606030504020204" pitchFamily="34" charset="0"/>
                <a:ea typeface="Open Sans" panose="020B0606030504020204" pitchFamily="34" charset="0"/>
                <a:cs typeface="Open Sans" panose="020B0606030504020204" pitchFamily="34" charset="0"/>
              </a:rPr>
              <a:t>, the study </a:t>
            </a:r>
            <a:r>
              <a:rPr lang="en-US" sz="1400" b="1" dirty="0">
                <a:latin typeface="Open Sans" panose="020B0606030504020204" pitchFamily="34" charset="0"/>
                <a:ea typeface="Open Sans" panose="020B0606030504020204" pitchFamily="34" charset="0"/>
                <a:cs typeface="Open Sans" panose="020B0606030504020204" pitchFamily="34" charset="0"/>
              </a:rPr>
              <a:t>analyzes Brazilian sedimentary basins</a:t>
            </a:r>
            <a:r>
              <a:rPr lang="en-US" sz="1400" dirty="0">
                <a:latin typeface="Open Sans" panose="020B0606030504020204" pitchFamily="34" charset="0"/>
                <a:ea typeface="Open Sans" panose="020B0606030504020204" pitchFamily="34" charset="0"/>
                <a:cs typeface="Open Sans" panose="020B0606030504020204" pitchFamily="34" charset="0"/>
              </a:rPr>
              <a:t> that present minimum conditions for the </a:t>
            </a:r>
            <a:r>
              <a:rPr lang="en-US" sz="1400" b="1" dirty="0">
                <a:latin typeface="Open Sans" panose="020B0606030504020204" pitchFamily="34" charset="0"/>
                <a:ea typeface="Open Sans" panose="020B0606030504020204" pitchFamily="34" charset="0"/>
                <a:cs typeface="Open Sans" panose="020B0606030504020204" pitchFamily="34" charset="0"/>
              </a:rPr>
              <a:t>occurrence of oil and gas (O&amp;G) accumulations</a:t>
            </a:r>
            <a:r>
              <a:rPr lang="en-US" sz="1400" dirty="0">
                <a:latin typeface="Open Sans" panose="020B0606030504020204" pitchFamily="34" charset="0"/>
                <a:ea typeface="Open Sans" panose="020B0606030504020204" pitchFamily="34" charset="0"/>
                <a:cs typeface="Open Sans" panose="020B0606030504020204" pitchFamily="34" charset="0"/>
              </a:rPr>
              <a:t> and makes the generated data available to society in an </a:t>
            </a:r>
            <a:r>
              <a:rPr lang="en-US" sz="1400" b="1" dirty="0">
                <a:latin typeface="Open Sans" panose="020B0606030504020204" pitchFamily="34" charset="0"/>
                <a:ea typeface="Open Sans" panose="020B0606030504020204" pitchFamily="34" charset="0"/>
                <a:cs typeface="Open Sans" panose="020B0606030504020204" pitchFamily="34" charset="0"/>
              </a:rPr>
              <a:t>organized georeferenced database</a:t>
            </a:r>
            <a:r>
              <a:rPr lang="en-US" sz="1400" dirty="0">
                <a:latin typeface="Open Sans" panose="020B0606030504020204" pitchFamily="34" charset="0"/>
                <a:ea typeface="Open Sans" panose="020B0606030504020204" pitchFamily="34" charset="0"/>
                <a:cs typeface="Open Sans" panose="020B0606030504020204" pitchFamily="34" charset="0"/>
              </a:rPr>
              <a:t>.</a:t>
            </a:r>
          </a:p>
          <a:p>
            <a:pPr algn="just">
              <a:lnSpc>
                <a:spcPts val="1800"/>
              </a:lnSpc>
            </a:pPr>
            <a:r>
              <a:rPr lang="en-US" sz="1400" dirty="0">
                <a:latin typeface="Open Sans" panose="020B0606030504020204" pitchFamily="34" charset="0"/>
                <a:ea typeface="Open Sans" panose="020B0606030504020204" pitchFamily="34" charset="0"/>
                <a:cs typeface="Open Sans" panose="020B0606030504020204" pitchFamily="34" charset="0"/>
              </a:rPr>
              <a:t>The </a:t>
            </a:r>
            <a:r>
              <a:rPr lang="en-US" sz="1400" b="1" dirty="0">
                <a:latin typeface="Open Sans" panose="020B0606030504020204" pitchFamily="34" charset="0"/>
                <a:ea typeface="Open Sans" panose="020B0606030504020204" pitchFamily="34" charset="0"/>
                <a:cs typeface="Open Sans" panose="020B0606030504020204" pitchFamily="34" charset="0"/>
              </a:rPr>
              <a:t>relative importance of different areas </a:t>
            </a:r>
            <a:r>
              <a:rPr lang="en-US" sz="1400" dirty="0">
                <a:latin typeface="Open Sans" panose="020B0606030504020204" pitchFamily="34" charset="0"/>
                <a:ea typeface="Open Sans" panose="020B0606030504020204" pitchFamily="34" charset="0"/>
                <a:cs typeface="Open Sans" panose="020B0606030504020204" pitchFamily="34" charset="0"/>
              </a:rPr>
              <a:t>within the </a:t>
            </a:r>
            <a:r>
              <a:rPr lang="en-US" sz="1400" b="1" dirty="0">
                <a:latin typeface="Open Sans" panose="020B0606030504020204" pitchFamily="34" charset="0"/>
                <a:ea typeface="Open Sans" panose="020B0606030504020204" pitchFamily="34" charset="0"/>
                <a:cs typeface="Open Sans" panose="020B0606030504020204" pitchFamily="34" charset="0"/>
              </a:rPr>
              <a:t>national territory</a:t>
            </a:r>
            <a:r>
              <a:rPr lang="en-US" sz="1400" dirty="0">
                <a:latin typeface="Open Sans" panose="020B0606030504020204" pitchFamily="34" charset="0"/>
                <a:ea typeface="Open Sans" panose="020B0606030504020204" pitchFamily="34" charset="0"/>
                <a:cs typeface="Open Sans" panose="020B0606030504020204" pitchFamily="34" charset="0"/>
              </a:rPr>
              <a:t> for the economic </a:t>
            </a:r>
            <a:r>
              <a:rPr lang="en-US" sz="1400" b="1" dirty="0">
                <a:latin typeface="Open Sans" panose="020B0606030504020204" pitchFamily="34" charset="0"/>
                <a:ea typeface="Open Sans" panose="020B0606030504020204" pitchFamily="34" charset="0"/>
                <a:cs typeface="Open Sans" panose="020B0606030504020204" pitchFamily="34" charset="0"/>
              </a:rPr>
              <a:t>development</a:t>
            </a:r>
            <a:r>
              <a:rPr lang="en-US" sz="1400" dirty="0">
                <a:latin typeface="Open Sans" panose="020B0606030504020204" pitchFamily="34" charset="0"/>
                <a:ea typeface="Open Sans" panose="020B0606030504020204" pitchFamily="34" charset="0"/>
                <a:cs typeface="Open Sans" panose="020B0606030504020204" pitchFamily="34" charset="0"/>
              </a:rPr>
              <a:t> of the </a:t>
            </a:r>
            <a:r>
              <a:rPr lang="en-US" sz="1400" b="1" dirty="0">
                <a:latin typeface="Open Sans" panose="020B0606030504020204" pitchFamily="34" charset="0"/>
                <a:ea typeface="Open Sans" panose="020B0606030504020204" pitchFamily="34" charset="0"/>
                <a:cs typeface="Open Sans" panose="020B0606030504020204" pitchFamily="34" charset="0"/>
              </a:rPr>
              <a:t>O&amp;G sector </a:t>
            </a:r>
            <a:r>
              <a:rPr lang="en-US" sz="1400" dirty="0">
                <a:latin typeface="Open Sans" panose="020B0606030504020204" pitchFamily="34" charset="0"/>
                <a:ea typeface="Open Sans" panose="020B0606030504020204" pitchFamily="34" charset="0"/>
                <a:cs typeface="Open Sans" panose="020B0606030504020204" pitchFamily="34" charset="0"/>
              </a:rPr>
              <a:t>is assessed in light of knowledge derived from multiple </a:t>
            </a:r>
            <a:r>
              <a:rPr lang="en-US" sz="1400" b="1" dirty="0">
                <a:latin typeface="Open Sans" panose="020B0606030504020204" pitchFamily="34" charset="0"/>
                <a:ea typeface="Open Sans" panose="020B0606030504020204" pitchFamily="34" charset="0"/>
                <a:cs typeface="Open Sans" panose="020B0606030504020204" pitchFamily="34" charset="0"/>
              </a:rPr>
              <a:t>research initiatives, surveys, and data processing </a:t>
            </a:r>
            <a:r>
              <a:rPr lang="en-US" sz="1400" dirty="0">
                <a:latin typeface="Open Sans" panose="020B0606030504020204" pitchFamily="34" charset="0"/>
                <a:ea typeface="Open Sans" panose="020B0606030504020204" pitchFamily="34" charset="0"/>
                <a:cs typeface="Open Sans" panose="020B0606030504020204" pitchFamily="34" charset="0"/>
              </a:rPr>
              <a:t>efforts in the fields of </a:t>
            </a:r>
            <a:r>
              <a:rPr lang="en-US" sz="1400" b="1" dirty="0">
                <a:latin typeface="Open Sans" panose="020B0606030504020204" pitchFamily="34" charset="0"/>
                <a:ea typeface="Open Sans" panose="020B0606030504020204" pitchFamily="34" charset="0"/>
                <a:cs typeface="Open Sans" panose="020B0606030504020204" pitchFamily="34" charset="0"/>
              </a:rPr>
              <a:t>Geology,</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Geophysics</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b="1" dirty="0">
                <a:latin typeface="Open Sans" panose="020B0606030504020204" pitchFamily="34" charset="0"/>
                <a:ea typeface="Open Sans" panose="020B0606030504020204" pitchFamily="34" charset="0"/>
                <a:cs typeface="Open Sans" panose="020B0606030504020204" pitchFamily="34" charset="0"/>
              </a:rPr>
              <a:t>Geochemistry</a:t>
            </a:r>
            <a:r>
              <a:rPr lang="en-US" sz="1400" dirty="0">
                <a:latin typeface="Open Sans" panose="020B0606030504020204" pitchFamily="34" charset="0"/>
                <a:ea typeface="Open Sans" panose="020B0606030504020204" pitchFamily="34" charset="0"/>
                <a:cs typeface="Open Sans" panose="020B0606030504020204" pitchFamily="34" charset="0"/>
              </a:rPr>
              <a:t>, and </a:t>
            </a:r>
            <a:r>
              <a:rPr lang="en-US" sz="1400" b="1" dirty="0">
                <a:latin typeface="Open Sans" panose="020B0606030504020204" pitchFamily="34" charset="0"/>
                <a:ea typeface="Open Sans" panose="020B0606030504020204" pitchFamily="34" charset="0"/>
                <a:cs typeface="Open Sans" panose="020B0606030504020204" pitchFamily="34" charset="0"/>
              </a:rPr>
              <a:t>Engineering</a:t>
            </a:r>
            <a:r>
              <a:rPr lang="en-US" sz="1400" dirty="0">
                <a:latin typeface="Open Sans" panose="020B0606030504020204" pitchFamily="34" charset="0"/>
                <a:ea typeface="Open Sans" panose="020B0606030504020204" pitchFamily="34" charset="0"/>
                <a:cs typeface="Open Sans" panose="020B0606030504020204" pitchFamily="34" charset="0"/>
              </a:rPr>
              <a:t>, many of which were conducted as inputs or as a legacy of the activities of the O&amp;G sector in Brazil.</a:t>
            </a:r>
          </a:p>
          <a:p>
            <a:pPr algn="just">
              <a:lnSpc>
                <a:spcPts val="1800"/>
              </a:lnSpc>
            </a:pPr>
            <a:r>
              <a:rPr lang="en-US" sz="1400" dirty="0">
                <a:latin typeface="Open Sans" panose="020B0606030504020204" pitchFamily="34" charset="0"/>
                <a:ea typeface="Open Sans" panose="020B0606030504020204" pitchFamily="34" charset="0"/>
                <a:cs typeface="Open Sans" panose="020B0606030504020204" pitchFamily="34" charset="0"/>
              </a:rPr>
              <a:t>This edition is the </a:t>
            </a:r>
            <a:r>
              <a:rPr lang="en-US" sz="1400" b="1" dirty="0">
                <a:latin typeface="Open Sans" panose="020B0606030504020204" pitchFamily="34" charset="0"/>
                <a:ea typeface="Open Sans" panose="020B0606030504020204" pitchFamily="34" charset="0"/>
                <a:cs typeface="Open Sans" panose="020B0606030504020204" pitchFamily="34" charset="0"/>
              </a:rPr>
              <a:t>eighth in a series </a:t>
            </a:r>
            <a:r>
              <a:rPr lang="en-US" sz="1400" dirty="0">
                <a:latin typeface="Open Sans" panose="020B0606030504020204" pitchFamily="34" charset="0"/>
                <a:ea typeface="Open Sans" panose="020B0606030504020204" pitchFamily="34" charset="0"/>
                <a:cs typeface="Open Sans" panose="020B0606030504020204" pitchFamily="34" charset="0"/>
              </a:rPr>
              <a:t>of efforts initiated </a:t>
            </a:r>
            <a:r>
              <a:rPr lang="en-US" sz="1400" b="1" dirty="0">
                <a:latin typeface="Open Sans" panose="020B0606030504020204" pitchFamily="34" charset="0"/>
                <a:ea typeface="Open Sans" panose="020B0606030504020204" pitchFamily="34" charset="0"/>
                <a:cs typeface="Open Sans" panose="020B0606030504020204" pitchFamily="34" charset="0"/>
              </a:rPr>
              <a:t>two decades ago</a:t>
            </a:r>
            <a:r>
              <a:rPr lang="en-US" sz="1400" dirty="0">
                <a:latin typeface="Open Sans" panose="020B0606030504020204" pitchFamily="34" charset="0"/>
                <a:ea typeface="Open Sans" panose="020B0606030504020204" pitchFamily="34" charset="0"/>
                <a:cs typeface="Open Sans" panose="020B0606030504020204" pitchFamily="34" charset="0"/>
              </a:rPr>
              <a:t> by the EPE team, supported by the Ministry of Mines and Energy (MME), and structured to </a:t>
            </a:r>
            <a:r>
              <a:rPr lang="en-US" sz="1400" b="1" dirty="0">
                <a:latin typeface="Open Sans" panose="020B0606030504020204" pitchFamily="34" charset="0"/>
                <a:ea typeface="Open Sans" panose="020B0606030504020204" pitchFamily="34" charset="0"/>
                <a:cs typeface="Open Sans" panose="020B0606030504020204" pitchFamily="34" charset="0"/>
              </a:rPr>
              <a:t>contribute to energy sector planning </a:t>
            </a:r>
            <a:r>
              <a:rPr lang="en-US" sz="1400" dirty="0">
                <a:latin typeface="Open Sans" panose="020B0606030504020204" pitchFamily="34" charset="0"/>
                <a:ea typeface="Open Sans" panose="020B0606030504020204" pitchFamily="34" charset="0"/>
                <a:cs typeface="Open Sans" panose="020B0606030504020204" pitchFamily="34" charset="0"/>
              </a:rPr>
              <a:t>that is increasingly </a:t>
            </a:r>
            <a:r>
              <a:rPr lang="en-US" sz="1400" b="1" dirty="0">
                <a:latin typeface="Open Sans" panose="020B0606030504020204" pitchFamily="34" charset="0"/>
                <a:ea typeface="Open Sans" panose="020B0606030504020204" pitchFamily="34" charset="0"/>
                <a:cs typeface="Open Sans" panose="020B0606030504020204" pitchFamily="34" charset="0"/>
              </a:rPr>
              <a:t>aligned with the national reality</a:t>
            </a:r>
            <a:r>
              <a:rPr lang="en-US" sz="1400" dirty="0">
                <a:latin typeface="Open Sans" panose="020B0606030504020204" pitchFamily="34" charset="0"/>
                <a:ea typeface="Open Sans" panose="020B0606030504020204" pitchFamily="34" charset="0"/>
                <a:cs typeface="Open Sans" panose="020B0606030504020204" pitchFamily="34" charset="0"/>
              </a:rPr>
              <a:t>, including its </a:t>
            </a:r>
            <a:r>
              <a:rPr lang="en-US" sz="1400" b="1" dirty="0">
                <a:latin typeface="Open Sans" panose="020B0606030504020204" pitchFamily="34" charset="0"/>
                <a:ea typeface="Open Sans" panose="020B0606030504020204" pitchFamily="34" charset="0"/>
                <a:cs typeface="Open Sans" panose="020B0606030504020204" pitchFamily="34" charset="0"/>
              </a:rPr>
              <a:t>strengths and challenges</a:t>
            </a:r>
            <a:r>
              <a:rPr lang="pt-BR"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3" name="Espaço Reservado para Texto 2">
            <a:extLst>
              <a:ext uri="{FF2B5EF4-FFF2-40B4-BE49-F238E27FC236}">
                <a16:creationId xmlns:a16="http://schemas.microsoft.com/office/drawing/2014/main" id="{B54BCC35-21EE-8334-BA3A-4399444B806B}"/>
              </a:ext>
            </a:extLst>
          </p:cNvPr>
          <p:cNvSpPr>
            <a:spLocks noGrp="1"/>
          </p:cNvSpPr>
          <p:nvPr>
            <p:ph type="body" sz="quarter" idx="11"/>
          </p:nvPr>
        </p:nvSpPr>
        <p:spPr/>
        <p:txBody>
          <a:bodyPr/>
          <a:lstStyle/>
          <a:p>
            <a:r>
              <a:rPr lang="pt-BR" dirty="0"/>
              <a:t>General </a:t>
            </a:r>
            <a:r>
              <a:rPr lang="pt-BR" dirty="0" err="1"/>
              <a:t>Information</a:t>
            </a:r>
            <a:endParaRPr lang="pt-BR" dirty="0"/>
          </a:p>
        </p:txBody>
      </p:sp>
      <p:sp>
        <p:nvSpPr>
          <p:cNvPr id="4" name="Espaço Reservado para Texto 3">
            <a:extLst>
              <a:ext uri="{FF2B5EF4-FFF2-40B4-BE49-F238E27FC236}">
                <a16:creationId xmlns:a16="http://schemas.microsoft.com/office/drawing/2014/main" id="{BFE24E6A-DD56-48F2-2264-7A40ACE1A7D6}"/>
              </a:ext>
            </a:extLst>
          </p:cNvPr>
          <p:cNvSpPr>
            <a:spLocks noGrp="1"/>
          </p:cNvSpPr>
          <p:nvPr>
            <p:ph type="body" sz="quarter" idx="12"/>
          </p:nvPr>
        </p:nvSpPr>
        <p:spPr/>
        <p:txBody>
          <a:bodyPr/>
          <a:lstStyle/>
          <a:p>
            <a:r>
              <a:rPr lang="pt-BR" dirty="0"/>
              <a:t>8th </a:t>
            </a:r>
            <a:r>
              <a:rPr lang="pt-BR" dirty="0" err="1"/>
              <a:t>Edition</a:t>
            </a:r>
            <a:endParaRPr lang="pt-BR" dirty="0"/>
          </a:p>
        </p:txBody>
      </p:sp>
    </p:spTree>
    <p:extLst>
      <p:ext uri="{BB962C8B-B14F-4D97-AF65-F5344CB8AC3E}">
        <p14:creationId xmlns:p14="http://schemas.microsoft.com/office/powerpoint/2010/main" val="353252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9DFA6EC-73B5-9ABD-9581-9D3DFEC02F02}"/>
              </a:ext>
            </a:extLst>
          </p:cNvPr>
          <p:cNvSpPr>
            <a:spLocks noGrp="1"/>
          </p:cNvSpPr>
          <p:nvPr>
            <p:ph type="body" sz="quarter" idx="11"/>
          </p:nvPr>
        </p:nvSpPr>
        <p:spPr>
          <a:xfrm>
            <a:off x="288644" y="514350"/>
            <a:ext cx="9058555" cy="682092"/>
          </a:xfrm>
        </p:spPr>
        <p:txBody>
          <a:bodyPr/>
          <a:lstStyle/>
          <a:p>
            <a:r>
              <a:rPr lang="pt-BR" dirty="0" err="1"/>
              <a:t>Guiding</a:t>
            </a:r>
            <a:r>
              <a:rPr lang="pt-BR" dirty="0"/>
              <a:t> perspectives</a:t>
            </a:r>
          </a:p>
        </p:txBody>
      </p:sp>
      <p:grpSp>
        <p:nvGrpSpPr>
          <p:cNvPr id="5" name="Agrupar 4">
            <a:extLst>
              <a:ext uri="{FF2B5EF4-FFF2-40B4-BE49-F238E27FC236}">
                <a16:creationId xmlns:a16="http://schemas.microsoft.com/office/drawing/2014/main" id="{AA41499A-25F3-BFF8-5087-5FB83D04CC95}"/>
              </a:ext>
            </a:extLst>
          </p:cNvPr>
          <p:cNvGrpSpPr/>
          <p:nvPr/>
        </p:nvGrpSpPr>
        <p:grpSpPr>
          <a:xfrm>
            <a:off x="0" y="1421968"/>
            <a:ext cx="12178186" cy="5130199"/>
            <a:chOff x="0" y="1091768"/>
            <a:chExt cx="12178186" cy="5130199"/>
          </a:xfrm>
        </p:grpSpPr>
        <p:sp>
          <p:nvSpPr>
            <p:cNvPr id="6" name="Forma Livre: Forma 5">
              <a:extLst>
                <a:ext uri="{FF2B5EF4-FFF2-40B4-BE49-F238E27FC236}">
                  <a16:creationId xmlns:a16="http://schemas.microsoft.com/office/drawing/2014/main" id="{9163B225-873B-6A0F-DB18-F78B51E6F494}"/>
                </a:ext>
              </a:extLst>
            </p:cNvPr>
            <p:cNvSpPr>
              <a:spLocks noChangeAspect="1"/>
            </p:cNvSpPr>
            <p:nvPr/>
          </p:nvSpPr>
          <p:spPr>
            <a:xfrm>
              <a:off x="1571934" y="3762471"/>
              <a:ext cx="1712683" cy="1184531"/>
            </a:xfrm>
            <a:custGeom>
              <a:avLst/>
              <a:gdLst>
                <a:gd name="connsiteX0" fmla="*/ 387053 w 1712683"/>
                <a:gd name="connsiteY0" fmla="*/ 904706 h 1184531"/>
                <a:gd name="connsiteX1" fmla="*/ 1085504 w 1712683"/>
                <a:gd name="connsiteY1" fmla="*/ 904706 h 1184531"/>
                <a:gd name="connsiteX2" fmla="*/ 693421 w 1712683"/>
                <a:gd name="connsiteY2" fmla="*/ 1184531 h 1184531"/>
                <a:gd name="connsiteX3" fmla="*/ 569581 w 1712683"/>
                <a:gd name="connsiteY3" fmla="*/ 1087285 h 1184531"/>
                <a:gd name="connsiteX4" fmla="*/ 425055 w 1712683"/>
                <a:gd name="connsiteY4" fmla="*/ 949350 h 1184531"/>
                <a:gd name="connsiteX5" fmla="*/ 210592 w 1712683"/>
                <a:gd name="connsiteY5" fmla="*/ 670196 h 1184531"/>
                <a:gd name="connsiteX6" fmla="*/ 1414095 w 1712683"/>
                <a:gd name="connsiteY6" fmla="*/ 670196 h 1184531"/>
                <a:gd name="connsiteX7" fmla="*/ 1085506 w 1712683"/>
                <a:gd name="connsiteY7" fmla="*/ 904706 h 1184531"/>
                <a:gd name="connsiteX8" fmla="*/ 1085504 w 1712683"/>
                <a:gd name="connsiteY8" fmla="*/ 904706 h 1184531"/>
                <a:gd name="connsiteX9" fmla="*/ 1085505 w 1712683"/>
                <a:gd name="connsiteY9" fmla="*/ 904705 h 1184531"/>
                <a:gd name="connsiteX10" fmla="*/ 387052 w 1712683"/>
                <a:gd name="connsiteY10" fmla="*/ 904705 h 1184531"/>
                <a:gd name="connsiteX11" fmla="*/ 387053 w 1712683"/>
                <a:gd name="connsiteY11" fmla="*/ 904706 h 1184531"/>
                <a:gd name="connsiteX12" fmla="*/ 387053 w 1712683"/>
                <a:gd name="connsiteY12" fmla="*/ 904706 h 1184531"/>
                <a:gd name="connsiteX13" fmla="*/ 299301 w 1712683"/>
                <a:gd name="connsiteY13" fmla="*/ 801620 h 1184531"/>
                <a:gd name="connsiteX14" fmla="*/ 0 w 1712683"/>
                <a:gd name="connsiteY14" fmla="*/ 0 h 1184531"/>
                <a:gd name="connsiteX15" fmla="*/ 1421758 w 1712683"/>
                <a:gd name="connsiteY15" fmla="*/ 0 h 1184531"/>
                <a:gd name="connsiteX16" fmla="*/ 1438194 w 1712683"/>
                <a:gd name="connsiteY16" fmla="*/ 76864 h 1184531"/>
                <a:gd name="connsiteX17" fmla="*/ 1610030 w 1712683"/>
                <a:gd name="connsiteY17" fmla="*/ 368303 h 1184531"/>
                <a:gd name="connsiteX18" fmla="*/ 1712683 w 1712683"/>
                <a:gd name="connsiteY18" fmla="*/ 457097 h 1184531"/>
                <a:gd name="connsiteX19" fmla="*/ 1414094 w 1712683"/>
                <a:gd name="connsiteY19" fmla="*/ 670195 h 1184531"/>
                <a:gd name="connsiteX20" fmla="*/ 210591 w 1712683"/>
                <a:gd name="connsiteY20" fmla="*/ 670195 h 1184531"/>
                <a:gd name="connsiteX21" fmla="*/ 193581 w 1712683"/>
                <a:gd name="connsiteY21" fmla="*/ 644993 h 1184531"/>
                <a:gd name="connsiteX22" fmla="*/ 9251 w 1712683"/>
                <a:gd name="connsiteY22" fmla="*/ 130756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683" h="1184531">
                  <a:moveTo>
                    <a:pt x="387053" y="904706"/>
                  </a:moveTo>
                  <a:lnTo>
                    <a:pt x="1085504" y="904706"/>
                  </a:lnTo>
                  <a:lnTo>
                    <a:pt x="693421" y="1184531"/>
                  </a:lnTo>
                  <a:lnTo>
                    <a:pt x="569581" y="1087285"/>
                  </a:lnTo>
                  <a:cubicBezTo>
                    <a:pt x="518416" y="1043039"/>
                    <a:pt x="470171" y="997010"/>
                    <a:pt x="425055" y="949350"/>
                  </a:cubicBezTo>
                  <a:close/>
                  <a:moveTo>
                    <a:pt x="210592" y="670196"/>
                  </a:moveTo>
                  <a:lnTo>
                    <a:pt x="1414095" y="670196"/>
                  </a:lnTo>
                  <a:lnTo>
                    <a:pt x="1085506" y="904706"/>
                  </a:lnTo>
                  <a:lnTo>
                    <a:pt x="1085504" y="904706"/>
                  </a:lnTo>
                  <a:lnTo>
                    <a:pt x="1085505" y="904705"/>
                  </a:lnTo>
                  <a:lnTo>
                    <a:pt x="387052" y="904705"/>
                  </a:lnTo>
                  <a:lnTo>
                    <a:pt x="387053" y="904706"/>
                  </a:lnTo>
                  <a:lnTo>
                    <a:pt x="387053" y="904706"/>
                  </a:lnTo>
                  <a:lnTo>
                    <a:pt x="299301" y="801620"/>
                  </a:lnTo>
                  <a:close/>
                  <a:moveTo>
                    <a:pt x="0" y="0"/>
                  </a:moveTo>
                  <a:lnTo>
                    <a:pt x="1421758" y="0"/>
                  </a:lnTo>
                  <a:lnTo>
                    <a:pt x="1438194" y="76864"/>
                  </a:lnTo>
                  <a:cubicBezTo>
                    <a:pt x="1468620" y="182979"/>
                    <a:pt x="1527940" y="281582"/>
                    <a:pt x="1610030" y="368303"/>
                  </a:cubicBezTo>
                  <a:lnTo>
                    <a:pt x="1712683" y="457097"/>
                  </a:lnTo>
                  <a:lnTo>
                    <a:pt x="1414094" y="670195"/>
                  </a:lnTo>
                  <a:lnTo>
                    <a:pt x="210591" y="670195"/>
                  </a:lnTo>
                  <a:lnTo>
                    <a:pt x="193581" y="644993"/>
                  </a:lnTo>
                  <a:cubicBezTo>
                    <a:pt x="98301" y="484220"/>
                    <a:pt x="34964" y="311457"/>
                    <a:pt x="9251" y="130756"/>
                  </a:cubicBezTo>
                  <a:close/>
                </a:path>
              </a:pathLst>
            </a:custGeom>
            <a:solidFill>
              <a:srgbClr val="E2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7" name="Forma Livre: Forma 6">
              <a:extLst>
                <a:ext uri="{FF2B5EF4-FFF2-40B4-BE49-F238E27FC236}">
                  <a16:creationId xmlns:a16="http://schemas.microsoft.com/office/drawing/2014/main" id="{E27E0AA3-9E0F-D69D-0AF3-E8EC36F8CC35}"/>
                </a:ext>
              </a:extLst>
            </p:cNvPr>
            <p:cNvSpPr>
              <a:spLocks noChangeAspect="1"/>
            </p:cNvSpPr>
            <p:nvPr/>
          </p:nvSpPr>
          <p:spPr>
            <a:xfrm>
              <a:off x="2370395" y="4292185"/>
              <a:ext cx="1695214" cy="1209129"/>
            </a:xfrm>
            <a:custGeom>
              <a:avLst/>
              <a:gdLst>
                <a:gd name="connsiteX0" fmla="*/ 755824 w 1255805"/>
                <a:gd name="connsiteY0" fmla="*/ 0 h 1255054"/>
                <a:gd name="connsiteX1" fmla="*/ 829717 w 1255805"/>
                <a:gd name="connsiteY1" fmla="*/ 60968 h 1255054"/>
                <a:gd name="connsiteX2" fmla="*/ 1216225 w 1255805"/>
                <a:gd name="connsiteY2" fmla="*/ 201083 h 1255054"/>
                <a:gd name="connsiteX3" fmla="*/ 1255805 w 1255805"/>
                <a:gd name="connsiteY3" fmla="*/ 203082 h 1255054"/>
                <a:gd name="connsiteX4" fmla="*/ 1255805 w 1255805"/>
                <a:gd name="connsiteY4" fmla="*/ 1255054 h 1255054"/>
                <a:gd name="connsiteX5" fmla="*/ 1075416 w 1255805"/>
                <a:gd name="connsiteY5" fmla="*/ 1245945 h 1255054"/>
                <a:gd name="connsiteX6" fmla="*/ 82557 w 1255805"/>
                <a:gd name="connsiteY6" fmla="*/ 830856 h 1255054"/>
                <a:gd name="connsiteX7" fmla="*/ 0 w 1255805"/>
                <a:gd name="connsiteY7" fmla="*/ 755823 h 1255054"/>
                <a:gd name="connsiteX8" fmla="*/ 366590 w 1255805"/>
                <a:gd name="connsiteY8" fmla="*/ 389233 h 1255054"/>
                <a:gd name="connsiteX9" fmla="*/ 366591 w 1255805"/>
                <a:gd name="connsiteY9" fmla="*/ 389233 h 1255054"/>
                <a:gd name="connsiteX10" fmla="*/ 366590 w 1255805"/>
                <a:gd name="connsiteY10" fmla="*/ 389234 h 1255054"/>
                <a:gd name="connsiteX11" fmla="*/ 951005 w 1255805"/>
                <a:gd name="connsiteY11" fmla="*/ 389234 h 1255054"/>
                <a:gd name="connsiteX12" fmla="*/ 951005 w 1255805"/>
                <a:gd name="connsiteY12" fmla="*/ 389233 h 1255054"/>
                <a:gd name="connsiteX13" fmla="*/ 366591 w 1255805"/>
                <a:gd name="connsiteY13" fmla="*/ 389233 h 1255054"/>
                <a:gd name="connsiteX14" fmla="*/ 610007 w 1255805"/>
                <a:gd name="connsiteY14" fmla="*/ 145817 h 1255054"/>
                <a:gd name="connsiteX15" fmla="*/ 951005 w 1255805"/>
                <a:gd name="connsiteY15" fmla="*/ 145817 h 1255054"/>
                <a:gd name="connsiteX16" fmla="*/ 951005 w 1255805"/>
                <a:gd name="connsiteY16" fmla="*/ 145816 h 1255054"/>
                <a:gd name="connsiteX17" fmla="*/ 610007 w 1255805"/>
                <a:gd name="connsiteY17" fmla="*/ 145816 h 12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805" h="1255054">
                  <a:moveTo>
                    <a:pt x="755824" y="0"/>
                  </a:moveTo>
                  <a:lnTo>
                    <a:pt x="829717" y="60968"/>
                  </a:lnTo>
                  <a:cubicBezTo>
                    <a:pt x="942236" y="136984"/>
                    <a:pt x="1074025" y="186642"/>
                    <a:pt x="1216225" y="201083"/>
                  </a:cubicBezTo>
                  <a:lnTo>
                    <a:pt x="1255805" y="203082"/>
                  </a:lnTo>
                  <a:lnTo>
                    <a:pt x="1255805" y="1255054"/>
                  </a:lnTo>
                  <a:lnTo>
                    <a:pt x="1075416" y="1245945"/>
                  </a:lnTo>
                  <a:cubicBezTo>
                    <a:pt x="700287" y="1207849"/>
                    <a:pt x="358115" y="1058268"/>
                    <a:pt x="82557" y="830856"/>
                  </a:cubicBezTo>
                  <a:lnTo>
                    <a:pt x="0" y="755823"/>
                  </a:lnTo>
                  <a:lnTo>
                    <a:pt x="366590" y="389233"/>
                  </a:lnTo>
                  <a:lnTo>
                    <a:pt x="366591" y="389233"/>
                  </a:lnTo>
                  <a:lnTo>
                    <a:pt x="366590" y="389234"/>
                  </a:lnTo>
                  <a:lnTo>
                    <a:pt x="951005" y="389234"/>
                  </a:lnTo>
                  <a:lnTo>
                    <a:pt x="951005" y="389233"/>
                  </a:lnTo>
                  <a:lnTo>
                    <a:pt x="366591" y="389233"/>
                  </a:lnTo>
                  <a:lnTo>
                    <a:pt x="610007" y="145817"/>
                  </a:lnTo>
                  <a:lnTo>
                    <a:pt x="951005" y="145817"/>
                  </a:lnTo>
                  <a:lnTo>
                    <a:pt x="951005" y="145816"/>
                  </a:lnTo>
                  <a:lnTo>
                    <a:pt x="610007" y="145816"/>
                  </a:lnTo>
                  <a:close/>
                </a:path>
              </a:pathLst>
            </a:custGeom>
            <a:solidFill>
              <a:srgbClr val="8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8" name="Forma Livre: Forma 7">
              <a:extLst>
                <a:ext uri="{FF2B5EF4-FFF2-40B4-BE49-F238E27FC236}">
                  <a16:creationId xmlns:a16="http://schemas.microsoft.com/office/drawing/2014/main" id="{01E28813-22D2-4400-B984-C2F3E30C4422}"/>
                </a:ext>
              </a:extLst>
            </p:cNvPr>
            <p:cNvSpPr>
              <a:spLocks noChangeAspect="1"/>
            </p:cNvSpPr>
            <p:nvPr/>
          </p:nvSpPr>
          <p:spPr>
            <a:xfrm>
              <a:off x="1734057" y="4625718"/>
              <a:ext cx="35290" cy="41457"/>
            </a:xfrm>
            <a:custGeom>
              <a:avLst/>
              <a:gdLst>
                <a:gd name="connsiteX0" fmla="*/ 0 w 26143"/>
                <a:gd name="connsiteY0" fmla="*/ 0 h 43032"/>
                <a:gd name="connsiteX1" fmla="*/ 26143 w 26143"/>
                <a:gd name="connsiteY1" fmla="*/ 43032 h 43032"/>
                <a:gd name="connsiteX2" fmla="*/ 0 w 26143"/>
                <a:gd name="connsiteY2" fmla="*/ 43032 h 43032"/>
                <a:gd name="connsiteX3" fmla="*/ 0 w 26143"/>
                <a:gd name="connsiteY3" fmla="*/ 0 h 43032"/>
              </a:gdLst>
              <a:ahLst/>
              <a:cxnLst>
                <a:cxn ang="0">
                  <a:pos x="connsiteX0" y="connsiteY0"/>
                </a:cxn>
                <a:cxn ang="0">
                  <a:pos x="connsiteX1" y="connsiteY1"/>
                </a:cxn>
                <a:cxn ang="0">
                  <a:pos x="connsiteX2" y="connsiteY2"/>
                </a:cxn>
                <a:cxn ang="0">
                  <a:pos x="connsiteX3" y="connsiteY3"/>
                </a:cxn>
              </a:cxnLst>
              <a:rect l="l" t="t" r="r" b="b"/>
              <a:pathLst>
                <a:path w="26143" h="43032">
                  <a:moveTo>
                    <a:pt x="0" y="0"/>
                  </a:moveTo>
                  <a:lnTo>
                    <a:pt x="26143" y="43032"/>
                  </a:lnTo>
                  <a:lnTo>
                    <a:pt x="0" y="43032"/>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9" name="Forma Livre: Forma 8">
              <a:extLst>
                <a:ext uri="{FF2B5EF4-FFF2-40B4-BE49-F238E27FC236}">
                  <a16:creationId xmlns:a16="http://schemas.microsoft.com/office/drawing/2014/main" id="{CF0D6766-3C76-D300-6278-2DB34E658888}"/>
                </a:ext>
              </a:extLst>
            </p:cNvPr>
            <p:cNvSpPr>
              <a:spLocks noChangeAspect="1"/>
            </p:cNvSpPr>
            <p:nvPr/>
          </p:nvSpPr>
          <p:spPr>
            <a:xfrm>
              <a:off x="2010044" y="1537725"/>
              <a:ext cx="2055565" cy="761074"/>
            </a:xfrm>
            <a:custGeom>
              <a:avLst/>
              <a:gdLst>
                <a:gd name="connsiteX0" fmla="*/ 1495636 w 1522751"/>
                <a:gd name="connsiteY0" fmla="*/ 0 h 789981"/>
                <a:gd name="connsiteX1" fmla="*/ 1522751 w 1522751"/>
                <a:gd name="connsiteY1" fmla="*/ 987 h 789981"/>
                <a:gd name="connsiteX2" fmla="*/ 1522751 w 1522751"/>
                <a:gd name="connsiteY2" fmla="*/ 275307 h 789981"/>
                <a:gd name="connsiteX3" fmla="*/ 1330073 w 1522751"/>
                <a:gd name="connsiteY3" fmla="*/ 285037 h 789981"/>
                <a:gd name="connsiteX4" fmla="*/ 273053 w 1522751"/>
                <a:gd name="connsiteY4" fmla="*/ 726950 h 789981"/>
                <a:gd name="connsiteX5" fmla="*/ 203702 w 1522751"/>
                <a:gd name="connsiteY5" fmla="*/ 789981 h 789981"/>
                <a:gd name="connsiteX6" fmla="*/ 0 w 1522751"/>
                <a:gd name="connsiteY6" fmla="*/ 586279 h 789981"/>
                <a:gd name="connsiteX7" fmla="*/ 51680 w 1522751"/>
                <a:gd name="connsiteY7" fmla="*/ 537965 h 789981"/>
                <a:gd name="connsiteX8" fmla="*/ 1495636 w 1522751"/>
                <a:gd name="connsiteY8" fmla="*/ 0 h 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751" h="789981">
                  <a:moveTo>
                    <a:pt x="1495636" y="0"/>
                  </a:moveTo>
                  <a:lnTo>
                    <a:pt x="1522751" y="987"/>
                  </a:lnTo>
                  <a:lnTo>
                    <a:pt x="1522751" y="275307"/>
                  </a:lnTo>
                  <a:lnTo>
                    <a:pt x="1330073" y="285037"/>
                  </a:lnTo>
                  <a:cubicBezTo>
                    <a:pt x="930703" y="325595"/>
                    <a:pt x="566419" y="484842"/>
                    <a:pt x="273053" y="726950"/>
                  </a:cubicBezTo>
                  <a:lnTo>
                    <a:pt x="203702" y="789981"/>
                  </a:lnTo>
                  <a:lnTo>
                    <a:pt x="0" y="586279"/>
                  </a:lnTo>
                  <a:lnTo>
                    <a:pt x="51680" y="537965"/>
                  </a:lnTo>
                  <a:cubicBezTo>
                    <a:pt x="472575" y="182518"/>
                    <a:pt x="984669" y="5791"/>
                    <a:pt x="1495636" y="0"/>
                  </a:cubicBezTo>
                  <a:close/>
                </a:path>
              </a:pathLst>
            </a:custGeom>
            <a:solidFill>
              <a:srgbClr val="E967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0" name="Forma Livre: Forma 9">
              <a:extLst>
                <a:ext uri="{FF2B5EF4-FFF2-40B4-BE49-F238E27FC236}">
                  <a16:creationId xmlns:a16="http://schemas.microsoft.com/office/drawing/2014/main" id="{8AAED48E-921B-4E76-D0B5-CFC47F4BD0B8}"/>
                </a:ext>
              </a:extLst>
            </p:cNvPr>
            <p:cNvSpPr>
              <a:spLocks noChangeAspect="1"/>
            </p:cNvSpPr>
            <p:nvPr/>
          </p:nvSpPr>
          <p:spPr>
            <a:xfrm>
              <a:off x="4212556" y="1542494"/>
              <a:ext cx="1978005" cy="791436"/>
            </a:xfrm>
            <a:custGeom>
              <a:avLst/>
              <a:gdLst>
                <a:gd name="connsiteX0" fmla="*/ 0 w 1465295"/>
                <a:gd name="connsiteY0" fmla="*/ 0 h 821496"/>
                <a:gd name="connsiteX1" fmla="*/ 82674 w 1465295"/>
                <a:gd name="connsiteY1" fmla="*/ 3011 h 821496"/>
                <a:gd name="connsiteX2" fmla="*/ 1301218 w 1465295"/>
                <a:gd name="connsiteY2" fmla="*/ 482706 h 821496"/>
                <a:gd name="connsiteX3" fmla="*/ 1465295 w 1465295"/>
                <a:gd name="connsiteY3" fmla="*/ 626048 h 821496"/>
                <a:gd name="connsiteX4" fmla="*/ 1269846 w 1465295"/>
                <a:gd name="connsiteY4" fmla="*/ 821496 h 821496"/>
                <a:gd name="connsiteX5" fmla="*/ 1160372 w 1465295"/>
                <a:gd name="connsiteY5" fmla="*/ 721999 h 821496"/>
                <a:gd name="connsiteX6" fmla="*/ 103352 w 1465295"/>
                <a:gd name="connsiteY6" fmla="*/ 280086 h 821496"/>
                <a:gd name="connsiteX7" fmla="*/ 0 w 1465295"/>
                <a:gd name="connsiteY7" fmla="*/ 274867 h 821496"/>
                <a:gd name="connsiteX8" fmla="*/ 0 w 1465295"/>
                <a:gd name="connsiteY8" fmla="*/ 0 h 8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5295" h="821496">
                  <a:moveTo>
                    <a:pt x="0" y="0"/>
                  </a:moveTo>
                  <a:lnTo>
                    <a:pt x="82674" y="3011"/>
                  </a:lnTo>
                  <a:cubicBezTo>
                    <a:pt x="518754" y="39773"/>
                    <a:pt x="944316" y="201306"/>
                    <a:pt x="1301218" y="482706"/>
                  </a:cubicBezTo>
                  <a:lnTo>
                    <a:pt x="1465295" y="626048"/>
                  </a:lnTo>
                  <a:lnTo>
                    <a:pt x="1269846" y="821496"/>
                  </a:lnTo>
                  <a:lnTo>
                    <a:pt x="1160372" y="721999"/>
                  </a:lnTo>
                  <a:cubicBezTo>
                    <a:pt x="867006" y="479891"/>
                    <a:pt x="502723" y="320644"/>
                    <a:pt x="103352" y="280086"/>
                  </a:cubicBezTo>
                  <a:lnTo>
                    <a:pt x="0" y="274867"/>
                  </a:lnTo>
                  <a:lnTo>
                    <a:pt x="0" y="0"/>
                  </a:lnTo>
                  <a:close/>
                </a:path>
              </a:pathLst>
            </a:cu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1" name="Forma Livre: Forma 10">
              <a:extLst>
                <a:ext uri="{FF2B5EF4-FFF2-40B4-BE49-F238E27FC236}">
                  <a16:creationId xmlns:a16="http://schemas.microsoft.com/office/drawing/2014/main" id="{097B31A3-FC07-1110-2F32-EFA71E9A9B59}"/>
                </a:ext>
              </a:extLst>
            </p:cNvPr>
            <p:cNvSpPr>
              <a:spLocks noChangeAspect="1"/>
            </p:cNvSpPr>
            <p:nvPr/>
          </p:nvSpPr>
          <p:spPr>
            <a:xfrm>
              <a:off x="2399741" y="1918746"/>
              <a:ext cx="1665867" cy="1152751"/>
            </a:xfrm>
            <a:custGeom>
              <a:avLst/>
              <a:gdLst>
                <a:gd name="connsiteX0" fmla="*/ 1234065 w 1234065"/>
                <a:gd name="connsiteY0" fmla="*/ 0 h 1196535"/>
                <a:gd name="connsiteX1" fmla="*/ 1234065 w 1234065"/>
                <a:gd name="connsiteY1" fmla="*/ 979408 h 1196535"/>
                <a:gd name="connsiteX2" fmla="*/ 1194485 w 1234065"/>
                <a:gd name="connsiteY2" fmla="*/ 981407 h 1196535"/>
                <a:gd name="connsiteX3" fmla="*/ 807977 w 1234065"/>
                <a:gd name="connsiteY3" fmla="*/ 1121522 h 1196535"/>
                <a:gd name="connsiteX4" fmla="*/ 717063 w 1234065"/>
                <a:gd name="connsiteY4" fmla="*/ 1196535 h 1196535"/>
                <a:gd name="connsiteX5" fmla="*/ 0 w 1234065"/>
                <a:gd name="connsiteY5" fmla="*/ 479472 h 1196535"/>
                <a:gd name="connsiteX6" fmla="*/ 60817 w 1234065"/>
                <a:gd name="connsiteY6" fmla="*/ 424198 h 1196535"/>
                <a:gd name="connsiteX7" fmla="*/ 1053676 w 1234065"/>
                <a:gd name="connsiteY7" fmla="*/ 9109 h 1196535"/>
                <a:gd name="connsiteX8" fmla="*/ 1234065 w 1234065"/>
                <a:gd name="connsiteY8" fmla="*/ 0 h 11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065" h="1196535">
                  <a:moveTo>
                    <a:pt x="1234065" y="0"/>
                  </a:moveTo>
                  <a:lnTo>
                    <a:pt x="1234065" y="979408"/>
                  </a:lnTo>
                  <a:lnTo>
                    <a:pt x="1194485" y="981407"/>
                  </a:lnTo>
                  <a:cubicBezTo>
                    <a:pt x="1052285" y="995848"/>
                    <a:pt x="920496" y="1045506"/>
                    <a:pt x="807977" y="1121522"/>
                  </a:cubicBezTo>
                  <a:lnTo>
                    <a:pt x="717063" y="1196535"/>
                  </a:lnTo>
                  <a:lnTo>
                    <a:pt x="0" y="479472"/>
                  </a:lnTo>
                  <a:lnTo>
                    <a:pt x="60817" y="424198"/>
                  </a:lnTo>
                  <a:cubicBezTo>
                    <a:pt x="336375" y="196787"/>
                    <a:pt x="678547" y="47205"/>
                    <a:pt x="1053676" y="9109"/>
                  </a:cubicBezTo>
                  <a:lnTo>
                    <a:pt x="1234065" y="0"/>
                  </a:lnTo>
                  <a:close/>
                </a:path>
              </a:pathLst>
            </a:custGeom>
            <a:solidFill>
              <a:srgbClr val="E967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12" name="Forma Livre: Forma 11">
              <a:extLst>
                <a:ext uri="{FF2B5EF4-FFF2-40B4-BE49-F238E27FC236}">
                  <a16:creationId xmlns:a16="http://schemas.microsoft.com/office/drawing/2014/main" id="{3EE2D110-3553-5569-5395-F0DF8B645A05}"/>
                </a:ext>
              </a:extLst>
            </p:cNvPr>
            <p:cNvSpPr>
              <a:spLocks noChangeAspect="1"/>
            </p:cNvSpPr>
            <p:nvPr/>
          </p:nvSpPr>
          <p:spPr>
            <a:xfrm>
              <a:off x="4212555" y="1923091"/>
              <a:ext cx="1599448" cy="1149400"/>
            </a:xfrm>
            <a:custGeom>
              <a:avLst/>
              <a:gdLst>
                <a:gd name="connsiteX0" fmla="*/ 0 w 1184862"/>
                <a:gd name="connsiteY0" fmla="*/ 0 h 1193056"/>
                <a:gd name="connsiteX1" fmla="*/ 91063 w 1184862"/>
                <a:gd name="connsiteY1" fmla="*/ 4598 h 1193056"/>
                <a:gd name="connsiteX2" fmla="*/ 1083922 w 1184862"/>
                <a:gd name="connsiteY2" fmla="*/ 419687 h 1193056"/>
                <a:gd name="connsiteX3" fmla="*/ 1184862 w 1184862"/>
                <a:gd name="connsiteY3" fmla="*/ 511427 h 1193056"/>
                <a:gd name="connsiteX4" fmla="*/ 503234 w 1184862"/>
                <a:gd name="connsiteY4" fmla="*/ 1193056 h 1193056"/>
                <a:gd name="connsiteX5" fmla="*/ 411068 w 1184862"/>
                <a:gd name="connsiteY5" fmla="*/ 1117011 h 1193056"/>
                <a:gd name="connsiteX6" fmla="*/ 24560 w 1184862"/>
                <a:gd name="connsiteY6" fmla="*/ 976896 h 1193056"/>
                <a:gd name="connsiteX7" fmla="*/ 0 w 1184862"/>
                <a:gd name="connsiteY7" fmla="*/ 975656 h 1193056"/>
                <a:gd name="connsiteX8" fmla="*/ 0 w 1184862"/>
                <a:gd name="connsiteY8" fmla="*/ 0 h 1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862" h="1193056">
                  <a:moveTo>
                    <a:pt x="0" y="0"/>
                  </a:moveTo>
                  <a:lnTo>
                    <a:pt x="91063" y="4598"/>
                  </a:lnTo>
                  <a:cubicBezTo>
                    <a:pt x="466192" y="42694"/>
                    <a:pt x="808364" y="192276"/>
                    <a:pt x="1083922" y="419687"/>
                  </a:cubicBezTo>
                  <a:lnTo>
                    <a:pt x="1184862" y="511427"/>
                  </a:lnTo>
                  <a:lnTo>
                    <a:pt x="503234" y="1193056"/>
                  </a:lnTo>
                  <a:lnTo>
                    <a:pt x="411068" y="1117011"/>
                  </a:lnTo>
                  <a:cubicBezTo>
                    <a:pt x="298549" y="1040995"/>
                    <a:pt x="166760" y="991337"/>
                    <a:pt x="24560" y="976896"/>
                  </a:cubicBezTo>
                  <a:lnTo>
                    <a:pt x="0" y="975656"/>
                  </a:lnTo>
                  <a:lnTo>
                    <a:pt x="0" y="0"/>
                  </a:lnTo>
                  <a:close/>
                </a:path>
              </a:pathLst>
            </a:cu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3" name="Forma Livre: Forma 12">
              <a:extLst>
                <a:ext uri="{FF2B5EF4-FFF2-40B4-BE49-F238E27FC236}">
                  <a16:creationId xmlns:a16="http://schemas.microsoft.com/office/drawing/2014/main" id="{64B92E6A-C486-D1AD-BBA2-91FAB4D33205}"/>
                </a:ext>
              </a:extLst>
            </p:cNvPr>
            <p:cNvSpPr>
              <a:spLocks noChangeAspect="1"/>
            </p:cNvSpPr>
            <p:nvPr/>
          </p:nvSpPr>
          <p:spPr>
            <a:xfrm>
              <a:off x="993205" y="2174212"/>
              <a:ext cx="1184103" cy="1483385"/>
            </a:xfrm>
            <a:custGeom>
              <a:avLst/>
              <a:gdLst>
                <a:gd name="connsiteX0" fmla="*/ 673703 w 877177"/>
                <a:gd name="connsiteY0" fmla="*/ 0 h 1539727"/>
                <a:gd name="connsiteX1" fmla="*/ 877177 w 877177"/>
                <a:gd name="connsiteY1" fmla="*/ 203474 h 1539727"/>
                <a:gd name="connsiteX2" fmla="*/ 757921 w 877177"/>
                <a:gd name="connsiteY2" fmla="*/ 334688 h 1539727"/>
                <a:gd name="connsiteX3" fmla="*/ 316008 w 877177"/>
                <a:gd name="connsiteY3" fmla="*/ 1391708 h 1539727"/>
                <a:gd name="connsiteX4" fmla="*/ 308533 w 877177"/>
                <a:gd name="connsiteY4" fmla="*/ 1539727 h 1539727"/>
                <a:gd name="connsiteX5" fmla="*/ 0 w 877177"/>
                <a:gd name="connsiteY5" fmla="*/ 1539727 h 1539727"/>
                <a:gd name="connsiteX6" fmla="*/ 4079 w 877177"/>
                <a:gd name="connsiteY6" fmla="*/ 1427709 h 1539727"/>
                <a:gd name="connsiteX7" fmla="*/ 634440 w 877177"/>
                <a:gd name="connsiteY7" fmla="*/ 36705 h 1539727"/>
                <a:gd name="connsiteX8" fmla="*/ 673703 w 877177"/>
                <a:gd name="connsiteY8" fmla="*/ 0 h 153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177" h="1539727">
                  <a:moveTo>
                    <a:pt x="673703" y="0"/>
                  </a:moveTo>
                  <a:lnTo>
                    <a:pt x="877177" y="203474"/>
                  </a:lnTo>
                  <a:lnTo>
                    <a:pt x="757921" y="334688"/>
                  </a:lnTo>
                  <a:cubicBezTo>
                    <a:pt x="515813" y="628054"/>
                    <a:pt x="356566" y="992338"/>
                    <a:pt x="316008" y="1391708"/>
                  </a:cubicBezTo>
                  <a:lnTo>
                    <a:pt x="308533" y="1539727"/>
                  </a:lnTo>
                  <a:lnTo>
                    <a:pt x="0" y="1539727"/>
                  </a:lnTo>
                  <a:lnTo>
                    <a:pt x="4079" y="1427709"/>
                  </a:lnTo>
                  <a:cubicBezTo>
                    <a:pt x="46969" y="918949"/>
                    <a:pt x="259683" y="424505"/>
                    <a:pt x="634440" y="36705"/>
                  </a:cubicBezTo>
                  <a:lnTo>
                    <a:pt x="673703" y="0"/>
                  </a:lnTo>
                  <a:close/>
                </a:path>
              </a:pathLst>
            </a:custGeom>
            <a:solidFill>
              <a:srgbClr val="F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4" name="Forma Livre: Forma 13">
              <a:extLst>
                <a:ext uri="{FF2B5EF4-FFF2-40B4-BE49-F238E27FC236}">
                  <a16:creationId xmlns:a16="http://schemas.microsoft.com/office/drawing/2014/main" id="{6A786A8D-483A-0CE1-CEA2-A555C040E768}"/>
                </a:ext>
              </a:extLst>
            </p:cNvPr>
            <p:cNvSpPr>
              <a:spLocks noChangeAspect="1"/>
            </p:cNvSpPr>
            <p:nvPr/>
          </p:nvSpPr>
          <p:spPr>
            <a:xfrm>
              <a:off x="6029501" y="2221523"/>
              <a:ext cx="1109559" cy="1436074"/>
            </a:xfrm>
            <a:custGeom>
              <a:avLst/>
              <a:gdLst>
                <a:gd name="connsiteX0" fmla="*/ 194488 w 821955"/>
                <a:gd name="connsiteY0" fmla="*/ 0 h 1490619"/>
                <a:gd name="connsiteX1" fmla="*/ 287097 w 821955"/>
                <a:gd name="connsiteY1" fmla="*/ 99061 h 1490619"/>
                <a:gd name="connsiteX2" fmla="*/ 812092 w 821955"/>
                <a:gd name="connsiteY2" fmla="*/ 1324230 h 1490619"/>
                <a:gd name="connsiteX3" fmla="*/ 821955 w 821955"/>
                <a:gd name="connsiteY3" fmla="*/ 1490619 h 1490619"/>
                <a:gd name="connsiteX4" fmla="*/ 532177 w 821955"/>
                <a:gd name="connsiteY4" fmla="*/ 1490619 h 1490619"/>
                <a:gd name="connsiteX5" fmla="*/ 524702 w 821955"/>
                <a:gd name="connsiteY5" fmla="*/ 1342600 h 1490619"/>
                <a:gd name="connsiteX6" fmla="*/ 82789 w 821955"/>
                <a:gd name="connsiteY6" fmla="*/ 285580 h 1490619"/>
                <a:gd name="connsiteX7" fmla="*/ 0 w 821955"/>
                <a:gd name="connsiteY7" fmla="*/ 194488 h 1490619"/>
                <a:gd name="connsiteX8" fmla="*/ 194488 w 821955"/>
                <a:gd name="connsiteY8" fmla="*/ 0 h 149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955" h="1490619">
                  <a:moveTo>
                    <a:pt x="194488" y="0"/>
                  </a:moveTo>
                  <a:lnTo>
                    <a:pt x="287097" y="99061"/>
                  </a:lnTo>
                  <a:cubicBezTo>
                    <a:pt x="591766" y="459828"/>
                    <a:pt x="765131" y="887598"/>
                    <a:pt x="812092" y="1324230"/>
                  </a:cubicBezTo>
                  <a:lnTo>
                    <a:pt x="821955" y="1490619"/>
                  </a:lnTo>
                  <a:lnTo>
                    <a:pt x="532177" y="1490619"/>
                  </a:lnTo>
                  <a:lnTo>
                    <a:pt x="524702" y="1342600"/>
                  </a:lnTo>
                  <a:cubicBezTo>
                    <a:pt x="484144" y="943230"/>
                    <a:pt x="324897" y="578946"/>
                    <a:pt x="82789" y="285580"/>
                  </a:cubicBezTo>
                  <a:lnTo>
                    <a:pt x="0" y="194488"/>
                  </a:lnTo>
                  <a:lnTo>
                    <a:pt x="194488" y="0"/>
                  </a:lnTo>
                  <a:close/>
                </a:path>
              </a:pathLst>
            </a:cu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5" name="Forma Livre: Forma 14">
              <a:extLst>
                <a:ext uri="{FF2B5EF4-FFF2-40B4-BE49-F238E27FC236}">
                  <a16:creationId xmlns:a16="http://schemas.microsoft.com/office/drawing/2014/main" id="{F183ED24-647A-4477-75B5-BA9CFE397056}"/>
                </a:ext>
              </a:extLst>
            </p:cNvPr>
            <p:cNvSpPr>
              <a:spLocks noChangeAspect="1"/>
            </p:cNvSpPr>
            <p:nvPr/>
          </p:nvSpPr>
          <p:spPr>
            <a:xfrm>
              <a:off x="1571934" y="2452115"/>
              <a:ext cx="1693726" cy="1205483"/>
            </a:xfrm>
            <a:custGeom>
              <a:avLst/>
              <a:gdLst>
                <a:gd name="connsiteX0" fmla="*/ 533442 w 1254703"/>
                <a:gd name="connsiteY0" fmla="*/ 0 h 1251269"/>
                <a:gd name="connsiteX1" fmla="*/ 1254703 w 1254703"/>
                <a:gd name="connsiteY1" fmla="*/ 721261 h 1251269"/>
                <a:gd name="connsiteX2" fmla="*/ 1192702 w 1254703"/>
                <a:gd name="connsiteY2" fmla="*/ 796405 h 1251269"/>
                <a:gd name="connsiteX3" fmla="*/ 1052587 w 1254703"/>
                <a:gd name="connsiteY3" fmla="*/ 1182913 h 1251269"/>
                <a:gd name="connsiteX4" fmla="*/ 1049135 w 1254703"/>
                <a:gd name="connsiteY4" fmla="*/ 1251269 h 1251269"/>
                <a:gd name="connsiteX5" fmla="*/ 0 w 1254703"/>
                <a:gd name="connsiteY5" fmla="*/ 1251269 h 1251269"/>
                <a:gd name="connsiteX6" fmla="*/ 6854 w 1254703"/>
                <a:gd name="connsiteY6" fmla="*/ 1115539 h 1251269"/>
                <a:gd name="connsiteX7" fmla="*/ 421943 w 1254703"/>
                <a:gd name="connsiteY7" fmla="*/ 122680 h 1251269"/>
                <a:gd name="connsiteX8" fmla="*/ 533442 w 1254703"/>
                <a:gd name="connsiteY8" fmla="*/ 0 h 12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703" h="1251269">
                  <a:moveTo>
                    <a:pt x="533442" y="0"/>
                  </a:moveTo>
                  <a:lnTo>
                    <a:pt x="1254703" y="721261"/>
                  </a:lnTo>
                  <a:lnTo>
                    <a:pt x="1192702" y="796405"/>
                  </a:lnTo>
                  <a:cubicBezTo>
                    <a:pt x="1116686" y="908924"/>
                    <a:pt x="1067028" y="1040713"/>
                    <a:pt x="1052587" y="1182913"/>
                  </a:cubicBezTo>
                  <a:lnTo>
                    <a:pt x="1049135" y="1251269"/>
                  </a:lnTo>
                  <a:lnTo>
                    <a:pt x="0" y="1251269"/>
                  </a:lnTo>
                  <a:lnTo>
                    <a:pt x="6854" y="1115539"/>
                  </a:lnTo>
                  <a:cubicBezTo>
                    <a:pt x="44950" y="740410"/>
                    <a:pt x="194532" y="398238"/>
                    <a:pt x="421943" y="122680"/>
                  </a:cubicBezTo>
                  <a:lnTo>
                    <a:pt x="533442" y="0"/>
                  </a:lnTo>
                  <a:close/>
                </a:path>
              </a:pathLst>
            </a:custGeom>
            <a:solidFill>
              <a:srgbClr val="F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16" name="Forma Livre: Forma 15">
              <a:extLst>
                <a:ext uri="{FF2B5EF4-FFF2-40B4-BE49-F238E27FC236}">
                  <a16:creationId xmlns:a16="http://schemas.microsoft.com/office/drawing/2014/main" id="{C8A23A14-95FE-4189-8189-3B65F2B2873A}"/>
                </a:ext>
              </a:extLst>
            </p:cNvPr>
            <p:cNvSpPr>
              <a:spLocks noChangeAspect="1"/>
            </p:cNvSpPr>
            <p:nvPr/>
          </p:nvSpPr>
          <p:spPr>
            <a:xfrm>
              <a:off x="4993621" y="2490769"/>
              <a:ext cx="1688304" cy="1166828"/>
            </a:xfrm>
            <a:custGeom>
              <a:avLst/>
              <a:gdLst>
                <a:gd name="connsiteX0" fmla="*/ 682388 w 1179364"/>
                <a:gd name="connsiteY0" fmla="*/ 0 h 1211146"/>
                <a:gd name="connsiteX1" fmla="*/ 757421 w 1179364"/>
                <a:gd name="connsiteY1" fmla="*/ 82557 h 1211146"/>
                <a:gd name="connsiteX2" fmla="*/ 1172510 w 1179364"/>
                <a:gd name="connsiteY2" fmla="*/ 1075416 h 1211146"/>
                <a:gd name="connsiteX3" fmla="*/ 1179364 w 1179364"/>
                <a:gd name="connsiteY3" fmla="*/ 1211146 h 1211146"/>
                <a:gd name="connsiteX4" fmla="*/ 204535 w 1179364"/>
                <a:gd name="connsiteY4" fmla="*/ 1211146 h 1211146"/>
                <a:gd name="connsiteX5" fmla="*/ 201083 w 1179364"/>
                <a:gd name="connsiteY5" fmla="*/ 1142790 h 1211146"/>
                <a:gd name="connsiteX6" fmla="*/ 60968 w 1179364"/>
                <a:gd name="connsiteY6" fmla="*/ 756282 h 1211146"/>
                <a:gd name="connsiteX7" fmla="*/ 0 w 1179364"/>
                <a:gd name="connsiteY7" fmla="*/ 682389 h 1211146"/>
                <a:gd name="connsiteX8" fmla="*/ 682388 w 1179364"/>
                <a:gd name="connsiteY8" fmla="*/ 0 h 121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64" h="1211146">
                  <a:moveTo>
                    <a:pt x="682388" y="0"/>
                  </a:moveTo>
                  <a:lnTo>
                    <a:pt x="757421" y="82557"/>
                  </a:lnTo>
                  <a:cubicBezTo>
                    <a:pt x="984833" y="358115"/>
                    <a:pt x="1134414" y="700287"/>
                    <a:pt x="1172510" y="1075416"/>
                  </a:cubicBezTo>
                  <a:lnTo>
                    <a:pt x="1179364" y="1211146"/>
                  </a:lnTo>
                  <a:lnTo>
                    <a:pt x="204535" y="1211146"/>
                  </a:lnTo>
                  <a:lnTo>
                    <a:pt x="201083" y="1142790"/>
                  </a:lnTo>
                  <a:cubicBezTo>
                    <a:pt x="186642" y="1000590"/>
                    <a:pt x="136984" y="868801"/>
                    <a:pt x="60968" y="756282"/>
                  </a:cubicBezTo>
                  <a:lnTo>
                    <a:pt x="0" y="682389"/>
                  </a:lnTo>
                  <a:lnTo>
                    <a:pt x="682388" y="0"/>
                  </a:lnTo>
                  <a:close/>
                </a:path>
              </a:pathLst>
            </a:cu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7" name="Forma Livre: Forma 16">
              <a:extLst>
                <a:ext uri="{FF2B5EF4-FFF2-40B4-BE49-F238E27FC236}">
                  <a16:creationId xmlns:a16="http://schemas.microsoft.com/office/drawing/2014/main" id="{5B3D5575-258C-BCB2-E23B-DAC0F06D34B6}"/>
                </a:ext>
              </a:extLst>
            </p:cNvPr>
            <p:cNvSpPr>
              <a:spLocks noChangeAspect="1"/>
            </p:cNvSpPr>
            <p:nvPr/>
          </p:nvSpPr>
          <p:spPr>
            <a:xfrm>
              <a:off x="988142" y="3762471"/>
              <a:ext cx="1162494" cy="1486621"/>
            </a:xfrm>
            <a:custGeom>
              <a:avLst/>
              <a:gdLst>
                <a:gd name="connsiteX0" fmla="*/ 0 w 861169"/>
                <a:gd name="connsiteY0" fmla="*/ 0 h 1543086"/>
                <a:gd name="connsiteX1" fmla="*/ 312285 w 861169"/>
                <a:gd name="connsiteY1" fmla="*/ 0 h 1543086"/>
                <a:gd name="connsiteX2" fmla="*/ 319759 w 861169"/>
                <a:gd name="connsiteY2" fmla="*/ 148011 h 1543086"/>
                <a:gd name="connsiteX3" fmla="*/ 548511 w 861169"/>
                <a:gd name="connsiteY3" fmla="*/ 889353 h 1543086"/>
                <a:gd name="connsiteX4" fmla="*/ 552570 w 861169"/>
                <a:gd name="connsiteY4" fmla="*/ 896035 h 1543086"/>
                <a:gd name="connsiteX5" fmla="*/ 552570 w 861169"/>
                <a:gd name="connsiteY5" fmla="*/ 939067 h 1543086"/>
                <a:gd name="connsiteX6" fmla="*/ 578713 w 861169"/>
                <a:gd name="connsiteY6" fmla="*/ 939067 h 1543086"/>
                <a:gd name="connsiteX7" fmla="*/ 647689 w 861169"/>
                <a:gd name="connsiteY7" fmla="*/ 1052604 h 1543086"/>
                <a:gd name="connsiteX8" fmla="*/ 761672 w 861169"/>
                <a:gd name="connsiteY8" fmla="*/ 1205031 h 1543086"/>
                <a:gd name="connsiteX9" fmla="*/ 861169 w 861169"/>
                <a:gd name="connsiteY9" fmla="*/ 1314505 h 1543086"/>
                <a:gd name="connsiteX10" fmla="*/ 632588 w 861169"/>
                <a:gd name="connsiteY10" fmla="*/ 1543086 h 1543086"/>
                <a:gd name="connsiteX11" fmla="*/ 537832 w 861169"/>
                <a:gd name="connsiteY11" fmla="*/ 1441727 h 1543086"/>
                <a:gd name="connsiteX12" fmla="*/ 12838 w 861169"/>
                <a:gd name="connsiteY12" fmla="*/ 216557 h 1543086"/>
                <a:gd name="connsiteX13" fmla="*/ 0 w 861169"/>
                <a:gd name="connsiteY13" fmla="*/ 0 h 15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169" h="1543086">
                  <a:moveTo>
                    <a:pt x="0" y="0"/>
                  </a:moveTo>
                  <a:lnTo>
                    <a:pt x="312285" y="0"/>
                  </a:lnTo>
                  <a:lnTo>
                    <a:pt x="319759" y="148011"/>
                  </a:lnTo>
                  <a:cubicBezTo>
                    <a:pt x="346797" y="414258"/>
                    <a:pt x="426587" y="664911"/>
                    <a:pt x="548511" y="889353"/>
                  </a:cubicBezTo>
                  <a:lnTo>
                    <a:pt x="552570" y="896035"/>
                  </a:lnTo>
                  <a:lnTo>
                    <a:pt x="552570" y="939067"/>
                  </a:lnTo>
                  <a:lnTo>
                    <a:pt x="578713" y="939067"/>
                  </a:lnTo>
                  <a:lnTo>
                    <a:pt x="647689" y="1052604"/>
                  </a:lnTo>
                  <a:cubicBezTo>
                    <a:pt x="683271" y="1105273"/>
                    <a:pt x="721320" y="1156137"/>
                    <a:pt x="761672" y="1205031"/>
                  </a:cubicBezTo>
                  <a:lnTo>
                    <a:pt x="861169" y="1314505"/>
                  </a:lnTo>
                  <a:lnTo>
                    <a:pt x="632588" y="1543086"/>
                  </a:lnTo>
                  <a:lnTo>
                    <a:pt x="537832" y="1441727"/>
                  </a:lnTo>
                  <a:cubicBezTo>
                    <a:pt x="233163" y="1080960"/>
                    <a:pt x="59799" y="653190"/>
                    <a:pt x="12838" y="216557"/>
                  </a:cubicBezTo>
                  <a:lnTo>
                    <a:pt x="0" y="0"/>
                  </a:lnTo>
                  <a:close/>
                </a:path>
              </a:pathLst>
            </a:custGeom>
            <a:solidFill>
              <a:srgbClr val="E2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8" name="Forma Livre: Forma 17">
              <a:extLst>
                <a:ext uri="{FF2B5EF4-FFF2-40B4-BE49-F238E27FC236}">
                  <a16:creationId xmlns:a16="http://schemas.microsoft.com/office/drawing/2014/main" id="{B39E5668-F9B2-E5FB-159E-626813258974}"/>
                </a:ext>
              </a:extLst>
            </p:cNvPr>
            <p:cNvSpPr>
              <a:spLocks noChangeAspect="1"/>
            </p:cNvSpPr>
            <p:nvPr/>
          </p:nvSpPr>
          <p:spPr>
            <a:xfrm>
              <a:off x="1943858" y="5102227"/>
              <a:ext cx="2121749" cy="827498"/>
            </a:xfrm>
            <a:custGeom>
              <a:avLst/>
              <a:gdLst>
                <a:gd name="connsiteX0" fmla="*/ 230990 w 1571780"/>
                <a:gd name="connsiteY0" fmla="*/ 0 h 858928"/>
                <a:gd name="connsiteX1" fmla="*/ 322082 w 1571780"/>
                <a:gd name="connsiteY1" fmla="*/ 82789 h 858928"/>
                <a:gd name="connsiteX2" fmla="*/ 1379102 w 1571780"/>
                <a:gd name="connsiteY2" fmla="*/ 524702 h 858928"/>
                <a:gd name="connsiteX3" fmla="*/ 1571780 w 1571780"/>
                <a:gd name="connsiteY3" fmla="*/ 534432 h 858928"/>
                <a:gd name="connsiteX4" fmla="*/ 1571780 w 1571780"/>
                <a:gd name="connsiteY4" fmla="*/ 858928 h 858928"/>
                <a:gd name="connsiteX5" fmla="*/ 1380248 w 1571780"/>
                <a:gd name="connsiteY5" fmla="*/ 851954 h 858928"/>
                <a:gd name="connsiteX6" fmla="*/ 161704 w 1571780"/>
                <a:gd name="connsiteY6" fmla="*/ 372259 h 858928"/>
                <a:gd name="connsiteX7" fmla="*/ 0 w 1571780"/>
                <a:gd name="connsiteY7" fmla="*/ 230990 h 858928"/>
                <a:gd name="connsiteX8" fmla="*/ 230990 w 1571780"/>
                <a:gd name="connsiteY8" fmla="*/ 0 h 85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780" h="858928">
                  <a:moveTo>
                    <a:pt x="230990" y="0"/>
                  </a:moveTo>
                  <a:lnTo>
                    <a:pt x="322082" y="82789"/>
                  </a:lnTo>
                  <a:cubicBezTo>
                    <a:pt x="615448" y="324897"/>
                    <a:pt x="979732" y="484144"/>
                    <a:pt x="1379102" y="524702"/>
                  </a:cubicBezTo>
                  <a:lnTo>
                    <a:pt x="1571780" y="534432"/>
                  </a:lnTo>
                  <a:lnTo>
                    <a:pt x="1571780" y="858928"/>
                  </a:lnTo>
                  <a:lnTo>
                    <a:pt x="1380248" y="851954"/>
                  </a:lnTo>
                  <a:cubicBezTo>
                    <a:pt x="944168" y="815191"/>
                    <a:pt x="518606" y="653659"/>
                    <a:pt x="161704" y="372259"/>
                  </a:cubicBezTo>
                  <a:lnTo>
                    <a:pt x="0" y="230990"/>
                  </a:lnTo>
                  <a:lnTo>
                    <a:pt x="230990" y="0"/>
                  </a:lnTo>
                  <a:close/>
                </a:path>
              </a:pathLst>
            </a:custGeom>
            <a:solidFill>
              <a:srgbClr val="8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9" name="Forma Livre: Forma 18">
              <a:extLst>
                <a:ext uri="{FF2B5EF4-FFF2-40B4-BE49-F238E27FC236}">
                  <a16:creationId xmlns:a16="http://schemas.microsoft.com/office/drawing/2014/main" id="{258468A6-EA0D-F5C3-4ADB-3E3CA0FA3787}"/>
                </a:ext>
              </a:extLst>
            </p:cNvPr>
            <p:cNvSpPr>
              <a:spLocks noChangeAspect="1"/>
            </p:cNvSpPr>
            <p:nvPr/>
          </p:nvSpPr>
          <p:spPr>
            <a:xfrm>
              <a:off x="7575183" y="4449513"/>
              <a:ext cx="54559" cy="62899"/>
            </a:xfrm>
            <a:custGeom>
              <a:avLst/>
              <a:gdLst/>
              <a:ahLst/>
              <a:cxnLst/>
              <a:rect l="l" t="t" r="r" b="b"/>
              <a:pathLst>
                <a:path w="43179" h="66508">
                  <a:moveTo>
                    <a:pt x="1944" y="0"/>
                  </a:moveTo>
                  <a:lnTo>
                    <a:pt x="40519" y="0"/>
                  </a:lnTo>
                  <a:cubicBezTo>
                    <a:pt x="40996" y="0"/>
                    <a:pt x="41414" y="51"/>
                    <a:pt x="41772" y="154"/>
                  </a:cubicBezTo>
                  <a:cubicBezTo>
                    <a:pt x="42130" y="256"/>
                    <a:pt x="42403" y="461"/>
                    <a:pt x="42590" y="768"/>
                  </a:cubicBezTo>
                  <a:cubicBezTo>
                    <a:pt x="42778" y="1074"/>
                    <a:pt x="42923" y="1467"/>
                    <a:pt x="43025" y="1944"/>
                  </a:cubicBezTo>
                  <a:cubicBezTo>
                    <a:pt x="43128" y="2422"/>
                    <a:pt x="43179" y="3036"/>
                    <a:pt x="43179" y="3786"/>
                  </a:cubicBezTo>
                  <a:cubicBezTo>
                    <a:pt x="43179" y="4400"/>
                    <a:pt x="43153" y="4954"/>
                    <a:pt x="43102" y="5449"/>
                  </a:cubicBezTo>
                  <a:cubicBezTo>
                    <a:pt x="43051" y="5943"/>
                    <a:pt x="42983" y="6421"/>
                    <a:pt x="42897" y="6881"/>
                  </a:cubicBezTo>
                  <a:cubicBezTo>
                    <a:pt x="42812" y="7342"/>
                    <a:pt x="42693" y="7785"/>
                    <a:pt x="42539" y="8211"/>
                  </a:cubicBezTo>
                  <a:cubicBezTo>
                    <a:pt x="42386" y="8638"/>
                    <a:pt x="42207" y="9090"/>
                    <a:pt x="42002" y="9567"/>
                  </a:cubicBezTo>
                  <a:lnTo>
                    <a:pt x="18162" y="64512"/>
                  </a:lnTo>
                  <a:cubicBezTo>
                    <a:pt x="17991" y="64922"/>
                    <a:pt x="17778" y="65254"/>
                    <a:pt x="17522" y="65510"/>
                  </a:cubicBezTo>
                  <a:cubicBezTo>
                    <a:pt x="17266" y="65766"/>
                    <a:pt x="16942" y="65971"/>
                    <a:pt x="16550" y="66124"/>
                  </a:cubicBezTo>
                  <a:cubicBezTo>
                    <a:pt x="16158" y="66277"/>
                    <a:pt x="15655" y="66380"/>
                    <a:pt x="15041" y="66431"/>
                  </a:cubicBezTo>
                  <a:cubicBezTo>
                    <a:pt x="14427" y="66482"/>
                    <a:pt x="13677" y="66508"/>
                    <a:pt x="12790" y="66508"/>
                  </a:cubicBezTo>
                  <a:cubicBezTo>
                    <a:pt x="11630" y="66508"/>
                    <a:pt x="10726" y="66457"/>
                    <a:pt x="10079" y="66354"/>
                  </a:cubicBezTo>
                  <a:cubicBezTo>
                    <a:pt x="9430" y="66252"/>
                    <a:pt x="8961" y="66090"/>
                    <a:pt x="8672" y="65868"/>
                  </a:cubicBezTo>
                  <a:cubicBezTo>
                    <a:pt x="8382" y="65647"/>
                    <a:pt x="8254" y="65374"/>
                    <a:pt x="8288" y="65050"/>
                  </a:cubicBezTo>
                  <a:cubicBezTo>
                    <a:pt x="8322" y="64726"/>
                    <a:pt x="8441" y="64342"/>
                    <a:pt x="8646" y="63899"/>
                  </a:cubicBezTo>
                  <a:lnTo>
                    <a:pt x="33714" y="7725"/>
                  </a:lnTo>
                  <a:lnTo>
                    <a:pt x="1944" y="7725"/>
                  </a:lnTo>
                  <a:cubicBezTo>
                    <a:pt x="1296" y="7725"/>
                    <a:pt x="810" y="7384"/>
                    <a:pt x="486" y="6702"/>
                  </a:cubicBezTo>
                  <a:cubicBezTo>
                    <a:pt x="162" y="6020"/>
                    <a:pt x="0" y="5065"/>
                    <a:pt x="0" y="3837"/>
                  </a:cubicBezTo>
                  <a:cubicBezTo>
                    <a:pt x="0" y="3189"/>
                    <a:pt x="43" y="2626"/>
                    <a:pt x="128" y="2149"/>
                  </a:cubicBezTo>
                  <a:cubicBezTo>
                    <a:pt x="213" y="1671"/>
                    <a:pt x="341" y="1271"/>
                    <a:pt x="512" y="947"/>
                  </a:cubicBezTo>
                  <a:cubicBezTo>
                    <a:pt x="682" y="623"/>
                    <a:pt x="887" y="384"/>
                    <a:pt x="1126" y="230"/>
                  </a:cubicBezTo>
                  <a:cubicBezTo>
                    <a:pt x="1364" y="77"/>
                    <a:pt x="1637" y="0"/>
                    <a:pt x="194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0" name="Forma Livre: Forma 19">
              <a:extLst>
                <a:ext uri="{FF2B5EF4-FFF2-40B4-BE49-F238E27FC236}">
                  <a16:creationId xmlns:a16="http://schemas.microsoft.com/office/drawing/2014/main" id="{DDA854A2-39D7-67D3-A9EF-BAA3F530FD91}"/>
                </a:ext>
              </a:extLst>
            </p:cNvPr>
            <p:cNvSpPr>
              <a:spLocks noChangeAspect="1"/>
            </p:cNvSpPr>
            <p:nvPr/>
          </p:nvSpPr>
          <p:spPr>
            <a:xfrm>
              <a:off x="8280815" y="1537725"/>
              <a:ext cx="1851472" cy="1280175"/>
            </a:xfrm>
            <a:custGeom>
              <a:avLst/>
              <a:gdLst/>
              <a:ahLst/>
              <a:cxnLst/>
              <a:rect l="l" t="t" r="r" b="b"/>
              <a:pathLst>
                <a:path w="1465294" h="1353628">
                  <a:moveTo>
                    <a:pt x="0" y="0"/>
                  </a:moveTo>
                  <a:lnTo>
                    <a:pt x="82674" y="3011"/>
                  </a:lnTo>
                  <a:cubicBezTo>
                    <a:pt x="518754" y="39773"/>
                    <a:pt x="944316" y="201306"/>
                    <a:pt x="1301218" y="482706"/>
                  </a:cubicBezTo>
                  <a:lnTo>
                    <a:pt x="1465294" y="626048"/>
                  </a:lnTo>
                  <a:lnTo>
                    <a:pt x="737713" y="1353628"/>
                  </a:lnTo>
                  <a:lnTo>
                    <a:pt x="680514" y="1301642"/>
                  </a:lnTo>
                  <a:cubicBezTo>
                    <a:pt x="507161" y="1158579"/>
                    <a:pt x="291902" y="1064478"/>
                    <a:pt x="55911" y="1040512"/>
                  </a:cubicBezTo>
                  <a:lnTo>
                    <a:pt x="0" y="1037688"/>
                  </a:lnTo>
                  <a:lnTo>
                    <a:pt x="0" y="0"/>
                  </a:lnTo>
                  <a:close/>
                </a:path>
              </a:pathLst>
            </a:cu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1" name="Forma Livre: Forma 20">
              <a:extLst>
                <a:ext uri="{FF2B5EF4-FFF2-40B4-BE49-F238E27FC236}">
                  <a16:creationId xmlns:a16="http://schemas.microsoft.com/office/drawing/2014/main" id="{79385EF0-AB34-26D6-AA7C-92016116296D}"/>
                </a:ext>
              </a:extLst>
            </p:cNvPr>
            <p:cNvSpPr>
              <a:spLocks noChangeAspect="1"/>
            </p:cNvSpPr>
            <p:nvPr/>
          </p:nvSpPr>
          <p:spPr>
            <a:xfrm>
              <a:off x="9308551" y="2204299"/>
              <a:ext cx="1711561" cy="1409733"/>
            </a:xfrm>
            <a:custGeom>
              <a:avLst/>
              <a:gdLst/>
              <a:ahLst/>
              <a:cxnLst/>
              <a:rect l="l" t="t" r="r" b="b"/>
              <a:pathLst>
                <a:path w="1354566" h="1490619">
                  <a:moveTo>
                    <a:pt x="727099" y="0"/>
                  </a:moveTo>
                  <a:lnTo>
                    <a:pt x="819708" y="99061"/>
                  </a:lnTo>
                  <a:cubicBezTo>
                    <a:pt x="1124377" y="459828"/>
                    <a:pt x="1297741" y="887598"/>
                    <a:pt x="1344702" y="1324230"/>
                  </a:cubicBezTo>
                  <a:lnTo>
                    <a:pt x="1354566" y="1490619"/>
                  </a:lnTo>
                  <a:lnTo>
                    <a:pt x="292457" y="1490619"/>
                  </a:lnTo>
                  <a:lnTo>
                    <a:pt x="286872" y="1380026"/>
                  </a:lnTo>
                  <a:cubicBezTo>
                    <a:pt x="262906" y="1144035"/>
                    <a:pt x="168805" y="928776"/>
                    <a:pt x="25742" y="755423"/>
                  </a:cubicBezTo>
                  <a:lnTo>
                    <a:pt x="0" y="727099"/>
                  </a:lnTo>
                  <a:lnTo>
                    <a:pt x="727099" y="0"/>
                  </a:lnTo>
                  <a:close/>
                </a:path>
              </a:pathLst>
            </a:custGeom>
            <a:solidFill>
              <a:srgbClr val="3D51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22" name="Forma Livre: Forma 21">
              <a:extLst>
                <a:ext uri="{FF2B5EF4-FFF2-40B4-BE49-F238E27FC236}">
                  <a16:creationId xmlns:a16="http://schemas.microsoft.com/office/drawing/2014/main" id="{054500F6-030A-E489-7E2A-BAF905162C9C}"/>
                </a:ext>
              </a:extLst>
            </p:cNvPr>
            <p:cNvSpPr>
              <a:spLocks noChangeAspect="1"/>
            </p:cNvSpPr>
            <p:nvPr/>
          </p:nvSpPr>
          <p:spPr>
            <a:xfrm>
              <a:off x="8280816" y="2586270"/>
              <a:ext cx="868684" cy="453388"/>
            </a:xfrm>
            <a:custGeom>
              <a:avLst/>
              <a:gdLst/>
              <a:ahLst/>
              <a:cxnLst/>
              <a:rect l="l" t="t" r="r" b="b"/>
              <a:pathLst>
                <a:path w="687495" h="479402">
                  <a:moveTo>
                    <a:pt x="0" y="0"/>
                  </a:moveTo>
                  <a:lnTo>
                    <a:pt x="48649" y="2457"/>
                  </a:lnTo>
                  <a:cubicBezTo>
                    <a:pt x="270316" y="24968"/>
                    <a:pt x="472508" y="113357"/>
                    <a:pt x="635339" y="247737"/>
                  </a:cubicBezTo>
                  <a:lnTo>
                    <a:pt x="687495" y="295140"/>
                  </a:lnTo>
                  <a:lnTo>
                    <a:pt x="503233" y="479402"/>
                  </a:lnTo>
                  <a:lnTo>
                    <a:pt x="411068" y="403357"/>
                  </a:lnTo>
                  <a:cubicBezTo>
                    <a:pt x="298549" y="327341"/>
                    <a:pt x="166760" y="277683"/>
                    <a:pt x="24560" y="263242"/>
                  </a:cubicBezTo>
                  <a:lnTo>
                    <a:pt x="0" y="262002"/>
                  </a:lnTo>
                  <a:lnTo>
                    <a:pt x="0" y="0"/>
                  </a:lnTo>
                  <a:close/>
                </a:path>
              </a:pathLst>
            </a:cu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3" name="Forma Livre: Forma 22">
              <a:extLst>
                <a:ext uri="{FF2B5EF4-FFF2-40B4-BE49-F238E27FC236}">
                  <a16:creationId xmlns:a16="http://schemas.microsoft.com/office/drawing/2014/main" id="{55FDFDDF-9061-6C4C-A4B9-9EC879A2D506}"/>
                </a:ext>
              </a:extLst>
            </p:cNvPr>
            <p:cNvSpPr>
              <a:spLocks noChangeAspect="1"/>
            </p:cNvSpPr>
            <p:nvPr/>
          </p:nvSpPr>
          <p:spPr>
            <a:xfrm>
              <a:off x="9011917" y="2939437"/>
              <a:ext cx="576433" cy="674595"/>
            </a:xfrm>
            <a:custGeom>
              <a:avLst/>
              <a:gdLst/>
              <a:ahLst/>
              <a:cxnLst/>
              <a:rect l="l" t="t" r="r" b="b"/>
              <a:pathLst>
                <a:path w="456201" h="713301">
                  <a:moveTo>
                    <a:pt x="184544" y="0"/>
                  </a:moveTo>
                  <a:lnTo>
                    <a:pt x="205703" y="23280"/>
                  </a:lnTo>
                  <a:cubicBezTo>
                    <a:pt x="340083" y="186111"/>
                    <a:pt x="428472" y="388303"/>
                    <a:pt x="450983" y="609970"/>
                  </a:cubicBezTo>
                  <a:lnTo>
                    <a:pt x="456201" y="713301"/>
                  </a:lnTo>
                  <a:lnTo>
                    <a:pt x="204536" y="713301"/>
                  </a:lnTo>
                  <a:lnTo>
                    <a:pt x="201084" y="644945"/>
                  </a:lnTo>
                  <a:cubicBezTo>
                    <a:pt x="186643" y="502745"/>
                    <a:pt x="136985" y="370956"/>
                    <a:pt x="60969" y="258437"/>
                  </a:cubicBezTo>
                  <a:lnTo>
                    <a:pt x="0" y="184544"/>
                  </a:lnTo>
                  <a:lnTo>
                    <a:pt x="184544" y="0"/>
                  </a:lnTo>
                  <a:close/>
                </a:path>
              </a:pathLst>
            </a:custGeom>
            <a:solidFill>
              <a:srgbClr val="3D51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4" name="Forma Livre: Forma 23">
              <a:extLst>
                <a:ext uri="{FF2B5EF4-FFF2-40B4-BE49-F238E27FC236}">
                  <a16:creationId xmlns:a16="http://schemas.microsoft.com/office/drawing/2014/main" id="{36B64E41-6834-5EA1-3870-53FD4287C589}"/>
                </a:ext>
              </a:extLst>
            </p:cNvPr>
            <p:cNvSpPr>
              <a:spLocks noChangeAspect="1"/>
            </p:cNvSpPr>
            <p:nvPr/>
          </p:nvSpPr>
          <p:spPr>
            <a:xfrm>
              <a:off x="5262665" y="3716982"/>
              <a:ext cx="1862561" cy="1459353"/>
            </a:xfrm>
            <a:custGeom>
              <a:avLst/>
              <a:gdLst/>
              <a:ahLst/>
              <a:cxnLst/>
              <a:rect l="l" t="t" r="r" b="b"/>
              <a:pathLst>
                <a:path w="1474070" h="1543086">
                  <a:moveTo>
                    <a:pt x="0" y="0"/>
                  </a:moveTo>
                  <a:lnTo>
                    <a:pt x="1159954" y="0"/>
                  </a:lnTo>
                  <a:lnTo>
                    <a:pt x="1160954" y="19801"/>
                  </a:lnTo>
                  <a:cubicBezTo>
                    <a:pt x="1184920" y="255793"/>
                    <a:pt x="1279020" y="471051"/>
                    <a:pt x="1422084" y="644404"/>
                  </a:cubicBezTo>
                  <a:lnTo>
                    <a:pt x="1474070" y="701604"/>
                  </a:lnTo>
                  <a:lnTo>
                    <a:pt x="632588" y="1543086"/>
                  </a:lnTo>
                  <a:lnTo>
                    <a:pt x="537832" y="1441727"/>
                  </a:lnTo>
                  <a:cubicBezTo>
                    <a:pt x="233163" y="1080960"/>
                    <a:pt x="59799" y="653190"/>
                    <a:pt x="12838" y="216557"/>
                  </a:cubicBezTo>
                  <a:lnTo>
                    <a:pt x="0" y="0"/>
                  </a:lnTo>
                  <a:close/>
                </a:path>
              </a:pathLst>
            </a:cu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25" name="Forma Livre: Forma 24">
              <a:extLst>
                <a:ext uri="{FF2B5EF4-FFF2-40B4-BE49-F238E27FC236}">
                  <a16:creationId xmlns:a16="http://schemas.microsoft.com/office/drawing/2014/main" id="{2CA92B07-A2CC-0119-2E37-514447D73CDF}"/>
                </a:ext>
              </a:extLst>
            </p:cNvPr>
            <p:cNvSpPr>
              <a:spLocks noChangeAspect="1"/>
            </p:cNvSpPr>
            <p:nvPr/>
          </p:nvSpPr>
          <p:spPr>
            <a:xfrm>
              <a:off x="6818060" y="3716983"/>
              <a:ext cx="594177" cy="616039"/>
            </a:xfrm>
            <a:custGeom>
              <a:avLst/>
              <a:gdLst/>
              <a:ahLst/>
              <a:cxnLst/>
              <a:rect l="l" t="t" r="r" b="b"/>
              <a:pathLst>
                <a:path w="470244" h="651385">
                  <a:moveTo>
                    <a:pt x="0" y="0"/>
                  </a:moveTo>
                  <a:lnTo>
                    <a:pt x="254728" y="0"/>
                  </a:lnTo>
                  <a:lnTo>
                    <a:pt x="266904" y="79784"/>
                  </a:lnTo>
                  <a:cubicBezTo>
                    <a:pt x="289443" y="189929"/>
                    <a:pt x="333387" y="292277"/>
                    <a:pt x="394199" y="382292"/>
                  </a:cubicBezTo>
                  <a:lnTo>
                    <a:pt x="470244" y="474458"/>
                  </a:lnTo>
                  <a:lnTo>
                    <a:pt x="293316" y="651385"/>
                  </a:lnTo>
                  <a:lnTo>
                    <a:pt x="245913" y="599229"/>
                  </a:lnTo>
                  <a:cubicBezTo>
                    <a:pt x="111533" y="436399"/>
                    <a:pt x="23144" y="234206"/>
                    <a:pt x="633" y="12539"/>
                  </a:cubicBezTo>
                  <a:lnTo>
                    <a:pt x="0" y="0"/>
                  </a:lnTo>
                  <a:close/>
                </a:path>
              </a:pathLst>
            </a:cu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6" name="Forma Livre: Forma 25">
              <a:extLst>
                <a:ext uri="{FF2B5EF4-FFF2-40B4-BE49-F238E27FC236}">
                  <a16:creationId xmlns:a16="http://schemas.microsoft.com/office/drawing/2014/main" id="{ECA32852-E682-4AAF-6453-D9BDAEA00E5E}"/>
                </a:ext>
              </a:extLst>
            </p:cNvPr>
            <p:cNvSpPr>
              <a:spLocks noChangeAspect="1"/>
            </p:cNvSpPr>
            <p:nvPr/>
          </p:nvSpPr>
          <p:spPr>
            <a:xfrm>
              <a:off x="8994173" y="3716983"/>
              <a:ext cx="588383" cy="613148"/>
            </a:xfrm>
            <a:custGeom>
              <a:avLst/>
              <a:gdLst/>
              <a:ahLst/>
              <a:cxnLst/>
              <a:rect l="l" t="t" r="r" b="b"/>
              <a:pathLst>
                <a:path w="465659" h="648329">
                  <a:moveTo>
                    <a:pt x="214484" y="0"/>
                  </a:moveTo>
                  <a:lnTo>
                    <a:pt x="465659" y="0"/>
                  </a:lnTo>
                  <a:lnTo>
                    <a:pt x="465026" y="12539"/>
                  </a:lnTo>
                  <a:cubicBezTo>
                    <a:pt x="442515" y="234206"/>
                    <a:pt x="354126" y="436399"/>
                    <a:pt x="219746" y="599229"/>
                  </a:cubicBezTo>
                  <a:lnTo>
                    <a:pt x="175122" y="648329"/>
                  </a:lnTo>
                  <a:lnTo>
                    <a:pt x="0" y="473207"/>
                  </a:lnTo>
                  <a:lnTo>
                    <a:pt x="75012" y="382292"/>
                  </a:lnTo>
                  <a:cubicBezTo>
                    <a:pt x="135824" y="292277"/>
                    <a:pt x="179768" y="189929"/>
                    <a:pt x="202307" y="79784"/>
                  </a:cubicBezTo>
                  <a:lnTo>
                    <a:pt x="214484" y="0"/>
                  </a:lnTo>
                  <a:close/>
                </a:path>
              </a:pathLst>
            </a:cu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7" name="Forma Livre: Forma 26">
              <a:extLst>
                <a:ext uri="{FF2B5EF4-FFF2-40B4-BE49-F238E27FC236}">
                  <a16:creationId xmlns:a16="http://schemas.microsoft.com/office/drawing/2014/main" id="{3D1061E0-F3DE-A2BE-B0B8-6C20712014A5}"/>
                </a:ext>
              </a:extLst>
            </p:cNvPr>
            <p:cNvSpPr>
              <a:spLocks noChangeAspect="1"/>
            </p:cNvSpPr>
            <p:nvPr/>
          </p:nvSpPr>
          <p:spPr>
            <a:xfrm>
              <a:off x="9278900" y="3716983"/>
              <a:ext cx="1742539" cy="1412462"/>
            </a:xfrm>
            <a:custGeom>
              <a:avLst/>
              <a:gdLst/>
              <a:ahLst/>
              <a:cxnLst/>
              <a:rect l="l" t="t" r="r" b="b"/>
              <a:pathLst>
                <a:path w="1379082" h="1493505">
                  <a:moveTo>
                    <a:pt x="311338" y="0"/>
                  </a:moveTo>
                  <a:lnTo>
                    <a:pt x="1379082" y="0"/>
                  </a:lnTo>
                  <a:lnTo>
                    <a:pt x="1373177" y="162186"/>
                  </a:lnTo>
                  <a:cubicBezTo>
                    <a:pt x="1336414" y="598267"/>
                    <a:pt x="1174881" y="1023829"/>
                    <a:pt x="893481" y="1380731"/>
                  </a:cubicBezTo>
                  <a:lnTo>
                    <a:pt x="794958" y="1493505"/>
                  </a:lnTo>
                  <a:lnTo>
                    <a:pt x="0" y="698547"/>
                  </a:lnTo>
                  <a:lnTo>
                    <a:pt x="49208" y="644404"/>
                  </a:lnTo>
                  <a:cubicBezTo>
                    <a:pt x="192271" y="471051"/>
                    <a:pt x="286372" y="255793"/>
                    <a:pt x="310338" y="19801"/>
                  </a:cubicBezTo>
                  <a:lnTo>
                    <a:pt x="311338" y="0"/>
                  </a:lnTo>
                  <a:close/>
                </a:path>
              </a:pathLst>
            </a:cu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8" name="Forma Livre: Forma 27">
              <a:extLst>
                <a:ext uri="{FF2B5EF4-FFF2-40B4-BE49-F238E27FC236}">
                  <a16:creationId xmlns:a16="http://schemas.microsoft.com/office/drawing/2014/main" id="{EA4569C5-9E4A-267C-3598-2ED8858DDCB8}"/>
                </a:ext>
              </a:extLst>
            </p:cNvPr>
            <p:cNvSpPr>
              <a:spLocks noChangeAspect="1"/>
            </p:cNvSpPr>
            <p:nvPr/>
          </p:nvSpPr>
          <p:spPr>
            <a:xfrm>
              <a:off x="8280815" y="4236003"/>
              <a:ext cx="836060" cy="422875"/>
            </a:xfrm>
            <a:custGeom>
              <a:avLst/>
              <a:gdLst/>
              <a:ahLst/>
              <a:cxnLst/>
              <a:rect l="l" t="t" r="r" b="b"/>
              <a:pathLst>
                <a:path w="661676" h="447138">
                  <a:moveTo>
                    <a:pt x="486212" y="0"/>
                  </a:moveTo>
                  <a:lnTo>
                    <a:pt x="661676" y="175464"/>
                  </a:lnTo>
                  <a:lnTo>
                    <a:pt x="635339" y="199401"/>
                  </a:lnTo>
                  <a:cubicBezTo>
                    <a:pt x="472508" y="333781"/>
                    <a:pt x="270316" y="422170"/>
                    <a:pt x="48649" y="444681"/>
                  </a:cubicBezTo>
                  <a:lnTo>
                    <a:pt x="0" y="447138"/>
                  </a:lnTo>
                  <a:lnTo>
                    <a:pt x="0" y="203356"/>
                  </a:lnTo>
                  <a:lnTo>
                    <a:pt x="24560" y="202116"/>
                  </a:lnTo>
                  <a:cubicBezTo>
                    <a:pt x="166760" y="187675"/>
                    <a:pt x="298549" y="138017"/>
                    <a:pt x="411068" y="62001"/>
                  </a:cubicBezTo>
                  <a:lnTo>
                    <a:pt x="486212" y="0"/>
                  </a:lnTo>
                  <a:close/>
                </a:path>
              </a:pathLst>
            </a:cu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9" name="Forma Livre: Forma 28">
              <a:extLst>
                <a:ext uri="{FF2B5EF4-FFF2-40B4-BE49-F238E27FC236}">
                  <a16:creationId xmlns:a16="http://schemas.microsoft.com/office/drawing/2014/main" id="{C1031059-3650-0F92-6CBE-CF55FCD8873D}"/>
                </a:ext>
              </a:extLst>
            </p:cNvPr>
            <p:cNvSpPr>
              <a:spLocks noChangeAspect="1"/>
            </p:cNvSpPr>
            <p:nvPr/>
          </p:nvSpPr>
          <p:spPr>
            <a:xfrm>
              <a:off x="7287604" y="4236981"/>
              <a:ext cx="855664" cy="422785"/>
            </a:xfrm>
            <a:custGeom>
              <a:avLst/>
              <a:gdLst/>
              <a:ahLst/>
              <a:cxnLst/>
              <a:rect l="l" t="t" r="r" b="b"/>
              <a:pathLst>
                <a:path w="677191" h="447043">
                  <a:moveTo>
                    <a:pt x="177210" y="0"/>
                  </a:moveTo>
                  <a:lnTo>
                    <a:pt x="251103" y="60968"/>
                  </a:lnTo>
                  <a:cubicBezTo>
                    <a:pt x="363622" y="136984"/>
                    <a:pt x="495411" y="186642"/>
                    <a:pt x="637611" y="201083"/>
                  </a:cubicBezTo>
                  <a:lnTo>
                    <a:pt x="677191" y="203082"/>
                  </a:lnTo>
                  <a:lnTo>
                    <a:pt x="677191" y="447043"/>
                  </a:lnTo>
                  <a:lnTo>
                    <a:pt x="609970" y="443648"/>
                  </a:lnTo>
                  <a:cubicBezTo>
                    <a:pt x="388303" y="421137"/>
                    <a:pt x="186111" y="332748"/>
                    <a:pt x="23280" y="198368"/>
                  </a:cubicBezTo>
                  <a:lnTo>
                    <a:pt x="0" y="177210"/>
                  </a:lnTo>
                  <a:lnTo>
                    <a:pt x="177210" y="0"/>
                  </a:lnTo>
                  <a:close/>
                  <a:moveTo>
                    <a:pt x="229540" y="224728"/>
                  </a:moveTo>
                  <a:cubicBezTo>
                    <a:pt x="229233" y="224728"/>
                    <a:pt x="228960" y="224805"/>
                    <a:pt x="228722" y="224958"/>
                  </a:cubicBezTo>
                  <a:cubicBezTo>
                    <a:pt x="228483" y="225112"/>
                    <a:pt x="228278" y="225351"/>
                    <a:pt x="228108" y="225675"/>
                  </a:cubicBezTo>
                  <a:cubicBezTo>
                    <a:pt x="227937" y="225999"/>
                    <a:pt x="227809" y="226399"/>
                    <a:pt x="227724" y="226877"/>
                  </a:cubicBezTo>
                  <a:cubicBezTo>
                    <a:pt x="227639" y="227354"/>
                    <a:pt x="227596" y="227917"/>
                    <a:pt x="227596" y="228565"/>
                  </a:cubicBezTo>
                  <a:cubicBezTo>
                    <a:pt x="227596" y="229793"/>
                    <a:pt x="227758" y="230748"/>
                    <a:pt x="228082" y="231430"/>
                  </a:cubicBezTo>
                  <a:cubicBezTo>
                    <a:pt x="228406" y="232112"/>
                    <a:pt x="228892" y="232453"/>
                    <a:pt x="229540" y="232453"/>
                  </a:cubicBezTo>
                  <a:lnTo>
                    <a:pt x="261310" y="232453"/>
                  </a:lnTo>
                  <a:lnTo>
                    <a:pt x="236242" y="288627"/>
                  </a:lnTo>
                  <a:cubicBezTo>
                    <a:pt x="236037" y="289070"/>
                    <a:pt x="235918" y="289454"/>
                    <a:pt x="235884" y="289778"/>
                  </a:cubicBezTo>
                  <a:cubicBezTo>
                    <a:pt x="235850" y="290102"/>
                    <a:pt x="235978" y="290375"/>
                    <a:pt x="236268" y="290596"/>
                  </a:cubicBezTo>
                  <a:cubicBezTo>
                    <a:pt x="236557" y="290818"/>
                    <a:pt x="237026" y="290980"/>
                    <a:pt x="237675" y="291082"/>
                  </a:cubicBezTo>
                  <a:cubicBezTo>
                    <a:pt x="238322" y="291185"/>
                    <a:pt x="239226" y="291236"/>
                    <a:pt x="240386" y="291236"/>
                  </a:cubicBezTo>
                  <a:cubicBezTo>
                    <a:pt x="241273" y="291236"/>
                    <a:pt x="242023" y="291210"/>
                    <a:pt x="242637" y="291159"/>
                  </a:cubicBezTo>
                  <a:cubicBezTo>
                    <a:pt x="243251" y="291108"/>
                    <a:pt x="243754" y="291005"/>
                    <a:pt x="244146" y="290852"/>
                  </a:cubicBezTo>
                  <a:cubicBezTo>
                    <a:pt x="244538" y="290699"/>
                    <a:pt x="244862" y="290494"/>
                    <a:pt x="245118" y="290238"/>
                  </a:cubicBezTo>
                  <a:cubicBezTo>
                    <a:pt x="245374" y="289982"/>
                    <a:pt x="245587" y="289650"/>
                    <a:pt x="245758" y="289240"/>
                  </a:cubicBezTo>
                  <a:lnTo>
                    <a:pt x="269598" y="234295"/>
                  </a:lnTo>
                  <a:cubicBezTo>
                    <a:pt x="269803" y="233818"/>
                    <a:pt x="269982" y="233366"/>
                    <a:pt x="270135" y="232939"/>
                  </a:cubicBezTo>
                  <a:cubicBezTo>
                    <a:pt x="270289" y="232513"/>
                    <a:pt x="270408" y="232070"/>
                    <a:pt x="270493" y="231609"/>
                  </a:cubicBezTo>
                  <a:cubicBezTo>
                    <a:pt x="270579" y="231149"/>
                    <a:pt x="270647" y="230671"/>
                    <a:pt x="270698" y="230177"/>
                  </a:cubicBezTo>
                  <a:cubicBezTo>
                    <a:pt x="270749" y="229682"/>
                    <a:pt x="270775" y="229128"/>
                    <a:pt x="270775" y="228514"/>
                  </a:cubicBezTo>
                  <a:cubicBezTo>
                    <a:pt x="270775" y="227764"/>
                    <a:pt x="270724" y="227150"/>
                    <a:pt x="270621" y="226672"/>
                  </a:cubicBezTo>
                  <a:cubicBezTo>
                    <a:pt x="270519" y="226195"/>
                    <a:pt x="270374" y="225802"/>
                    <a:pt x="270186" y="225496"/>
                  </a:cubicBezTo>
                  <a:cubicBezTo>
                    <a:pt x="269999" y="225189"/>
                    <a:pt x="269726" y="224984"/>
                    <a:pt x="269368" y="224882"/>
                  </a:cubicBezTo>
                  <a:cubicBezTo>
                    <a:pt x="269010" y="224779"/>
                    <a:pt x="268592" y="224728"/>
                    <a:pt x="268115" y="224728"/>
                  </a:cubicBezTo>
                  <a:lnTo>
                    <a:pt x="229540" y="224728"/>
                  </a:lnTo>
                  <a:close/>
                </a:path>
              </a:pathLst>
            </a:custGeom>
            <a:solidFill>
              <a:srgbClr val="5CAE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30" name="Forma Livre: Forma 29">
              <a:extLst>
                <a:ext uri="{FF2B5EF4-FFF2-40B4-BE49-F238E27FC236}">
                  <a16:creationId xmlns:a16="http://schemas.microsoft.com/office/drawing/2014/main" id="{DC86AA3F-07F9-4E00-1F36-5628B9A6C8DE}"/>
                </a:ext>
              </a:extLst>
            </p:cNvPr>
            <p:cNvSpPr>
              <a:spLocks noChangeAspect="1"/>
            </p:cNvSpPr>
            <p:nvPr/>
          </p:nvSpPr>
          <p:spPr>
            <a:xfrm>
              <a:off x="8280816" y="4449440"/>
              <a:ext cx="1909164" cy="1391393"/>
            </a:xfrm>
            <a:custGeom>
              <a:avLst/>
              <a:gdLst/>
              <a:ahLst/>
              <a:cxnLst/>
              <a:rect l="l" t="t" r="r" b="b"/>
              <a:pathLst>
                <a:path w="1510953" h="1471227">
                  <a:moveTo>
                    <a:pt x="711894" y="0"/>
                  </a:moveTo>
                  <a:lnTo>
                    <a:pt x="1510953" y="799058"/>
                  </a:lnTo>
                  <a:lnTo>
                    <a:pt x="1362213" y="938109"/>
                  </a:lnTo>
                  <a:cubicBezTo>
                    <a:pt x="1001446" y="1242778"/>
                    <a:pt x="573675" y="1416142"/>
                    <a:pt x="137043" y="1463103"/>
                  </a:cubicBezTo>
                  <a:lnTo>
                    <a:pt x="0" y="1471227"/>
                  </a:lnTo>
                  <a:lnTo>
                    <a:pt x="0" y="292474"/>
                  </a:lnTo>
                  <a:lnTo>
                    <a:pt x="55911" y="289650"/>
                  </a:lnTo>
                  <a:cubicBezTo>
                    <a:pt x="291902" y="265684"/>
                    <a:pt x="507161" y="171584"/>
                    <a:pt x="680514" y="28520"/>
                  </a:cubicBezTo>
                  <a:lnTo>
                    <a:pt x="711894" y="0"/>
                  </a:lnTo>
                  <a:close/>
                </a:path>
              </a:pathLst>
            </a:cu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31" name="Forma Livre: Forma 30">
              <a:extLst>
                <a:ext uri="{FF2B5EF4-FFF2-40B4-BE49-F238E27FC236}">
                  <a16:creationId xmlns:a16="http://schemas.microsoft.com/office/drawing/2014/main" id="{A6212063-61BF-774C-0203-29369A92C53C}"/>
                </a:ext>
              </a:extLst>
            </p:cNvPr>
            <p:cNvSpPr>
              <a:spLocks noChangeAspect="1"/>
            </p:cNvSpPr>
            <p:nvPr/>
          </p:nvSpPr>
          <p:spPr>
            <a:xfrm>
              <a:off x="6157246" y="4452067"/>
              <a:ext cx="1986022" cy="1392415"/>
            </a:xfrm>
            <a:custGeom>
              <a:avLst/>
              <a:gdLst/>
              <a:ahLst/>
              <a:cxnLst/>
              <a:rect l="l" t="t" r="r" b="b"/>
              <a:pathLst>
                <a:path w="1571780" h="1472308">
                  <a:moveTo>
                    <a:pt x="844371" y="0"/>
                  </a:moveTo>
                  <a:lnTo>
                    <a:pt x="872694" y="25742"/>
                  </a:lnTo>
                  <a:cubicBezTo>
                    <a:pt x="1046048" y="168806"/>
                    <a:pt x="1261306" y="262906"/>
                    <a:pt x="1497297" y="286872"/>
                  </a:cubicBezTo>
                  <a:lnTo>
                    <a:pt x="1571780" y="290634"/>
                  </a:lnTo>
                  <a:lnTo>
                    <a:pt x="1571780" y="1472308"/>
                  </a:lnTo>
                  <a:lnTo>
                    <a:pt x="1380248" y="1465334"/>
                  </a:lnTo>
                  <a:cubicBezTo>
                    <a:pt x="944168" y="1428571"/>
                    <a:pt x="518606" y="1267039"/>
                    <a:pt x="161704" y="985639"/>
                  </a:cubicBezTo>
                  <a:lnTo>
                    <a:pt x="0" y="844370"/>
                  </a:lnTo>
                  <a:lnTo>
                    <a:pt x="844371" y="0"/>
                  </a:lnTo>
                  <a:close/>
                </a:path>
              </a:pathLst>
            </a:custGeom>
            <a:solidFill>
              <a:srgbClr val="5CAE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grpSp>
          <p:nvGrpSpPr>
            <p:cNvPr id="32" name="Agrupar 31">
              <a:extLst>
                <a:ext uri="{FF2B5EF4-FFF2-40B4-BE49-F238E27FC236}">
                  <a16:creationId xmlns:a16="http://schemas.microsoft.com/office/drawing/2014/main" id="{F5609A43-ABEB-40F1-AEDD-8F3027D53270}"/>
                </a:ext>
              </a:extLst>
            </p:cNvPr>
            <p:cNvGrpSpPr>
              <a:grpSpLocks noChangeAspect="1"/>
            </p:cNvGrpSpPr>
            <p:nvPr/>
          </p:nvGrpSpPr>
          <p:grpSpPr>
            <a:xfrm>
              <a:off x="2457298" y="5317098"/>
              <a:ext cx="900000" cy="900000"/>
              <a:chOff x="2384277" y="4727610"/>
              <a:chExt cx="1008000" cy="1008000"/>
            </a:xfrm>
          </p:grpSpPr>
          <p:sp>
            <p:nvSpPr>
              <p:cNvPr id="92" name="Fluxograma: Conector 91">
                <a:extLst>
                  <a:ext uri="{FF2B5EF4-FFF2-40B4-BE49-F238E27FC236}">
                    <a16:creationId xmlns:a16="http://schemas.microsoft.com/office/drawing/2014/main" id="{AAFC83B0-C5C9-5C3F-C959-2CD5F3CEE719}"/>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93" name="Círculo: Vazio 92">
                <a:extLst>
                  <a:ext uri="{FF2B5EF4-FFF2-40B4-BE49-F238E27FC236}">
                    <a16:creationId xmlns:a16="http://schemas.microsoft.com/office/drawing/2014/main" id="{1F6B472F-5C81-848A-A6EE-264614D31A6B}"/>
                  </a:ext>
                </a:extLst>
              </p:cNvPr>
              <p:cNvSpPr>
                <a:spLocks noChangeAspect="1"/>
              </p:cNvSpPr>
              <p:nvPr/>
            </p:nvSpPr>
            <p:spPr>
              <a:xfrm>
                <a:off x="2465934" y="4803750"/>
                <a:ext cx="828000" cy="828000"/>
              </a:xfrm>
              <a:prstGeom prst="donut">
                <a:avLst>
                  <a:gd name="adj" fmla="val 5983"/>
                </a:avLst>
              </a:prstGeom>
              <a:solidFill>
                <a:srgbClr val="80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sp>
          <p:nvSpPr>
            <p:cNvPr id="33" name="Retângulo 32">
              <a:extLst>
                <a:ext uri="{FF2B5EF4-FFF2-40B4-BE49-F238E27FC236}">
                  <a16:creationId xmlns:a16="http://schemas.microsoft.com/office/drawing/2014/main" id="{180CE739-D66F-B1A8-82FF-9CFE5F030E77}"/>
                </a:ext>
              </a:extLst>
            </p:cNvPr>
            <p:cNvSpPr/>
            <p:nvPr/>
          </p:nvSpPr>
          <p:spPr>
            <a:xfrm>
              <a:off x="2851303" y="4644592"/>
              <a:ext cx="123675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Basin</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Selection</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34" name="Picture 2">
              <a:extLst>
                <a:ext uri="{FF2B5EF4-FFF2-40B4-BE49-F238E27FC236}">
                  <a16:creationId xmlns:a16="http://schemas.microsoft.com/office/drawing/2014/main" id="{F2F6E008-644F-ED8B-5641-943587149BD2}"/>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673298" y="5501314"/>
              <a:ext cx="468000" cy="4680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Agrupar 34">
              <a:extLst>
                <a:ext uri="{FF2B5EF4-FFF2-40B4-BE49-F238E27FC236}">
                  <a16:creationId xmlns:a16="http://schemas.microsoft.com/office/drawing/2014/main" id="{FAA1AE1D-3A50-024F-6076-10F9B64F6F12}"/>
                </a:ext>
              </a:extLst>
            </p:cNvPr>
            <p:cNvGrpSpPr>
              <a:grpSpLocks noChangeAspect="1"/>
            </p:cNvGrpSpPr>
            <p:nvPr/>
          </p:nvGrpSpPr>
          <p:grpSpPr>
            <a:xfrm>
              <a:off x="849768" y="4079192"/>
              <a:ext cx="900000" cy="900000"/>
              <a:chOff x="2384277" y="4727610"/>
              <a:chExt cx="1008000" cy="1008000"/>
            </a:xfrm>
          </p:grpSpPr>
          <p:sp>
            <p:nvSpPr>
              <p:cNvPr id="90" name="Fluxograma: Conector 89">
                <a:extLst>
                  <a:ext uri="{FF2B5EF4-FFF2-40B4-BE49-F238E27FC236}">
                    <a16:creationId xmlns:a16="http://schemas.microsoft.com/office/drawing/2014/main" id="{C9EE449D-C459-FA80-C8B3-3A3E54A28210}"/>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91" name="Círculo: Vazio 90">
                <a:extLst>
                  <a:ext uri="{FF2B5EF4-FFF2-40B4-BE49-F238E27FC236}">
                    <a16:creationId xmlns:a16="http://schemas.microsoft.com/office/drawing/2014/main" id="{8FC6CBE8-A17A-E75E-C2E1-2A49447E36E2}"/>
                  </a:ext>
                </a:extLst>
              </p:cNvPr>
              <p:cNvSpPr>
                <a:spLocks noChangeAspect="1"/>
              </p:cNvSpPr>
              <p:nvPr/>
            </p:nvSpPr>
            <p:spPr>
              <a:xfrm>
                <a:off x="2465934" y="4803750"/>
                <a:ext cx="828000" cy="828000"/>
              </a:xfrm>
              <a:prstGeom prst="donut">
                <a:avLst>
                  <a:gd name="adj" fmla="val 5983"/>
                </a:avLst>
              </a:prstGeom>
              <a:solidFill>
                <a:srgbClr val="CC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36" name="Agrupar 35">
              <a:extLst>
                <a:ext uri="{FF2B5EF4-FFF2-40B4-BE49-F238E27FC236}">
                  <a16:creationId xmlns:a16="http://schemas.microsoft.com/office/drawing/2014/main" id="{2506437A-EE28-92B7-C549-34A61DB49008}"/>
                </a:ext>
              </a:extLst>
            </p:cNvPr>
            <p:cNvGrpSpPr>
              <a:grpSpLocks noChangeAspect="1"/>
            </p:cNvGrpSpPr>
            <p:nvPr/>
          </p:nvGrpSpPr>
          <p:grpSpPr>
            <a:xfrm>
              <a:off x="895009" y="2373161"/>
              <a:ext cx="900000" cy="900000"/>
              <a:chOff x="2384277" y="4727610"/>
              <a:chExt cx="1008000" cy="1008000"/>
            </a:xfrm>
          </p:grpSpPr>
          <p:sp>
            <p:nvSpPr>
              <p:cNvPr id="88" name="Fluxograma: Conector 87">
                <a:extLst>
                  <a:ext uri="{FF2B5EF4-FFF2-40B4-BE49-F238E27FC236}">
                    <a16:creationId xmlns:a16="http://schemas.microsoft.com/office/drawing/2014/main" id="{96821105-8D37-DE89-67E7-08D7BC11776C}"/>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9" name="Círculo: Vazio 88">
                <a:extLst>
                  <a:ext uri="{FF2B5EF4-FFF2-40B4-BE49-F238E27FC236}">
                    <a16:creationId xmlns:a16="http://schemas.microsoft.com/office/drawing/2014/main" id="{465F6B70-13B2-61D6-76F2-73793C7C0F44}"/>
                  </a:ext>
                </a:extLst>
              </p:cNvPr>
              <p:cNvSpPr>
                <a:spLocks noChangeAspect="1"/>
              </p:cNvSpPr>
              <p:nvPr/>
            </p:nvSpPr>
            <p:spPr>
              <a:xfrm>
                <a:off x="2465934" y="4803750"/>
                <a:ext cx="828000" cy="828000"/>
              </a:xfrm>
              <a:prstGeom prst="donut">
                <a:avLst>
                  <a:gd name="adj" fmla="val 5983"/>
                </a:avLst>
              </a:prstGeom>
              <a:solidFill>
                <a:srgbClr val="FF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7" name="Agrupar 36">
              <a:extLst>
                <a:ext uri="{FF2B5EF4-FFF2-40B4-BE49-F238E27FC236}">
                  <a16:creationId xmlns:a16="http://schemas.microsoft.com/office/drawing/2014/main" id="{2EE323CB-0EB9-795A-1B92-0612F39AB40B}"/>
                </a:ext>
              </a:extLst>
            </p:cNvPr>
            <p:cNvGrpSpPr>
              <a:grpSpLocks noChangeAspect="1"/>
            </p:cNvGrpSpPr>
            <p:nvPr/>
          </p:nvGrpSpPr>
          <p:grpSpPr>
            <a:xfrm>
              <a:off x="2587826" y="1091768"/>
              <a:ext cx="900000" cy="900000"/>
              <a:chOff x="2384277" y="4727610"/>
              <a:chExt cx="1008000" cy="1008000"/>
            </a:xfrm>
          </p:grpSpPr>
          <p:sp>
            <p:nvSpPr>
              <p:cNvPr id="86" name="Fluxograma: Conector 85">
                <a:extLst>
                  <a:ext uri="{FF2B5EF4-FFF2-40B4-BE49-F238E27FC236}">
                    <a16:creationId xmlns:a16="http://schemas.microsoft.com/office/drawing/2014/main" id="{EC334455-2C1E-4711-3970-5045F0CD6026}"/>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7" name="Círculo: Vazio 86">
                <a:extLst>
                  <a:ext uri="{FF2B5EF4-FFF2-40B4-BE49-F238E27FC236}">
                    <a16:creationId xmlns:a16="http://schemas.microsoft.com/office/drawing/2014/main" id="{26E0D6B9-025C-A424-3C71-DA012F526EC9}"/>
                  </a:ext>
                </a:extLst>
              </p:cNvPr>
              <p:cNvSpPr>
                <a:spLocks noChangeAspect="1"/>
              </p:cNvSpPr>
              <p:nvPr/>
            </p:nvSpPr>
            <p:spPr>
              <a:xfrm>
                <a:off x="2465934" y="4803750"/>
                <a:ext cx="828000" cy="828000"/>
              </a:xfrm>
              <a:prstGeom prst="donut">
                <a:avLst>
                  <a:gd name="adj" fmla="val 5983"/>
                </a:avLst>
              </a:prstGeom>
              <a:solidFill>
                <a:srgbClr val="E46C0A"/>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8" name="Agrupar 37">
              <a:extLst>
                <a:ext uri="{FF2B5EF4-FFF2-40B4-BE49-F238E27FC236}">
                  <a16:creationId xmlns:a16="http://schemas.microsoft.com/office/drawing/2014/main" id="{8914EF55-5037-006D-4BB5-10E9C1871E27}"/>
                </a:ext>
              </a:extLst>
            </p:cNvPr>
            <p:cNvGrpSpPr>
              <a:grpSpLocks noChangeAspect="1"/>
            </p:cNvGrpSpPr>
            <p:nvPr/>
          </p:nvGrpSpPr>
          <p:grpSpPr>
            <a:xfrm>
              <a:off x="4751558" y="1187302"/>
              <a:ext cx="900000" cy="900000"/>
              <a:chOff x="2384277" y="4727610"/>
              <a:chExt cx="1008000" cy="1008000"/>
            </a:xfrm>
          </p:grpSpPr>
          <p:sp>
            <p:nvSpPr>
              <p:cNvPr id="84" name="Fluxograma: Conector 83">
                <a:extLst>
                  <a:ext uri="{FF2B5EF4-FFF2-40B4-BE49-F238E27FC236}">
                    <a16:creationId xmlns:a16="http://schemas.microsoft.com/office/drawing/2014/main" id="{91A8EB8A-01E4-18BB-A9FC-82DAD64037E0}"/>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5" name="Círculo: Vazio 84">
                <a:extLst>
                  <a:ext uri="{FF2B5EF4-FFF2-40B4-BE49-F238E27FC236}">
                    <a16:creationId xmlns:a16="http://schemas.microsoft.com/office/drawing/2014/main" id="{D7DD6DC6-56A7-079C-844A-3DE04C038864}"/>
                  </a:ext>
                </a:extLst>
              </p:cNvPr>
              <p:cNvSpPr>
                <a:spLocks noChangeAspect="1"/>
              </p:cNvSpPr>
              <p:nvPr/>
            </p:nvSpPr>
            <p:spPr>
              <a:xfrm>
                <a:off x="2465934" y="4803750"/>
                <a:ext cx="828000" cy="828000"/>
              </a:xfrm>
              <a:prstGeom prst="donut">
                <a:avLst>
                  <a:gd name="adj" fmla="val 5983"/>
                </a:avLst>
              </a:prstGeom>
              <a:solidFill>
                <a:srgbClr val="FF9933"/>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9" name="Agrupar 38">
              <a:extLst>
                <a:ext uri="{FF2B5EF4-FFF2-40B4-BE49-F238E27FC236}">
                  <a16:creationId xmlns:a16="http://schemas.microsoft.com/office/drawing/2014/main" id="{07011DDA-1014-E5C6-700A-68FE8F3D2F61}"/>
                </a:ext>
              </a:extLst>
            </p:cNvPr>
            <p:cNvGrpSpPr>
              <a:grpSpLocks noChangeAspect="1"/>
            </p:cNvGrpSpPr>
            <p:nvPr/>
          </p:nvGrpSpPr>
          <p:grpSpPr>
            <a:xfrm>
              <a:off x="6353145" y="2339391"/>
              <a:ext cx="900000" cy="900000"/>
              <a:chOff x="2384277" y="4727610"/>
              <a:chExt cx="1008000" cy="1008000"/>
            </a:xfrm>
          </p:grpSpPr>
          <p:sp>
            <p:nvSpPr>
              <p:cNvPr id="82" name="Fluxograma: Conector 81">
                <a:extLst>
                  <a:ext uri="{FF2B5EF4-FFF2-40B4-BE49-F238E27FC236}">
                    <a16:creationId xmlns:a16="http://schemas.microsoft.com/office/drawing/2014/main" id="{EA0FDEF7-EA07-3F8D-CBFC-1781154E2A1F}"/>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3" name="Círculo: Vazio 82">
                <a:extLst>
                  <a:ext uri="{FF2B5EF4-FFF2-40B4-BE49-F238E27FC236}">
                    <a16:creationId xmlns:a16="http://schemas.microsoft.com/office/drawing/2014/main" id="{679FFE40-6A5C-137D-9364-44020B4C147A}"/>
                  </a:ext>
                </a:extLst>
              </p:cNvPr>
              <p:cNvSpPr>
                <a:spLocks noChangeAspect="1"/>
              </p:cNvSpPr>
              <p:nvPr/>
            </p:nvSpPr>
            <p:spPr>
              <a:xfrm>
                <a:off x="2465934" y="4803750"/>
                <a:ext cx="828000" cy="828000"/>
              </a:xfrm>
              <a:prstGeom prst="donut">
                <a:avLst>
                  <a:gd name="adj" fmla="val 5983"/>
                </a:avLst>
              </a:prstGeom>
              <a:solidFill>
                <a:srgbClr val="FFCC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40" name="Agrupar 39">
              <a:extLst>
                <a:ext uri="{FF2B5EF4-FFF2-40B4-BE49-F238E27FC236}">
                  <a16:creationId xmlns:a16="http://schemas.microsoft.com/office/drawing/2014/main" id="{CD572053-925A-ABA7-6523-294B44AEC09F}"/>
                </a:ext>
              </a:extLst>
            </p:cNvPr>
            <p:cNvGrpSpPr>
              <a:grpSpLocks noChangeAspect="1"/>
            </p:cNvGrpSpPr>
            <p:nvPr/>
          </p:nvGrpSpPr>
          <p:grpSpPr>
            <a:xfrm>
              <a:off x="4929549" y="4147174"/>
              <a:ext cx="900000" cy="900000"/>
              <a:chOff x="2384277" y="4727610"/>
              <a:chExt cx="1008000" cy="1008000"/>
            </a:xfrm>
          </p:grpSpPr>
          <p:sp>
            <p:nvSpPr>
              <p:cNvPr id="80" name="Fluxograma: Conector 79">
                <a:extLst>
                  <a:ext uri="{FF2B5EF4-FFF2-40B4-BE49-F238E27FC236}">
                    <a16:creationId xmlns:a16="http://schemas.microsoft.com/office/drawing/2014/main" id="{CC54499F-6FA7-F428-6007-9FAEB70FFB29}"/>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1" name="Círculo: Vazio 80">
                <a:extLst>
                  <a:ext uri="{FF2B5EF4-FFF2-40B4-BE49-F238E27FC236}">
                    <a16:creationId xmlns:a16="http://schemas.microsoft.com/office/drawing/2014/main" id="{6A0B0ECE-3118-B13D-AE45-E056F61B43F5}"/>
                  </a:ext>
                </a:extLst>
              </p:cNvPr>
              <p:cNvSpPr>
                <a:spLocks noChangeAspect="1"/>
              </p:cNvSpPr>
              <p:nvPr/>
            </p:nvSpPr>
            <p:spPr>
              <a:xfrm>
                <a:off x="2465934" y="4803750"/>
                <a:ext cx="828000" cy="828000"/>
              </a:xfrm>
              <a:prstGeom prst="donut">
                <a:avLst>
                  <a:gd name="adj" fmla="val 5983"/>
                </a:avLst>
              </a:pr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grpSp>
        <p:grpSp>
          <p:nvGrpSpPr>
            <p:cNvPr id="41" name="Agrupar 40">
              <a:extLst>
                <a:ext uri="{FF2B5EF4-FFF2-40B4-BE49-F238E27FC236}">
                  <a16:creationId xmlns:a16="http://schemas.microsoft.com/office/drawing/2014/main" id="{9079BB0F-EB84-D063-4603-0A58797BA4FD}"/>
                </a:ext>
              </a:extLst>
            </p:cNvPr>
            <p:cNvGrpSpPr>
              <a:grpSpLocks noChangeAspect="1"/>
            </p:cNvGrpSpPr>
            <p:nvPr/>
          </p:nvGrpSpPr>
          <p:grpSpPr>
            <a:xfrm>
              <a:off x="6580497" y="5321967"/>
              <a:ext cx="900000" cy="900000"/>
              <a:chOff x="2384277" y="4727610"/>
              <a:chExt cx="1008000" cy="1008000"/>
            </a:xfrm>
          </p:grpSpPr>
          <p:sp>
            <p:nvSpPr>
              <p:cNvPr id="78" name="Fluxograma: Conector 77">
                <a:extLst>
                  <a:ext uri="{FF2B5EF4-FFF2-40B4-BE49-F238E27FC236}">
                    <a16:creationId xmlns:a16="http://schemas.microsoft.com/office/drawing/2014/main" id="{C03BEA9A-02E4-D572-4509-A1FFEA834993}"/>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9" name="Círculo: Vazio 78">
                <a:extLst>
                  <a:ext uri="{FF2B5EF4-FFF2-40B4-BE49-F238E27FC236}">
                    <a16:creationId xmlns:a16="http://schemas.microsoft.com/office/drawing/2014/main" id="{016832E9-8D4C-676E-A5D3-001637D439BB}"/>
                  </a:ext>
                </a:extLst>
              </p:cNvPr>
              <p:cNvSpPr>
                <a:spLocks noChangeAspect="1"/>
              </p:cNvSpPr>
              <p:nvPr/>
            </p:nvSpPr>
            <p:spPr>
              <a:xfrm>
                <a:off x="2465934" y="4803750"/>
                <a:ext cx="828000" cy="828000"/>
              </a:xfrm>
              <a:prstGeom prst="donut">
                <a:avLst>
                  <a:gd name="adj" fmla="val 5983"/>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2" name="Agrupar 41">
              <a:extLst>
                <a:ext uri="{FF2B5EF4-FFF2-40B4-BE49-F238E27FC236}">
                  <a16:creationId xmlns:a16="http://schemas.microsoft.com/office/drawing/2014/main" id="{42101D0B-0051-FB41-4E27-1B06225E8219}"/>
                </a:ext>
              </a:extLst>
            </p:cNvPr>
            <p:cNvGrpSpPr>
              <a:grpSpLocks noChangeAspect="1"/>
            </p:cNvGrpSpPr>
            <p:nvPr/>
          </p:nvGrpSpPr>
          <p:grpSpPr>
            <a:xfrm>
              <a:off x="8828900" y="5248754"/>
              <a:ext cx="900000" cy="900000"/>
              <a:chOff x="2384277" y="4727610"/>
              <a:chExt cx="1008000" cy="1008000"/>
            </a:xfrm>
          </p:grpSpPr>
          <p:sp>
            <p:nvSpPr>
              <p:cNvPr id="76" name="Fluxograma: Conector 75">
                <a:extLst>
                  <a:ext uri="{FF2B5EF4-FFF2-40B4-BE49-F238E27FC236}">
                    <a16:creationId xmlns:a16="http://schemas.microsoft.com/office/drawing/2014/main" id="{BD4582C4-072A-7620-C6AB-D85F114B1375}"/>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7" name="Círculo: Vazio 76">
                <a:extLst>
                  <a:ext uri="{FF2B5EF4-FFF2-40B4-BE49-F238E27FC236}">
                    <a16:creationId xmlns:a16="http://schemas.microsoft.com/office/drawing/2014/main" id="{3E7F48AB-F4EF-287D-A955-7A1378BDC8D5}"/>
                  </a:ext>
                </a:extLst>
              </p:cNvPr>
              <p:cNvSpPr>
                <a:spLocks noChangeAspect="1"/>
              </p:cNvSpPr>
              <p:nvPr/>
            </p:nvSpPr>
            <p:spPr>
              <a:xfrm>
                <a:off x="2465934" y="4803750"/>
                <a:ext cx="828000" cy="828000"/>
              </a:xfrm>
              <a:prstGeom prst="donut">
                <a:avLst>
                  <a:gd name="adj" fmla="val 5983"/>
                </a:avLst>
              </a:prstGeom>
              <a:solidFill>
                <a:srgbClr val="0099C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3" name="Agrupar 42">
              <a:extLst>
                <a:ext uri="{FF2B5EF4-FFF2-40B4-BE49-F238E27FC236}">
                  <a16:creationId xmlns:a16="http://schemas.microsoft.com/office/drawing/2014/main" id="{188161F5-6061-E5D3-E2A8-80A8E13837AB}"/>
                </a:ext>
              </a:extLst>
            </p:cNvPr>
            <p:cNvGrpSpPr>
              <a:grpSpLocks noChangeAspect="1"/>
            </p:cNvGrpSpPr>
            <p:nvPr/>
          </p:nvGrpSpPr>
          <p:grpSpPr>
            <a:xfrm>
              <a:off x="10406472" y="4285123"/>
              <a:ext cx="900000" cy="900000"/>
              <a:chOff x="2384277" y="4727610"/>
              <a:chExt cx="1008000" cy="1008000"/>
            </a:xfrm>
          </p:grpSpPr>
          <p:sp>
            <p:nvSpPr>
              <p:cNvPr id="74" name="Fluxograma: Conector 73">
                <a:extLst>
                  <a:ext uri="{FF2B5EF4-FFF2-40B4-BE49-F238E27FC236}">
                    <a16:creationId xmlns:a16="http://schemas.microsoft.com/office/drawing/2014/main" id="{36ED9C57-ABD3-327F-0F64-B07D9C3BB8D8}"/>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5" name="Círculo: Vazio 74">
                <a:extLst>
                  <a:ext uri="{FF2B5EF4-FFF2-40B4-BE49-F238E27FC236}">
                    <a16:creationId xmlns:a16="http://schemas.microsoft.com/office/drawing/2014/main" id="{BAED4856-2862-B038-E607-5A4E2F7828BA}"/>
                  </a:ext>
                </a:extLst>
              </p:cNvPr>
              <p:cNvSpPr>
                <a:spLocks noChangeAspect="1"/>
              </p:cNvSpPr>
              <p:nvPr/>
            </p:nvSpPr>
            <p:spPr>
              <a:xfrm>
                <a:off x="2465934" y="4803750"/>
                <a:ext cx="828000" cy="828000"/>
              </a:xfrm>
              <a:prstGeom prst="donut">
                <a:avLst>
                  <a:gd name="adj" fmla="val 5983"/>
                </a:avLst>
              </a:prstGeom>
              <a:solidFill>
                <a:srgbClr val="0099FF"/>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4" name="Agrupar 43">
              <a:extLst>
                <a:ext uri="{FF2B5EF4-FFF2-40B4-BE49-F238E27FC236}">
                  <a16:creationId xmlns:a16="http://schemas.microsoft.com/office/drawing/2014/main" id="{AAB999B5-28EA-EB5E-D3D5-3616A67CC454}"/>
                </a:ext>
              </a:extLst>
            </p:cNvPr>
            <p:cNvGrpSpPr>
              <a:grpSpLocks noChangeAspect="1"/>
            </p:cNvGrpSpPr>
            <p:nvPr/>
          </p:nvGrpSpPr>
          <p:grpSpPr>
            <a:xfrm>
              <a:off x="10372283" y="2268491"/>
              <a:ext cx="900000" cy="900000"/>
              <a:chOff x="2384277" y="4727610"/>
              <a:chExt cx="1008000" cy="1008000"/>
            </a:xfrm>
          </p:grpSpPr>
          <p:sp>
            <p:nvSpPr>
              <p:cNvPr id="72" name="Fluxograma: Conector 71">
                <a:extLst>
                  <a:ext uri="{FF2B5EF4-FFF2-40B4-BE49-F238E27FC236}">
                    <a16:creationId xmlns:a16="http://schemas.microsoft.com/office/drawing/2014/main" id="{3C93063D-5E32-F285-4A43-6B4187E55CF2}"/>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3" name="Círculo: Vazio 72">
                <a:extLst>
                  <a:ext uri="{FF2B5EF4-FFF2-40B4-BE49-F238E27FC236}">
                    <a16:creationId xmlns:a16="http://schemas.microsoft.com/office/drawing/2014/main" id="{0C4C775C-D316-75E9-FC5E-872C40D8320B}"/>
                  </a:ext>
                </a:extLst>
              </p:cNvPr>
              <p:cNvSpPr>
                <a:spLocks noChangeAspect="1"/>
              </p:cNvSpPr>
              <p:nvPr/>
            </p:nvSpPr>
            <p:spPr>
              <a:xfrm>
                <a:off x="2465934" y="4803750"/>
                <a:ext cx="828000" cy="828000"/>
              </a:xfrm>
              <a:prstGeom prst="donut">
                <a:avLst>
                  <a:gd name="adj" fmla="val 5983"/>
                </a:avLst>
              </a:prstGeom>
              <a:solidFill>
                <a:srgbClr val="3D51E7"/>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45" name="Agrupar 44">
              <a:extLst>
                <a:ext uri="{FF2B5EF4-FFF2-40B4-BE49-F238E27FC236}">
                  <a16:creationId xmlns:a16="http://schemas.microsoft.com/office/drawing/2014/main" id="{67CFC265-5221-3673-868C-2CA382B78C4C}"/>
                </a:ext>
              </a:extLst>
            </p:cNvPr>
            <p:cNvGrpSpPr>
              <a:grpSpLocks noChangeAspect="1"/>
            </p:cNvGrpSpPr>
            <p:nvPr/>
          </p:nvGrpSpPr>
          <p:grpSpPr>
            <a:xfrm>
              <a:off x="8945280" y="1187302"/>
              <a:ext cx="900000" cy="900000"/>
              <a:chOff x="2384277" y="4727610"/>
              <a:chExt cx="1008000" cy="1008000"/>
            </a:xfrm>
          </p:grpSpPr>
          <p:sp>
            <p:nvSpPr>
              <p:cNvPr id="70" name="Fluxograma: Conector 69">
                <a:extLst>
                  <a:ext uri="{FF2B5EF4-FFF2-40B4-BE49-F238E27FC236}">
                    <a16:creationId xmlns:a16="http://schemas.microsoft.com/office/drawing/2014/main" id="{B2AA293D-B92C-DD06-E909-C14ACD6EA67B}"/>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1" name="Círculo: Vazio 70">
                <a:extLst>
                  <a:ext uri="{FF2B5EF4-FFF2-40B4-BE49-F238E27FC236}">
                    <a16:creationId xmlns:a16="http://schemas.microsoft.com/office/drawing/2014/main" id="{EEE0FB8A-FF55-DA23-D078-EE9A20628131}"/>
                  </a:ext>
                </a:extLst>
              </p:cNvPr>
              <p:cNvSpPr>
                <a:spLocks noChangeAspect="1"/>
              </p:cNvSpPr>
              <p:nvPr/>
            </p:nvSpPr>
            <p:spPr>
              <a:xfrm>
                <a:off x="2465934" y="4803750"/>
                <a:ext cx="828000" cy="828000"/>
              </a:xfrm>
              <a:prstGeom prst="donut">
                <a:avLst>
                  <a:gd name="adj" fmla="val 5983"/>
                </a:avLst>
              </a:prstGeom>
              <a:solidFill>
                <a:srgbClr val="003399"/>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pic>
          <p:nvPicPr>
            <p:cNvPr id="46" name="Picture 2">
              <a:extLst>
                <a:ext uri="{FF2B5EF4-FFF2-40B4-BE49-F238E27FC236}">
                  <a16:creationId xmlns:a16="http://schemas.microsoft.com/office/drawing/2014/main" id="{BF1EA356-C7B6-A511-724A-B9C1DEC74C7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41524" y="1327739"/>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47" name="Retângulo 46">
              <a:extLst>
                <a:ext uri="{FF2B5EF4-FFF2-40B4-BE49-F238E27FC236}">
                  <a16:creationId xmlns:a16="http://schemas.microsoft.com/office/drawing/2014/main" id="{44534A66-BDFA-EF6F-2BDB-2FB25A694ABD}"/>
                </a:ext>
              </a:extLst>
            </p:cNvPr>
            <p:cNvSpPr/>
            <p:nvPr/>
          </p:nvSpPr>
          <p:spPr>
            <a:xfrm>
              <a:off x="1767340" y="3939757"/>
              <a:ext cx="129807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Exploratory</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Plays</a:t>
              </a:r>
            </a:p>
          </p:txBody>
        </p:sp>
        <p:pic>
          <p:nvPicPr>
            <p:cNvPr id="48" name="Imagem 47">
              <a:extLst>
                <a:ext uri="{FF2B5EF4-FFF2-40B4-BE49-F238E27FC236}">
                  <a16:creationId xmlns:a16="http://schemas.microsoft.com/office/drawing/2014/main" id="{9EF90BED-855B-B62F-A06D-09CD69D66E6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0931" y="4267123"/>
              <a:ext cx="468000" cy="468000"/>
            </a:xfrm>
            <a:prstGeom prst="rect">
              <a:avLst/>
            </a:prstGeom>
          </p:spPr>
        </p:pic>
        <p:sp>
          <p:nvSpPr>
            <p:cNvPr id="49" name="Retângulo 48">
              <a:extLst>
                <a:ext uri="{FF2B5EF4-FFF2-40B4-BE49-F238E27FC236}">
                  <a16:creationId xmlns:a16="http://schemas.microsoft.com/office/drawing/2014/main" id="{C5306953-0414-FF95-A439-6B693DE046E1}"/>
                </a:ext>
              </a:extLst>
            </p:cNvPr>
            <p:cNvSpPr/>
            <p:nvPr/>
          </p:nvSpPr>
          <p:spPr>
            <a:xfrm>
              <a:off x="5065042" y="3040846"/>
              <a:ext cx="155185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Volumetric</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Estimation</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0" name="Picture 16" descr="Resultado de imagem para oil barrel icon">
              <a:extLst>
                <a:ext uri="{FF2B5EF4-FFF2-40B4-BE49-F238E27FC236}">
                  <a16:creationId xmlns:a16="http://schemas.microsoft.com/office/drawing/2014/main" id="{A6AB24CA-1640-DB98-65F8-B96BE5933624}"/>
                </a:ext>
              </a:extLst>
            </p:cNvPr>
            <p:cNvPicPr>
              <a:picLocks noChangeAspect="1" noChangeArrowheads="1"/>
            </p:cNvPicPr>
            <p:nvPr/>
          </p:nvPicPr>
          <p:blipFill rotWithShape="1">
            <a:blip r:embed="rId5" cstate="hq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656207" y="2545025"/>
              <a:ext cx="274227" cy="432000"/>
            </a:xfrm>
            <a:prstGeom prst="rect">
              <a:avLst/>
            </a:prstGeom>
            <a:noFill/>
            <a:extLst>
              <a:ext uri="{909E8E84-426E-40DD-AFC4-6F175D3DCCD1}">
                <a14:hiddenFill xmlns:a14="http://schemas.microsoft.com/office/drawing/2010/main">
                  <a:solidFill>
                    <a:srgbClr val="FFFFFF"/>
                  </a:solidFill>
                </a14:hiddenFill>
              </a:ext>
            </a:extLst>
          </p:spPr>
        </p:pic>
        <p:sp>
          <p:nvSpPr>
            <p:cNvPr id="51" name="Retângulo 50">
              <a:extLst>
                <a:ext uri="{FF2B5EF4-FFF2-40B4-BE49-F238E27FC236}">
                  <a16:creationId xmlns:a16="http://schemas.microsoft.com/office/drawing/2014/main" id="{FD54FF87-36A5-7717-895D-BE06BA42F5CF}"/>
                </a:ext>
              </a:extLst>
            </p:cNvPr>
            <p:cNvSpPr/>
            <p:nvPr/>
          </p:nvSpPr>
          <p:spPr>
            <a:xfrm>
              <a:off x="4124967" y="2211493"/>
              <a:ext cx="142306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Fluid</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Type</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Expectation</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2" name="Picture 20" descr="Resultado de imagem para natural gas icon">
              <a:extLst>
                <a:ext uri="{FF2B5EF4-FFF2-40B4-BE49-F238E27FC236}">
                  <a16:creationId xmlns:a16="http://schemas.microsoft.com/office/drawing/2014/main" id="{386917C4-6B2D-94BD-3C7A-84FC764C0460}"/>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49559" y="140653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m 52">
              <a:extLst>
                <a:ext uri="{FF2B5EF4-FFF2-40B4-BE49-F238E27FC236}">
                  <a16:creationId xmlns:a16="http://schemas.microsoft.com/office/drawing/2014/main" id="{91511ECE-5430-21A9-6CDF-16F86B0135DF}"/>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1127" y="2596408"/>
              <a:ext cx="468000" cy="468000"/>
            </a:xfrm>
            <a:prstGeom prst="rect">
              <a:avLst/>
            </a:prstGeom>
          </p:spPr>
        </p:pic>
        <p:sp>
          <p:nvSpPr>
            <p:cNvPr id="54" name="Retângulo 53">
              <a:extLst>
                <a:ext uri="{FF2B5EF4-FFF2-40B4-BE49-F238E27FC236}">
                  <a16:creationId xmlns:a16="http://schemas.microsoft.com/office/drawing/2014/main" id="{970A6649-697E-AF06-0AFA-8EDD346496EA}"/>
                </a:ext>
              </a:extLst>
            </p:cNvPr>
            <p:cNvSpPr/>
            <p:nvPr/>
          </p:nvSpPr>
          <p:spPr>
            <a:xfrm>
              <a:off x="6651282" y="4764758"/>
              <a:ext cx="156075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Exploitation</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Intensity</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5" name="Imagem 54">
              <a:extLst>
                <a:ext uri="{FF2B5EF4-FFF2-40B4-BE49-F238E27FC236}">
                  <a16:creationId xmlns:a16="http://schemas.microsoft.com/office/drawing/2014/main" id="{72D9A9FA-246C-B45D-1DD5-7E04C7B4E3D0}"/>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20301" y="5525592"/>
              <a:ext cx="468000" cy="468000"/>
            </a:xfrm>
            <a:prstGeom prst="rect">
              <a:avLst/>
            </a:prstGeom>
          </p:spPr>
        </p:pic>
        <p:sp>
          <p:nvSpPr>
            <p:cNvPr id="56" name="Retângulo 55">
              <a:extLst>
                <a:ext uri="{FF2B5EF4-FFF2-40B4-BE49-F238E27FC236}">
                  <a16:creationId xmlns:a16="http://schemas.microsoft.com/office/drawing/2014/main" id="{C40F8C77-F14F-3BBF-1534-6BD3FB373F2A}"/>
                </a:ext>
              </a:extLst>
            </p:cNvPr>
            <p:cNvSpPr/>
            <p:nvPr/>
          </p:nvSpPr>
          <p:spPr>
            <a:xfrm>
              <a:off x="9310190" y="3898483"/>
              <a:ext cx="168753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Hydrocarbon</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Evidence</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7" name="Imagem 56">
              <a:extLst>
                <a:ext uri="{FF2B5EF4-FFF2-40B4-BE49-F238E27FC236}">
                  <a16:creationId xmlns:a16="http://schemas.microsoft.com/office/drawing/2014/main" id="{05CC5BB2-6000-576F-6A24-3999719292E8}"/>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604920" y="4510962"/>
              <a:ext cx="468000" cy="468000"/>
            </a:xfrm>
            <a:prstGeom prst="rect">
              <a:avLst/>
            </a:prstGeom>
          </p:spPr>
        </p:pic>
        <p:sp>
          <p:nvSpPr>
            <p:cNvPr id="58" name="Retângulo 57">
              <a:extLst>
                <a:ext uri="{FF2B5EF4-FFF2-40B4-BE49-F238E27FC236}">
                  <a16:creationId xmlns:a16="http://schemas.microsoft.com/office/drawing/2014/main" id="{417724E2-54A8-0038-7544-659DFA6BC834}"/>
                </a:ext>
              </a:extLst>
            </p:cNvPr>
            <p:cNvSpPr/>
            <p:nvPr/>
          </p:nvSpPr>
          <p:spPr>
            <a:xfrm>
              <a:off x="9518971" y="3169264"/>
              <a:ext cx="153565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Prospectivity</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9" name="Imagem 58">
              <a:extLst>
                <a:ext uri="{FF2B5EF4-FFF2-40B4-BE49-F238E27FC236}">
                  <a16:creationId xmlns:a16="http://schemas.microsoft.com/office/drawing/2014/main" id="{47B20350-FEC5-D542-A396-D34331343D64}"/>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56587" y="2422893"/>
              <a:ext cx="468000" cy="468000"/>
            </a:xfrm>
            <a:prstGeom prst="rect">
              <a:avLst/>
            </a:prstGeom>
          </p:spPr>
        </p:pic>
        <p:sp>
          <p:nvSpPr>
            <p:cNvPr id="60" name="Retângulo 59">
              <a:extLst>
                <a:ext uri="{FF2B5EF4-FFF2-40B4-BE49-F238E27FC236}">
                  <a16:creationId xmlns:a16="http://schemas.microsoft.com/office/drawing/2014/main" id="{391B7F93-3B4D-EBA5-FFC0-E59EE60B6366}"/>
                </a:ext>
              </a:extLst>
            </p:cNvPr>
            <p:cNvSpPr/>
            <p:nvPr/>
          </p:nvSpPr>
          <p:spPr>
            <a:xfrm>
              <a:off x="8337581" y="4735123"/>
              <a:ext cx="161054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Need</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for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Knowledge</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p>
          </p:txBody>
        </p:sp>
        <p:pic>
          <p:nvPicPr>
            <p:cNvPr id="61" name="Imagem 60">
              <a:extLst>
                <a:ext uri="{FF2B5EF4-FFF2-40B4-BE49-F238E27FC236}">
                  <a16:creationId xmlns:a16="http://schemas.microsoft.com/office/drawing/2014/main" id="{FAF945A3-7BC1-73D1-808C-4D22147FD689}"/>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01398" y="5392884"/>
              <a:ext cx="468000" cy="468000"/>
            </a:xfrm>
            <a:prstGeom prst="rect">
              <a:avLst/>
            </a:prstGeom>
          </p:spPr>
        </p:pic>
        <p:sp>
          <p:nvSpPr>
            <p:cNvPr id="62" name="Retângulo 61">
              <a:extLst>
                <a:ext uri="{FF2B5EF4-FFF2-40B4-BE49-F238E27FC236}">
                  <a16:creationId xmlns:a16="http://schemas.microsoft.com/office/drawing/2014/main" id="{57CB7DAB-D07C-1341-B666-91DFEB1AF907}"/>
                </a:ext>
              </a:extLst>
            </p:cNvPr>
            <p:cNvSpPr/>
            <p:nvPr/>
          </p:nvSpPr>
          <p:spPr>
            <a:xfrm>
              <a:off x="5661909" y="4011707"/>
              <a:ext cx="142481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Exploration</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Activity</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63" name="Imagem 62">
              <a:extLst>
                <a:ext uri="{FF2B5EF4-FFF2-40B4-BE49-F238E27FC236}">
                  <a16:creationId xmlns:a16="http://schemas.microsoft.com/office/drawing/2014/main" id="{022D2EA7-AAAA-B11F-5653-3915BEDDCC7C}"/>
                </a:ext>
              </a:extLst>
            </p:cNvPr>
            <p:cNvPicPr>
              <a:picLocks noChangeAspect="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36122" y="4344320"/>
              <a:ext cx="468000" cy="468000"/>
            </a:xfrm>
            <a:prstGeom prst="rect">
              <a:avLst/>
            </a:prstGeom>
          </p:spPr>
        </p:pic>
        <p:sp>
          <p:nvSpPr>
            <p:cNvPr id="64" name="Retângulo 63">
              <a:extLst>
                <a:ext uri="{FF2B5EF4-FFF2-40B4-BE49-F238E27FC236}">
                  <a16:creationId xmlns:a16="http://schemas.microsoft.com/office/drawing/2014/main" id="{4AB14425-67FA-7331-98AC-F573C2041D06}"/>
                </a:ext>
              </a:extLst>
            </p:cNvPr>
            <p:cNvSpPr/>
            <p:nvPr/>
          </p:nvSpPr>
          <p:spPr>
            <a:xfrm>
              <a:off x="8271282" y="2020147"/>
              <a:ext cx="150900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Supply</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Infrastructure</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65" name="Imagem 64">
              <a:extLst>
                <a:ext uri="{FF2B5EF4-FFF2-40B4-BE49-F238E27FC236}">
                  <a16:creationId xmlns:a16="http://schemas.microsoft.com/office/drawing/2014/main" id="{C2DA6EA0-28CE-3764-51BE-ED12AD9A9AB8}"/>
                </a:ext>
              </a:extLst>
            </p:cNvPr>
            <p:cNvPicPr>
              <a:picLocks noChangeAspect="1"/>
            </p:cNvPicPr>
            <p:nvPr/>
          </p:nvPicPr>
          <p:blipFill>
            <a:blip r:embed="rId14" cstate="print">
              <a:duotone>
                <a:schemeClr val="accent1">
                  <a:shade val="45000"/>
                  <a:satMod val="135000"/>
                </a:schemeClr>
                <a:prstClr val="white"/>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134301" y="1369016"/>
              <a:ext cx="468000" cy="468000"/>
            </a:xfrm>
            <a:prstGeom prst="rect">
              <a:avLst/>
            </a:prstGeom>
          </p:spPr>
        </p:pic>
        <p:sp>
          <p:nvSpPr>
            <p:cNvPr id="66" name="Retângulo 65">
              <a:extLst>
                <a:ext uri="{FF2B5EF4-FFF2-40B4-BE49-F238E27FC236}">
                  <a16:creationId xmlns:a16="http://schemas.microsoft.com/office/drawing/2014/main" id="{BFED8538-753B-E6E7-F99F-492004C87589}"/>
                </a:ext>
              </a:extLst>
            </p:cNvPr>
            <p:cNvSpPr/>
            <p:nvPr/>
          </p:nvSpPr>
          <p:spPr>
            <a:xfrm>
              <a:off x="1640558" y="3022600"/>
              <a:ext cx="161578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Effective</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Basins</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sp>
          <p:nvSpPr>
            <p:cNvPr id="67" name="Retângulo 66">
              <a:extLst>
                <a:ext uri="{FF2B5EF4-FFF2-40B4-BE49-F238E27FC236}">
                  <a16:creationId xmlns:a16="http://schemas.microsoft.com/office/drawing/2014/main" id="{E16DA0EB-DDAD-B84A-D07E-36BC4D9A23BA}"/>
                </a:ext>
              </a:extLst>
            </p:cNvPr>
            <p:cNvSpPr/>
            <p:nvPr/>
          </p:nvSpPr>
          <p:spPr>
            <a:xfrm>
              <a:off x="2682008" y="2203779"/>
              <a:ext cx="143602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Probability</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of</a:t>
              </a: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 Discovery</a:t>
              </a:r>
            </a:p>
          </p:txBody>
        </p:sp>
        <p:sp>
          <p:nvSpPr>
            <p:cNvPr id="68" name="CaixaDeTexto 67">
              <a:extLst>
                <a:ext uri="{FF2B5EF4-FFF2-40B4-BE49-F238E27FC236}">
                  <a16:creationId xmlns:a16="http://schemas.microsoft.com/office/drawing/2014/main" id="{0FCBF6AA-C783-6B22-B2A7-E29B5270DB4A}"/>
                </a:ext>
              </a:extLst>
            </p:cNvPr>
            <p:cNvSpPr txBox="1"/>
            <p:nvPr/>
          </p:nvSpPr>
          <p:spPr>
            <a:xfrm>
              <a:off x="0" y="5332537"/>
              <a:ext cx="2459225" cy="584775"/>
            </a:xfrm>
            <a:prstGeom prst="rect">
              <a:avLst/>
            </a:prstGeom>
            <a:noFill/>
          </p:spPr>
          <p:txBody>
            <a:bodyPr wrap="square" rtlCol="0">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pt-BR" sz="1600" b="1" dirty="0">
                  <a:solidFill>
                    <a:srgbClr val="FF6600"/>
                  </a:solidFill>
                  <a:latin typeface="Abadi" panose="020B0604020104020204" pitchFamily="34" charset="0"/>
                  <a:ea typeface="ADLaM Display" panose="02010000000000000000" pitchFamily="2" charset="0"/>
                  <a:cs typeface="ADLaM Display" panose="02010000000000000000" pitchFamily="2" charset="0"/>
                </a:rPr>
                <a:t>GEOLOGICAL CHARACTERIZATION</a:t>
              </a:r>
            </a:p>
          </p:txBody>
        </p:sp>
        <p:sp>
          <p:nvSpPr>
            <p:cNvPr id="69" name="CaixaDeTexto 68">
              <a:extLst>
                <a:ext uri="{FF2B5EF4-FFF2-40B4-BE49-F238E27FC236}">
                  <a16:creationId xmlns:a16="http://schemas.microsoft.com/office/drawing/2014/main" id="{A7353741-52A1-FDA7-82AF-49BA63097544}"/>
                </a:ext>
              </a:extLst>
            </p:cNvPr>
            <p:cNvSpPr txBox="1"/>
            <p:nvPr/>
          </p:nvSpPr>
          <p:spPr>
            <a:xfrm>
              <a:off x="9718961" y="1465836"/>
              <a:ext cx="2459225" cy="584775"/>
            </a:xfrm>
            <a:prstGeom prst="rect">
              <a:avLst/>
            </a:prstGeom>
            <a:noFill/>
          </p:spPr>
          <p:txBody>
            <a:bodyPr wrap="square" rtlCol="0">
              <a:spAutoFit/>
            </a:bodyPr>
            <a:lstStyle>
              <a:defPPr>
                <a:defRPr lang="pt-BR"/>
              </a:defPPr>
              <a:lvl1pPr algn="ctr" defTabSz="609539">
                <a:defRPr sz="1600" b="1">
                  <a:solidFill>
                    <a:srgbClr val="FF6600"/>
                  </a:solidFill>
                  <a:latin typeface="Abadi" panose="020B0604020104020204" pitchFamily="34" charset="0"/>
                  <a:ea typeface="ADLaM Display" panose="02010000000000000000" pitchFamily="2" charset="0"/>
                  <a:cs typeface="ADLaM Display" panose="02010000000000000000" pitchFamily="2" charset="0"/>
                </a:defRPr>
              </a:lvl1pPr>
              <a:lvl2pPr marL="304770" defTabSz="609539">
                <a:defRPr sz="1200"/>
              </a:lvl2pPr>
              <a:lvl3pPr marL="609539" defTabSz="609539">
                <a:defRPr sz="1200"/>
              </a:lvl3pPr>
              <a:lvl4pPr marL="914309" defTabSz="609539">
                <a:defRPr sz="1200"/>
              </a:lvl4pPr>
              <a:lvl5pPr marL="1219078" defTabSz="609539">
                <a:defRPr sz="1200"/>
              </a:lvl5pPr>
              <a:lvl6pPr marL="1523848" defTabSz="609539">
                <a:defRPr sz="1200"/>
              </a:lvl6pPr>
              <a:lvl7pPr marL="1828617" defTabSz="609539">
                <a:defRPr sz="1200"/>
              </a:lvl7pPr>
              <a:lvl8pPr marL="2133387" defTabSz="609539">
                <a:defRPr sz="1200"/>
              </a:lvl8pPr>
              <a:lvl9pPr marL="2438156" defTabSz="609539">
                <a:defRPr sz="1200"/>
              </a:lvl9pPr>
            </a:lstStyle>
            <a:p>
              <a:r>
                <a:rPr lang="pt-BR" dirty="0">
                  <a:solidFill>
                    <a:schemeClr val="tx2"/>
                  </a:solidFill>
                </a:rPr>
                <a:t>ECONOMIC CHARACTERIZATION</a:t>
              </a:r>
            </a:p>
          </p:txBody>
        </p:sp>
      </p:grpSp>
    </p:spTree>
    <p:extLst>
      <p:ext uri="{BB962C8B-B14F-4D97-AF65-F5344CB8AC3E}">
        <p14:creationId xmlns:p14="http://schemas.microsoft.com/office/powerpoint/2010/main" val="237236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735D-D88F-8067-B611-85D0CB18702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5F7BBCE-FD8D-942F-8F31-50986C225EFB}"/>
              </a:ext>
            </a:extLst>
          </p:cNvPr>
          <p:cNvSpPr>
            <a:spLocks noGrp="1"/>
          </p:cNvSpPr>
          <p:nvPr>
            <p:ph type="body" sz="quarter" idx="10"/>
          </p:nvPr>
        </p:nvSpPr>
        <p:spPr>
          <a:xfrm>
            <a:off x="6199188" y="1670050"/>
            <a:ext cx="5461000" cy="1290864"/>
          </a:xfrm>
        </p:spPr>
        <p:txBody>
          <a:bodyPr>
            <a:normAutofit fontScale="92500"/>
          </a:bodyPr>
          <a:lstStyle/>
          <a:p>
            <a:r>
              <a:rPr lang="pt-BR" dirty="0"/>
              <a:t>GEOLOGICAL CHARACTERIZATION</a:t>
            </a:r>
          </a:p>
        </p:txBody>
      </p:sp>
      <p:pic>
        <p:nvPicPr>
          <p:cNvPr id="5" name="Espaço Reservado para Imagem 4" descr="Tela de computador com fundo branco&#10;&#10;O conteúdo gerado por IA pode estar incorreto.">
            <a:extLst>
              <a:ext uri="{FF2B5EF4-FFF2-40B4-BE49-F238E27FC236}">
                <a16:creationId xmlns:a16="http://schemas.microsoft.com/office/drawing/2014/main" id="{190FF9E1-2944-3DAE-B85E-5F03A9FD4EAD}"/>
              </a:ext>
            </a:extLst>
          </p:cNvPr>
          <p:cNvPicPr>
            <a:picLocks noGrp="1" noChangeAspect="1"/>
          </p:cNvPicPr>
          <p:nvPr>
            <p:ph type="pic" sz="quarter" idx="12"/>
          </p:nvPr>
        </p:nvPicPr>
        <p:blipFill>
          <a:blip r:embed="rId2">
            <a:alphaModFix amt="8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3565" r="33565"/>
          <a:stretch>
            <a:fillRect/>
          </a:stretch>
        </p:blipFill>
        <p:spPr/>
      </p:pic>
    </p:spTree>
    <p:extLst>
      <p:ext uri="{BB962C8B-B14F-4D97-AF65-F5344CB8AC3E}">
        <p14:creationId xmlns:p14="http://schemas.microsoft.com/office/powerpoint/2010/main" val="307867782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a 1">
      <a:majorFont>
        <a:latin typeface="Open Sans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2692117-a0d7-4be3-956d-8428dc4fd62b"/>
    <Topico xmlns="e6ab3a8c-1b9d-4e48-929c-0169f452390a" xsi:nil="true"/>
    <Publicacao xmlns="e6ab3a8c-1b9d-4e48-929c-0169f452390a">979</Publicacao>
    <ka0f0c7cfd80493d8c6a33a83b804b29 xmlns="c2692117-a0d7-4be3-956d-8428dc4fd62b">
      <Terms xmlns="http://schemas.microsoft.com/office/infopath/2007/PartnerControls"/>
    </ka0f0c7cfd80493d8c6a33a83b804b29>
    <Ordem xmlns="e6ab3a8c-1b9d-4e48-929c-0169f452390a">97</Ordem>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605A40907E22A44A04B53D7345D6DBB" ma:contentTypeVersion="12" ma:contentTypeDescription="Crie um novo documento." ma:contentTypeScope="" ma:versionID="78d3bcda57241e335acbe8ee7dc65d50">
  <xsd:schema xmlns:xsd="http://www.w3.org/2001/XMLSchema" xmlns:xs="http://www.w3.org/2001/XMLSchema" xmlns:p="http://schemas.microsoft.com/office/2006/metadata/properties" xmlns:ns2="e6ab3a8c-1b9d-4e48-929c-0169f452390a" xmlns:ns3="c2692117-a0d7-4be3-956d-8428dc4fd62b" xmlns:ns4="da298a69-1833-4b3d-9e07-d63a39461a7d" targetNamespace="http://schemas.microsoft.com/office/2006/metadata/properties" ma:root="true" ma:fieldsID="c61f6b2b132b4914b1ff4283b54bd4c1" ns2:_="" ns3:_="" ns4:_="">
    <xsd:import namespace="e6ab3a8c-1b9d-4e48-929c-0169f452390a"/>
    <xsd:import namespace="c2692117-a0d7-4be3-956d-8428dc4fd62b"/>
    <xsd:import namespace="da298a69-1833-4b3d-9e07-d63a39461a7d"/>
    <xsd:element name="properties">
      <xsd:complexType>
        <xsd:sequence>
          <xsd:element name="documentManagement">
            <xsd:complexType>
              <xsd:all>
                <xsd:element ref="ns2:Publicacao" minOccurs="0"/>
                <xsd:element ref="ns2:Topico" minOccurs="0"/>
                <xsd:element ref="ns2:Topico_x003a_ID" minOccurs="0"/>
                <xsd:element ref="ns2:Ordem" minOccurs="0"/>
                <xsd:element ref="ns3:ka0f0c7cfd80493d8c6a33a83b804b29" minOccurs="0"/>
                <xsd:element ref="ns3:TaxCatchAl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b3a8c-1b9d-4e48-929c-0169f452390a" elementFormDefault="qualified">
    <xsd:import namespace="http://schemas.microsoft.com/office/2006/documentManagement/types"/>
    <xsd:import namespace="http://schemas.microsoft.com/office/infopath/2007/PartnerControls"/>
    <xsd:element name="Publicacao" ma:index="8" nillable="true" ma:displayName="Publicação" ma:list="{72f10568-9049-4e7f-b6b9-6b3967372d08}" ma:internalName="Publicacao" ma:readOnly="false" ma:showField="Title">
      <xsd:simpleType>
        <xsd:restriction base="dms:Lookup"/>
      </xsd:simpleType>
    </xsd:element>
    <xsd:element name="Topico" ma:index="9" nillable="true" ma:displayName="Topico" ma:list="{3f9e33a3-6c74-49f3-9d56-b602ca9235b5}" ma:internalName="Topico" ma:readOnly="false" ma:showField="Title">
      <xsd:simpleType>
        <xsd:restriction base="dms:Lookup"/>
      </xsd:simpleType>
    </xsd:element>
    <xsd:element name="Topico_x003a_ID" ma:index="10" nillable="true" ma:displayName="Topico:ID" ma:list="{3f9e33a3-6c74-49f3-9d56-b602ca9235b5}" ma:internalName="Topico_x003a_ID" ma:readOnly="true" ma:showField="ID" ma:web="da298a69-1833-4b3d-9e07-d63a39461a7d">
      <xsd:simpleType>
        <xsd:restriction base="dms:Lookup"/>
      </xsd:simpleType>
    </xsd:element>
    <xsd:element name="Ordem" ma:index="11" nillable="true" ma:displayName="Ordem" ma:decimals="0" ma:internalName="Ordem">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2692117-a0d7-4be3-956d-8428dc4fd62b" elementFormDefault="qualified">
    <xsd:import namespace="http://schemas.microsoft.com/office/2006/documentManagement/types"/>
    <xsd:import namespace="http://schemas.microsoft.com/office/infopath/2007/PartnerControls"/>
    <xsd:element name="ka0f0c7cfd80493d8c6a33a83b804b29" ma:index="13" nillable="true" ma:taxonomy="true" ma:internalName="ka0f0c7cfd80493d8c6a33a83b804b29" ma:taxonomyFieldName="Tag" ma:displayName="Tag" ma:default="" ma:fieldId="{4a0f0c7c-fd80-493d-8c6a-33a83b804b29}" ma:taxonomyMulti="true" ma:sspId="31423334-e3fc-4ff3-9956-0d09b48b681f" ma:termSetId="8eb7b6e9-68ed-45e4-995f-8bfb18a636f1" ma:anchorId="00000000-0000-0000-0000-000000000000" ma:open="true" ma:isKeyword="false">
      <xsd:complexType>
        <xsd:sequence>
          <xsd:element ref="pc:Terms" minOccurs="0" maxOccurs="1"/>
        </xsd:sequence>
      </xsd:complexType>
    </xsd:element>
    <xsd:element name="TaxCatchAll" ma:index="14" nillable="true" ma:displayName="Taxonomy Catch All Column" ma:hidden="true" ma:list="{29227de3-58a8-4547-bb45-02a6b61feb5f}" ma:internalName="TaxCatchAll" ma:showField="CatchAllData" ma:web="c2692117-a0d7-4be3-956d-8428dc4fd6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298a69-1833-4b3d-9e07-d63a39461a7d"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568849-5EE7-4F20-B81B-40A0E9BFA231}">
  <ds:schemaRefs>
    <ds:schemaRef ds:uri="bbf85d37-891b-4850-be0a-41320ceebd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2282dbc-28ad-475f-ace2-0ace2e908e15"/>
    <ds:schemaRef ds:uri="c5ee062f-ffa4-47f5-a9c4-8fe9261c73a2"/>
  </ds:schemaRefs>
</ds:datastoreItem>
</file>

<file path=customXml/itemProps2.xml><?xml version="1.0" encoding="utf-8"?>
<ds:datastoreItem xmlns:ds="http://schemas.openxmlformats.org/officeDocument/2006/customXml" ds:itemID="{D9305584-E558-4F68-9C1F-5BF708810A4A}"/>
</file>

<file path=customXml/itemProps3.xml><?xml version="1.0" encoding="utf-8"?>
<ds:datastoreItem xmlns:ds="http://schemas.openxmlformats.org/officeDocument/2006/customXml" ds:itemID="{646F3321-6818-4719-8E56-49702F2CEB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2430</TotalTime>
  <Words>6036</Words>
  <Application>Microsoft Office PowerPoint</Application>
  <PresentationFormat>Widescreen</PresentationFormat>
  <Paragraphs>339</Paragraphs>
  <Slides>45</Slides>
  <Notes>0</Notes>
  <HiddenSlides>0</HiddenSlides>
  <MMClips>0</MMClips>
  <ScaleCrop>false</ScaleCrop>
  <HeadingPairs>
    <vt:vector size="4" baseType="variant">
      <vt:variant>
        <vt:lpstr>Tema</vt:lpstr>
      </vt:variant>
      <vt:variant>
        <vt:i4>1</vt:i4>
      </vt:variant>
      <vt:variant>
        <vt:lpstr>Títulos de slides</vt:lpstr>
      </vt:variant>
      <vt:variant>
        <vt:i4>45</vt:i4>
      </vt:variant>
    </vt:vector>
  </HeadingPairs>
  <TitlesOfParts>
    <vt:vector size="46" baseType="lpstr">
      <vt:lpstr>Tema do Office</vt:lpstr>
      <vt:lpstr>ZNMT 2023-2025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ZNMT 2023 -2025 - en</dc:title>
  <dc:creator>Aisha Rios Duarte</dc:creator>
  <cp:lastModifiedBy>Nathalia Oliveira de Castro</cp:lastModifiedBy>
  <cp:revision>93</cp:revision>
  <dcterms:created xsi:type="dcterms:W3CDTF">2025-08-04T15:00:36Z</dcterms:created>
  <dcterms:modified xsi:type="dcterms:W3CDTF">2026-06-26T11:56:47Z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0x010100C605A40907E22A44A04B53D7345D6DBB</vt:lpwstr>
  </property>
  <property fmtid="{D5CDD505-2E9C-101B-9397-08002B2CF9AE}" pid="3" name="Tag">
    <vt:lpwstr/>
  </property>
</Properties>
</file>